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0" r:id="rId3"/>
    <p:sldId id="261" r:id="rId4"/>
    <p:sldId id="262" r:id="rId5"/>
    <p:sldId id="278" r:id="rId6"/>
    <p:sldId id="266" r:id="rId7"/>
    <p:sldId id="267" r:id="rId8"/>
    <p:sldId id="268" r:id="rId9"/>
    <p:sldId id="270" r:id="rId10"/>
    <p:sldId id="271" r:id="rId11"/>
    <p:sldId id="272"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63DBF7"/>
    <a:srgbClr val="F208F8"/>
    <a:srgbClr val="83F92B"/>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23172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348074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386506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158854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110627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424427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136145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355091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423165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270454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E3C591-64E1-469E-AA40-45A55EF324BC}" type="datetimeFigureOut">
              <a:rPr lang="en-IN" smtClean="0"/>
              <a:t>29-02-2024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233F2A-C092-4AB7-9640-F55EDE4B722C}" type="slidenum">
              <a:rPr lang="en-IN" smtClean="0"/>
              <a:t>‹#›</a:t>
            </a:fld>
            <a:endParaRPr lang="en-IN" dirty="0"/>
          </a:p>
        </p:txBody>
      </p:sp>
    </p:spTree>
    <p:extLst>
      <p:ext uri="{BB962C8B-B14F-4D97-AF65-F5344CB8AC3E}">
        <p14:creationId xmlns:p14="http://schemas.microsoft.com/office/powerpoint/2010/main" val="107996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3C591-64E1-469E-AA40-45A55EF324BC}" type="datetimeFigureOut">
              <a:rPr lang="en-IN" smtClean="0"/>
              <a:t>29-02-2024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33F2A-C092-4AB7-9640-F55EDE4B722C}" type="slidenum">
              <a:rPr lang="en-IN" smtClean="0"/>
              <a:t>‹#›</a:t>
            </a:fld>
            <a:endParaRPr lang="en-IN" dirty="0"/>
          </a:p>
        </p:txBody>
      </p:sp>
    </p:spTree>
    <p:extLst>
      <p:ext uri="{BB962C8B-B14F-4D97-AF65-F5344CB8AC3E}">
        <p14:creationId xmlns:p14="http://schemas.microsoft.com/office/powerpoint/2010/main" val="223805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B7CD78-9BD5-1FD4-5BF9-9BCFEC85472B}"/>
              </a:ext>
            </a:extLst>
          </p:cNvPr>
          <p:cNvPicPr>
            <a:picLocks noChangeAspect="1"/>
          </p:cNvPicPr>
          <p:nvPr/>
        </p:nvPicPr>
        <p:blipFill>
          <a:blip r:embed="rId2"/>
          <a:stretch>
            <a:fillRect/>
          </a:stretch>
        </p:blipFill>
        <p:spPr>
          <a:xfrm>
            <a:off x="0" y="0"/>
            <a:ext cx="9144000" cy="6857999"/>
          </a:xfrm>
          <a:prstGeom prst="rect">
            <a:avLst/>
          </a:prstGeom>
        </p:spPr>
      </p:pic>
      <p:sp>
        <p:nvSpPr>
          <p:cNvPr id="9" name="TextBox 8">
            <a:extLst>
              <a:ext uri="{FF2B5EF4-FFF2-40B4-BE49-F238E27FC236}">
                <a16:creationId xmlns:a16="http://schemas.microsoft.com/office/drawing/2014/main" id="{9BD15A0D-B165-9266-87D5-FA0A66F6B561}"/>
              </a:ext>
            </a:extLst>
          </p:cNvPr>
          <p:cNvSpPr txBox="1"/>
          <p:nvPr/>
        </p:nvSpPr>
        <p:spPr>
          <a:xfrm>
            <a:off x="4355976" y="3861048"/>
            <a:ext cx="3715276" cy="1323439"/>
          </a:xfrm>
          <a:prstGeom prst="rect">
            <a:avLst/>
          </a:prstGeom>
          <a:noFill/>
        </p:spPr>
        <p:txBody>
          <a:bodyPr wrap="square" rtlCol="0">
            <a:spAutoFit/>
          </a:bodyPr>
          <a:lstStyle/>
          <a:p>
            <a:r>
              <a:rPr lang="en-US" sz="20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BY:</a:t>
            </a:r>
          </a:p>
          <a:p>
            <a:r>
              <a:rPr lang="en-US" sz="20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     HARINI K</a:t>
            </a:r>
          </a:p>
          <a:p>
            <a:r>
              <a:rPr lang="en-US" sz="20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     HARINI K M</a:t>
            </a:r>
          </a:p>
          <a:p>
            <a:r>
              <a:rPr lang="en-US" sz="20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     </a:t>
            </a:r>
            <a:r>
              <a:rPr lang="en-US" sz="2000" b="1" dirty="0" err="1">
                <a:ln w="10160">
                  <a:solidFill>
                    <a:schemeClr val="accent5"/>
                  </a:solidFill>
                  <a:prstDash val="solid"/>
                </a:ln>
                <a:solidFill>
                  <a:schemeClr val="bg1"/>
                </a:solidFill>
                <a:effectLst>
                  <a:outerShdw blurRad="38100" dist="22860" dir="5400000" algn="tl" rotWithShape="0">
                    <a:srgbClr val="000000">
                      <a:alpha val="30000"/>
                    </a:srgbClr>
                  </a:outerShdw>
                </a:effectLst>
              </a:rPr>
              <a:t>Panimalar</a:t>
            </a:r>
            <a:r>
              <a:rPr lang="en-US" sz="2000" b="1" dirty="0">
                <a:ln w="10160">
                  <a:solidFill>
                    <a:schemeClr val="accent5"/>
                  </a:solidFill>
                  <a:prstDash val="solid"/>
                </a:ln>
                <a:solidFill>
                  <a:schemeClr val="bg1"/>
                </a:solidFill>
                <a:effectLst>
                  <a:outerShdw blurRad="38100" dist="22860" dir="5400000" algn="tl" rotWithShape="0">
                    <a:srgbClr val="000000">
                      <a:alpha val="30000"/>
                    </a:srgbClr>
                  </a:outerShdw>
                </a:effectLst>
              </a:rPr>
              <a:t> engineering college.</a:t>
            </a:r>
            <a:endParaRPr lang="en-IN" sz="2000" dirty="0">
              <a:solidFill>
                <a:schemeClr val="bg1"/>
              </a:solidFill>
            </a:endParaRPr>
          </a:p>
        </p:txBody>
      </p:sp>
      <p:sp>
        <p:nvSpPr>
          <p:cNvPr id="10" name="TextBox 9">
            <a:extLst>
              <a:ext uri="{FF2B5EF4-FFF2-40B4-BE49-F238E27FC236}">
                <a16:creationId xmlns:a16="http://schemas.microsoft.com/office/drawing/2014/main" id="{5CF32E01-4346-A2FD-3E02-A8FBC36B8AE1}"/>
              </a:ext>
            </a:extLst>
          </p:cNvPr>
          <p:cNvSpPr txBox="1"/>
          <p:nvPr/>
        </p:nvSpPr>
        <p:spPr>
          <a:xfrm>
            <a:off x="2699792" y="1844824"/>
            <a:ext cx="6523588" cy="923330"/>
          </a:xfrm>
          <a:prstGeom prst="rect">
            <a:avLst/>
          </a:prstGeom>
          <a:noFill/>
        </p:spPr>
        <p:txBody>
          <a:bodyPr wrap="square" rtlCol="0">
            <a:spAutoFit/>
          </a:bodyPr>
          <a:lstStyle/>
          <a:p>
            <a:r>
              <a:rPr lang="en-US" sz="5400" b="1" spc="50" dirty="0">
                <a:ln w="0"/>
                <a:solidFill>
                  <a:schemeClr val="bg1"/>
                </a:solidFill>
                <a:effectLst>
                  <a:innerShdw blurRad="63500" dist="50800" dir="13500000">
                    <a:srgbClr val="000000">
                      <a:alpha val="50000"/>
                    </a:srgbClr>
                  </a:innerShdw>
                </a:effectLst>
              </a:rPr>
              <a:t>SAFE  SCREEN</a:t>
            </a:r>
            <a:endParaRPr lang="en-IN" sz="5400" b="1" spc="50" dirty="0">
              <a:ln w="0"/>
              <a:solidFill>
                <a:schemeClr val="bg1"/>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8332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A758F4-503B-8728-C3F4-FB9CD1729C58}"/>
              </a:ext>
            </a:extLst>
          </p:cNvPr>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1259632" y="1772816"/>
            <a:ext cx="8363272" cy="5256584"/>
          </a:xfrm>
        </p:spPr>
        <p:txBody>
          <a:bodyPr>
            <a:normAutofit/>
          </a:bodyPr>
          <a:lstStyle/>
          <a:p>
            <a:r>
              <a:rPr lang="en-IN" dirty="0">
                <a:solidFill>
                  <a:schemeClr val="bg1"/>
                </a:solidFill>
                <a:latin typeface="Roboto" panose="02000000000000000000" pitchFamily="2" charset="0"/>
              </a:rPr>
              <a:t>Energy-Efficient Development </a:t>
            </a:r>
          </a:p>
          <a:p>
            <a:r>
              <a:rPr lang="en-IN" dirty="0">
                <a:solidFill>
                  <a:schemeClr val="bg1"/>
                </a:solidFill>
                <a:latin typeface="Roboto" panose="02000000000000000000" pitchFamily="2" charset="0"/>
              </a:rPr>
              <a:t>Server Infrastructure </a:t>
            </a:r>
          </a:p>
          <a:p>
            <a:r>
              <a:rPr lang="en-IN" dirty="0">
                <a:solidFill>
                  <a:schemeClr val="bg1"/>
                </a:solidFill>
                <a:latin typeface="Roboto" panose="02000000000000000000" pitchFamily="2" charset="0"/>
              </a:rPr>
              <a:t>Minimal Packaging </a:t>
            </a:r>
          </a:p>
          <a:p>
            <a:r>
              <a:rPr lang="en-IN" dirty="0">
                <a:solidFill>
                  <a:schemeClr val="bg1"/>
                </a:solidFill>
                <a:latin typeface="Roboto" panose="02000000000000000000" pitchFamily="2" charset="0"/>
              </a:rPr>
              <a:t>User Education</a:t>
            </a:r>
          </a:p>
          <a:p>
            <a:r>
              <a:rPr lang="en-IN" dirty="0">
                <a:solidFill>
                  <a:schemeClr val="bg1"/>
                </a:solidFill>
                <a:latin typeface="Roboto" panose="02000000000000000000" pitchFamily="2" charset="0"/>
              </a:rPr>
              <a:t> Carbon Offset Initiatives </a:t>
            </a:r>
          </a:p>
          <a:p>
            <a:r>
              <a:rPr lang="en-IN" dirty="0">
                <a:solidFill>
                  <a:schemeClr val="bg1"/>
                </a:solidFill>
                <a:latin typeface="Roboto" panose="02000000000000000000" pitchFamily="2" charset="0"/>
              </a:rPr>
              <a:t>Long-Term Device Usage</a:t>
            </a:r>
          </a:p>
        </p:txBody>
      </p:sp>
      <p:pic>
        <p:nvPicPr>
          <p:cNvPr id="5" name="Picture 4">
            <a:extLst>
              <a:ext uri="{FF2B5EF4-FFF2-40B4-BE49-F238E27FC236}">
                <a16:creationId xmlns:a16="http://schemas.microsoft.com/office/drawing/2014/main" id="{7A4A895D-AEE7-D6ED-3AC6-261965BD3A3C}"/>
              </a:ext>
            </a:extLst>
          </p:cNvPr>
          <p:cNvPicPr>
            <a:picLocks noChangeAspect="1"/>
          </p:cNvPicPr>
          <p:nvPr/>
        </p:nvPicPr>
        <p:blipFill>
          <a:blip r:embed="rId3"/>
          <a:stretch>
            <a:fillRect/>
          </a:stretch>
        </p:blipFill>
        <p:spPr>
          <a:xfrm>
            <a:off x="-3560" y="813256"/>
            <a:ext cx="9144000" cy="73152"/>
          </a:xfrm>
          <a:prstGeom prst="rect">
            <a:avLst/>
          </a:prstGeom>
        </p:spPr>
      </p:pic>
      <p:sp>
        <p:nvSpPr>
          <p:cNvPr id="2" name="Title 1"/>
          <p:cNvSpPr>
            <a:spLocks noGrp="1"/>
          </p:cNvSpPr>
          <p:nvPr>
            <p:ph type="title"/>
          </p:nvPr>
        </p:nvSpPr>
        <p:spPr>
          <a:xfrm>
            <a:off x="467544" y="572203"/>
            <a:ext cx="8363272" cy="562074"/>
          </a:xfrm>
          <a:solidFill>
            <a:srgbClr val="FFC000"/>
          </a:solidFill>
        </p:spPr>
        <p:txBody>
          <a:bodyPr>
            <a:noAutofit/>
          </a:bodyPr>
          <a:lstStyle/>
          <a:p>
            <a:pPr lvl="0">
              <a:lnSpc>
                <a:spcPct val="100000"/>
              </a:lnSpc>
            </a:pPr>
            <a:r>
              <a:rPr lang="en-IN" sz="2400" b="1" dirty="0">
                <a:solidFill>
                  <a:srgbClr val="C00000"/>
                </a:solidFill>
                <a:latin typeface="Times New Roman" pitchFamily="18" charset="0"/>
                <a:cs typeface="Times New Roman" pitchFamily="18" charset="0"/>
              </a:rPr>
              <a:t>Environmental Sustainability</a:t>
            </a:r>
          </a:p>
        </p:txBody>
      </p:sp>
    </p:spTree>
    <p:extLst>
      <p:ext uri="{BB962C8B-B14F-4D97-AF65-F5344CB8AC3E}">
        <p14:creationId xmlns:p14="http://schemas.microsoft.com/office/powerpoint/2010/main" val="383413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B33B6A-C4EE-54C9-F3CD-0F9D52596274}"/>
              </a:ext>
            </a:extLst>
          </p:cNvPr>
          <p:cNvPicPr>
            <a:picLocks noChangeAspect="1"/>
          </p:cNvPicPr>
          <p:nvPr/>
        </p:nvPicPr>
        <p:blipFill>
          <a:blip r:embed="rId2"/>
          <a:stretch>
            <a:fillRect/>
          </a:stretch>
        </p:blipFill>
        <p:spPr>
          <a:xfrm>
            <a:off x="0" y="0"/>
            <a:ext cx="9144000" cy="6813376"/>
          </a:xfrm>
          <a:prstGeom prst="rect">
            <a:avLst/>
          </a:prstGeom>
        </p:spPr>
      </p:pic>
      <p:sp>
        <p:nvSpPr>
          <p:cNvPr id="3" name="Content Placeholder 2"/>
          <p:cNvSpPr>
            <a:spLocks noGrp="1"/>
          </p:cNvSpPr>
          <p:nvPr>
            <p:ph idx="1"/>
          </p:nvPr>
        </p:nvSpPr>
        <p:spPr>
          <a:xfrm>
            <a:off x="2555776" y="2060848"/>
            <a:ext cx="8363272" cy="5256584"/>
          </a:xfrm>
        </p:spPr>
        <p:txBody>
          <a:bodyPr/>
          <a:lstStyle/>
          <a:p>
            <a:r>
              <a:rPr lang="en-IN" b="0" i="0" dirty="0">
                <a:solidFill>
                  <a:schemeClr val="bg1"/>
                </a:solidFill>
                <a:effectLst/>
                <a:latin typeface="Roboto" panose="02000000000000000000" pitchFamily="2" charset="0"/>
              </a:rPr>
              <a:t>Market Demand</a:t>
            </a:r>
          </a:p>
          <a:p>
            <a:r>
              <a:rPr lang="en-IN" b="0" i="0" dirty="0">
                <a:solidFill>
                  <a:schemeClr val="bg1"/>
                </a:solidFill>
                <a:effectLst/>
                <a:latin typeface="Roboto" panose="02000000000000000000" pitchFamily="2" charset="0"/>
              </a:rPr>
              <a:t>Technical Viability </a:t>
            </a:r>
          </a:p>
          <a:p>
            <a:r>
              <a:rPr lang="en-IN" b="0" i="0" dirty="0">
                <a:solidFill>
                  <a:schemeClr val="bg1"/>
                </a:solidFill>
                <a:effectLst/>
                <a:latin typeface="Roboto" panose="02000000000000000000" pitchFamily="2" charset="0"/>
              </a:rPr>
              <a:t>Regulatory Compliance </a:t>
            </a:r>
          </a:p>
          <a:p>
            <a:r>
              <a:rPr lang="en-IN" b="0" i="0" dirty="0">
                <a:solidFill>
                  <a:schemeClr val="bg1"/>
                </a:solidFill>
                <a:effectLst/>
                <a:latin typeface="Roboto" panose="02000000000000000000" pitchFamily="2" charset="0"/>
              </a:rPr>
              <a:t>Social Impact </a:t>
            </a:r>
          </a:p>
          <a:p>
            <a:r>
              <a:rPr lang="en-IN" b="0" i="0" dirty="0">
                <a:solidFill>
                  <a:schemeClr val="bg1"/>
                </a:solidFill>
                <a:effectLst/>
                <a:latin typeface="Roboto" panose="02000000000000000000" pitchFamily="2" charset="0"/>
              </a:rPr>
              <a:t>User Engagement</a:t>
            </a:r>
            <a:endParaRPr lang="en-IN" dirty="0">
              <a:solidFill>
                <a:schemeClr val="bg1"/>
              </a:solidFill>
            </a:endParaRPr>
          </a:p>
        </p:txBody>
      </p:sp>
      <p:pic>
        <p:nvPicPr>
          <p:cNvPr id="5" name="Picture 4">
            <a:extLst>
              <a:ext uri="{FF2B5EF4-FFF2-40B4-BE49-F238E27FC236}">
                <a16:creationId xmlns:a16="http://schemas.microsoft.com/office/drawing/2014/main" id="{6E7257DE-9ED8-80A6-AB2F-5573D7AD42BE}"/>
              </a:ext>
            </a:extLst>
          </p:cNvPr>
          <p:cNvPicPr>
            <a:picLocks noChangeAspect="1"/>
          </p:cNvPicPr>
          <p:nvPr/>
        </p:nvPicPr>
        <p:blipFill>
          <a:blip r:embed="rId3"/>
          <a:stretch>
            <a:fillRect/>
          </a:stretch>
        </p:blipFill>
        <p:spPr>
          <a:xfrm>
            <a:off x="0" y="1003094"/>
            <a:ext cx="9144000" cy="73152"/>
          </a:xfrm>
          <a:prstGeom prst="rect">
            <a:avLst/>
          </a:prstGeom>
        </p:spPr>
      </p:pic>
      <p:sp>
        <p:nvSpPr>
          <p:cNvPr id="2" name="Title 1"/>
          <p:cNvSpPr>
            <a:spLocks noGrp="1"/>
          </p:cNvSpPr>
          <p:nvPr>
            <p:ph type="title"/>
          </p:nvPr>
        </p:nvSpPr>
        <p:spPr>
          <a:xfrm>
            <a:off x="467544" y="722057"/>
            <a:ext cx="8363272" cy="562074"/>
          </a:xfrm>
          <a:solidFill>
            <a:srgbClr val="FFC000"/>
          </a:solidFill>
        </p:spPr>
        <p:txBody>
          <a:bodyPr>
            <a:noAutofit/>
          </a:bodyPr>
          <a:lstStyle/>
          <a:p>
            <a:pPr lvl="0">
              <a:lnSpc>
                <a:spcPct val="100000"/>
              </a:lnSpc>
            </a:pPr>
            <a:r>
              <a:rPr lang="en-IN" sz="2400" b="1" dirty="0">
                <a:solidFill>
                  <a:srgbClr val="C00000"/>
                </a:solidFill>
                <a:latin typeface="Times New Roman" pitchFamily="18" charset="0"/>
                <a:cs typeface="Times New Roman" pitchFamily="18" charset="0"/>
              </a:rPr>
              <a:t>Feasibility of the Solution/Innovation</a:t>
            </a:r>
          </a:p>
        </p:txBody>
      </p:sp>
    </p:spTree>
    <p:extLst>
      <p:ext uri="{BB962C8B-B14F-4D97-AF65-F5344CB8AC3E}">
        <p14:creationId xmlns:p14="http://schemas.microsoft.com/office/powerpoint/2010/main" val="383413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2D4B2-19FC-48E3-891A-690446940C71}"/>
              </a:ext>
            </a:extLst>
          </p:cNvPr>
          <p:cNvPicPr>
            <a:picLocks noChangeAspect="1"/>
          </p:cNvPicPr>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val="328037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9C382D-8805-C427-E957-B72CF024EB81}"/>
              </a:ext>
            </a:extLst>
          </p:cNvPr>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772330" y="2037067"/>
            <a:ext cx="8363272" cy="5616624"/>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Youth Guard is an innovative default option in settings that focuses on promoting responsible and safe mobile devices usage for young users aged 10-18. </a:t>
            </a:r>
            <a:r>
              <a:rPr lang="en-US" sz="2800" dirty="0">
                <a:solidFill>
                  <a:schemeClr val="bg1"/>
                </a:solidFill>
                <a:latin typeface="Times New Roman" panose="02020603050405020304" pitchFamily="18" charset="0"/>
                <a:cs typeface="Times New Roman" panose="02020603050405020304" pitchFamily="18" charset="0"/>
              </a:rPr>
              <a:t>Youth Guard stands as a pioneering initiative aimed at promoting digital wellness and safety among young users. By integrating age-appropriate access, parental monitoring, and screen time management features. </a:t>
            </a:r>
            <a:r>
              <a:rPr lang="en-IN" sz="2800" dirty="0">
                <a:solidFill>
                  <a:schemeClr val="bg1"/>
                </a:solidFill>
                <a:latin typeface="Times New Roman" panose="02020603050405020304" pitchFamily="18" charset="0"/>
                <a:cs typeface="Times New Roman" panose="02020603050405020304" pitchFamily="18" charset="0"/>
              </a:rPr>
              <a:t>It incorporates various features and ensure age-appropriate access, parental monitoring, and a healthy balance in screen time.</a:t>
            </a:r>
          </a:p>
        </p:txBody>
      </p:sp>
      <p:pic>
        <p:nvPicPr>
          <p:cNvPr id="7" name="Picture 6">
            <a:extLst>
              <a:ext uri="{FF2B5EF4-FFF2-40B4-BE49-F238E27FC236}">
                <a16:creationId xmlns:a16="http://schemas.microsoft.com/office/drawing/2014/main" id="{FCC93A53-3FE6-9C55-51D2-60E0475C7E0F}"/>
              </a:ext>
            </a:extLst>
          </p:cNvPr>
          <p:cNvPicPr>
            <a:picLocks noChangeAspect="1"/>
          </p:cNvPicPr>
          <p:nvPr/>
        </p:nvPicPr>
        <p:blipFill>
          <a:blip r:embed="rId3"/>
          <a:stretch>
            <a:fillRect/>
          </a:stretch>
        </p:blipFill>
        <p:spPr>
          <a:xfrm>
            <a:off x="0" y="795691"/>
            <a:ext cx="9144000" cy="73152"/>
          </a:xfrm>
          <a:prstGeom prst="rect">
            <a:avLst/>
          </a:prstGeom>
        </p:spPr>
      </p:pic>
      <p:sp>
        <p:nvSpPr>
          <p:cNvPr id="2" name="Title 1"/>
          <p:cNvSpPr>
            <a:spLocks noGrp="1"/>
          </p:cNvSpPr>
          <p:nvPr>
            <p:ph type="title"/>
          </p:nvPr>
        </p:nvSpPr>
        <p:spPr>
          <a:xfrm>
            <a:off x="457200" y="508803"/>
            <a:ext cx="8229600" cy="720080"/>
          </a:xfrm>
          <a:solidFill>
            <a:srgbClr val="FFC000"/>
          </a:solidFill>
        </p:spPr>
        <p:txBody>
          <a:bodyPr>
            <a:noAutofit/>
          </a:bodyPr>
          <a:lstStyle/>
          <a:p>
            <a:pPr lvl="0">
              <a:lnSpc>
                <a:spcPct val="100000"/>
              </a:lnSpc>
            </a:pPr>
            <a:r>
              <a:rPr lang="en-IN" sz="2800" b="1" dirty="0">
                <a:solidFill>
                  <a:srgbClr val="C00000"/>
                </a:solidFill>
                <a:latin typeface="Times New Roman" pitchFamily="18" charset="0"/>
                <a:cs typeface="Times New Roman" pitchFamily="18" charset="0"/>
              </a:rPr>
              <a:t>ABSTRACT</a:t>
            </a:r>
            <a:br>
              <a:rPr lang="en-IN" sz="2800" b="1" dirty="0">
                <a:solidFill>
                  <a:srgbClr val="FF0000"/>
                </a:solidFill>
                <a:latin typeface="Times New Roman" pitchFamily="18" charset="0"/>
                <a:cs typeface="Times New Roman" pitchFamily="18" charset="0"/>
              </a:rPr>
            </a:br>
            <a:endParaRPr lang="en-IN" sz="1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9863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647FFC3-801C-AC38-CA27-1EBB0342CF85}"/>
              </a:ext>
            </a:extLst>
          </p:cNvPr>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390364" y="1457400"/>
            <a:ext cx="8363272" cy="5400600"/>
          </a:xfrm>
        </p:spPr>
        <p:txBody>
          <a:bodyPr>
            <a:normAutofit/>
          </a:bodyPr>
          <a:lstStyle/>
          <a:p>
            <a:r>
              <a:rPr lang="en-IN" sz="2800" b="1" dirty="0">
                <a:solidFill>
                  <a:schemeClr val="bg1"/>
                </a:solidFill>
              </a:rPr>
              <a:t>Affects brain processing</a:t>
            </a:r>
            <a:r>
              <a:rPr lang="en-IN" dirty="0">
                <a:solidFill>
                  <a:schemeClr val="bg1"/>
                </a:solidFill>
              </a:rPr>
              <a:t>: </a:t>
            </a:r>
            <a:r>
              <a:rPr lang="en-US" sz="2000" dirty="0">
                <a:solidFill>
                  <a:schemeClr val="bg1"/>
                </a:solidFill>
              </a:rPr>
              <a:t>The human brain is sensitive to electromagnetic radiation, and mobile phones, which primarily use electromagnetic waves, can disrupt brain processing for up to an hour. These radiations can disrupt the neural network, slowing down brain processing.</a:t>
            </a:r>
          </a:p>
          <a:p>
            <a:r>
              <a:rPr lang="en-US" sz="2800" b="1" dirty="0">
                <a:solidFill>
                  <a:schemeClr val="bg1"/>
                </a:solidFill>
              </a:rPr>
              <a:t>Academic performance: </a:t>
            </a:r>
            <a:r>
              <a:rPr lang="en-US" sz="2000" dirty="0">
                <a:solidFill>
                  <a:schemeClr val="bg1"/>
                </a:solidFill>
              </a:rPr>
              <a:t>Mobile phones significantly impact children's academic performance, leading to decreased concentration, time spent on studies, and awareness issues. Research indicates that excessive use can negatively affect children's academic grades, attention, and overall focus on their studies.</a:t>
            </a:r>
          </a:p>
          <a:p>
            <a:r>
              <a:rPr lang="en-US" sz="2800" b="1" dirty="0">
                <a:solidFill>
                  <a:schemeClr val="bg1"/>
                </a:solidFill>
              </a:rPr>
              <a:t>Sleeping habits: </a:t>
            </a:r>
            <a:r>
              <a:rPr lang="en-US" sz="2200" dirty="0">
                <a:solidFill>
                  <a:schemeClr val="bg1"/>
                </a:solidFill>
              </a:rPr>
              <a:t>Mobile phone alarms can transmit harmful microwave radiation, especially to children's brains. It's important not to let children sleep with phones in their hands, as this can disrupt their sleeping habits and lead to mental health issues.</a:t>
            </a:r>
            <a:endParaRPr lang="en-IN" sz="2200" dirty="0">
              <a:solidFill>
                <a:schemeClr val="bg1"/>
              </a:solidFill>
            </a:endParaRPr>
          </a:p>
        </p:txBody>
      </p:sp>
      <p:pic>
        <p:nvPicPr>
          <p:cNvPr id="10" name="Picture 9">
            <a:extLst>
              <a:ext uri="{FF2B5EF4-FFF2-40B4-BE49-F238E27FC236}">
                <a16:creationId xmlns:a16="http://schemas.microsoft.com/office/drawing/2014/main" id="{C57803EC-99BC-30C5-0227-E179587C3506}"/>
              </a:ext>
            </a:extLst>
          </p:cNvPr>
          <p:cNvPicPr>
            <a:picLocks noChangeAspect="1"/>
          </p:cNvPicPr>
          <p:nvPr/>
        </p:nvPicPr>
        <p:blipFill>
          <a:blip r:embed="rId3"/>
          <a:stretch>
            <a:fillRect/>
          </a:stretch>
        </p:blipFill>
        <p:spPr>
          <a:xfrm>
            <a:off x="0" y="865149"/>
            <a:ext cx="9144000" cy="73152"/>
          </a:xfrm>
          <a:prstGeom prst="rect">
            <a:avLst/>
          </a:prstGeom>
        </p:spPr>
      </p:pic>
      <p:sp>
        <p:nvSpPr>
          <p:cNvPr id="2" name="Title 1"/>
          <p:cNvSpPr>
            <a:spLocks noGrp="1"/>
          </p:cNvSpPr>
          <p:nvPr>
            <p:ph type="title"/>
          </p:nvPr>
        </p:nvSpPr>
        <p:spPr>
          <a:xfrm>
            <a:off x="457200" y="620688"/>
            <a:ext cx="8229600" cy="562074"/>
          </a:xfrm>
          <a:solidFill>
            <a:srgbClr val="FFC000"/>
          </a:solidFill>
        </p:spPr>
        <p:txBody>
          <a:bodyPr>
            <a:noAutofit/>
          </a:bodyPr>
          <a:lstStyle/>
          <a:p>
            <a:pPr lvl="0">
              <a:lnSpc>
                <a:spcPct val="100000"/>
              </a:lnSpc>
            </a:pPr>
            <a:r>
              <a:rPr lang="en-IN" sz="2800" b="1" dirty="0">
                <a:solidFill>
                  <a:srgbClr val="C00000"/>
                </a:solidFill>
                <a:latin typeface="Times New Roman" pitchFamily="18" charset="0"/>
                <a:cs typeface="Times New Roman" pitchFamily="18" charset="0"/>
              </a:rPr>
              <a:t>Problem in Society</a:t>
            </a:r>
          </a:p>
        </p:txBody>
      </p:sp>
    </p:spTree>
    <p:extLst>
      <p:ext uri="{BB962C8B-B14F-4D97-AF65-F5344CB8AC3E}">
        <p14:creationId xmlns:p14="http://schemas.microsoft.com/office/powerpoint/2010/main" val="197834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E77EC-B371-839F-9ECD-4B913DFC9C31}"/>
              </a:ext>
            </a:extLst>
          </p:cNvPr>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488969" y="2204864"/>
            <a:ext cx="8363272" cy="4536504"/>
          </a:xfrm>
        </p:spPr>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Digital Literacy and Online Safety Education: </a:t>
            </a:r>
            <a:r>
              <a:rPr lang="en-US" sz="1600" dirty="0">
                <a:solidFill>
                  <a:schemeClr val="bg1"/>
                </a:solidFill>
                <a:latin typeface="Times New Roman" panose="02020603050405020304" pitchFamily="18" charset="0"/>
                <a:cs typeface="Times New Roman" panose="02020603050405020304" pitchFamily="18" charset="0"/>
              </a:rPr>
              <a:t>Educate young individuals about responsible mobile device usage, online safety, privacy settings, and the potential risks associated with sharing personal information online. This empowers them to make informed decisions and navigate the digital world safely.</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Encourage Offline Activities: </a:t>
            </a:r>
            <a:r>
              <a:rPr lang="en-US" sz="1600" dirty="0">
                <a:solidFill>
                  <a:schemeClr val="bg1"/>
                </a:solidFill>
                <a:latin typeface="Times New Roman" panose="02020603050405020304" pitchFamily="18" charset="0"/>
                <a:cs typeface="Times New Roman" panose="02020603050405020304" pitchFamily="18" charset="0"/>
              </a:rPr>
              <a:t>Encourage young individuals to engage in a variety of offline activities such as physical exercise, hobbies, reading, or socializing with friends and family. Promote a healthy balance between online and offline experiences.</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Cyberbullying Awareness and Intervention</a:t>
            </a:r>
            <a:r>
              <a:rPr lang="en-US" sz="1600" dirty="0">
                <a:solidFill>
                  <a:schemeClr val="bg1"/>
                </a:solidFill>
                <a:latin typeface="Times New Roman" panose="02020603050405020304" pitchFamily="18" charset="0"/>
                <a:cs typeface="Times New Roman" panose="02020603050405020304" pitchFamily="18" charset="0"/>
              </a:rPr>
              <a:t>: Educate young individuals about cyberbullying, its effects, and how to respond. Encourage reporting and provide support systems to intervene in cases of cyberbullying or online harassment.</a:t>
            </a:r>
          </a:p>
          <a:p>
            <a:pPr marL="0" indent="0">
              <a:buNone/>
            </a:pPr>
            <a:r>
              <a:rPr lang="en-US" sz="1600" dirty="0">
                <a:solidFill>
                  <a:schemeClr val="bg1"/>
                </a:solidFill>
              </a:rPr>
              <a:t> </a:t>
            </a:r>
            <a:endParaRPr lang="en-IN" sz="1600" dirty="0">
              <a:solidFill>
                <a:schemeClr val="bg1"/>
              </a:solidFill>
            </a:endParaRPr>
          </a:p>
        </p:txBody>
      </p:sp>
      <p:sp>
        <p:nvSpPr>
          <p:cNvPr id="10" name="Rectangle 9">
            <a:extLst>
              <a:ext uri="{FF2B5EF4-FFF2-40B4-BE49-F238E27FC236}">
                <a16:creationId xmlns:a16="http://schemas.microsoft.com/office/drawing/2014/main" id="{8FDC05A1-E498-0F9F-20AA-CB14E68C1412}"/>
              </a:ext>
            </a:extLst>
          </p:cNvPr>
          <p:cNvSpPr/>
          <p:nvPr/>
        </p:nvSpPr>
        <p:spPr>
          <a:xfrm>
            <a:off x="-236" y="1196752"/>
            <a:ext cx="9144000" cy="7200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980728"/>
            <a:ext cx="8229600" cy="562074"/>
          </a:xfrm>
          <a:solidFill>
            <a:srgbClr val="FFC000"/>
          </a:solidFill>
        </p:spPr>
        <p:txBody>
          <a:bodyPr>
            <a:noAutofit/>
          </a:bodyPr>
          <a:lstStyle/>
          <a:p>
            <a:pPr lvl="0">
              <a:lnSpc>
                <a:spcPct val="100000"/>
              </a:lnSpc>
            </a:pPr>
            <a:r>
              <a:rPr lang="en-IN" sz="2800" b="1" dirty="0">
                <a:solidFill>
                  <a:srgbClr val="C00000"/>
                </a:solidFill>
                <a:latin typeface="Times New Roman" pitchFamily="18" charset="0"/>
                <a:cs typeface="Times New Roman" pitchFamily="18" charset="0"/>
              </a:rPr>
              <a:t>Proposed Solution </a:t>
            </a:r>
            <a:endParaRPr lang="en-IN" sz="1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7834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D10C86-872A-6EE0-EDAD-9158D9843953}"/>
              </a:ext>
            </a:extLst>
          </p:cNvPr>
          <p:cNvPicPr>
            <a:picLocks noGrp="1" noChangeAspect="1"/>
          </p:cNvPicPr>
          <p:nvPr>
            <p:ph idx="1"/>
          </p:nvPr>
        </p:nvPicPr>
        <p:blipFill>
          <a:blip r:embed="rId2"/>
          <a:stretch>
            <a:fillRect/>
          </a:stretch>
        </p:blipFill>
        <p:spPr>
          <a:xfrm>
            <a:off x="0" y="0"/>
            <a:ext cx="9144000" cy="6858000"/>
          </a:xfrm>
          <a:prstGeom prst="rect">
            <a:avLst/>
          </a:prstGeom>
        </p:spPr>
      </p:pic>
      <p:pic>
        <p:nvPicPr>
          <p:cNvPr id="6" name="Picture 5">
            <a:extLst>
              <a:ext uri="{FF2B5EF4-FFF2-40B4-BE49-F238E27FC236}">
                <a16:creationId xmlns:a16="http://schemas.microsoft.com/office/drawing/2014/main" id="{B7390D79-A7FE-F2A1-EB32-81DC4C56317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459" b="97613" l="339" r="97743">
                        <a14:foregroundMark x1="5869" y1="5305" x2="8352" y2="5305"/>
                        <a14:foregroundMark x1="339" y1="1857" x2="11174" y2="6631"/>
                        <a14:foregroundMark x1="11174" y1="6631" x2="6885" y2="2255"/>
                        <a14:foregroundMark x1="451" y1="1459" x2="903" y2="2918"/>
                        <a14:foregroundMark x1="19413" y1="15915" x2="30587" y2="16976"/>
                        <a14:foregroundMark x1="30587" y1="16976" x2="28668" y2="16048"/>
                        <a14:foregroundMark x1="25056" y1="12334" x2="25056" y2="12334"/>
                        <a14:foregroundMark x1="24718" y1="12599" x2="24718" y2="12599"/>
                        <a14:foregroundMark x1="24718" y1="12599" x2="24718" y2="12599"/>
                        <a14:foregroundMark x1="17103" y1="4662" x2="16479" y2="4642"/>
                        <a14:foregroundMark x1="25169" y1="36074" x2="25169" y2="36074"/>
                        <a14:foregroundMark x1="25169" y1="36074" x2="28781" y2="37268"/>
                        <a14:foregroundMark x1="24041" y1="34748" x2="24041" y2="34748"/>
                        <a14:foregroundMark x1="24041" y1="34748" x2="24041" y2="34748"/>
                        <a14:foregroundMark x1="26637" y1="33422" x2="26637" y2="33422"/>
                        <a14:foregroundMark x1="26637" y1="33422" x2="26637" y2="33422"/>
                        <a14:foregroundMark x1="24605" y1="31167" x2="24605" y2="31167"/>
                        <a14:foregroundMark x1="24605" y1="31167" x2="24605" y2="31167"/>
                        <a14:foregroundMark x1="43454" y1="36207" x2="43454" y2="36207"/>
                        <a14:foregroundMark x1="43454" y1="36207" x2="43454" y2="36207"/>
                        <a14:foregroundMark x1="47856" y1="39257" x2="47856" y2="39257"/>
                        <a14:foregroundMark x1="47856" y1="39257" x2="47856" y2="39257"/>
                        <a14:foregroundMark x1="49549" y1="37931" x2="44808" y2="37135"/>
                        <a14:foregroundMark x1="54063" y1="41247" x2="47404" y2="33687"/>
                        <a14:foregroundMark x1="47404" y1="33687" x2="43567" y2="34615"/>
                        <a14:foregroundMark x1="37246" y1="33156" x2="37585" y2="34615"/>
                        <a14:foregroundMark x1="37585" y1="34615" x2="35327" y2="31565"/>
                        <a14:foregroundMark x1="35327" y1="31565" x2="38375" y2="34350"/>
                        <a14:foregroundMark x1="38939" y1="37135" x2="38570" y2="37135"/>
                        <a14:foregroundMark x1="38939" y1="36870" x2="38714" y2="36870"/>
                        <a14:foregroundMark x1="22799" y1="49072" x2="27088" y2="52387"/>
                        <a14:foregroundMark x1="18172" y1="45889" x2="18172" y2="47480"/>
                        <a14:foregroundMark x1="18172" y1="47480" x2="17494" y2="47613"/>
                        <a14:foregroundMark x1="19752" y1="47613" x2="16366" y2="45225"/>
                        <a14:foregroundMark x1="20090" y1="46154" x2="17720" y2="46552"/>
                        <a14:foregroundMark x1="19752" y1="45889" x2="17494" y2="45093"/>
                        <a14:foregroundMark x1="45711" y1="65650" x2="55305" y2="66578"/>
                        <a14:foregroundMark x1="55305" y1="66578" x2="50677" y2="70027"/>
                        <a14:foregroundMark x1="27991" y1="70424" x2="20993" y2="74138"/>
                        <a14:foregroundMark x1="20993" y1="74138" x2="23702" y2="73210"/>
                        <a14:foregroundMark x1="46275" y1="78780" x2="51129" y2="79708"/>
                        <a14:foregroundMark x1="51129" y1="79708" x2="49210" y2="80106"/>
                        <a14:foregroundMark x1="54740" y1="77056" x2="44131" y2="76393"/>
                        <a14:foregroundMark x1="44131" y1="76393" x2="50000" y2="82361"/>
                        <a14:foregroundMark x1="50000" y1="82361" x2="54853" y2="78647"/>
                        <a14:foregroundMark x1="65463" y1="78117" x2="75959" y2="78780"/>
                        <a14:foregroundMark x1="75959" y1="78780" x2="67043" y2="82626"/>
                        <a14:foregroundMark x1="67043" y1="82626" x2="65688" y2="79178"/>
                        <a14:foregroundMark x1="86117" y1="80371" x2="97743" y2="78912"/>
                        <a14:foregroundMark x1="97743" y1="78912" x2="90519" y2="81034"/>
                        <a14:foregroundMark x1="85553" y1="91379" x2="93228" y2="95889"/>
                        <a14:foregroundMark x1="93228" y1="95889" x2="86569" y2="97613"/>
                        <a14:foregroundMark x1="51129" y1="91247" x2="43002" y2="93103"/>
                        <a14:foregroundMark x1="43002" y1="93103" x2="45485" y2="93634"/>
                        <a14:foregroundMark x1="18059" y1="79708" x2="20316" y2="81167"/>
                        <a14:foregroundMark x1="22799" y1="80902" x2="21558" y2="81432"/>
                        <a14:foregroundMark x1="21558" y1="81432" x2="19752" y2="79576"/>
                        <a14:foregroundMark x1="35892" y1="64987" x2="38036" y2="66313"/>
                        <a14:foregroundMark x1="39278" y1="64456" x2="36682" y2="64456"/>
                        <a14:foregroundMark x1="17494" y1="33687" x2="24718" y2="33820"/>
                        <a14:foregroundMark x1="24718" y1="33820" x2="31828" y2="36207"/>
                        <a14:foregroundMark x1="31828" y1="36207" x2="31828" y2="36472"/>
                        <a14:foregroundMark x1="34537" y1="31167" x2="39165" y2="35013"/>
                        <a14:foregroundMark x1="37133" y1="64456" x2="36569" y2="66180"/>
                        <a14:foregroundMark x1="25056" y1="47480" x2="25056" y2="47480"/>
                        <a14:foregroundMark x1="62190" y1="92175" x2="70655" y2="91777"/>
                        <a14:foregroundMark x1="70655" y1="91777" x2="68284" y2="97082"/>
                        <a14:foregroundMark x1="70203" y1="96817" x2="75395" y2="95756"/>
                        <a14:foregroundMark x1="17833" y1="80902" x2="22686" y2="82361"/>
                        <a14:backgroundMark x1="37020" y1="36870" x2="38713" y2="36870"/>
                        <a14:backgroundMark x1="74367" y1="97862" x2="74944" y2="98143"/>
                        <a14:backgroundMark x1="74944" y1="98143" x2="74349" y2="97898"/>
                        <a14:backgroundMark x1="17043" y1="4775" x2="24041" y2="4642"/>
                        <a14:backgroundMark x1="24492" y1="24403" x2="24492" y2="29708"/>
                      </a14:backgroundRemoval>
                    </a14:imgEffect>
                  </a14:imgLayer>
                </a14:imgProps>
              </a:ext>
              <a:ext uri="{28A0092B-C50C-407E-A947-70E740481C1C}">
                <a14:useLocalDpi xmlns:a14="http://schemas.microsoft.com/office/drawing/2010/main" val="0"/>
              </a:ext>
            </a:extLst>
          </a:blip>
          <a:stretch>
            <a:fillRect/>
          </a:stretch>
        </p:blipFill>
        <p:spPr>
          <a:xfrm>
            <a:off x="1196047" y="1556792"/>
            <a:ext cx="6751905" cy="5046920"/>
          </a:xfrm>
          <a:prstGeom prst="rect">
            <a:avLst/>
          </a:prstGeom>
        </p:spPr>
      </p:pic>
      <p:cxnSp>
        <p:nvCxnSpPr>
          <p:cNvPr id="8" name="Straight Arrow Connector 7">
            <a:extLst>
              <a:ext uri="{FF2B5EF4-FFF2-40B4-BE49-F238E27FC236}">
                <a16:creationId xmlns:a16="http://schemas.microsoft.com/office/drawing/2014/main" id="{F2ABB936-1C5D-D014-D2C2-BA2DA08D5E70}"/>
              </a:ext>
            </a:extLst>
          </p:cNvPr>
          <p:cNvCxnSpPr/>
          <p:nvPr/>
        </p:nvCxnSpPr>
        <p:spPr>
          <a:xfrm>
            <a:off x="2339752" y="1772816"/>
            <a:ext cx="504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E8D89D3-97EF-D77E-4995-2A7C93A7476F}"/>
              </a:ext>
            </a:extLst>
          </p:cNvPr>
          <p:cNvCxnSpPr/>
          <p:nvPr/>
        </p:nvCxnSpPr>
        <p:spPr>
          <a:xfrm>
            <a:off x="2843808" y="1772816"/>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2B6FF916-DA7B-522A-7EC4-3D950FB9FF21}"/>
              </a:ext>
            </a:extLst>
          </p:cNvPr>
          <p:cNvPicPr>
            <a:picLocks noChangeAspect="1"/>
          </p:cNvPicPr>
          <p:nvPr/>
        </p:nvPicPr>
        <p:blipFill>
          <a:blip r:embed="rId5"/>
          <a:stretch>
            <a:fillRect/>
          </a:stretch>
        </p:blipFill>
        <p:spPr>
          <a:xfrm>
            <a:off x="2824953" y="2708920"/>
            <a:ext cx="158510" cy="512108"/>
          </a:xfrm>
          <a:prstGeom prst="rect">
            <a:avLst/>
          </a:prstGeom>
        </p:spPr>
      </p:pic>
      <p:pic>
        <p:nvPicPr>
          <p:cNvPr id="12" name="Picture 11">
            <a:extLst>
              <a:ext uri="{FF2B5EF4-FFF2-40B4-BE49-F238E27FC236}">
                <a16:creationId xmlns:a16="http://schemas.microsoft.com/office/drawing/2014/main" id="{8042058C-A5A6-50FE-1B5F-E02556AA65D2}"/>
              </a:ext>
            </a:extLst>
          </p:cNvPr>
          <p:cNvPicPr>
            <a:picLocks noChangeAspect="1"/>
          </p:cNvPicPr>
          <p:nvPr/>
        </p:nvPicPr>
        <p:blipFill>
          <a:blip r:embed="rId5"/>
          <a:stretch>
            <a:fillRect/>
          </a:stretch>
        </p:blipFill>
        <p:spPr>
          <a:xfrm>
            <a:off x="2824953" y="3645023"/>
            <a:ext cx="158510" cy="512108"/>
          </a:xfrm>
          <a:prstGeom prst="rect">
            <a:avLst/>
          </a:prstGeom>
        </p:spPr>
      </p:pic>
      <p:pic>
        <p:nvPicPr>
          <p:cNvPr id="13" name="Picture 12">
            <a:extLst>
              <a:ext uri="{FF2B5EF4-FFF2-40B4-BE49-F238E27FC236}">
                <a16:creationId xmlns:a16="http://schemas.microsoft.com/office/drawing/2014/main" id="{E334CC86-A3EC-1C3C-BDA7-6E32013C2639}"/>
              </a:ext>
            </a:extLst>
          </p:cNvPr>
          <p:cNvPicPr>
            <a:picLocks noChangeAspect="1"/>
          </p:cNvPicPr>
          <p:nvPr/>
        </p:nvPicPr>
        <p:blipFill>
          <a:blip r:embed="rId5"/>
          <a:stretch>
            <a:fillRect/>
          </a:stretch>
        </p:blipFill>
        <p:spPr>
          <a:xfrm>
            <a:off x="2764553" y="4581126"/>
            <a:ext cx="158510" cy="512108"/>
          </a:xfrm>
          <a:prstGeom prst="rect">
            <a:avLst/>
          </a:prstGeom>
        </p:spPr>
      </p:pic>
      <p:cxnSp>
        <p:nvCxnSpPr>
          <p:cNvPr id="15" name="Straight Arrow Connector 14">
            <a:extLst>
              <a:ext uri="{FF2B5EF4-FFF2-40B4-BE49-F238E27FC236}">
                <a16:creationId xmlns:a16="http://schemas.microsoft.com/office/drawing/2014/main" id="{0B2A4EA7-C003-E6EC-6103-2BE6EFF6E7C6}"/>
              </a:ext>
            </a:extLst>
          </p:cNvPr>
          <p:cNvCxnSpPr/>
          <p:nvPr/>
        </p:nvCxnSpPr>
        <p:spPr>
          <a:xfrm>
            <a:off x="3419872" y="3429000"/>
            <a:ext cx="504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F94ECD7-DCC1-D5CD-FDFA-F09024B0E827}"/>
              </a:ext>
            </a:extLst>
          </p:cNvPr>
          <p:cNvCxnSpPr/>
          <p:nvPr/>
        </p:nvCxnSpPr>
        <p:spPr>
          <a:xfrm>
            <a:off x="3419872" y="5093234"/>
            <a:ext cx="504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9CF90A-02CD-20E3-9995-2A137D5C4B79}"/>
              </a:ext>
            </a:extLst>
          </p:cNvPr>
          <p:cNvCxnSpPr>
            <a:cxnSpLocks/>
          </p:cNvCxnSpPr>
          <p:nvPr/>
        </p:nvCxnSpPr>
        <p:spPr>
          <a:xfrm>
            <a:off x="2904208" y="5445224"/>
            <a:ext cx="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431F85F-7F54-28AE-20AA-8F4A0E71423B}"/>
              </a:ext>
            </a:extLst>
          </p:cNvPr>
          <p:cNvCxnSpPr/>
          <p:nvPr/>
        </p:nvCxnSpPr>
        <p:spPr>
          <a:xfrm>
            <a:off x="2904208" y="5661248"/>
            <a:ext cx="10197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38F413C-A119-E21D-7301-3017E685E5A3}"/>
              </a:ext>
            </a:extLst>
          </p:cNvPr>
          <p:cNvCxnSpPr/>
          <p:nvPr/>
        </p:nvCxnSpPr>
        <p:spPr>
          <a:xfrm>
            <a:off x="5076056" y="5656987"/>
            <a:ext cx="360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A7A7F71-914B-53E1-BB3B-5ADE56CC1E1B}"/>
              </a:ext>
            </a:extLst>
          </p:cNvPr>
          <p:cNvCxnSpPr/>
          <p:nvPr/>
        </p:nvCxnSpPr>
        <p:spPr>
          <a:xfrm>
            <a:off x="6516216" y="5661248"/>
            <a:ext cx="216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9BDB5BF-1AE3-356A-064E-48C13E7193F8}"/>
              </a:ext>
            </a:extLst>
          </p:cNvPr>
          <p:cNvCxnSpPr/>
          <p:nvPr/>
        </p:nvCxnSpPr>
        <p:spPr>
          <a:xfrm>
            <a:off x="7308304" y="5877272"/>
            <a:ext cx="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0E65748-7CCF-85E7-791C-A08CCD5CDC00}"/>
              </a:ext>
            </a:extLst>
          </p:cNvPr>
          <p:cNvCxnSpPr/>
          <p:nvPr/>
        </p:nvCxnSpPr>
        <p:spPr>
          <a:xfrm flipH="1">
            <a:off x="6372200" y="6381328"/>
            <a:ext cx="360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0E0D8201-D1A7-199D-F43E-BFB5E502BD82}"/>
              </a:ext>
            </a:extLst>
          </p:cNvPr>
          <p:cNvCxnSpPr/>
          <p:nvPr/>
        </p:nvCxnSpPr>
        <p:spPr>
          <a:xfrm flipH="1">
            <a:off x="4860032" y="6309320"/>
            <a:ext cx="396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5" name="Picture 34">
            <a:extLst>
              <a:ext uri="{FF2B5EF4-FFF2-40B4-BE49-F238E27FC236}">
                <a16:creationId xmlns:a16="http://schemas.microsoft.com/office/drawing/2014/main" id="{0B4EA481-3557-F500-6619-5C7F9A491F4D}"/>
              </a:ext>
            </a:extLst>
          </p:cNvPr>
          <p:cNvPicPr>
            <a:picLocks noChangeAspect="1"/>
          </p:cNvPicPr>
          <p:nvPr/>
        </p:nvPicPr>
        <p:blipFill>
          <a:blip r:embed="rId6"/>
          <a:stretch>
            <a:fillRect/>
          </a:stretch>
        </p:blipFill>
        <p:spPr>
          <a:xfrm>
            <a:off x="-21621" y="610068"/>
            <a:ext cx="9144000" cy="73152"/>
          </a:xfrm>
          <a:prstGeom prst="rect">
            <a:avLst/>
          </a:prstGeom>
        </p:spPr>
      </p:pic>
      <p:sp>
        <p:nvSpPr>
          <p:cNvPr id="33" name="TextBox 32">
            <a:extLst>
              <a:ext uri="{FF2B5EF4-FFF2-40B4-BE49-F238E27FC236}">
                <a16:creationId xmlns:a16="http://schemas.microsoft.com/office/drawing/2014/main" id="{407332D0-A921-E663-3B43-7586947D8584}"/>
              </a:ext>
            </a:extLst>
          </p:cNvPr>
          <p:cNvSpPr txBox="1"/>
          <p:nvPr/>
        </p:nvSpPr>
        <p:spPr>
          <a:xfrm>
            <a:off x="2544458" y="387200"/>
            <a:ext cx="4392488" cy="523220"/>
          </a:xfrm>
          <a:prstGeom prst="rect">
            <a:avLst/>
          </a:prstGeom>
          <a:solidFill>
            <a:srgbClr val="FFC000"/>
          </a:solidFill>
        </p:spPr>
        <p:txBody>
          <a:bodyPr wrap="square" rtlCol="0">
            <a:spAutoFit/>
          </a:bodyPr>
          <a:lstStyle/>
          <a:p>
            <a:r>
              <a:rPr lang="en-IN" sz="2800" b="1" dirty="0">
                <a:solidFill>
                  <a:srgbClr val="C00000"/>
                </a:solidFill>
                <a:latin typeface="Times New Roman" pitchFamily="18" charset="0"/>
                <a:ea typeface="+mj-ea"/>
                <a:cs typeface="Times New Roman" pitchFamily="18" charset="0"/>
              </a:rPr>
              <a:t>            Flow Chart</a:t>
            </a:r>
          </a:p>
        </p:txBody>
      </p:sp>
    </p:spTree>
    <p:extLst>
      <p:ext uri="{BB962C8B-B14F-4D97-AF65-F5344CB8AC3E}">
        <p14:creationId xmlns:p14="http://schemas.microsoft.com/office/powerpoint/2010/main" val="295393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7C3E1B-1E9F-B180-F42C-7C1159C61F31}"/>
              </a:ext>
            </a:extLst>
          </p:cNvPr>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683568" y="1916832"/>
            <a:ext cx="8363272" cy="5616624"/>
          </a:xfrm>
        </p:spPr>
        <p:txBody>
          <a:bodyPr>
            <a:normAutofit fontScale="55000" lnSpcReduction="20000"/>
          </a:bodyPr>
          <a:lstStyle/>
          <a:p>
            <a:r>
              <a:rPr lang="en-US" sz="3600" b="1" dirty="0">
                <a:solidFill>
                  <a:schemeClr val="bg1"/>
                </a:solidFill>
              </a:rPr>
              <a:t>Time Limit and Device Auto-Lock:</a:t>
            </a:r>
            <a:r>
              <a:rPr lang="en-US" sz="3600" dirty="0">
                <a:solidFill>
                  <a:schemeClr val="bg1"/>
                </a:solidFill>
              </a:rPr>
              <a:t> This includes a default time limit for mobile usage, such as half an hour, after which the device automatically locks. This feature encourages young users to take regular breaks from screen time and engage in other activities.</a:t>
            </a:r>
          </a:p>
          <a:p>
            <a:endParaRPr lang="en-US" sz="3600" dirty="0">
              <a:solidFill>
                <a:schemeClr val="bg1"/>
              </a:solidFill>
            </a:endParaRPr>
          </a:p>
          <a:p>
            <a:r>
              <a:rPr lang="en-US" sz="3600" b="1" dirty="0">
                <a:solidFill>
                  <a:schemeClr val="bg1"/>
                </a:solidFill>
              </a:rPr>
              <a:t>Facial Age Recognition:</a:t>
            </a:r>
            <a:r>
              <a:rPr lang="en-US" sz="3600" dirty="0">
                <a:solidFill>
                  <a:schemeClr val="bg1"/>
                </a:solidFill>
              </a:rPr>
              <a:t> This default option utilizes the front camera to scan the user's face and determine their age. If the user falls within the designated age range of 10-18, certain apps like Instagram or other social media platforms will be temporarily locked to limit exposure to potentially inappropriate content.</a:t>
            </a:r>
          </a:p>
          <a:p>
            <a:endParaRPr lang="en-US" sz="3600" dirty="0">
              <a:solidFill>
                <a:schemeClr val="bg1"/>
              </a:solidFill>
            </a:endParaRPr>
          </a:p>
          <a:p>
            <a:r>
              <a:rPr lang="en-US" sz="3600" b="1" dirty="0">
                <a:solidFill>
                  <a:schemeClr val="bg1"/>
                </a:solidFill>
              </a:rPr>
              <a:t>Emergency Call Access:</a:t>
            </a:r>
            <a:r>
              <a:rPr lang="en-US" sz="3600" dirty="0">
                <a:solidFill>
                  <a:schemeClr val="bg1"/>
                </a:solidFill>
              </a:rPr>
              <a:t> In case of emergencies, the app allows access to emergency calling features, ensuring that young users can contact necessary services or trusted individuals when needed.</a:t>
            </a:r>
          </a:p>
          <a:p>
            <a:endParaRPr lang="en-US" sz="3600" dirty="0">
              <a:solidFill>
                <a:schemeClr val="bg1"/>
              </a:solidFill>
            </a:endParaRPr>
          </a:p>
          <a:p>
            <a:endParaRPr lang="en-US" sz="3600" dirty="0">
              <a:solidFill>
                <a:schemeClr val="bg1"/>
              </a:solidFill>
            </a:endParaRPr>
          </a:p>
          <a:p>
            <a:r>
              <a:rPr lang="en-US" sz="3600" dirty="0">
                <a:solidFill>
                  <a:schemeClr val="bg1"/>
                </a:solidFill>
              </a:rPr>
              <a:t>And these can be implied though coding</a:t>
            </a:r>
          </a:p>
          <a:p>
            <a:endParaRPr lang="en-IN" dirty="0"/>
          </a:p>
        </p:txBody>
      </p:sp>
      <p:pic>
        <p:nvPicPr>
          <p:cNvPr id="6" name="Picture 5">
            <a:extLst>
              <a:ext uri="{FF2B5EF4-FFF2-40B4-BE49-F238E27FC236}">
                <a16:creationId xmlns:a16="http://schemas.microsoft.com/office/drawing/2014/main" id="{57AC156D-4BB7-3982-024F-EF628130528B}"/>
              </a:ext>
            </a:extLst>
          </p:cNvPr>
          <p:cNvPicPr>
            <a:picLocks noChangeAspect="1"/>
          </p:cNvPicPr>
          <p:nvPr/>
        </p:nvPicPr>
        <p:blipFill>
          <a:blip r:embed="rId3"/>
          <a:stretch>
            <a:fillRect/>
          </a:stretch>
        </p:blipFill>
        <p:spPr>
          <a:xfrm>
            <a:off x="0" y="836904"/>
            <a:ext cx="9144000" cy="73152"/>
          </a:xfrm>
          <a:prstGeom prst="rect">
            <a:avLst/>
          </a:prstGeom>
        </p:spPr>
      </p:pic>
      <p:sp>
        <p:nvSpPr>
          <p:cNvPr id="2" name="Title 1"/>
          <p:cNvSpPr>
            <a:spLocks noGrp="1"/>
          </p:cNvSpPr>
          <p:nvPr>
            <p:ph type="title"/>
          </p:nvPr>
        </p:nvSpPr>
        <p:spPr>
          <a:xfrm>
            <a:off x="390364" y="521296"/>
            <a:ext cx="8363272" cy="720080"/>
          </a:xfrm>
          <a:solidFill>
            <a:srgbClr val="FFC000"/>
          </a:solidFill>
        </p:spPr>
        <p:txBody>
          <a:bodyPr>
            <a:noAutofit/>
          </a:bodyPr>
          <a:lstStyle/>
          <a:p>
            <a:pPr lvl="0">
              <a:lnSpc>
                <a:spcPct val="100000"/>
              </a:lnSpc>
            </a:pPr>
            <a:r>
              <a:rPr lang="en-IN" sz="2400" b="1" dirty="0">
                <a:solidFill>
                  <a:srgbClr val="C00000"/>
                </a:solidFill>
                <a:latin typeface="Times New Roman" pitchFamily="18" charset="0"/>
                <a:cs typeface="Times New Roman" pitchFamily="18" charset="0"/>
              </a:rPr>
              <a:t>Uniqueness</a:t>
            </a:r>
          </a:p>
        </p:txBody>
      </p:sp>
    </p:spTree>
    <p:extLst>
      <p:ext uri="{BB962C8B-B14F-4D97-AF65-F5344CB8AC3E}">
        <p14:creationId xmlns:p14="http://schemas.microsoft.com/office/powerpoint/2010/main" val="320526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802375-6195-32EC-C374-023F63ABB0B0}"/>
              </a:ext>
            </a:extLst>
          </p:cNvPr>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1835696" y="2132856"/>
            <a:ext cx="8363272" cy="5616624"/>
          </a:xfrm>
        </p:spPr>
        <p:txBody>
          <a:bodyPr>
            <a:normAutofit/>
          </a:bodyPr>
          <a:lstStyle/>
          <a:p>
            <a:r>
              <a:rPr lang="en-US" sz="2400" b="0" i="0" dirty="0">
                <a:solidFill>
                  <a:schemeClr val="bg1"/>
                </a:solidFill>
                <a:effectLst/>
                <a:latin typeface="Roboto" panose="02000000000000000000" pitchFamily="2" charset="0"/>
              </a:rPr>
              <a:t>Enhanced Safety </a:t>
            </a:r>
          </a:p>
          <a:p>
            <a:r>
              <a:rPr lang="en-US" sz="2400" b="0" i="0" dirty="0">
                <a:solidFill>
                  <a:schemeClr val="bg1"/>
                </a:solidFill>
                <a:effectLst/>
                <a:latin typeface="Roboto" panose="02000000000000000000" pitchFamily="2" charset="0"/>
              </a:rPr>
              <a:t>Responsible Mobile Usage</a:t>
            </a:r>
          </a:p>
          <a:p>
            <a:r>
              <a:rPr lang="en-US" sz="2400" b="0" i="0" dirty="0">
                <a:solidFill>
                  <a:schemeClr val="bg1"/>
                </a:solidFill>
                <a:effectLst/>
                <a:latin typeface="Roboto" panose="02000000000000000000" pitchFamily="2" charset="0"/>
              </a:rPr>
              <a:t>Parental Peace of Mind</a:t>
            </a:r>
          </a:p>
          <a:p>
            <a:r>
              <a:rPr lang="en-US" sz="2400" b="0" i="0" dirty="0">
                <a:solidFill>
                  <a:schemeClr val="bg1"/>
                </a:solidFill>
                <a:effectLst/>
                <a:latin typeface="Roboto" panose="02000000000000000000" pitchFamily="2" charset="0"/>
              </a:rPr>
              <a:t>Digital Literacy and Education   </a:t>
            </a:r>
            <a:endParaRPr lang="en-US" sz="2400" dirty="0">
              <a:solidFill>
                <a:schemeClr val="bg1"/>
              </a:solidFill>
              <a:latin typeface="Roboto" panose="02000000000000000000" pitchFamily="2" charset="0"/>
            </a:endParaRPr>
          </a:p>
          <a:p>
            <a:r>
              <a:rPr lang="en-US" sz="2400" b="0" i="0" dirty="0">
                <a:solidFill>
                  <a:schemeClr val="bg1"/>
                </a:solidFill>
                <a:effectLst/>
                <a:latin typeface="Roboto" panose="02000000000000000000" pitchFamily="2" charset="0"/>
              </a:rPr>
              <a:t>Customization and Adaptability</a:t>
            </a:r>
          </a:p>
          <a:p>
            <a:r>
              <a:rPr lang="en-US" sz="2400" b="0" i="0" dirty="0">
                <a:solidFill>
                  <a:schemeClr val="bg1"/>
                </a:solidFill>
                <a:effectLst/>
                <a:latin typeface="Roboto" panose="02000000000000000000" pitchFamily="2" charset="0"/>
              </a:rPr>
              <a:t>User-Friendly Interface</a:t>
            </a:r>
          </a:p>
          <a:p>
            <a:r>
              <a:rPr lang="en-US" sz="2400" b="0" i="0" dirty="0">
                <a:solidFill>
                  <a:schemeClr val="bg1"/>
                </a:solidFill>
                <a:effectLst/>
                <a:latin typeface="Roboto" panose="02000000000000000000" pitchFamily="2" charset="0"/>
              </a:rPr>
              <a:t>Collaboration and Communication </a:t>
            </a:r>
          </a:p>
          <a:p>
            <a:r>
              <a:rPr lang="en-US" sz="2400" b="0" i="0" dirty="0">
                <a:solidFill>
                  <a:schemeClr val="bg1"/>
                </a:solidFill>
                <a:effectLst/>
                <a:latin typeface="Roboto" panose="02000000000000000000" pitchFamily="2" charset="0"/>
              </a:rPr>
              <a:t>Long-term Impact on Well-being</a:t>
            </a:r>
            <a:endParaRPr lang="en-IN" sz="2400" dirty="0">
              <a:solidFill>
                <a:schemeClr val="bg1"/>
              </a:solidFill>
            </a:endParaRPr>
          </a:p>
        </p:txBody>
      </p:sp>
      <p:pic>
        <p:nvPicPr>
          <p:cNvPr id="5" name="Picture 4">
            <a:extLst>
              <a:ext uri="{FF2B5EF4-FFF2-40B4-BE49-F238E27FC236}">
                <a16:creationId xmlns:a16="http://schemas.microsoft.com/office/drawing/2014/main" id="{86420CB3-100C-07F0-9E4D-FF1CE4D6CAD7}"/>
              </a:ext>
            </a:extLst>
          </p:cNvPr>
          <p:cNvPicPr>
            <a:picLocks noChangeAspect="1"/>
          </p:cNvPicPr>
          <p:nvPr/>
        </p:nvPicPr>
        <p:blipFill>
          <a:blip r:embed="rId3"/>
          <a:stretch>
            <a:fillRect/>
          </a:stretch>
        </p:blipFill>
        <p:spPr>
          <a:xfrm>
            <a:off x="9024" y="1015588"/>
            <a:ext cx="9144000" cy="73152"/>
          </a:xfrm>
          <a:prstGeom prst="rect">
            <a:avLst/>
          </a:prstGeom>
        </p:spPr>
      </p:pic>
      <p:sp>
        <p:nvSpPr>
          <p:cNvPr id="2" name="Title 1"/>
          <p:cNvSpPr>
            <a:spLocks noGrp="1"/>
          </p:cNvSpPr>
          <p:nvPr>
            <p:ph type="title"/>
          </p:nvPr>
        </p:nvSpPr>
        <p:spPr>
          <a:xfrm>
            <a:off x="467544" y="807703"/>
            <a:ext cx="8363272" cy="562074"/>
          </a:xfrm>
          <a:solidFill>
            <a:srgbClr val="FFC000"/>
          </a:solidFill>
        </p:spPr>
        <p:txBody>
          <a:bodyPr>
            <a:noAutofit/>
          </a:bodyPr>
          <a:lstStyle/>
          <a:p>
            <a:pPr lvl="0">
              <a:lnSpc>
                <a:spcPct val="100000"/>
              </a:lnSpc>
            </a:pPr>
            <a:r>
              <a:rPr lang="en-IN" sz="2400" b="1" dirty="0">
                <a:solidFill>
                  <a:srgbClr val="C00000"/>
                </a:solidFill>
                <a:latin typeface="Times New Roman" pitchFamily="18" charset="0"/>
                <a:cs typeface="Times New Roman" pitchFamily="18" charset="0"/>
              </a:rPr>
              <a:t>Utility</a:t>
            </a:r>
          </a:p>
        </p:txBody>
      </p:sp>
    </p:spTree>
    <p:extLst>
      <p:ext uri="{BB962C8B-B14F-4D97-AF65-F5344CB8AC3E}">
        <p14:creationId xmlns:p14="http://schemas.microsoft.com/office/powerpoint/2010/main" val="400042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32A86-672C-BC59-B7D3-C00D145BBF83}"/>
              </a:ext>
            </a:extLst>
          </p:cNvPr>
          <p:cNvPicPr>
            <a:picLocks noChangeAspect="1"/>
          </p:cNvPicPr>
          <p:nvPr/>
        </p:nvPicPr>
        <p:blipFill>
          <a:blip r:embed="rId2"/>
          <a:stretch>
            <a:fillRect/>
          </a:stretch>
        </p:blipFill>
        <p:spPr>
          <a:xfrm>
            <a:off x="0" y="0"/>
            <a:ext cx="9144000" cy="6858000"/>
          </a:xfrm>
          <a:prstGeom prst="rect">
            <a:avLst/>
          </a:prstGeom>
        </p:spPr>
      </p:pic>
      <p:sp>
        <p:nvSpPr>
          <p:cNvPr id="3" name="Content Placeholder 2"/>
          <p:cNvSpPr>
            <a:spLocks noGrp="1"/>
          </p:cNvSpPr>
          <p:nvPr>
            <p:ph idx="1"/>
          </p:nvPr>
        </p:nvSpPr>
        <p:spPr>
          <a:xfrm>
            <a:off x="1763688" y="2132856"/>
            <a:ext cx="8363272" cy="5256584"/>
          </a:xfrm>
        </p:spPr>
        <p:txBody>
          <a:bodyPr>
            <a:normAutofit/>
          </a:bodyPr>
          <a:lstStyle/>
          <a:p>
            <a:r>
              <a:rPr lang="en-US" dirty="0">
                <a:solidFill>
                  <a:schemeClr val="bg1"/>
                </a:solidFill>
                <a:latin typeface="Roboto" panose="02000000000000000000" pitchFamily="2" charset="0"/>
              </a:rPr>
              <a:t>1.User Growth </a:t>
            </a:r>
          </a:p>
          <a:p>
            <a:r>
              <a:rPr lang="en-US" dirty="0">
                <a:solidFill>
                  <a:schemeClr val="bg1"/>
                </a:solidFill>
                <a:latin typeface="Roboto" panose="02000000000000000000" pitchFamily="2" charset="0"/>
              </a:rPr>
              <a:t>2.Performance </a:t>
            </a:r>
          </a:p>
          <a:p>
            <a:r>
              <a:rPr lang="en-US" dirty="0">
                <a:solidFill>
                  <a:schemeClr val="bg1"/>
                </a:solidFill>
                <a:latin typeface="Roboto" panose="02000000000000000000" pitchFamily="2" charset="0"/>
              </a:rPr>
              <a:t>3.Data Management </a:t>
            </a:r>
          </a:p>
          <a:p>
            <a:r>
              <a:rPr lang="en-US" dirty="0">
                <a:solidFill>
                  <a:schemeClr val="bg1"/>
                </a:solidFill>
                <a:latin typeface="Roboto" panose="02000000000000000000" pitchFamily="2" charset="0"/>
              </a:rPr>
              <a:t>4.Hardware and Infrastructure </a:t>
            </a:r>
          </a:p>
          <a:p>
            <a:r>
              <a:rPr lang="en-US" dirty="0">
                <a:solidFill>
                  <a:schemeClr val="bg1"/>
                </a:solidFill>
                <a:latin typeface="Roboto" panose="02000000000000000000" pitchFamily="2" charset="0"/>
              </a:rPr>
              <a:t>5.System Architecture</a:t>
            </a:r>
            <a:endParaRPr lang="en-IN" dirty="0">
              <a:solidFill>
                <a:schemeClr val="bg1"/>
              </a:solidFill>
              <a:latin typeface="Roboto" panose="02000000000000000000" pitchFamily="2" charset="0"/>
            </a:endParaRPr>
          </a:p>
        </p:txBody>
      </p:sp>
      <p:pic>
        <p:nvPicPr>
          <p:cNvPr id="5" name="Picture 4">
            <a:extLst>
              <a:ext uri="{FF2B5EF4-FFF2-40B4-BE49-F238E27FC236}">
                <a16:creationId xmlns:a16="http://schemas.microsoft.com/office/drawing/2014/main" id="{A144632E-3DBD-9830-0713-D352CABD8642}"/>
              </a:ext>
            </a:extLst>
          </p:cNvPr>
          <p:cNvPicPr>
            <a:picLocks noChangeAspect="1"/>
          </p:cNvPicPr>
          <p:nvPr/>
        </p:nvPicPr>
        <p:blipFill>
          <a:blip r:embed="rId3"/>
          <a:stretch>
            <a:fillRect/>
          </a:stretch>
        </p:blipFill>
        <p:spPr>
          <a:xfrm>
            <a:off x="0" y="956700"/>
            <a:ext cx="9144000" cy="73152"/>
          </a:xfrm>
          <a:prstGeom prst="rect">
            <a:avLst/>
          </a:prstGeom>
        </p:spPr>
      </p:pic>
      <p:sp>
        <p:nvSpPr>
          <p:cNvPr id="2" name="Title 1"/>
          <p:cNvSpPr>
            <a:spLocks noGrp="1"/>
          </p:cNvSpPr>
          <p:nvPr>
            <p:ph type="title"/>
          </p:nvPr>
        </p:nvSpPr>
        <p:spPr>
          <a:xfrm>
            <a:off x="390364" y="692696"/>
            <a:ext cx="8363272" cy="562074"/>
          </a:xfrm>
          <a:solidFill>
            <a:srgbClr val="FFC000"/>
          </a:solidFill>
        </p:spPr>
        <p:txBody>
          <a:bodyPr>
            <a:noAutofit/>
          </a:bodyPr>
          <a:lstStyle/>
          <a:p>
            <a:pPr lvl="0">
              <a:lnSpc>
                <a:spcPct val="100000"/>
              </a:lnSpc>
            </a:pPr>
            <a:r>
              <a:rPr lang="en-IN" sz="2400" b="1" dirty="0">
                <a:solidFill>
                  <a:srgbClr val="C00000"/>
                </a:solidFill>
                <a:latin typeface="Times New Roman" pitchFamily="18" charset="0"/>
                <a:cs typeface="Times New Roman" pitchFamily="18" charset="0"/>
              </a:rPr>
              <a:t>Scalability</a:t>
            </a:r>
          </a:p>
        </p:txBody>
      </p:sp>
    </p:spTree>
    <p:extLst>
      <p:ext uri="{BB962C8B-B14F-4D97-AF65-F5344CB8AC3E}">
        <p14:creationId xmlns:p14="http://schemas.microsoft.com/office/powerpoint/2010/main" val="400042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718AB3-B84F-647C-75F6-BE090B7C161A}"/>
              </a:ext>
            </a:extLst>
          </p:cNvPr>
          <p:cNvPicPr>
            <a:picLocks noChangeAspect="1"/>
          </p:cNvPicPr>
          <p:nvPr/>
        </p:nvPicPr>
        <p:blipFill>
          <a:blip r:embed="rId2"/>
          <a:stretch>
            <a:fillRect/>
          </a:stretch>
        </p:blipFill>
        <p:spPr>
          <a:xfrm>
            <a:off x="0" y="8201"/>
            <a:ext cx="9144000" cy="6858000"/>
          </a:xfrm>
          <a:prstGeom prst="rect">
            <a:avLst/>
          </a:prstGeom>
        </p:spPr>
      </p:pic>
      <p:sp>
        <p:nvSpPr>
          <p:cNvPr id="3" name="Content Placeholder 2"/>
          <p:cNvSpPr>
            <a:spLocks noGrp="1"/>
          </p:cNvSpPr>
          <p:nvPr>
            <p:ph idx="1"/>
          </p:nvPr>
        </p:nvSpPr>
        <p:spPr>
          <a:xfrm>
            <a:off x="1547664" y="1954759"/>
            <a:ext cx="8363272" cy="5256584"/>
          </a:xfrm>
        </p:spPr>
        <p:txBody>
          <a:bodyPr/>
          <a:lstStyle/>
          <a:p>
            <a:r>
              <a:rPr lang="en-US" sz="2400" dirty="0">
                <a:solidFill>
                  <a:schemeClr val="bg1"/>
                </a:solidFill>
                <a:latin typeface="Roboto" panose="02000000000000000000" pitchFamily="2" charset="0"/>
              </a:rPr>
              <a:t>Monetization Strategies</a:t>
            </a:r>
          </a:p>
          <a:p>
            <a:r>
              <a:rPr lang="en-US" sz="2400" dirty="0">
                <a:solidFill>
                  <a:schemeClr val="bg1"/>
                </a:solidFill>
                <a:latin typeface="Roboto" panose="02000000000000000000" pitchFamily="2" charset="0"/>
              </a:rPr>
              <a:t> Collaborations and Sponsorships </a:t>
            </a:r>
          </a:p>
          <a:p>
            <a:r>
              <a:rPr lang="en-US" sz="2400" dirty="0">
                <a:solidFill>
                  <a:schemeClr val="bg1"/>
                </a:solidFill>
                <a:latin typeface="Roboto" panose="02000000000000000000" pitchFamily="2" charset="0"/>
              </a:rPr>
              <a:t>In-App Purchases </a:t>
            </a:r>
          </a:p>
          <a:p>
            <a:r>
              <a:rPr lang="en-US" sz="2400" dirty="0">
                <a:solidFill>
                  <a:schemeClr val="bg1"/>
                </a:solidFill>
                <a:latin typeface="Roboto" panose="02000000000000000000" pitchFamily="2" charset="0"/>
              </a:rPr>
              <a:t>Data Analytics and Reporting Services </a:t>
            </a:r>
          </a:p>
          <a:p>
            <a:r>
              <a:rPr lang="en-US" sz="2400" dirty="0">
                <a:solidFill>
                  <a:schemeClr val="bg1"/>
                </a:solidFill>
                <a:latin typeface="Roboto" panose="02000000000000000000" pitchFamily="2" charset="0"/>
              </a:rPr>
              <a:t>Grants and Funding </a:t>
            </a:r>
          </a:p>
          <a:p>
            <a:r>
              <a:rPr lang="en-US" sz="2400" dirty="0">
                <a:solidFill>
                  <a:schemeClr val="bg1"/>
                </a:solidFill>
                <a:latin typeface="Roboto" panose="02000000000000000000" pitchFamily="2" charset="0"/>
              </a:rPr>
              <a:t>Continuous Value Addition </a:t>
            </a:r>
          </a:p>
          <a:p>
            <a:r>
              <a:rPr lang="en-US" sz="2400" dirty="0">
                <a:solidFill>
                  <a:schemeClr val="bg1"/>
                </a:solidFill>
                <a:latin typeface="Roboto" panose="02000000000000000000" pitchFamily="2" charset="0"/>
              </a:rPr>
              <a:t>Global Expansion</a:t>
            </a:r>
          </a:p>
          <a:p>
            <a:r>
              <a:rPr lang="en-US" sz="2400" dirty="0">
                <a:solidFill>
                  <a:schemeClr val="bg1"/>
                </a:solidFill>
                <a:latin typeface="Roboto" panose="02000000000000000000" pitchFamily="2" charset="0"/>
              </a:rPr>
              <a:t> Corporate Social Responsibility (CSR)</a:t>
            </a:r>
            <a:endParaRPr lang="en-IN" sz="2400" dirty="0">
              <a:solidFill>
                <a:schemeClr val="bg1"/>
              </a:solidFill>
              <a:latin typeface="Roboto" panose="02000000000000000000" pitchFamily="2" charset="0"/>
            </a:endParaRPr>
          </a:p>
        </p:txBody>
      </p:sp>
      <p:pic>
        <p:nvPicPr>
          <p:cNvPr id="5" name="Picture 4">
            <a:extLst>
              <a:ext uri="{FF2B5EF4-FFF2-40B4-BE49-F238E27FC236}">
                <a16:creationId xmlns:a16="http://schemas.microsoft.com/office/drawing/2014/main" id="{2A1ADD89-8095-54E9-DFED-EB9BCA3F03D3}"/>
              </a:ext>
            </a:extLst>
          </p:cNvPr>
          <p:cNvPicPr>
            <a:picLocks noChangeAspect="1"/>
          </p:cNvPicPr>
          <p:nvPr/>
        </p:nvPicPr>
        <p:blipFill>
          <a:blip r:embed="rId3"/>
          <a:stretch>
            <a:fillRect/>
          </a:stretch>
        </p:blipFill>
        <p:spPr>
          <a:xfrm>
            <a:off x="-9580" y="1101763"/>
            <a:ext cx="9144000" cy="73152"/>
          </a:xfrm>
          <a:prstGeom prst="rect">
            <a:avLst/>
          </a:prstGeom>
        </p:spPr>
      </p:pic>
      <p:sp>
        <p:nvSpPr>
          <p:cNvPr id="2" name="Title 1"/>
          <p:cNvSpPr>
            <a:spLocks noGrp="1"/>
          </p:cNvSpPr>
          <p:nvPr>
            <p:ph type="title"/>
          </p:nvPr>
        </p:nvSpPr>
        <p:spPr>
          <a:xfrm>
            <a:off x="390364" y="820726"/>
            <a:ext cx="8363272" cy="562074"/>
          </a:xfrm>
          <a:solidFill>
            <a:srgbClr val="FFC000"/>
          </a:solidFill>
        </p:spPr>
        <p:txBody>
          <a:bodyPr>
            <a:noAutofit/>
          </a:bodyPr>
          <a:lstStyle/>
          <a:p>
            <a:pPr lvl="0">
              <a:lnSpc>
                <a:spcPct val="100000"/>
              </a:lnSpc>
            </a:pPr>
            <a:r>
              <a:rPr lang="en-IN" sz="2400" b="1" dirty="0">
                <a:solidFill>
                  <a:srgbClr val="C00000"/>
                </a:solidFill>
                <a:latin typeface="Times New Roman" pitchFamily="18" charset="0"/>
                <a:cs typeface="Times New Roman" pitchFamily="18" charset="0"/>
              </a:rPr>
              <a:t>Economic Sustainability</a:t>
            </a:r>
          </a:p>
        </p:txBody>
      </p:sp>
    </p:spTree>
    <p:extLst>
      <p:ext uri="{BB962C8B-B14F-4D97-AF65-F5344CB8AC3E}">
        <p14:creationId xmlns:p14="http://schemas.microsoft.com/office/powerpoint/2010/main" val="2781704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615</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Roboto</vt:lpstr>
      <vt:lpstr>Times New Roman</vt:lpstr>
      <vt:lpstr>Office Theme</vt:lpstr>
      <vt:lpstr>PowerPoint Presentation</vt:lpstr>
      <vt:lpstr>ABSTRACT </vt:lpstr>
      <vt:lpstr>Problem in Society</vt:lpstr>
      <vt:lpstr>Proposed Solution </vt:lpstr>
      <vt:lpstr>PowerPoint Presentation</vt:lpstr>
      <vt:lpstr>Uniqueness</vt:lpstr>
      <vt:lpstr>Utility</vt:lpstr>
      <vt:lpstr>Scalability</vt:lpstr>
      <vt:lpstr>Economic Sustainability</vt:lpstr>
      <vt:lpstr>Environmental Sustainability</vt:lpstr>
      <vt:lpstr>Feasibility of the Solution/Innovation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IDEATHON - 2023</dc:title>
  <dc:creator>Administrator</dc:creator>
  <cp:lastModifiedBy>Harini K</cp:lastModifiedBy>
  <cp:revision>32</cp:revision>
  <dcterms:created xsi:type="dcterms:W3CDTF">2023-11-03T04:37:07Z</dcterms:created>
  <dcterms:modified xsi:type="dcterms:W3CDTF">2024-02-29T16:13:05Z</dcterms:modified>
</cp:coreProperties>
</file>