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324" autoAdjust="0"/>
    <p:restoredTop sz="94660"/>
  </p:normalViewPr>
  <p:slideViewPr>
    <p:cSldViewPr>
      <p:cViewPr>
        <p:scale>
          <a:sx n="76" d="100"/>
          <a:sy n="76" d="100"/>
        </p:scale>
        <p:origin x="7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nithi\OneDrive\Desktop\employee%20perform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performance.xlsx]Dashboard!Dashboard Pivot</c:name>
    <c:fmtId val="3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2400" dirty="0">
                <a:solidFill>
                  <a:schemeClr val="tx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Company X Performance Evlauation Dashboard</a:t>
            </a:r>
          </a:p>
        </c:rich>
      </c:tx>
      <c:layout/>
      <c:overlay val="0"/>
      <c:spPr>
        <a:noFill/>
        <a:ln>
          <a:noFill/>
        </a:ln>
        <a:effectLst/>
      </c:sp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bar"/>
        <c:grouping val="clustered"/>
        <c:varyColors val="0"/>
        <c:ser>
          <c:idx val="0"/>
          <c:order val="0"/>
          <c:tx>
            <c:strRef>
              <c:f>Dashboard!$B$21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Dashboard!$A$22:$A$33</c:f>
              <c:multiLvlStrCache>
                <c:ptCount val="7"/>
                <c:lvl>
                  <c:pt idx="0">
                    <c:v>Carol Davis</c:v>
                  </c:pt>
                  <c:pt idx="1">
                    <c:v>David Brown</c:v>
                  </c:pt>
                  <c:pt idx="2">
                    <c:v>Bob Smith</c:v>
                  </c:pt>
                  <c:pt idx="3">
                    <c:v>Grace Lee</c:v>
                  </c:pt>
                  <c:pt idx="4">
                    <c:v>Alice Johnson</c:v>
                  </c:pt>
                  <c:pt idx="5">
                    <c:v>Emma Wilson</c:v>
                  </c:pt>
                  <c:pt idx="6">
                    <c:v>Frank Harris</c:v>
                  </c:pt>
                </c:lvl>
                <c:lvl>
                  <c:pt idx="0">
                    <c:v>HR</c:v>
                  </c:pt>
                  <c:pt idx="1">
                    <c:v>IT</c:v>
                  </c:pt>
                  <c:pt idx="2">
                    <c:v>Marketing</c:v>
                  </c:pt>
                  <c:pt idx="4">
                    <c:v>Sales</c:v>
                  </c:pt>
                </c:lvl>
              </c:multiLvlStrCache>
            </c:multiLvlStrRef>
          </c:cat>
          <c:val>
            <c:numRef>
              <c:f>Dashboard!$B$22:$B$33</c:f>
              <c:numCache>
                <c:formatCode>General</c:formatCode>
                <c:ptCount val="7"/>
                <c:pt idx="0">
                  <c:v>4.2</c:v>
                </c:pt>
                <c:pt idx="1">
                  <c:v>4.7</c:v>
                </c:pt>
                <c:pt idx="2">
                  <c:v>3.8</c:v>
                </c:pt>
                <c:pt idx="3">
                  <c:v>4</c:v>
                </c:pt>
                <c:pt idx="4">
                  <c:v>4.5</c:v>
                </c:pt>
                <c:pt idx="5">
                  <c:v>3.6</c:v>
                </c:pt>
                <c:pt idx="6">
                  <c:v>3.5</c:v>
                </c:pt>
              </c:numCache>
            </c:numRef>
          </c:val>
          <c:extLst xmlns:c16r2="http://schemas.microsoft.com/office/drawing/2015/06/chart">
            <c:ext xmlns:c16="http://schemas.microsoft.com/office/drawing/2014/chart" uri="{C3380CC4-5D6E-409C-BE32-E72D297353CC}">
              <c16:uniqueId val="{00000000-62FB-41B6-B5AE-7ED63D1682F9}"/>
            </c:ext>
          </c:extLst>
        </c:ser>
        <c:dLbls>
          <c:dLblPos val="inEnd"/>
          <c:showLegendKey val="0"/>
          <c:showVal val="1"/>
          <c:showCatName val="0"/>
          <c:showSerName val="0"/>
          <c:showPercent val="0"/>
          <c:showBubbleSize val="0"/>
        </c:dLbls>
        <c:gapWidth val="115"/>
        <c:overlap val="-20"/>
        <c:axId val="145430400"/>
        <c:axId val="145453824"/>
      </c:barChart>
      <c:catAx>
        <c:axId val="14543040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453824"/>
        <c:crosses val="autoZero"/>
        <c:auto val="1"/>
        <c:lblAlgn val="ctr"/>
        <c:lblOffset val="100"/>
        <c:noMultiLvlLbl val="0"/>
      </c:catAx>
      <c:valAx>
        <c:axId val="145453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4304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4669998"/>
            <a:ext cx="1743312" cy="1328818"/>
          </a:xfrm>
          <a:prstGeom prst="rect">
            <a:avLst/>
          </a:prstGeom>
        </p:spPr>
      </p:pic>
      <p:grpSp>
        <p:nvGrpSpPr>
          <p:cNvPr id="2" name="object 2"/>
          <p:cNvGrpSpPr/>
          <p:nvPr/>
        </p:nvGrpSpPr>
        <p:grpSpPr>
          <a:xfrm>
            <a:off x="793053" y="75397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7" name="object 7"/>
          <p:cNvSpPr txBox="1">
            <a:spLocks noGrp="1"/>
          </p:cNvSpPr>
          <p:nvPr>
            <p:ph type="ctrTitle"/>
          </p:nvPr>
        </p:nvSpPr>
        <p:spPr>
          <a:xfrm>
            <a:off x="-466725" y="63132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Times New Roman" panose="02020603050405020304" pitchFamily="18" charset="0"/>
                <a:cs typeface="Times New Roman" panose="02020603050405020304" pitchFamily="18" charset="0"/>
              </a:rPr>
              <a:t/>
            </a:r>
            <a:br>
              <a:rPr lang="en-US" b="1" i="0" dirty="0">
                <a:solidFill>
                  <a:srgbClr val="0F0F0F"/>
                </a:solidFill>
                <a:effectLst/>
                <a:latin typeface="Times New Roman" panose="02020603050405020304" pitchFamily="18" charset="0"/>
                <a:cs typeface="Times New Roman" panose="02020603050405020304" pitchFamily="18" charset="0"/>
              </a:rPr>
            </a:b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705502" y="2895600"/>
            <a:ext cx="8610600" cy="2043113"/>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250" dirty="0">
                <a:latin typeface="Times New Roman" panose="02020603050405020304" pitchFamily="18" charset="0"/>
                <a:cs typeface="Times New Roman" panose="02020603050405020304" pitchFamily="18" charset="0"/>
              </a:rPr>
              <a:t>STUDENT NAME: </a:t>
            </a:r>
            <a:r>
              <a:rPr lang="en-US" sz="2250" dirty="0" smtClean="0">
                <a:latin typeface="Times New Roman" panose="02020603050405020304" pitchFamily="18" charset="0"/>
                <a:cs typeface="Times New Roman" panose="02020603050405020304" pitchFamily="18" charset="0"/>
              </a:rPr>
              <a:t>HARINI.D</a:t>
            </a:r>
          </a:p>
          <a:p>
            <a:r>
              <a:rPr lang="en-US" sz="2250" dirty="0" smtClean="0">
                <a:latin typeface="Times New Roman" panose="02020603050405020304" pitchFamily="18" charset="0"/>
                <a:cs typeface="Times New Roman" panose="02020603050405020304" pitchFamily="18" charset="0"/>
              </a:rPr>
              <a:t>REGISTER </a:t>
            </a:r>
            <a:r>
              <a:rPr lang="en-US" sz="2250" dirty="0">
                <a:latin typeface="Times New Roman" panose="02020603050405020304" pitchFamily="18" charset="0"/>
                <a:cs typeface="Times New Roman" panose="02020603050405020304" pitchFamily="18" charset="0"/>
              </a:rPr>
              <a:t>NO</a:t>
            </a:r>
            <a:r>
              <a:rPr lang="en-US" sz="2250">
                <a:latin typeface="Times New Roman" panose="02020603050405020304" pitchFamily="18" charset="0"/>
                <a:cs typeface="Times New Roman" panose="02020603050405020304" pitchFamily="18" charset="0"/>
              </a:rPr>
              <a:t>: </a:t>
            </a:r>
            <a:r>
              <a:rPr lang="en-US" sz="2250" smtClean="0">
                <a:latin typeface="Times New Roman" panose="02020603050405020304" pitchFamily="18" charset="0"/>
                <a:cs typeface="Times New Roman" panose="02020603050405020304" pitchFamily="18" charset="0"/>
              </a:rPr>
              <a:t>122201464</a:t>
            </a:r>
            <a:endParaRPr lang="en-US" sz="2250" dirty="0" smtClean="0">
              <a:latin typeface="Times New Roman" panose="02020603050405020304" pitchFamily="18" charset="0"/>
              <a:cs typeface="Times New Roman" panose="02020603050405020304" pitchFamily="18" charset="0"/>
            </a:endParaRPr>
          </a:p>
          <a:p>
            <a:r>
              <a:rPr lang="en-US" sz="2250" dirty="0" smtClean="0">
                <a:latin typeface="Times New Roman" panose="02020603050405020304" pitchFamily="18" charset="0"/>
                <a:cs typeface="Times New Roman" panose="02020603050405020304" pitchFamily="18" charset="0"/>
              </a:rPr>
              <a:t>DEPARTMENT</a:t>
            </a:r>
            <a:r>
              <a:rPr lang="en-US" sz="2250" dirty="0">
                <a:latin typeface="Times New Roman" panose="02020603050405020304" pitchFamily="18" charset="0"/>
                <a:cs typeface="Times New Roman" panose="02020603050405020304" pitchFamily="18" charset="0"/>
              </a:rPr>
              <a:t>: B.COM (CS) corporate secretaryship</a:t>
            </a:r>
          </a:p>
          <a:p>
            <a:r>
              <a:rPr lang="en-US" sz="2250" dirty="0">
                <a:latin typeface="Times New Roman" panose="02020603050405020304" pitchFamily="18" charset="0"/>
                <a:cs typeface="Times New Roman" panose="02020603050405020304" pitchFamily="18" charset="0"/>
              </a:rPr>
              <a:t>COLLEGE: AM JAIN COLLEGE</a:t>
            </a:r>
          </a:p>
          <a:p>
            <a:r>
              <a:rPr lang="en-US" sz="2400" dirty="0"/>
              <a:t>           </a:t>
            </a:r>
            <a:endParaRPr lang="en-IN" sz="24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355887"/>
            <a:ext cx="1248657" cy="10794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55" y="4656428"/>
            <a:ext cx="725364" cy="6156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38046" y="2286000"/>
            <a:ext cx="457200" cy="3810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621891" y="402464"/>
            <a:ext cx="369709" cy="35953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895246" y="26785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152400" y="215425"/>
            <a:ext cx="99282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0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WOW</a:t>
            </a:r>
            <a:r>
              <a:rPr lang="en-US"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a:t>
            </a: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1" name="TextBox 10">
            <a:extLst>
              <a:ext uri="{FF2B5EF4-FFF2-40B4-BE49-F238E27FC236}">
                <a16:creationId xmlns:a16="http://schemas.microsoft.com/office/drawing/2014/main" xmlns="" id="{9FD38D5D-1C38-1352-49D8-9D162881E3FE}"/>
              </a:ext>
            </a:extLst>
          </p:cNvPr>
          <p:cNvSpPr txBox="1"/>
          <p:nvPr/>
        </p:nvSpPr>
        <p:spPr>
          <a:xfrm>
            <a:off x="115529" y="1134637"/>
            <a:ext cx="9104671" cy="5016758"/>
          </a:xfrm>
          <a:prstGeom prst="rect">
            <a:avLst/>
          </a:prstGeom>
          <a:noFill/>
        </p:spPr>
        <p:txBody>
          <a:bodyPr wrap="square">
            <a:spAutoFit/>
          </a:bodyPr>
          <a:lstStyle/>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Holistic Employee Insights</a:t>
            </a:r>
            <a:r>
              <a:rPr lang="en-US" sz="1600" dirty="0">
                <a:latin typeface="Times New Roman" panose="02020603050405020304" pitchFamily="18" charset="0"/>
                <a:cs typeface="Times New Roman" panose="02020603050405020304" pitchFamily="18" charset="0"/>
              </a:rPr>
              <a:t>: Our system offers a 360-degree perspective of the workforce by evaluating a variety of employee data, such as wage distributions, performance ratings, and demographics. This makes it possible for HR to spot patterns and differences that might not be obvious at first.</a:t>
            </a: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Equity and Fairness: </a:t>
            </a:r>
            <a:r>
              <a:rPr lang="en-US" sz="1600" dirty="0">
                <a:latin typeface="Times New Roman" panose="02020603050405020304" pitchFamily="18" charset="0"/>
                <a:cs typeface="Times New Roman" panose="02020603050405020304" pitchFamily="18" charset="0"/>
              </a:rPr>
              <a:t>By identifying salary differences amongst workers with comparable jobs and performance levels, the solution places a strong emphasis on equitable compensation practices. This emphasis on justice not only raises staff morale but also develops a trusting culture within the </a:t>
            </a:r>
            <a:r>
              <a:rPr lang="en-US" sz="1600" dirty="0" smtClean="0">
                <a:latin typeface="Times New Roman" panose="02020603050405020304" pitchFamily="18" charset="0"/>
                <a:cs typeface="Times New Roman" panose="02020603050405020304" pitchFamily="18" charset="0"/>
              </a:rPr>
              <a:t>company. </a:t>
            </a:r>
          </a:p>
          <a:p>
            <a:pPr marL="285750" indent="-28575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Performance</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Optimization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We assist organizations in identifying strong performers and areas that require improvement by thoroughly analyzing performance ratings. This focused strategy makes it possible to create development plans that are specifically designed to improve staff abilities and boost productivity</a:t>
            </a:r>
            <a:r>
              <a:rPr lang="en-US" sz="1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1600" b="1" dirty="0"/>
              <a:t>Data-Driven Decision Making: </a:t>
            </a:r>
            <a:r>
              <a:rPr lang="en-US" sz="1600" dirty="0"/>
              <a:t>Our solution empowers HR and management teams with actionable insights derived from data analysis. This makes it possible to make well-informed decisions about workforce planning, training requirements, and promotions, all of which improve organizational </a:t>
            </a:r>
            <a:r>
              <a:rPr lang="en-US" sz="1600" dirty="0" smtClean="0"/>
              <a:t>outcomes.</a:t>
            </a:r>
          </a:p>
          <a:p>
            <a:pPr marL="285750" indent="-285750">
              <a:buFont typeface="Wingdings" panose="05000000000000000000" pitchFamily="2" charset="2"/>
              <a:buChar char="q"/>
            </a:pPr>
            <a:r>
              <a:rPr lang="en-US" sz="1600" b="1" dirty="0" smtClean="0"/>
              <a:t>Enhanced </a:t>
            </a:r>
            <a:r>
              <a:rPr lang="en-US" sz="1600" b="1" dirty="0"/>
              <a:t>Employee Engagement: </a:t>
            </a:r>
            <a:r>
              <a:rPr lang="en-US" sz="1600" dirty="0"/>
              <a:t>Our solution helps companies increase employee happiness and retention by addressing concerns with salary and performance reviews. Employees that are engaged are more likely to be dedicated to the objectives of the company and </a:t>
            </a:r>
            <a:r>
              <a:rPr lang="en-US" sz="1600" dirty="0" smtClean="0"/>
              <a:t>productive.</a:t>
            </a:r>
          </a:p>
          <a:p>
            <a:pPr marL="285750" indent="-285750">
              <a:buFont typeface="Wingdings" panose="05000000000000000000" pitchFamily="2" charset="2"/>
              <a:buChar char="q"/>
            </a:pPr>
            <a:r>
              <a:rPr lang="en-US" sz="1600" b="1" dirty="0" smtClean="0"/>
              <a:t>Strategic </a:t>
            </a:r>
            <a:r>
              <a:rPr lang="en-US" sz="1600" b="1" dirty="0"/>
              <a:t>Workforce Planning: </a:t>
            </a:r>
            <a:r>
              <a:rPr lang="en-US" sz="1600" dirty="0"/>
              <a:t>By leveraging performance data and demographic trends, organizations can better prepare for future opportunities and challenges by implementing strategic workforce planning efforts.</a:t>
            </a:r>
            <a:endParaRPr lang="en-US" sz="1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220200" y="19566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304800" y="230212"/>
            <a:ext cx="4365625" cy="667490"/>
          </a:xfrm>
          <a:prstGeom prst="rect">
            <a:avLst/>
          </a:prstGeom>
        </p:spPr>
        <p:txBody>
          <a:bodyPr vert="horz" wrap="square" lIns="0" tIns="13335" rIns="0" bIns="0" rtlCol="0">
            <a:spAutoFit/>
          </a:bodyPr>
          <a:lstStyle/>
          <a:p>
            <a:pPr marL="12700">
              <a:lnSpc>
                <a:spcPct val="100000"/>
              </a:lnSpc>
              <a:spcBef>
                <a:spcPts val="105"/>
              </a:spcBef>
            </a:pPr>
            <a:r>
              <a:rPr sz="425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sz="425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425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4250" b="1"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LL</a:t>
            </a:r>
            <a:r>
              <a:rPr sz="425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425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425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8648700" y="2133470"/>
            <a:ext cx="5715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7" name="TextBox 6">
            <a:extLst>
              <a:ext uri="{FF2B5EF4-FFF2-40B4-BE49-F238E27FC236}">
                <a16:creationId xmlns:a16="http://schemas.microsoft.com/office/drawing/2014/main" xmlns="" id="{7C2F7581-7A08-6332-C31B-AD9DC1176B2F}"/>
              </a:ext>
            </a:extLst>
          </p:cNvPr>
          <p:cNvSpPr txBox="1"/>
          <p:nvPr/>
        </p:nvSpPr>
        <p:spPr>
          <a:xfrm>
            <a:off x="326923" y="982341"/>
            <a:ext cx="6302478" cy="4555093"/>
          </a:xfrm>
          <a:prstGeom prst="rect">
            <a:avLst/>
          </a:prstGeom>
          <a:noFill/>
        </p:spPr>
        <p:txBody>
          <a:bodyPr wrap="square">
            <a:spAutoFit/>
          </a:bodyPr>
          <a:lstStyle/>
          <a:p>
            <a:pPr algn="l"/>
            <a:r>
              <a:rPr lang="en-US" b="0" i="0" dirty="0">
                <a:effectLst/>
                <a:latin typeface="var(--font-fk-grotesk)"/>
              </a:rPr>
              <a:t> </a:t>
            </a:r>
            <a:r>
              <a:rPr lang="en-US" sz="2000" b="1" i="0" dirty="0">
                <a:effectLst/>
                <a:latin typeface="Times New Roman" panose="02020603050405020304" pitchFamily="18" charset="0"/>
                <a:cs typeface="Times New Roman" panose="02020603050405020304" pitchFamily="18" charset="0"/>
              </a:rPr>
              <a:t>Data Preparation</a:t>
            </a:r>
          </a:p>
          <a:p>
            <a:r>
              <a:rPr lang="en-US" dirty="0"/>
              <a:t>Data Cleaning: Ensure that the dataset is free from inconsistencies, missing values, and errors. This entails treating any null items effectively and standardizing formats (e.g., salaries as numerical values instead of texts). </a:t>
            </a:r>
            <a:br>
              <a:rPr lang="en-US" dirty="0"/>
            </a:br>
            <a:r>
              <a:rPr lang="en-US" dirty="0"/>
              <a:t>Choose the characteristics (columns) that are most pertinent to the analysis in the feature selection process. Understanding compensation and performance trends, for instance, may depend on factors like gender, department, age, salary, and performance ratings.</a:t>
            </a:r>
            <a:br>
              <a:rPr lang="en-US" dirty="0"/>
            </a:br>
            <a:r>
              <a:rPr lang="en-US" b="1" i="0" dirty="0" smtClean="0">
                <a:effectLst/>
                <a:latin typeface="Times New Roman" panose="02020603050405020304" pitchFamily="18" charset="0"/>
                <a:cs typeface="Times New Roman" panose="02020603050405020304" pitchFamily="18" charset="0"/>
              </a:rPr>
              <a:t>Exploratory </a:t>
            </a:r>
            <a:r>
              <a:rPr lang="en-US" b="1" i="0" dirty="0">
                <a:effectLst/>
                <a:latin typeface="Times New Roman" panose="02020603050405020304" pitchFamily="18" charset="0"/>
                <a:cs typeface="Times New Roman" panose="02020603050405020304" pitchFamily="18" charset="0"/>
              </a:rPr>
              <a:t>Data Analysis (EDA)</a:t>
            </a:r>
          </a:p>
          <a:p>
            <a:pPr marL="285750" indent="-285750">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Descriptive </a:t>
            </a:r>
            <a:r>
              <a:rPr lang="en-US" b="1" i="0" dirty="0" smtClean="0">
                <a:effectLst/>
                <a:latin typeface="Times New Roman" panose="02020603050405020304" pitchFamily="18" charset="0"/>
                <a:cs typeface="Times New Roman" panose="02020603050405020304" pitchFamily="18" charset="0"/>
              </a:rPr>
              <a:t>Statistics</a:t>
            </a:r>
            <a:r>
              <a:rPr lang="en-US" b="1" dirty="0" smtClean="0">
                <a:latin typeface="Times New Roman" panose="02020603050405020304" pitchFamily="18" charset="0"/>
                <a:cs typeface="Times New Roman" panose="02020603050405020304" pitchFamily="18" charset="0"/>
              </a:rPr>
              <a:t>: </a:t>
            </a:r>
            <a:r>
              <a:rPr lang="en-US" dirty="0" smtClean="0"/>
              <a:t>To </a:t>
            </a:r>
            <a:r>
              <a:rPr lang="en-US" dirty="0"/>
              <a:t>investigate relationships between several variables, such as the link between income and performance evaluations across departments, use visual representations (such as histograms, box plots, and scatter plots).</a:t>
            </a:r>
            <a:endParaRPr lang="en-US" b="0" i="0" dirty="0">
              <a:effectLst/>
              <a:latin typeface="__fkGroteskNeue_598ab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229600" y="2819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2296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596312" y="3186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217641"/>
            <a:ext cx="3283268" cy="667490"/>
          </a:xfrm>
          <a:prstGeom prst="rect">
            <a:avLst/>
          </a:prstGeom>
        </p:spPr>
        <p:txBody>
          <a:bodyPr vert="horz" wrap="square" lIns="0" tIns="13335" rIns="0" bIns="0" rtlCol="0">
            <a:spAutoFit/>
          </a:bodyPr>
          <a:lstStyle/>
          <a:p>
            <a:pPr marL="12700">
              <a:lnSpc>
                <a:spcPct val="100000"/>
              </a:lnSpc>
              <a:spcBef>
                <a:spcPts val="105"/>
              </a:spcBef>
            </a:pPr>
            <a:r>
              <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4250"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425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4250"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TextBox 7">
            <a:extLst>
              <a:ext uri="{FF2B5EF4-FFF2-40B4-BE49-F238E27FC236}">
                <a16:creationId xmlns:a16="http://schemas.microsoft.com/office/drawing/2014/main" xmlns="" id="{1DE64EE9-71BE-43AD-0BD9-D05370EC0924}"/>
              </a:ext>
            </a:extLst>
          </p:cNvPr>
          <p:cNvSpPr txBox="1"/>
          <p:nvPr/>
        </p:nvSpPr>
        <p:spPr>
          <a:xfrm>
            <a:off x="152400" y="762000"/>
            <a:ext cx="8686800" cy="6186309"/>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Employee Demographics: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Total Employees: </a:t>
            </a:r>
            <a:r>
              <a:rPr lang="en-US" b="0" i="0" dirty="0">
                <a:effectLst/>
                <a:latin typeface="Times New Roman" panose="02020603050405020304" pitchFamily="18" charset="0"/>
                <a:cs typeface="Times New Roman" panose="02020603050405020304" pitchFamily="18" charset="0"/>
              </a:rPr>
              <a:t>200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Gender Distribution:Male: </a:t>
            </a:r>
            <a:r>
              <a:rPr lang="en-US" b="0" i="0" dirty="0">
                <a:effectLst/>
                <a:latin typeface="Times New Roman" panose="02020603050405020304" pitchFamily="18" charset="0"/>
                <a:cs typeface="Times New Roman" panose="02020603050405020304" pitchFamily="18" charset="0"/>
              </a:rPr>
              <a:t>100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Female: </a:t>
            </a:r>
            <a:r>
              <a:rPr lang="en-US" b="0" i="0" dirty="0">
                <a:effectLst/>
                <a:latin typeface="Times New Roman" panose="02020603050405020304" pitchFamily="18" charset="0"/>
                <a:cs typeface="Times New Roman" panose="02020603050405020304" pitchFamily="18" charset="0"/>
              </a:rPr>
              <a:t>100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Average Age: </a:t>
            </a:r>
            <a:r>
              <a:rPr lang="en-US" b="0" i="0" dirty="0">
                <a:effectLst/>
                <a:latin typeface="Times New Roman" panose="02020603050405020304" pitchFamily="18" charset="0"/>
                <a:cs typeface="Times New Roman" panose="02020603050405020304" pitchFamily="18" charset="0"/>
              </a:rPr>
              <a:t>30.52 years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Age Range: </a:t>
            </a:r>
            <a:r>
              <a:rPr lang="en-US" b="0" i="0" dirty="0">
                <a:effectLst/>
                <a:latin typeface="Times New Roman" panose="02020603050405020304" pitchFamily="18" charset="0"/>
                <a:cs typeface="Times New Roman" panose="02020603050405020304" pitchFamily="18" charset="0"/>
              </a:rPr>
              <a:t>Employees range from 19 to 46 years old.</a:t>
            </a:r>
          </a:p>
          <a:p>
            <a:pPr algn="l"/>
            <a:r>
              <a:rPr lang="en-US" b="0" i="0" dirty="0">
                <a:effectLst/>
                <a:latin typeface="Times New Roman" panose="02020603050405020304" pitchFamily="18" charset="0"/>
                <a:cs typeface="Times New Roman" panose="02020603050405020304" pitchFamily="18" charset="0"/>
              </a:rPr>
              <a:t>Performance Ratings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Performance Ratings Distribution:Above Average: </a:t>
            </a:r>
            <a:r>
              <a:rPr lang="en-US" b="0" i="0" dirty="0">
                <a:effectLst/>
                <a:latin typeface="Times New Roman" panose="02020603050405020304" pitchFamily="18" charset="0"/>
                <a:cs typeface="Times New Roman" panose="02020603050405020304" pitchFamily="18" charset="0"/>
              </a:rPr>
              <a:t>12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Average: </a:t>
            </a:r>
            <a:r>
              <a:rPr lang="en-US" b="0" i="0" dirty="0">
                <a:effectLst/>
                <a:latin typeface="Times New Roman" panose="02020603050405020304" pitchFamily="18" charset="0"/>
                <a:cs typeface="Times New Roman" panose="02020603050405020304" pitchFamily="18" charset="0"/>
              </a:rPr>
              <a:t>165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Poor: </a:t>
            </a:r>
            <a:r>
              <a:rPr lang="en-US" b="0" i="0" dirty="0">
                <a:effectLst/>
                <a:latin typeface="Times New Roman" panose="02020603050405020304" pitchFamily="18" charset="0"/>
                <a:cs typeface="Times New Roman" panose="02020603050405020304" pitchFamily="18" charset="0"/>
              </a:rPr>
              <a:t>17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Exceptional: </a:t>
            </a:r>
            <a:r>
              <a:rPr lang="en-US" b="0" i="0" dirty="0">
                <a:effectLst/>
                <a:latin typeface="Times New Roman" panose="02020603050405020304" pitchFamily="18" charset="0"/>
                <a:cs typeface="Times New Roman" panose="02020603050405020304" pitchFamily="18" charset="0"/>
              </a:rPr>
              <a:t>2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Very Poor: </a:t>
            </a:r>
            <a:r>
              <a:rPr lang="en-US" b="0" i="0" dirty="0">
                <a:effectLst/>
                <a:latin typeface="Times New Roman" panose="02020603050405020304" pitchFamily="18" charset="0"/>
                <a:cs typeface="Times New Roman" panose="02020603050405020304" pitchFamily="18" charset="0"/>
              </a:rPr>
              <a:t>4 employees</a:t>
            </a:r>
          </a:p>
          <a:p>
            <a:r>
              <a:rPr lang="en-US" dirty="0">
                <a:effectLst/>
                <a:latin typeface="Times New Roman" panose="02020603050405020304" pitchFamily="18" charset="0"/>
                <a:cs typeface="Times New Roman" panose="02020603050405020304" pitchFamily="18" charset="0"/>
              </a:rPr>
              <a:t>The majority of employees are rated as "Average," indicating a potential need for a review of the performance evaluation process to better differentiate employee contributions.</a:t>
            </a:r>
            <a:endParaRPr lang="en-US" dirty="0">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rPr>
              <a:t>Salary Insights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Average Salary: </a:t>
            </a:r>
            <a:r>
              <a:rPr lang="en-US" b="0" i="0" dirty="0">
                <a:effectLst/>
                <a:latin typeface="Times New Roman" panose="02020603050405020304" pitchFamily="18" charset="0"/>
                <a:cs typeface="Times New Roman" panose="02020603050405020304" pitchFamily="18" charset="0"/>
              </a:rPr>
              <a:t>$77,472.10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Salary Range: </a:t>
            </a:r>
            <a:r>
              <a:rPr lang="en-US" b="0" i="0" dirty="0">
                <a:effectLst/>
                <a:latin typeface="Times New Roman" panose="02020603050405020304" pitchFamily="18" charset="0"/>
                <a:cs typeface="Times New Roman" panose="02020603050405020304" pitchFamily="18" charset="0"/>
              </a:rPr>
              <a:t>Salaries vary significantly, with the highest being $115,440 and the lowest at $36,040.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These results highlight the need for strategic HR interventions focused on improving compensation equity, refining performance evaluation processes, and enhancing employee engagement to foster a more productive and satisfied workforce</a:t>
            </a:r>
          </a:p>
          <a:p>
            <a:endParaRPr lang="en-US" b="0" i="0" dirty="0">
              <a:effectLst/>
              <a:latin typeface="__fkGroteskNeue_598ab8"/>
            </a:endParaRPr>
          </a:p>
        </p:txBody>
      </p:sp>
      <p:pic>
        <p:nvPicPr>
          <p:cNvPr id="11" name="Graphic 10" descr="Presentation with pie chart with solid fill">
            <a:extLst>
              <a:ext uri="{FF2B5EF4-FFF2-40B4-BE49-F238E27FC236}">
                <a16:creationId xmlns:a16="http://schemas.microsoft.com/office/drawing/2014/main" xmlns="" id="{39F65403-1FA9-242E-989F-52D87FEDFA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346544" y="-63937"/>
            <a:ext cx="2585323" cy="25853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1D3DF360-36DC-1AE0-1423-5036918A7C50}"/>
              </a:ext>
            </a:extLst>
          </p:cNvPr>
          <p:cNvGraphicFramePr>
            <a:graphicFrameLocks/>
          </p:cNvGraphicFramePr>
          <p:nvPr>
            <p:extLst>
              <p:ext uri="{D42A27DB-BD31-4B8C-83A1-F6EECF244321}">
                <p14:modId xmlns:p14="http://schemas.microsoft.com/office/powerpoint/2010/main" val="2705516012"/>
              </p:ext>
            </p:extLst>
          </p:nvPr>
        </p:nvGraphicFramePr>
        <p:xfrm>
          <a:off x="685800" y="838200"/>
          <a:ext cx="91440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6208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304800" y="304800"/>
            <a:ext cx="10681335" cy="654025"/>
          </a:xfrm>
        </p:spPr>
        <p:txBody>
          <a:bodyPr/>
          <a:lstStyle/>
          <a:p>
            <a:r>
              <a:rPr lang="en-US"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D9473D0-C72E-4B64-A1F8-0D2754779055}"/>
              </a:ext>
            </a:extLst>
          </p:cNvPr>
          <p:cNvSpPr txBox="1"/>
          <p:nvPr/>
        </p:nvSpPr>
        <p:spPr>
          <a:xfrm>
            <a:off x="228600" y="963741"/>
            <a:ext cx="7924800" cy="5632311"/>
          </a:xfrm>
          <a:prstGeom prst="rect">
            <a:avLst/>
          </a:prstGeom>
          <a:noFill/>
        </p:spPr>
        <p:txBody>
          <a:bodyPr wrap="square">
            <a:spAutoFit/>
          </a:bodyPr>
          <a:lstStyle/>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Compensation Inequities: </a:t>
            </a:r>
            <a:r>
              <a:rPr lang="en-US" b="0" i="0" dirty="0">
                <a:effectLst/>
                <a:latin typeface="Times New Roman" panose="02020603050405020304" pitchFamily="18" charset="0"/>
                <a:cs typeface="Times New Roman" panose="02020603050405020304" pitchFamily="18" charset="0"/>
              </a:rPr>
              <a:t>Significant disparities in salaries among employees with similar roles and performance ratings have been identified. This indicates a need for a structured review of compensation practices to ensure fairness and equity across the organization.</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Performance Evaluation Concerns: </a:t>
            </a:r>
            <a:r>
              <a:rPr lang="en-US" b="0" i="0" dirty="0">
                <a:effectLst/>
                <a:latin typeface="Times New Roman" panose="02020603050405020304" pitchFamily="18" charset="0"/>
                <a:cs typeface="Times New Roman" panose="02020603050405020304" pitchFamily="18" charset="0"/>
              </a:rPr>
              <a:t>The performance ratings are predominantly categorized as "Average," suggesting that the current evaluation system may not effectively differentiate between varying levels of employee contributions. This highlights the need for a more nuanced performance management approach that recognizes and rewards high performers.</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Diversity and Representation: </a:t>
            </a:r>
            <a:r>
              <a:rPr lang="en-US" b="0" i="0" dirty="0">
                <a:effectLst/>
                <a:latin typeface="Times New Roman" panose="02020603050405020304" pitchFamily="18" charset="0"/>
                <a:cs typeface="Times New Roman" panose="02020603050405020304" pitchFamily="18" charset="0"/>
              </a:rPr>
              <a:t>The dataset reflects a balanced gender representation and a diverse range of departments, indicating a varied workforce. This diversity can be leveraged to foster a more inclusive organizational culture.</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Employee Engagement and Retention: </a:t>
            </a:r>
            <a:r>
              <a:rPr lang="en-US" b="0" i="0" dirty="0">
                <a:effectLst/>
                <a:latin typeface="Times New Roman" panose="02020603050405020304" pitchFamily="18" charset="0"/>
                <a:cs typeface="Times New Roman" panose="02020603050405020304" pitchFamily="18" charset="0"/>
              </a:rPr>
              <a:t>Addressing the identified issues related to compensation and performance evaluations is crucial for enhancing employee satisfaction and retention. A more equitable and transparent workplace is likely to lead to higher morale and productivity.</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Strategic HR Interventions: </a:t>
            </a:r>
            <a:r>
              <a:rPr lang="en-US" b="0" i="0" dirty="0">
                <a:effectLst/>
                <a:latin typeface="Times New Roman" panose="02020603050405020304" pitchFamily="18" charset="0"/>
                <a:cs typeface="Times New Roman" panose="02020603050405020304" pitchFamily="18" charset="0"/>
              </a:rPr>
              <a:t>The insights gained from this analysis can inform strategic HR initiatives, including targeted training programs, career development opportunities, and improvements in performance management processes.</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xmlns="" id="{5A012EDB-9945-F4B1-B347-1F1550636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697" y="2323929"/>
            <a:ext cx="2210141" cy="221014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243"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6708837" cy="678180"/>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TITLE</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a:t>
            </a:r>
            <a:r>
              <a:rPr lang="en-US" sz="4400" b="1" dirty="0" smtClean="0">
                <a:solidFill>
                  <a:srgbClr val="0F0F0F"/>
                </a:solidFill>
                <a:latin typeface="Times New Roman" panose="02020603050405020304" pitchFamily="18" charset="0"/>
                <a:cs typeface="Times New Roman" panose="02020603050405020304" pitchFamily="18" charset="0"/>
              </a:rPr>
              <a:t>mployee </a:t>
            </a:r>
            <a:r>
              <a:rPr lang="en-US" sz="4400" b="1" dirty="0">
                <a:solidFill>
                  <a:srgbClr val="0F0F0F"/>
                </a:solidFill>
                <a:latin typeface="Times New Roman" panose="02020603050405020304" pitchFamily="18" charset="0"/>
                <a:cs typeface="Times New Roman" panose="02020603050405020304" pitchFamily="18" charset="0"/>
              </a:rPr>
              <a:t>performance</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28118" y="481991"/>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50800" dist="38100" dir="2700000" algn="tl" rotWithShape="0">
                    <a:prstClr val="black">
                      <a:alpha val="40000"/>
                    </a:prstClr>
                  </a:outerShdw>
                </a:effectLst>
              </a:rPr>
              <a:t>A</a:t>
            </a:r>
            <a:r>
              <a:rPr spc="-5" dirty="0">
                <a:effectLst>
                  <a:outerShdw blurRad="50800" dist="38100" dir="2700000" algn="tl" rotWithShape="0">
                    <a:prstClr val="black">
                      <a:alpha val="40000"/>
                    </a:prstClr>
                  </a:outerShdw>
                </a:effectLst>
              </a:rPr>
              <a:t>G</a:t>
            </a:r>
            <a:r>
              <a:rPr spc="-35" dirty="0">
                <a:effectLst>
                  <a:outerShdw blurRad="50800" dist="38100" dir="2700000" algn="tl" rotWithShape="0">
                    <a:prstClr val="black">
                      <a:alpha val="40000"/>
                    </a:prstClr>
                  </a:outerShdw>
                </a:effectLst>
              </a:rPr>
              <a:t>E</a:t>
            </a:r>
            <a:r>
              <a:rPr spc="15" dirty="0">
                <a:effectLst>
                  <a:outerShdw blurRad="50800" dist="38100" dir="2700000" algn="tl" rotWithShape="0">
                    <a:prstClr val="black">
                      <a:alpha val="40000"/>
                    </a:prstClr>
                  </a:outerShdw>
                </a:effectLst>
              </a:rPr>
              <a:t>N</a:t>
            </a:r>
            <a:r>
              <a:rPr dirty="0">
                <a:effectLst>
                  <a:outerShdw blurRad="50800" dist="38100" dir="2700000" algn="tl" rotWithShape="0">
                    <a:prstClr val="black">
                      <a:alpha val="40000"/>
                    </a:prstClr>
                  </a:outerShdw>
                </a:effectLs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2090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xmlns="" id="{F99947E3-7AA1-4A4C-776F-CEEB034D53E3}"/>
              </a:ext>
            </a:extLst>
          </p:cNvPr>
          <p:cNvPicPr>
            <a:picLocks noChangeAspect="1"/>
          </p:cNvPicPr>
          <p:nvPr/>
        </p:nvPicPr>
        <p:blipFill>
          <a:blip r:embed="rId5"/>
          <a:stretch>
            <a:fillRect/>
          </a:stretch>
        </p:blipFill>
        <p:spPr>
          <a:xfrm>
            <a:off x="7009347" y="2742052"/>
            <a:ext cx="1743607" cy="1335140"/>
          </a:xfrm>
          <a:prstGeom prst="rect">
            <a:avLst/>
          </a:prstGeom>
        </p:spPr>
      </p:pic>
      <p:pic>
        <p:nvPicPr>
          <p:cNvPr id="25" name="Picture 24" descr="A green and black diamond&#10;&#10;Description automatically generated">
            <a:extLst>
              <a:ext uri="{FF2B5EF4-FFF2-40B4-BE49-F238E27FC236}">
                <a16:creationId xmlns:a16="http://schemas.microsoft.com/office/drawing/2014/main" xmlns="" id="{3CCE0FD0-ADFC-A834-9129-09625FF95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28164" y="1702821"/>
            <a:ext cx="1668103" cy="146028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5237" y="25705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8200"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50800" dist="38100" dir="2700000" algn="tl" rotWithShape="0">
                    <a:prstClr val="black">
                      <a:alpha val="40000"/>
                    </a:prstClr>
                  </a:outerShdw>
                </a:effectLst>
              </a:rPr>
              <a:t>P</a:t>
            </a:r>
            <a:r>
              <a:rPr sz="4250" spc="15" dirty="0">
                <a:effectLst>
                  <a:outerShdw blurRad="50800" dist="38100" dir="2700000" algn="tl" rotWithShape="0">
                    <a:prstClr val="black">
                      <a:alpha val="40000"/>
                    </a:prstClr>
                  </a:outerShdw>
                </a:effectLst>
              </a:rPr>
              <a:t>ROB</a:t>
            </a:r>
            <a:r>
              <a:rPr sz="4250" spc="55" dirty="0">
                <a:effectLst>
                  <a:outerShdw blurRad="50800" dist="38100" dir="2700000" algn="tl" rotWithShape="0">
                    <a:prstClr val="black">
                      <a:alpha val="40000"/>
                    </a:prstClr>
                  </a:outerShdw>
                </a:effectLst>
              </a:rPr>
              <a:t>L</a:t>
            </a:r>
            <a:r>
              <a:rPr sz="4250" spc="-20" dirty="0">
                <a:effectLst>
                  <a:outerShdw blurRad="50800" dist="38100" dir="2700000" algn="tl" rotWithShape="0">
                    <a:prstClr val="black">
                      <a:alpha val="40000"/>
                    </a:prstClr>
                  </a:outerShdw>
                </a:effectLst>
              </a:rPr>
              <a:t>E</a:t>
            </a:r>
            <a:r>
              <a:rPr sz="4250" spc="20" dirty="0">
                <a:effectLst>
                  <a:outerShdw blurRad="50800" dist="38100" dir="2700000" algn="tl" rotWithShape="0">
                    <a:prstClr val="black">
                      <a:alpha val="40000"/>
                    </a:prstClr>
                  </a:outerShdw>
                </a:effectLst>
              </a:rPr>
              <a:t>M</a:t>
            </a:r>
            <a:r>
              <a:rPr sz="4250" dirty="0">
                <a:effectLst>
                  <a:outerShdw blurRad="50800" dist="38100" dir="2700000" algn="tl" rotWithShape="0">
                    <a:prstClr val="black">
                      <a:alpha val="40000"/>
                    </a:prstClr>
                  </a:outerShdw>
                </a:effectLst>
              </a:rPr>
              <a:t>	</a:t>
            </a:r>
            <a:r>
              <a:rPr sz="4250" spc="10" dirty="0">
                <a:effectLst>
                  <a:outerShdw blurRad="50800" dist="38100" dir="2700000" algn="tl" rotWithShape="0">
                    <a:prstClr val="black">
                      <a:alpha val="40000"/>
                    </a:prstClr>
                  </a:outerShdw>
                </a:effectLst>
              </a:rPr>
              <a:t>S</a:t>
            </a:r>
            <a:r>
              <a:rPr sz="4250" spc="-370" dirty="0">
                <a:effectLst>
                  <a:outerShdw blurRad="50800" dist="38100" dir="2700000" algn="tl" rotWithShape="0">
                    <a:prstClr val="black">
                      <a:alpha val="40000"/>
                    </a:prstClr>
                  </a:outerShdw>
                </a:effectLst>
              </a:rPr>
              <a:t>T</a:t>
            </a:r>
            <a:r>
              <a:rPr sz="4250" spc="-375" dirty="0">
                <a:effectLst>
                  <a:outerShdw blurRad="50800" dist="38100" dir="2700000" algn="tl" rotWithShape="0">
                    <a:prstClr val="black">
                      <a:alpha val="40000"/>
                    </a:prstClr>
                  </a:outerShdw>
                </a:effectLst>
              </a:rPr>
              <a:t>A</a:t>
            </a:r>
            <a:r>
              <a:rPr sz="4250" spc="15" dirty="0">
                <a:effectLst>
                  <a:outerShdw blurRad="50800" dist="38100" dir="2700000" algn="tl" rotWithShape="0">
                    <a:prstClr val="black">
                      <a:alpha val="40000"/>
                    </a:prstClr>
                  </a:outerShdw>
                </a:effectLst>
              </a:rPr>
              <a:t>T</a:t>
            </a:r>
            <a:r>
              <a:rPr sz="4250" spc="-10" dirty="0">
                <a:effectLst>
                  <a:outerShdw blurRad="50800" dist="38100" dir="2700000" algn="tl" rotWithShape="0">
                    <a:prstClr val="black">
                      <a:alpha val="40000"/>
                    </a:prstClr>
                  </a:outerShdw>
                </a:effectLst>
              </a:rPr>
              <a:t>E</a:t>
            </a:r>
            <a:r>
              <a:rPr sz="4250" spc="-20" dirty="0">
                <a:effectLst>
                  <a:outerShdw blurRad="50800" dist="38100" dir="2700000" algn="tl" rotWithShape="0">
                    <a:prstClr val="black">
                      <a:alpha val="40000"/>
                    </a:prstClr>
                  </a:outerShdw>
                </a:effectLst>
              </a:rPr>
              <a:t>ME</a:t>
            </a:r>
            <a:r>
              <a:rPr sz="4250" spc="10" dirty="0">
                <a:effectLst>
                  <a:outerShdw blurRad="50800" dist="38100" dir="2700000" algn="tl" rotWithShape="0">
                    <a:prstClr val="black">
                      <a:alpha val="40000"/>
                    </a:prstClr>
                  </a:outerShdw>
                </a:effectLst>
              </a:rPr>
              <a:t>NT</a:t>
            </a:r>
            <a:endParaRPr sz="4250" dirty="0">
              <a:effectLst>
                <a:outerShdw blurRad="50800" dist="38100" dir="2700000" algn="tl" rotWithShape="0">
                  <a:prstClr val="black">
                    <a:alpha val="40000"/>
                  </a:prst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52400" y="1219200"/>
            <a:ext cx="8001000" cy="4708981"/>
          </a:xfrm>
          <a:prstGeom prst="rect">
            <a:avLst/>
          </a:prstGeom>
        </p:spPr>
        <p:txBody>
          <a:bodyPr wrap="square">
            <a:spAutoFit/>
          </a:bodyPr>
          <a:lstStyle/>
          <a:p>
            <a:pPr marL="342900" indent="-342900">
              <a:buFont typeface="Wingdings" panose="05000000000000000000" pitchFamily="2" charset="2"/>
              <a:buChar char="q"/>
            </a:pPr>
            <a:r>
              <a:rPr lang="en-US" sz="2000" dirty="0"/>
              <a:t>Pay Inequities: When individuals with comparable roles and performance evaluations receive significantly different compensation, it can create feelings of injustice and discontent among the workforce. </a:t>
            </a:r>
            <a:endParaRPr lang="en-US" sz="2000" dirty="0" smtClean="0"/>
          </a:p>
          <a:p>
            <a:pPr marL="342900" indent="-342900">
              <a:buFont typeface="Wingdings" panose="05000000000000000000" pitchFamily="2" charset="2"/>
              <a:buChar char="q"/>
            </a:pPr>
            <a:r>
              <a:rPr lang="en-US" sz="2000" dirty="0" smtClean="0"/>
              <a:t>Inconsistent </a:t>
            </a:r>
            <a:r>
              <a:rPr lang="en-US" sz="2000" dirty="0"/>
              <a:t>Performance Evaluations: Few employees are ranked as "Exceptional" or "Poor," with the existing performance assessment system highly biased towards "Average." When there is little differentiation, high-achieving employees may feel underappreciated and unmotivated. </a:t>
            </a:r>
            <a:endParaRPr lang="en-US" sz="2000" dirty="0" smtClean="0"/>
          </a:p>
          <a:p>
            <a:pPr marL="342900" indent="-342900">
              <a:buFont typeface="Wingdings" panose="05000000000000000000" pitchFamily="2" charset="2"/>
              <a:buChar char="q"/>
            </a:pPr>
            <a:r>
              <a:rPr lang="en-US" sz="2000" dirty="0" smtClean="0"/>
              <a:t>Lack </a:t>
            </a:r>
            <a:r>
              <a:rPr lang="en-US" sz="2000" dirty="0"/>
              <a:t>of Transparency: When workers are unclear about how their pay and performance reviews are decided, it can undermine employee engagement and breed mistrust in HR procedures. </a:t>
            </a:r>
          </a:p>
          <a:p>
            <a:pPr marL="342900" indent="-342900">
              <a:buFont typeface="Wingdings" panose="05000000000000000000" pitchFamily="2" charset="2"/>
              <a:buChar char="q"/>
            </a:pPr>
            <a:r>
              <a:rPr lang="en-US" sz="2000" dirty="0" smtClean="0"/>
              <a:t>Increased </a:t>
            </a:r>
            <a:r>
              <a:rPr lang="en-US" sz="2000" dirty="0"/>
              <a:t>Turnover Risk: The risk of turnover is increased when there are imprecise performance evaluations, unfair compensation, and few prospects for career growth. This is especially true for strong performers who are looking for better opportunities elsewhere.</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225412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392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791845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lang="en-US"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OVERVIEW</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28600" y="1550729"/>
            <a:ext cx="7620000" cy="501675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Identify Compensation Disparities: The analysis aims to uncover any inequities in salary distribution among employees in similar roles and performance categories, ensuring fair compensation </a:t>
            </a:r>
            <a:r>
              <a:rPr lang="en-US" sz="2000" dirty="0" smtClean="0"/>
              <a:t>practices</a:t>
            </a:r>
          </a:p>
          <a:p>
            <a:pPr marL="342900" indent="-342900">
              <a:buFont typeface="Arial" panose="020B0604020202020204" pitchFamily="34" charset="0"/>
              <a:buChar char="•"/>
            </a:pPr>
            <a:endParaRPr lang="en-US" sz="2000" dirty="0" smtClean="0"/>
          </a:p>
          <a:p>
            <a:pPr marL="342900" indent="-342900">
              <a:buFont typeface="Wingdings" panose="05000000000000000000" pitchFamily="2" charset="2"/>
              <a:buChar char="q"/>
            </a:pPr>
            <a:r>
              <a:rPr lang="en-US" sz="2000" dirty="0" smtClean="0"/>
              <a:t>Evaluate </a:t>
            </a:r>
            <a:r>
              <a:rPr lang="en-US" sz="2000" dirty="0"/>
              <a:t>Performance Ratings: By examining the performance ratings assigned to employees, the project seeks to assess the effectiveness of the current evaluation system and its impact on employee morale and motivation. </a:t>
            </a:r>
            <a:br>
              <a:rPr lang="en-US" sz="2000" dirty="0"/>
            </a:br>
            <a:endParaRPr lang="en-US" sz="2000" dirty="0"/>
          </a:p>
          <a:p>
            <a:pPr marL="342900" indent="-342900">
              <a:buFont typeface="Wingdings" panose="05000000000000000000" pitchFamily="2" charset="2"/>
              <a:buChar char="q"/>
            </a:pPr>
            <a:r>
              <a:rPr lang="en-US" sz="2000" dirty="0" smtClean="0"/>
              <a:t>Understand </a:t>
            </a:r>
            <a:r>
              <a:rPr lang="en-US" sz="2000" dirty="0"/>
              <a:t>Demographic Trends: The project will explore demographic data, including age and gender distributions, to gain insights into workforce diversity and its implications for organizational culture. </a:t>
            </a:r>
            <a:br>
              <a:rPr lang="en-US" sz="2000" dirty="0"/>
            </a:br>
            <a:r>
              <a:rPr lang="en-US" sz="2000" dirty="0"/>
              <a:t>Enhance Employee Engagement: The findings will be used to develop strategies that improve employee satisfaction, retention, and overall engagement within the organization.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9377362"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81000" y="1684685"/>
            <a:ext cx="6972822" cy="4124206"/>
          </a:xfrm>
          <a:prstGeom prst="rect">
            <a:avLst/>
          </a:prstGeom>
        </p:spPr>
        <p:txBody>
          <a:bodyPr wrap="square">
            <a:spAutoFit/>
          </a:bodyPr>
          <a:lstStyle/>
          <a:p>
            <a:pPr marL="342900" indent="-342900">
              <a:buFont typeface="Wingdings" panose="05000000000000000000" pitchFamily="2" charset="2"/>
              <a:buChar char="q"/>
            </a:pPr>
            <a:r>
              <a:rPr lang="en-US" dirty="0"/>
              <a:t>Employee compensation entails comparing salary levels across divisions to discover possible areas for improvement and ensure equitable compensation. </a:t>
            </a:r>
            <a:endParaRPr lang="en-US" dirty="0" smtClean="0"/>
          </a:p>
          <a:p>
            <a:pPr marL="342900" indent="-342900">
              <a:buFont typeface="Wingdings" panose="05000000000000000000" pitchFamily="2" charset="2"/>
              <a:buChar char="q"/>
            </a:pPr>
            <a:r>
              <a:rPr lang="en-US" dirty="0" smtClean="0"/>
              <a:t>Performance </a:t>
            </a:r>
            <a:r>
              <a:rPr lang="en-US" dirty="0"/>
              <a:t>management involves determining the relationship between performance evaluations and wage levels in order to identify high-performing personnel and areas for </a:t>
            </a:r>
            <a:r>
              <a:rPr lang="en-US" dirty="0" smtClean="0"/>
              <a:t>development.</a:t>
            </a:r>
          </a:p>
          <a:p>
            <a:pPr marL="342900" indent="-342900">
              <a:buFont typeface="Wingdings" panose="05000000000000000000" pitchFamily="2" charset="2"/>
              <a:buChar char="q"/>
            </a:pPr>
            <a:r>
              <a:rPr lang="en-US" dirty="0" smtClean="0"/>
              <a:t>Understanding </a:t>
            </a:r>
            <a:r>
              <a:rPr lang="en-US" dirty="0"/>
              <a:t>demographic trends and department-specific data allows you to make more educated hiring, training, and development decisions. </a:t>
            </a:r>
            <a:endParaRPr lang="en-US" dirty="0" smtClean="0"/>
          </a:p>
          <a:p>
            <a:r>
              <a:rPr lang="en-US" sz="2000" b="1" dirty="0"/>
              <a:t> </a:t>
            </a:r>
            <a:r>
              <a:rPr lang="en-US" sz="2000" b="1" dirty="0" smtClean="0"/>
              <a:t>Using </a:t>
            </a:r>
            <a:r>
              <a:rPr lang="en-US" sz="2000" b="1" dirty="0"/>
              <a:t>the insights gathered from this initiative, the HR department and management team may improve employee satisfaction, retention, and overall organizational performance. The data-driven approach promotes evidence-based decision-making, resulting in a more productive and efficient staff.</a:t>
            </a:r>
            <a:endParaRPr lang="en-US" sz="2000" b="1" dirty="0">
              <a:latin typeface="Times New Roman" panose="02020603050405020304" pitchFamily="18" charset="0"/>
              <a:cs typeface="Times New Roman" panose="02020603050405020304" pitchFamily="18" charset="0"/>
            </a:endParaRPr>
          </a:p>
        </p:txBody>
      </p:sp>
      <p:pic>
        <p:nvPicPr>
          <p:cNvPr id="9" name="Graphic 8" descr="Users with solid fill">
            <a:extLst>
              <a:ext uri="{FF2B5EF4-FFF2-40B4-BE49-F238E27FC236}">
                <a16:creationId xmlns:a16="http://schemas.microsoft.com/office/drawing/2014/main" xmlns="" id="{5F9233A7-CB6A-F4FA-DD96-22FBE339000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539036" y="2261024"/>
            <a:ext cx="2082375" cy="20823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382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11938635" cy="567463"/>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spc="-3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6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9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V</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3600" spc="-6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533400" y="1624597"/>
            <a:ext cx="6858000" cy="5078313"/>
          </a:xfrm>
          <a:prstGeom prst="rect">
            <a:avLst/>
          </a:prstGeom>
        </p:spPr>
        <p:txBody>
          <a:bodyPr wrap="square">
            <a:spAutoFit/>
          </a:bodyPr>
          <a:lstStyle/>
          <a:p>
            <a:pPr marL="285750" indent="-285750">
              <a:buFont typeface="Wingdings" panose="05000000000000000000" pitchFamily="2" charset="2"/>
              <a:buChar char="q"/>
            </a:pPr>
            <a:r>
              <a:rPr lang="en-US" b="1" dirty="0"/>
              <a:t>Data-Driven Insights: </a:t>
            </a:r>
            <a:r>
              <a:rPr lang="en-US" dirty="0"/>
              <a:t>Our system turns unprocessed personnel data into useful insights that HR managers can use to decide on hiring, advancement, and workforce planning. </a:t>
            </a:r>
            <a:br>
              <a:rPr lang="en-US" dirty="0"/>
            </a:br>
            <a:r>
              <a:rPr lang="en-US" dirty="0"/>
              <a:t>Equity and Transparency: We ensure that all employees are treated fairly by addressing any prejudices and promoting a fair and transparent workplace through the analysis of compensation differences and performance </a:t>
            </a:r>
            <a:r>
              <a:rPr lang="en-US" dirty="0" smtClean="0"/>
              <a:t>ratings.</a:t>
            </a:r>
          </a:p>
          <a:p>
            <a:pPr marL="285750" indent="-285750">
              <a:buFont typeface="Wingdings" panose="05000000000000000000" pitchFamily="2" charset="2"/>
              <a:buChar char="q"/>
            </a:pPr>
            <a:r>
              <a:rPr lang="en-US" b="1" dirty="0" smtClean="0"/>
              <a:t>Performance </a:t>
            </a:r>
            <a:r>
              <a:rPr lang="en-US" b="1" dirty="0"/>
              <a:t>Optimization</a:t>
            </a:r>
            <a:r>
              <a:rPr lang="en-US" dirty="0"/>
              <a:t>: By identifying high-performing workers and areas in need of development, the study enables focused efforts in training and development to increase performance as a </a:t>
            </a:r>
            <a:r>
              <a:rPr lang="en-US" dirty="0" smtClean="0"/>
              <a:t>whole.</a:t>
            </a:r>
          </a:p>
          <a:p>
            <a:pPr marL="285750" indent="-285750">
              <a:buFont typeface="Wingdings" panose="05000000000000000000" pitchFamily="2" charset="2"/>
              <a:buChar char="q"/>
            </a:pPr>
            <a:r>
              <a:rPr lang="en-US" b="1" dirty="0" smtClean="0"/>
              <a:t>Strategic </a:t>
            </a:r>
            <a:r>
              <a:rPr lang="en-US" b="1" dirty="0"/>
              <a:t>Workforce Planning</a:t>
            </a:r>
            <a:r>
              <a:rPr lang="en-US" dirty="0"/>
              <a:t>: By predicting hiring needs and succession planning more accurately, a company can better position itself to meet future difficulties. This is made possible by an understanding of demographic patterns. </a:t>
            </a:r>
            <a:endParaRPr lang="en-US" dirty="0" smtClean="0"/>
          </a:p>
          <a:p>
            <a:pPr marL="285750" indent="-285750">
              <a:buFont typeface="Wingdings" panose="05000000000000000000" pitchFamily="2" charset="2"/>
              <a:buChar char="q"/>
            </a:pPr>
            <a:r>
              <a:rPr lang="en-US" b="1" dirty="0" smtClean="0"/>
              <a:t>Enhanced </a:t>
            </a:r>
            <a:r>
              <a:rPr lang="en-US" b="1" dirty="0"/>
              <a:t>Worker Satisfaction: </a:t>
            </a:r>
            <a:r>
              <a:rPr lang="en-US" dirty="0"/>
              <a:t>Our solution helps to increase employee morale and retention rates, which in turn fosters a more engaged workforce, by addressing concerns related to performance and compensation.</a:t>
            </a:r>
            <a:endParaRPr lang="en-US" dirty="0">
              <a:latin typeface="Times New Roman" panose="02020603050405020304" pitchFamily="18" charset="0"/>
              <a:cs typeface="Times New Roman" panose="02020603050405020304" pitchFamily="18" charset="0"/>
            </a:endParaRPr>
          </a:p>
        </p:txBody>
      </p:sp>
      <p:pic>
        <p:nvPicPr>
          <p:cNvPr id="2" name="Picture 1" descr="A black background with a black square">
            <a:extLst>
              <a:ext uri="{FF2B5EF4-FFF2-40B4-BE49-F238E27FC236}">
                <a16:creationId xmlns:a16="http://schemas.microsoft.com/office/drawing/2014/main" xmlns="" id="{82ECE458-9CFE-F513-A51C-C35DBC1D1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765" y="2438400"/>
            <a:ext cx="2666695" cy="2666695"/>
          </a:xfrm>
          <a:prstGeom prst="rect">
            <a:avLst/>
          </a:prstGeom>
          <a:solidFill>
            <a:schemeClr val="bg1"/>
          </a:solidFill>
          <a:ln>
            <a:solidFill>
              <a:schemeClr val="bg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xmlns="" id="{37946C14-B80E-A17A-1681-6A295E128CA2}"/>
              </a:ext>
            </a:extLst>
          </p:cNvPr>
          <p:cNvSpPr txBox="1"/>
          <p:nvPr/>
        </p:nvSpPr>
        <p:spPr>
          <a:xfrm>
            <a:off x="609600" y="1371600"/>
            <a:ext cx="7696200" cy="5632311"/>
          </a:xfrm>
          <a:prstGeom prst="rect">
            <a:avLst/>
          </a:prstGeom>
          <a:noFill/>
        </p:spPr>
        <p:txBody>
          <a:bodyPr wrap="square">
            <a:spAutoFit/>
          </a:bodyPr>
          <a:lstStyle/>
          <a:p>
            <a:r>
              <a:rPr lang="en-US" b="1" dirty="0" smtClean="0"/>
              <a:t>The </a:t>
            </a:r>
            <a:r>
              <a:rPr lang="en-US" b="1" dirty="0"/>
              <a:t>dataset offers a thorough summary of all the personnel data in the company, including several characteristics that are crucial to understanding workforce dynamics. This is an organized explanation derived from the data that was extracted: </a:t>
            </a:r>
            <a:r>
              <a:rPr lang="en-US" dirty="0"/>
              <a:t/>
            </a:r>
            <a:br>
              <a:rPr lang="en-US" dirty="0"/>
            </a:br>
            <a:endParaRPr lang="en-US" dirty="0" smtClean="0"/>
          </a:p>
          <a:p>
            <a:pPr marL="285750" indent="-285750">
              <a:buFont typeface="Wingdings" panose="05000000000000000000" pitchFamily="2" charset="2"/>
              <a:buChar char="Ø"/>
            </a:pPr>
            <a:r>
              <a:rPr lang="en-US" b="1" dirty="0" smtClean="0"/>
              <a:t>Name</a:t>
            </a:r>
            <a:r>
              <a:rPr lang="en-US" b="1" dirty="0"/>
              <a:t>: </a:t>
            </a:r>
            <a:r>
              <a:rPr lang="en-US" dirty="0"/>
              <a:t>The staff members' </a:t>
            </a:r>
            <a:r>
              <a:rPr lang="en-US" dirty="0" smtClean="0"/>
              <a:t>names.</a:t>
            </a:r>
          </a:p>
          <a:p>
            <a:pPr marL="285750" indent="-285750">
              <a:buFont typeface="Wingdings" panose="05000000000000000000" pitchFamily="2" charset="2"/>
              <a:buChar char="Ø"/>
            </a:pPr>
            <a:r>
              <a:rPr lang="en-US" b="1" dirty="0" smtClean="0"/>
              <a:t>Gender</a:t>
            </a:r>
            <a:r>
              <a:rPr lang="en-US" b="1" dirty="0"/>
              <a:t>: </a:t>
            </a:r>
            <a:r>
              <a:rPr lang="en-US" dirty="0"/>
              <a:t>Each employee's gender (male or female). </a:t>
            </a:r>
            <a:br>
              <a:rPr lang="en-US" dirty="0"/>
            </a:br>
            <a:r>
              <a:rPr lang="en-US" dirty="0" smtClean="0"/>
              <a:t>The </a:t>
            </a:r>
            <a:r>
              <a:rPr lang="en-US" dirty="0"/>
              <a:t>department in which the worker is employed, such as website, sales, procurement, finance, and human resources. </a:t>
            </a:r>
            <a:endParaRPr lang="en-US" dirty="0" smtClean="0"/>
          </a:p>
          <a:p>
            <a:pPr marL="285750" indent="-285750">
              <a:buFont typeface="Wingdings" panose="05000000000000000000" pitchFamily="2" charset="2"/>
              <a:buChar char="Ø"/>
            </a:pPr>
            <a:r>
              <a:rPr lang="en-US" b="1" dirty="0" smtClean="0"/>
              <a:t>Age</a:t>
            </a:r>
            <a:r>
              <a:rPr lang="en-US" b="1" dirty="0"/>
              <a:t>: </a:t>
            </a:r>
            <a:r>
              <a:rPr lang="en-US" dirty="0"/>
              <a:t>The worker's actual age. </a:t>
            </a:r>
            <a:endParaRPr lang="en-US" dirty="0" smtClean="0"/>
          </a:p>
          <a:p>
            <a:pPr marL="285750" indent="-285750">
              <a:buFont typeface="Wingdings" panose="05000000000000000000" pitchFamily="2" charset="2"/>
              <a:buChar char="Ø"/>
            </a:pPr>
            <a:r>
              <a:rPr lang="en-US" b="1" dirty="0" smtClean="0"/>
              <a:t>Date </a:t>
            </a:r>
            <a:r>
              <a:rPr lang="en-US" b="1" dirty="0"/>
              <a:t>of Joining: </a:t>
            </a:r>
            <a:r>
              <a:rPr lang="en-US" dirty="0"/>
              <a:t>The day the worker started working for the company. </a:t>
            </a:r>
            <a:endParaRPr lang="en-US" dirty="0" smtClean="0"/>
          </a:p>
          <a:p>
            <a:pPr marL="285750" indent="-285750">
              <a:buFont typeface="Wingdings" panose="05000000000000000000" pitchFamily="2" charset="2"/>
              <a:buChar char="Ø"/>
            </a:pPr>
            <a:r>
              <a:rPr lang="en-US" b="1" dirty="0" smtClean="0"/>
              <a:t>Salary</a:t>
            </a:r>
            <a:r>
              <a:rPr lang="en-US" b="1" dirty="0"/>
              <a:t>: </a:t>
            </a:r>
            <a:r>
              <a:rPr lang="en-US" dirty="0"/>
              <a:t>The employee's yearly pay. </a:t>
            </a:r>
            <a:endParaRPr lang="en-US" dirty="0" smtClean="0"/>
          </a:p>
          <a:p>
            <a:pPr marL="285750" indent="-285750">
              <a:buFont typeface="Wingdings" panose="05000000000000000000" pitchFamily="2" charset="2"/>
              <a:buChar char="Ø"/>
            </a:pPr>
            <a:r>
              <a:rPr lang="en-US" b="1" dirty="0" smtClean="0"/>
              <a:t>Performance </a:t>
            </a:r>
            <a:r>
              <a:rPr lang="en-US" b="1" dirty="0"/>
              <a:t>Rating: </a:t>
            </a:r>
            <a:r>
              <a:rPr lang="en-US" dirty="0"/>
              <a:t>Each employee's performance rating, which is divided into the following categories: </a:t>
            </a:r>
            <a:br>
              <a:rPr lang="en-US" dirty="0"/>
            </a:br>
            <a:r>
              <a:rPr lang="en-US" dirty="0" smtClean="0"/>
              <a:t>Above </a:t>
            </a:r>
            <a:r>
              <a:rPr lang="en-US" dirty="0"/>
              <a:t>Typical </a:t>
            </a:r>
            <a:br>
              <a:rPr lang="en-US" dirty="0"/>
            </a:br>
            <a:r>
              <a:rPr lang="en-US" dirty="0" smtClean="0"/>
              <a:t>On </a:t>
            </a:r>
            <a:r>
              <a:rPr lang="en-US" dirty="0"/>
              <a:t>average </a:t>
            </a:r>
            <a:br>
              <a:rPr lang="en-US" dirty="0"/>
            </a:br>
            <a:r>
              <a:rPr lang="en-US" dirty="0" smtClean="0"/>
              <a:t>Sadly </a:t>
            </a:r>
            <a:r>
              <a:rPr lang="en-US" dirty="0"/>
              <a:t/>
            </a:r>
            <a:br>
              <a:rPr lang="en-US" dirty="0"/>
            </a:br>
            <a:r>
              <a:rPr lang="en-US" dirty="0" smtClean="0"/>
              <a:t>Outstanding </a:t>
            </a:r>
            <a:r>
              <a:rPr lang="en-US" dirty="0"/>
              <a:t/>
            </a:r>
            <a:br>
              <a:rPr lang="en-US" dirty="0"/>
            </a:br>
            <a:r>
              <a:rPr lang="en-US" dirty="0" smtClean="0"/>
              <a:t>Exceptionally </a:t>
            </a:r>
            <a:r>
              <a:rPr lang="en-US" dirty="0"/>
              <a:t>Poor </a:t>
            </a:r>
            <a:br>
              <a:rPr lang="en-US" dirty="0"/>
            </a:br>
            <a:endParaRPr lang="en-IN" dirty="0">
              <a:latin typeface="Times New Roman" panose="02020603050405020304" pitchFamily="18" charset="0"/>
              <a:cs typeface="Times New Roman" panose="02020603050405020304" pitchFamily="18" charset="0"/>
            </a:endParaRPr>
          </a:p>
        </p:txBody>
      </p:sp>
      <p:pic>
        <p:nvPicPr>
          <p:cNvPr id="5" name="Picture 4" descr="A black background with a black square">
            <a:extLst>
              <a:ext uri="{FF2B5EF4-FFF2-40B4-BE49-F238E27FC236}">
                <a16:creationId xmlns:a16="http://schemas.microsoft.com/office/drawing/2014/main" xmlns="" id="{BA994FC7-6047-0712-7E99-4D716EB0FF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7200" y="2438400"/>
            <a:ext cx="1590872" cy="1981200"/>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ED4E98D-A8F4-3A58-4091-0F4E5B359AC4}"/>
              </a:ext>
            </a:extLst>
          </p:cNvPr>
          <p:cNvSpPr txBox="1"/>
          <p:nvPr/>
        </p:nvSpPr>
        <p:spPr>
          <a:xfrm>
            <a:off x="304800" y="152400"/>
            <a:ext cx="7086600" cy="5786199"/>
          </a:xfrm>
          <a:prstGeom prst="rect">
            <a:avLst/>
          </a:prstGeom>
          <a:noFill/>
        </p:spPr>
        <p:txBody>
          <a:bodyPr wrap="square">
            <a:spAutoFit/>
          </a:bodyPr>
          <a:lstStyle/>
          <a:p>
            <a:pPr algn="l"/>
            <a:r>
              <a:rPr lang="en-IN" sz="2800" b="1" i="0" dirty="0">
                <a:effectLst/>
                <a:latin typeface="Times New Roman" panose="02020603050405020304" pitchFamily="18" charset="0"/>
                <a:cs typeface="Times New Roman" panose="02020603050405020304" pitchFamily="18" charset="0"/>
              </a:rPr>
              <a:t>Sample Data Points:</a:t>
            </a:r>
          </a:p>
          <a:p>
            <a:pPr marL="285750" indent="-285750">
              <a:buFont typeface="Wingdings" panose="05000000000000000000" pitchFamily="2" charset="2"/>
              <a:buChar char="Ø"/>
            </a:pPr>
            <a:r>
              <a:rPr lang="en-US" dirty="0"/>
              <a:t>Male salesperson </a:t>
            </a:r>
            <a:r>
              <a:rPr lang="en-US" b="1" dirty="0"/>
              <a:t>Lindy Guillet, </a:t>
            </a:r>
            <a:r>
              <a:rPr lang="en-US" dirty="0"/>
              <a:t>age 22, joined on September 7, salary $112,780, rating average </a:t>
            </a:r>
            <a:endParaRPr lang="en-US" dirty="0" smtClean="0"/>
          </a:p>
          <a:p>
            <a:pPr marL="285750" indent="-285750">
              <a:buFont typeface="Wingdings" panose="05000000000000000000" pitchFamily="2" charset="2"/>
              <a:buChar char="Ø"/>
            </a:pPr>
            <a:r>
              <a:rPr lang="en-US" b="1" dirty="0" smtClean="0"/>
              <a:t>Ambros </a:t>
            </a:r>
            <a:r>
              <a:rPr lang="en-US" b="1" dirty="0"/>
              <a:t>Murthwaite: </a:t>
            </a:r>
            <a:r>
              <a:rPr lang="en-US" dirty="0"/>
              <a:t>Male, Procurement, Age: 46, Date Joined: 16-Jul-22, Salary: $70,610, Rating: Average</a:t>
            </a:r>
            <a:br>
              <a:rPr lang="en-US" dirty="0"/>
            </a:br>
            <a:r>
              <a:rPr lang="en-US" dirty="0"/>
              <a:t>Tatum Hush, a woman in sales, is 28 years old, joined on June 10 and paid $53,240. She is rated above average. </a:t>
            </a:r>
            <a:endParaRPr lang="en-US" dirty="0" smtClean="0"/>
          </a:p>
          <a:p>
            <a:pPr marL="285750" indent="-285750">
              <a:buFont typeface="Wingdings" panose="05000000000000000000" pitchFamily="2" charset="2"/>
              <a:buChar char="Ø"/>
            </a:pPr>
            <a:r>
              <a:rPr lang="en-US" b="1" dirty="0" smtClean="0"/>
              <a:t>Benny </a:t>
            </a:r>
            <a:r>
              <a:rPr lang="en-US" b="1" dirty="0"/>
              <a:t>Karolovsky: </a:t>
            </a:r>
            <a:r>
              <a:rPr lang="en-US" dirty="0"/>
              <a:t>Male; 37 years old; joined on November 11th, 2023; earns $115,440; rating: </a:t>
            </a:r>
            <a:r>
              <a:rPr lang="en-US" dirty="0" smtClean="0"/>
              <a:t>poor</a:t>
            </a:r>
            <a:endParaRPr lang="en-IN" b="0" i="0" dirty="0">
              <a:effectLst/>
              <a:latin typeface="Times New Roman" panose="02020603050405020304" pitchFamily="18" charset="0"/>
              <a:cs typeface="Times New Roman" panose="02020603050405020304" pitchFamily="18" charset="0"/>
            </a:endParaRPr>
          </a:p>
          <a:p>
            <a:r>
              <a:rPr lang="en-US" sz="2000" b="1" i="0" dirty="0" smtClean="0">
                <a:effectLst/>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600" dirty="0" smtClean="0"/>
              <a:t>Diversity</a:t>
            </a:r>
            <a:r>
              <a:rPr lang="en-US" sz="1600" dirty="0"/>
              <a:t>: A diverse workforce is indicated by the dataset, which includes a balanced representation of genders and a range of departments. </a:t>
            </a:r>
            <a:endParaRPr lang="en-US" sz="1600" dirty="0" smtClean="0"/>
          </a:p>
          <a:p>
            <a:pPr marL="285750" indent="-285750">
              <a:buFont typeface="Arial" panose="020B0604020202020204" pitchFamily="34" charset="0"/>
              <a:buChar char="•"/>
            </a:pPr>
            <a:r>
              <a:rPr lang="en-US" sz="1600" dirty="0" smtClean="0"/>
              <a:t>Performance </a:t>
            </a:r>
            <a:r>
              <a:rPr lang="en-US" sz="1600" dirty="0"/>
              <a:t>Ratings: The majority of the ratings are "Average," indicating that there may be problems with the way employees are evaluated or that there may not be much of a difference between </a:t>
            </a:r>
            <a:r>
              <a:rPr lang="en-US" sz="1600" dirty="0" smtClean="0"/>
              <a:t>them.</a:t>
            </a:r>
          </a:p>
          <a:p>
            <a:pPr marL="285750" indent="-285750">
              <a:buFont typeface="Arial" panose="020B0604020202020204" pitchFamily="34" charset="0"/>
              <a:buChar char="•"/>
            </a:pPr>
            <a:r>
              <a:rPr lang="en-US" sz="1600" dirty="0" smtClean="0"/>
              <a:t>Salary </a:t>
            </a:r>
            <a:r>
              <a:rPr lang="en-US" sz="1600" dirty="0"/>
              <a:t>Variability: There are notable differences in pay between departments and performance ratings, suggesting areas that need more investigation in terms of equity and justice. </a:t>
            </a:r>
            <a:br>
              <a:rPr lang="en-US" sz="1600" dirty="0"/>
            </a:br>
            <a:r>
              <a:rPr lang="en-US" sz="1600" dirty="0" smtClean="0"/>
              <a:t>The </a:t>
            </a:r>
            <a:r>
              <a:rPr lang="en-US" sz="1600" dirty="0"/>
              <a:t>aforementioned dataset is a highly important tool for doing comprehensive studies aimed at informing HR strategies, augmenting employee satisfaction, and elevating overall company effectiveness</a:t>
            </a:r>
            <a:r>
              <a:rPr lang="en-US" dirty="0"/>
              <a:t>.</a:t>
            </a:r>
            <a:endParaRPr lang="en-US" b="1" i="0" dirty="0" smtClean="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CEB5ABC-FDBE-F3B8-0DDF-66B7DF5AB37C}"/>
              </a:ex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159159"/>
            <a:ext cx="2819400" cy="2539682"/>
          </a:xfrm>
          <a:prstGeom prst="rect">
            <a:avLst/>
          </a:prstGeom>
        </p:spPr>
      </p:pic>
    </p:spTree>
    <p:extLst>
      <p:ext uri="{BB962C8B-B14F-4D97-AF65-F5344CB8AC3E}">
        <p14:creationId xmlns:p14="http://schemas.microsoft.com/office/powerpoint/2010/main" val="385201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1112</Words>
  <Application>Microsoft Office PowerPoint</Application>
  <PresentationFormat>Custom</PresentationFormat>
  <Paragraphs>102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26</cp:revision>
  <dcterms:created xsi:type="dcterms:W3CDTF">2024-03-29T15:07:22Z</dcterms:created>
  <dcterms:modified xsi:type="dcterms:W3CDTF">2024-09-16T12:26:12Z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