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77" r:id="rId8"/>
    <p:sldId id="278" r:id="rId9"/>
    <p:sldId id="261" r:id="rId10"/>
    <p:sldId id="262" r:id="rId11"/>
    <p:sldId id="263" r:id="rId12"/>
    <p:sldId id="264" r:id="rId13"/>
    <p:sldId id="279" r:id="rId14"/>
    <p:sldId id="265" r:id="rId15"/>
    <p:sldId id="266" r:id="rId16"/>
    <p:sldId id="267" r:id="rId17"/>
    <p:sldId id="280" r:id="rId18"/>
    <p:sldId id="268" r:id="rId19"/>
    <p:sldId id="281" r:id="rId20"/>
    <p:sldId id="282" r:id="rId21"/>
    <p:sldId id="283" r:id="rId22"/>
    <p:sldId id="269" r:id="rId23"/>
    <p:sldId id="270" r:id="rId24"/>
    <p:sldId id="271" r:id="rId25"/>
    <p:sldId id="272" r:id="rId26"/>
    <p:sldId id="273" r:id="rId27"/>
    <p:sldId id="274" r:id="rId28"/>
    <p:sldId id="275"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166DEE-7673-48A8-AE79-DDAD8D2C8BCC}">
          <p14:sldIdLst>
            <p14:sldId id="256"/>
            <p14:sldId id="257"/>
            <p14:sldId id="258"/>
            <p14:sldId id="259"/>
            <p14:sldId id="260"/>
            <p14:sldId id="276"/>
            <p14:sldId id="277"/>
            <p14:sldId id="278"/>
            <p14:sldId id="261"/>
            <p14:sldId id="262"/>
            <p14:sldId id="263"/>
            <p14:sldId id="264"/>
            <p14:sldId id="279"/>
            <p14:sldId id="265"/>
            <p14:sldId id="266"/>
            <p14:sldId id="267"/>
            <p14:sldId id="280"/>
            <p14:sldId id="268"/>
            <p14:sldId id="281"/>
            <p14:sldId id="282"/>
            <p14:sldId id="283"/>
            <p14:sldId id="269"/>
            <p14:sldId id="270"/>
            <p14:sldId id="271"/>
            <p14:sldId id="272"/>
            <p14:sldId id="273"/>
            <p14:sldId id="274"/>
            <p14:sldId id="27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78" d="100"/>
          <a:sy n="78" d="100"/>
        </p:scale>
        <p:origin x="162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021482" y="2297636"/>
            <a:ext cx="5101034" cy="1488439"/>
          </a:xfrm>
          <a:prstGeom prst="rect">
            <a:avLst/>
          </a:prstGeom>
        </p:spPr>
        <p:txBody>
          <a:bodyPr wrap="square" lIns="0" tIns="0" rIns="0" bIns="0">
            <a:spAutoFit/>
          </a:bodyPr>
          <a:lstStyle>
            <a:lvl1pPr>
              <a:defRPr sz="96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2663" y="6575552"/>
            <a:ext cx="4164329"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Holder 5"/>
          <p:cNvSpPr>
            <a:spLocks noGrp="1"/>
          </p:cNvSpPr>
          <p:nvPr>
            <p:ph type="dt" sz="half" idx="6"/>
          </p:nvPr>
        </p:nvSpPr>
        <p:spPr>
          <a:xfrm>
            <a:off x="5142136" y="6576042"/>
            <a:ext cx="267970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Holder 6"/>
          <p:cNvSpPr>
            <a:spLocks noGrp="1"/>
          </p:cNvSpPr>
          <p:nvPr>
            <p:ph type="sldNum" sz="quarter" idx="7"/>
          </p:nvPr>
        </p:nvSpPr>
        <p:spPr>
          <a:xfrm>
            <a:off x="8317136" y="6576042"/>
            <a:ext cx="2819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9600548" TargetMode="External"/><Relationship Id="rId2" Type="http://schemas.openxmlformats.org/officeDocument/2006/relationships/hyperlink" Target="https://ieeexplore.ieee.org/document/1042354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0541746" TargetMode="External"/><Relationship Id="rId2" Type="http://schemas.openxmlformats.org/officeDocument/2006/relationships/hyperlink" Target="https://ieeexplore.ieee.org/document/8780909" TargetMode="External"/><Relationship Id="rId1" Type="http://schemas.openxmlformats.org/officeDocument/2006/relationships/slideLayout" Target="../slideLayouts/slideLayout2.xml"/><Relationship Id="rId5" Type="http://schemas.openxmlformats.org/officeDocument/2006/relationships/hyperlink" Target="https://www.elsevier.com/" TargetMode="External"/><Relationship Id="rId4" Type="http://schemas.openxmlformats.org/officeDocument/2006/relationships/hyperlink" Target="https://link.springer.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4"/>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6" y="4827345"/>
            <a:ext cx="4549794" cy="1885131"/>
          </a:xfrm>
          <a:prstGeom prst="rect">
            <a:avLst/>
          </a:prstGeom>
        </p:spPr>
        <p:txBody>
          <a:bodyPr vert="horz" wrap="square" lIns="0" tIns="12700" rIns="0" bIns="0" rtlCol="0">
            <a:spAutoFit/>
          </a:bodyPr>
          <a:lstStyle/>
          <a:p>
            <a:pPr marL="12700" marR="1242695">
              <a:lnSpc>
                <a:spcPct val="100000"/>
              </a:lnSpc>
              <a:spcBef>
                <a:spcPts val="100"/>
              </a:spcBef>
            </a:pPr>
            <a:r>
              <a:rPr sz="2000" b="1" spc="-15" dirty="0">
                <a:latin typeface="Calibri"/>
                <a:cs typeface="Calibri"/>
              </a:rPr>
              <a:t>Register </a:t>
            </a:r>
            <a:r>
              <a:rPr sz="2000" b="1" spc="-5" dirty="0">
                <a:latin typeface="Calibri"/>
                <a:cs typeface="Calibri"/>
              </a:rPr>
              <a:t>No.</a:t>
            </a:r>
            <a:r>
              <a:rPr lang="en-US" sz="2000" b="1" spc="-5" dirty="0">
                <a:latin typeface="Calibri"/>
                <a:cs typeface="Calibri"/>
              </a:rPr>
              <a:t>: 220701084</a:t>
            </a:r>
            <a:r>
              <a:rPr sz="2000" b="1" spc="-5" dirty="0">
                <a:latin typeface="Calibri"/>
                <a:cs typeface="Calibri"/>
              </a:rPr>
              <a:t> </a:t>
            </a:r>
            <a:r>
              <a:rPr lang="en-US" sz="2000" b="1" spc="-5" dirty="0">
                <a:latin typeface="Calibri"/>
                <a:cs typeface="Calibri"/>
              </a:rPr>
              <a:t> </a:t>
            </a:r>
            <a:r>
              <a:rPr sz="2000" b="1" spc="-440" dirty="0">
                <a:latin typeface="Calibri"/>
                <a:cs typeface="Calibri"/>
              </a:rPr>
              <a:t> </a:t>
            </a:r>
            <a:endParaRPr lang="en-US" sz="2000" b="1" spc="-440" dirty="0">
              <a:latin typeface="Calibri"/>
              <a:cs typeface="Calibri"/>
            </a:endParaRPr>
          </a:p>
          <a:p>
            <a:pPr marL="12700" marR="1242695">
              <a:lnSpc>
                <a:spcPct val="100000"/>
              </a:lnSpc>
              <a:spcBef>
                <a:spcPts val="100"/>
              </a:spcBef>
            </a:pPr>
            <a:r>
              <a:rPr sz="2000" b="1" spc="-5" dirty="0">
                <a:latin typeface="Calibri"/>
                <a:cs typeface="Calibri"/>
              </a:rPr>
              <a:t>Name</a:t>
            </a:r>
            <a:r>
              <a:rPr lang="en-US" sz="2000" b="1" spc="-5" dirty="0">
                <a:latin typeface="Calibri"/>
                <a:cs typeface="Calibri"/>
              </a:rPr>
              <a:t> : HARINI A</a:t>
            </a:r>
          </a:p>
          <a:p>
            <a:pPr marL="12700" marR="1242695">
              <a:lnSpc>
                <a:spcPct val="100000"/>
              </a:lnSpc>
              <a:spcBef>
                <a:spcPts val="100"/>
              </a:spcBef>
            </a:pPr>
            <a:endParaRPr sz="2000" dirty="0">
              <a:latin typeface="Calibri"/>
              <a:cs typeface="Calibri"/>
            </a:endParaRPr>
          </a:p>
          <a:p>
            <a:pPr marL="12700">
              <a:lnSpc>
                <a:spcPct val="100000"/>
              </a:lnSpc>
            </a:pPr>
            <a:r>
              <a:rPr lang="en-US" sz="2000" b="1" spc="-5" dirty="0">
                <a:latin typeface="Calibri"/>
                <a:cs typeface="Calibri"/>
              </a:rPr>
              <a:t>Guide name &amp; Designation:</a:t>
            </a:r>
          </a:p>
          <a:p>
            <a:pPr marL="12700">
              <a:lnSpc>
                <a:spcPct val="100000"/>
              </a:lnSpc>
            </a:pPr>
            <a:r>
              <a:rPr lang="en-US" sz="2000" b="1" spc="-5" dirty="0">
                <a:latin typeface="Calibri"/>
                <a:cs typeface="Calibri"/>
              </a:rPr>
              <a:t>Mrs. Jinu Sophia</a:t>
            </a:r>
            <a:endParaRPr sz="2000" dirty="0">
              <a:latin typeface="Calibri"/>
              <a:cs typeface="Calibri"/>
            </a:endParaRPr>
          </a:p>
          <a:p>
            <a:pPr marL="12700">
              <a:lnSpc>
                <a:spcPct val="100000"/>
              </a:lnSpc>
            </a:pPr>
            <a:r>
              <a:rPr lang="en-US" sz="2000" b="1" spc="-10" dirty="0">
                <a:latin typeface="Calibri"/>
                <a:cs typeface="Calibri"/>
              </a:rPr>
              <a:t>Assistant Professor (SG)</a:t>
            </a:r>
            <a:endParaRPr sz="2000" dirty="0">
              <a:latin typeface="Calibri"/>
              <a:cs typeface="Calibri"/>
            </a:endParaRPr>
          </a:p>
        </p:txBody>
      </p:sp>
      <p:sp>
        <p:nvSpPr>
          <p:cNvPr id="11" name="object 11"/>
          <p:cNvSpPr txBox="1">
            <a:spLocks noGrp="1"/>
          </p:cNvSpPr>
          <p:nvPr>
            <p:ph type="title"/>
          </p:nvPr>
        </p:nvSpPr>
        <p:spPr>
          <a:xfrm>
            <a:off x="268197" y="1196868"/>
            <a:ext cx="3000375" cy="635000"/>
          </a:xfrm>
          <a:prstGeom prst="rect">
            <a:avLst/>
          </a:prstGeom>
        </p:spPr>
        <p:txBody>
          <a:bodyPr vert="horz" wrap="square" lIns="0" tIns="12700" rIns="0" bIns="0" rtlCol="0">
            <a:spAutoFit/>
          </a:bodyPr>
          <a:lstStyle/>
          <a:p>
            <a:pPr marL="12700" marR="5080" indent="692150">
              <a:lnSpc>
                <a:spcPct val="100000"/>
              </a:lnSpc>
              <a:spcBef>
                <a:spcPts val="100"/>
              </a:spcBef>
            </a:pPr>
            <a:r>
              <a:rPr sz="2000" b="1" spc="-10" dirty="0">
                <a:solidFill>
                  <a:srgbClr val="FFFFFF"/>
                </a:solidFill>
                <a:latin typeface="Calibri"/>
                <a:cs typeface="Calibri"/>
              </a:rPr>
              <a:t>Introduction to </a:t>
            </a:r>
            <a:r>
              <a:rPr sz="2000" b="1" spc="-5" dirty="0">
                <a:solidFill>
                  <a:srgbClr val="FFFFFF"/>
                </a:solidFill>
                <a:latin typeface="Calibri"/>
                <a:cs typeface="Calibri"/>
              </a:rPr>
              <a:t> </a:t>
            </a:r>
            <a:r>
              <a:rPr sz="2000" b="1" spc="-10" dirty="0">
                <a:solidFill>
                  <a:srgbClr val="FFFFFF"/>
                </a:solidFill>
                <a:latin typeface="Calibri"/>
                <a:cs typeface="Calibri"/>
              </a:rPr>
              <a:t>Robotic</a:t>
            </a:r>
            <a:r>
              <a:rPr sz="2000" b="1" spc="-35" dirty="0">
                <a:solidFill>
                  <a:srgbClr val="FFFFFF"/>
                </a:solidFill>
                <a:latin typeface="Calibri"/>
                <a:cs typeface="Calibri"/>
              </a:rPr>
              <a:t> </a:t>
            </a:r>
            <a:r>
              <a:rPr sz="2000" b="1" spc="-10" dirty="0">
                <a:solidFill>
                  <a:srgbClr val="FFFFFF"/>
                </a:solidFill>
                <a:latin typeface="Calibri"/>
                <a:cs typeface="Calibri"/>
              </a:rPr>
              <a:t>Process</a:t>
            </a:r>
            <a:r>
              <a:rPr sz="2000" b="1" spc="-30"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250806" y="2382295"/>
            <a:ext cx="4089125" cy="1674817"/>
          </a:xfrm>
          <a:prstGeom prst="rect">
            <a:avLst/>
          </a:prstGeom>
        </p:spPr>
        <p:txBody>
          <a:bodyPr vert="horz" wrap="square" lIns="0" tIns="12700" rIns="0" bIns="0" rtlCol="0">
            <a:spAutoFit/>
          </a:bodyPr>
          <a:lstStyle/>
          <a:p>
            <a:pPr marL="12700" marR="5080">
              <a:lnSpc>
                <a:spcPct val="100000"/>
              </a:lnSpc>
              <a:spcBef>
                <a:spcPts val="100"/>
              </a:spcBef>
            </a:pPr>
            <a:r>
              <a:rPr lang="en-US" sz="3600" dirty="0">
                <a:solidFill>
                  <a:schemeClr val="bg1"/>
                </a:solidFill>
                <a:latin typeface="Calibri"/>
                <a:cs typeface="Calibri"/>
              </a:rPr>
              <a:t>ECOMMERCE CUSTOMER REVIEWS ANALYSIS BOT</a:t>
            </a:r>
            <a:endParaRPr sz="3600" dirty="0">
              <a:solidFill>
                <a:schemeClr val="bg1"/>
              </a:solidFill>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44922" y="4503784"/>
              <a:ext cx="1784424"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832100" cy="695960"/>
          </a:xfrm>
          <a:prstGeom prst="rect">
            <a:avLst/>
          </a:prstGeom>
        </p:spPr>
        <p:txBody>
          <a:bodyPr vert="horz" wrap="square" lIns="0" tIns="12700" rIns="0" bIns="0" rtlCol="0">
            <a:spAutoFit/>
          </a:bodyPr>
          <a:lstStyle/>
          <a:p>
            <a:pPr marL="12700">
              <a:lnSpc>
                <a:spcPct val="100000"/>
              </a:lnSpc>
              <a:spcBef>
                <a:spcPts val="100"/>
              </a:spcBef>
            </a:pPr>
            <a:r>
              <a:rPr sz="4400" spc="-20" dirty="0"/>
              <a:t>Architecture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10</a:t>
            </a:fld>
            <a:endParaRPr dirty="0"/>
          </a:p>
        </p:txBody>
      </p:sp>
      <p:pic>
        <p:nvPicPr>
          <p:cNvPr id="8" name="Picture 7">
            <a:extLst>
              <a:ext uri="{FF2B5EF4-FFF2-40B4-BE49-F238E27FC236}">
                <a16:creationId xmlns:a16="http://schemas.microsoft.com/office/drawing/2014/main" id="{8A2CA42A-ADC1-0A6B-E88B-22BB7685434A}"/>
              </a:ext>
            </a:extLst>
          </p:cNvPr>
          <p:cNvPicPr>
            <a:picLocks noChangeAspect="1"/>
          </p:cNvPicPr>
          <p:nvPr/>
        </p:nvPicPr>
        <p:blipFill>
          <a:blip r:embed="rId2"/>
          <a:stretch>
            <a:fillRect/>
          </a:stretch>
        </p:blipFill>
        <p:spPr>
          <a:xfrm>
            <a:off x="-9832" y="-24581"/>
            <a:ext cx="9153832" cy="64253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933315" cy="695960"/>
          </a:xfrm>
          <a:prstGeom prst="rect">
            <a:avLst/>
          </a:prstGeom>
        </p:spPr>
        <p:txBody>
          <a:bodyPr vert="horz" wrap="square" lIns="0" tIns="12700" rIns="0" bIns="0" rtlCol="0">
            <a:spAutoFit/>
          </a:bodyPr>
          <a:lstStyle/>
          <a:p>
            <a:pPr marL="12700">
              <a:lnSpc>
                <a:spcPct val="100000"/>
              </a:lnSpc>
              <a:spcBef>
                <a:spcPts val="100"/>
              </a:spcBef>
            </a:pPr>
            <a:r>
              <a:rPr sz="4400" spc="-35" dirty="0"/>
              <a:t>System</a:t>
            </a:r>
            <a:r>
              <a:rPr sz="4400" spc="-85" dirty="0"/>
              <a:t> </a:t>
            </a:r>
            <a:r>
              <a:rPr sz="4400" spc="-20" dirty="0"/>
              <a:t>Requirements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11</a:t>
            </a:fld>
            <a:endParaRPr dirty="0"/>
          </a:p>
        </p:txBody>
      </p:sp>
      <p:sp>
        <p:nvSpPr>
          <p:cNvPr id="3" name="object 3"/>
          <p:cNvSpPr txBox="1"/>
          <p:nvPr/>
        </p:nvSpPr>
        <p:spPr>
          <a:xfrm>
            <a:off x="308024" y="891641"/>
            <a:ext cx="8454976" cy="5973430"/>
          </a:xfrm>
          <a:prstGeom prst="rect">
            <a:avLst/>
          </a:prstGeom>
        </p:spPr>
        <p:txBody>
          <a:bodyPr vert="horz" wrap="square" lIns="0" tIns="124460" rIns="0" bIns="0" rtlCol="0">
            <a:spAutoFit/>
          </a:bodyPr>
          <a:lstStyle/>
          <a:p>
            <a:r>
              <a:rPr lang="en-US" sz="2000" b="1" dirty="0"/>
              <a:t>Hardware Requirements:</a:t>
            </a:r>
          </a:p>
          <a:p>
            <a:pPr>
              <a:buFont typeface="Arial" panose="020B0604020202020204" pitchFamily="34" charset="0"/>
              <a:buChar char="•"/>
            </a:pPr>
            <a:r>
              <a:rPr lang="en-US" sz="2000" b="1" dirty="0"/>
              <a:t>Processor:</a:t>
            </a:r>
            <a:r>
              <a:rPr lang="en-US" sz="2000" dirty="0"/>
              <a:t> Intel Core i5 or higher</a:t>
            </a:r>
          </a:p>
          <a:p>
            <a:pPr>
              <a:buFont typeface="Arial" panose="020B0604020202020204" pitchFamily="34" charset="0"/>
              <a:buChar char="•"/>
            </a:pPr>
            <a:r>
              <a:rPr lang="en-US" sz="2000" b="1" dirty="0"/>
              <a:t>RAM:</a:t>
            </a:r>
            <a:r>
              <a:rPr lang="en-US" sz="2000" dirty="0"/>
              <a:t> Minimum 8 GB (16 GB recommended for better performance)</a:t>
            </a:r>
          </a:p>
          <a:p>
            <a:pPr>
              <a:buFont typeface="Arial" panose="020B0604020202020204" pitchFamily="34" charset="0"/>
              <a:buChar char="•"/>
            </a:pPr>
            <a:r>
              <a:rPr lang="en-US" sz="2000" b="1" dirty="0"/>
              <a:t>Storage:</a:t>
            </a:r>
            <a:r>
              <a:rPr lang="en-US" sz="2000" dirty="0"/>
              <a:t> At least 50 GB of free disk space</a:t>
            </a:r>
          </a:p>
          <a:p>
            <a:pPr>
              <a:buFont typeface="Arial" panose="020B0604020202020204" pitchFamily="34" charset="0"/>
              <a:buChar char="•"/>
            </a:pPr>
            <a:r>
              <a:rPr lang="en-US" sz="2000" b="1" dirty="0"/>
              <a:t>Display:</a:t>
            </a:r>
            <a:r>
              <a:rPr lang="en-US" sz="2000" dirty="0"/>
              <a:t> 1080p resolution or higher</a:t>
            </a:r>
          </a:p>
          <a:p>
            <a:pPr>
              <a:buFont typeface="Arial" panose="020B0604020202020204" pitchFamily="34" charset="0"/>
              <a:buChar char="•"/>
            </a:pPr>
            <a:r>
              <a:rPr lang="en-US" sz="2000" b="1" dirty="0"/>
              <a:t>Internet Connection:</a:t>
            </a:r>
            <a:r>
              <a:rPr lang="en-US" sz="2000" dirty="0"/>
              <a:t> Stable broadband connection for API integration and updates</a:t>
            </a:r>
          </a:p>
          <a:p>
            <a:pPr>
              <a:buFont typeface="Arial" panose="020B0604020202020204" pitchFamily="34" charset="0"/>
              <a:buChar char="•"/>
            </a:pPr>
            <a:r>
              <a:rPr lang="en-US" sz="2000" b="1" dirty="0"/>
              <a:t>Input Devices:</a:t>
            </a:r>
            <a:r>
              <a:rPr lang="en-US" sz="2000" dirty="0"/>
              <a:t> Standard keyboard and mouse</a:t>
            </a:r>
          </a:p>
          <a:p>
            <a:r>
              <a:rPr lang="en-IN" sz="2000" b="1" dirty="0"/>
              <a:t>Software Requirements:</a:t>
            </a:r>
          </a:p>
          <a:p>
            <a:pPr>
              <a:buFont typeface="Arial" panose="020B0604020202020204" pitchFamily="34" charset="0"/>
              <a:buChar char="•"/>
            </a:pPr>
            <a:r>
              <a:rPr lang="en-IN" sz="2000" b="1" dirty="0"/>
              <a:t>Operating System:</a:t>
            </a:r>
            <a:r>
              <a:rPr lang="en-IN" sz="2000" dirty="0"/>
              <a:t> Windows 10/11 (64-bit)</a:t>
            </a:r>
          </a:p>
          <a:p>
            <a:pPr>
              <a:buFont typeface="Arial" panose="020B0604020202020204" pitchFamily="34" charset="0"/>
              <a:buChar char="•"/>
            </a:pPr>
            <a:r>
              <a:rPr lang="en-IN" sz="2000" b="1" dirty="0"/>
              <a:t>Automation Tool:</a:t>
            </a:r>
            <a:r>
              <a:rPr lang="en-IN" sz="2000" dirty="0"/>
              <a:t> UiPath Studio (latest version)</a:t>
            </a:r>
          </a:p>
          <a:p>
            <a:pPr>
              <a:buFont typeface="Arial" panose="020B0604020202020204" pitchFamily="34" charset="0"/>
              <a:buChar char="•"/>
            </a:pPr>
            <a:r>
              <a:rPr lang="en-IN" sz="2000" b="1" dirty="0"/>
              <a:t>Programming Frameworks:</a:t>
            </a:r>
            <a:r>
              <a:rPr lang="en-IN" sz="2000" dirty="0"/>
              <a:t> .NET Framework (if required for dependencies)</a:t>
            </a:r>
          </a:p>
          <a:p>
            <a:pPr>
              <a:buFont typeface="Arial" panose="020B0604020202020204" pitchFamily="34" charset="0"/>
              <a:buChar char="•"/>
            </a:pPr>
            <a:r>
              <a:rPr lang="en-IN" sz="2000" b="1" dirty="0"/>
              <a:t>Data Processing:</a:t>
            </a:r>
            <a:r>
              <a:rPr lang="en-IN" sz="2000" dirty="0"/>
              <a:t> Microsoft Excel (for handling data files)</a:t>
            </a:r>
          </a:p>
          <a:p>
            <a:pPr>
              <a:buFont typeface="Arial" panose="020B0604020202020204" pitchFamily="34" charset="0"/>
              <a:buChar char="•"/>
            </a:pPr>
            <a:r>
              <a:rPr lang="en-IN" sz="2000" b="1" dirty="0"/>
              <a:t>API Services:</a:t>
            </a:r>
            <a:r>
              <a:rPr lang="en-IN" sz="2000" dirty="0"/>
              <a:t> Integrated sentiment analysis API (e.g., Azure, </a:t>
            </a:r>
            <a:r>
              <a:rPr lang="en-IN" sz="2000" dirty="0" err="1"/>
              <a:t>MonkeyLearn</a:t>
            </a:r>
            <a:r>
              <a:rPr lang="en-IN" sz="2000" dirty="0"/>
              <a:t>)</a:t>
            </a:r>
          </a:p>
          <a:p>
            <a:pPr>
              <a:buFont typeface="Arial" panose="020B0604020202020204" pitchFamily="34" charset="0"/>
              <a:buChar char="•"/>
            </a:pPr>
            <a:r>
              <a:rPr lang="en-IN" sz="2000" b="1" dirty="0"/>
              <a:t>Dependencies:</a:t>
            </a:r>
            <a:r>
              <a:rPr lang="en-IN" sz="2000" dirty="0"/>
              <a:t> Required libraries for CSV/Excel processing and API communication</a:t>
            </a:r>
          </a:p>
          <a:p>
            <a:pPr>
              <a:buFont typeface="Arial" panose="020B0604020202020204" pitchFamily="34" charset="0"/>
              <a:buChar char="•"/>
            </a:pPr>
            <a:r>
              <a:rPr lang="en-IN" sz="2000" b="1" dirty="0"/>
              <a:t>Browser:</a:t>
            </a:r>
            <a:r>
              <a:rPr lang="en-IN" sz="2000" dirty="0"/>
              <a:t> Google Chrome/Microsoft Edge for testing and API documentation access</a:t>
            </a:r>
          </a:p>
          <a:p>
            <a:pPr>
              <a:buFont typeface="Arial" panose="020B0604020202020204" pitchFamily="34" charset="0"/>
              <a:buChar cha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5118100" cy="695960"/>
          </a:xfrm>
          <a:prstGeom prst="rect">
            <a:avLst/>
          </a:prstGeom>
        </p:spPr>
        <p:txBody>
          <a:bodyPr vert="horz" wrap="square" lIns="0" tIns="12700" rIns="0" bIns="0" rtlCol="0">
            <a:spAutoFit/>
          </a:bodyPr>
          <a:lstStyle/>
          <a:p>
            <a:pPr marL="12700">
              <a:lnSpc>
                <a:spcPct val="100000"/>
              </a:lnSpc>
              <a:spcBef>
                <a:spcPts val="100"/>
              </a:spcBef>
            </a:pPr>
            <a:r>
              <a:rPr sz="4400" spc="-5" dirty="0"/>
              <a:t>Functional</a:t>
            </a:r>
            <a:r>
              <a:rPr sz="4400" spc="-55" dirty="0"/>
              <a:t> </a:t>
            </a:r>
            <a:r>
              <a:rPr sz="4400" spc="-10" dirty="0"/>
              <a:t>Description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12</a:t>
            </a:fld>
            <a:endParaRPr dirty="0"/>
          </a:p>
        </p:txBody>
      </p:sp>
      <p:sp>
        <p:nvSpPr>
          <p:cNvPr id="3" name="object 3"/>
          <p:cNvSpPr txBox="1"/>
          <p:nvPr/>
        </p:nvSpPr>
        <p:spPr>
          <a:xfrm>
            <a:off x="76200" y="878961"/>
            <a:ext cx="9067800" cy="1995418"/>
          </a:xfrm>
          <a:prstGeom prst="rect">
            <a:avLst/>
          </a:prstGeom>
        </p:spPr>
        <p:txBody>
          <a:bodyPr vert="horz" wrap="square" lIns="0" tIns="137160" rIns="0" bIns="0" rtlCol="0">
            <a:spAutoFit/>
          </a:bodyPr>
          <a:lstStyle/>
          <a:p>
            <a:r>
              <a:rPr lang="en-US" b="1" dirty="0"/>
              <a:t>Sentiment Data Extraction</a:t>
            </a:r>
          </a:p>
          <a:p>
            <a:r>
              <a:rPr lang="en-US" b="1" dirty="0"/>
              <a:t>Short Description:</a:t>
            </a:r>
          </a:p>
          <a:p>
            <a:r>
              <a:rPr lang="en-US" dirty="0"/>
              <a:t>This module focuses on extracting raw data (e.g., text reviews) from an input source such as CSV, Excel files, or APIs. The text data is prepared for sentiment analysis by filtering unnecessary characters and ensuring compatibility with the automation process in UiPath.</a:t>
            </a:r>
          </a:p>
          <a:p>
            <a:pPr marL="310515" indent="-298450">
              <a:lnSpc>
                <a:spcPct val="100000"/>
              </a:lnSpc>
              <a:spcBef>
                <a:spcPts val="800"/>
              </a:spcBef>
              <a:buFont typeface="Lucida Sans Unicode"/>
              <a:buChar char="▪"/>
              <a:tabLst>
                <a:tab pos="310515" algn="l"/>
                <a:tab pos="311150" algn="l"/>
              </a:tabLst>
            </a:pPr>
            <a:endParaRPr sz="2400" dirty="0">
              <a:latin typeface="Calibri"/>
              <a:cs typeface="Calibri"/>
            </a:endParaRPr>
          </a:p>
        </p:txBody>
      </p:sp>
      <p:pic>
        <p:nvPicPr>
          <p:cNvPr id="1026" name="Picture 2">
            <a:extLst>
              <a:ext uri="{FF2B5EF4-FFF2-40B4-BE49-F238E27FC236}">
                <a16:creationId xmlns:a16="http://schemas.microsoft.com/office/drawing/2014/main" id="{4B06494D-C470-7385-65C0-A95310C3A9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410" y="2494243"/>
            <a:ext cx="5438775" cy="4086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7B3D19-BE7A-33A7-2B60-827FA71444CB}"/>
              </a:ext>
            </a:extLst>
          </p:cNvPr>
          <p:cNvSpPr>
            <a:spLocks noGrp="1"/>
          </p:cNvSpPr>
          <p:nvPr>
            <p:ph type="body" idx="1"/>
          </p:nvPr>
        </p:nvSpPr>
        <p:spPr>
          <a:xfrm>
            <a:off x="228600" y="381000"/>
            <a:ext cx="8229600" cy="1661993"/>
          </a:xfrm>
        </p:spPr>
        <p:txBody>
          <a:bodyPr/>
          <a:lstStyle/>
          <a:p>
            <a:r>
              <a:rPr lang="en-US" b="1" dirty="0"/>
              <a:t>Sentiment Categorization &amp; Output Generation</a:t>
            </a:r>
          </a:p>
          <a:p>
            <a:r>
              <a:rPr lang="en-US" b="1" dirty="0"/>
              <a:t>Short Description:</a:t>
            </a:r>
          </a:p>
          <a:p>
            <a:r>
              <a:rPr lang="en-US" dirty="0"/>
              <a:t>This module involves processing the cleansed data through a sentiment analysis API and categorizing text into sentiment classes (Happy, Sad, Neutral). The results are then saved in an Excel file, ready for the user to review.</a:t>
            </a:r>
          </a:p>
          <a:p>
            <a:endParaRPr lang="en-IN" dirty="0"/>
          </a:p>
        </p:txBody>
      </p:sp>
      <p:pic>
        <p:nvPicPr>
          <p:cNvPr id="2050" name="Picture 2">
            <a:extLst>
              <a:ext uri="{FF2B5EF4-FFF2-40B4-BE49-F238E27FC236}">
                <a16:creationId xmlns:a16="http://schemas.microsoft.com/office/drawing/2014/main" id="{248C5327-698F-E2BC-A962-CAA802AC1C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1586681"/>
            <a:ext cx="375285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9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14</a:t>
            </a:fld>
            <a:endParaRPr dirty="0"/>
          </a:p>
        </p:txBody>
      </p:sp>
      <p:pic>
        <p:nvPicPr>
          <p:cNvPr id="8" name="Picture 7">
            <a:extLst>
              <a:ext uri="{FF2B5EF4-FFF2-40B4-BE49-F238E27FC236}">
                <a16:creationId xmlns:a16="http://schemas.microsoft.com/office/drawing/2014/main" id="{24D7FF40-65F7-F82A-321C-BA81F8A87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0"/>
            <a:ext cx="5562600" cy="647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936875" cy="1367041"/>
          </a:xfrm>
          <a:prstGeom prst="rect">
            <a:avLst/>
          </a:prstGeom>
        </p:spPr>
        <p:txBody>
          <a:bodyPr vert="horz" wrap="square" lIns="0" tIns="12700" rIns="0" bIns="0" rtlCol="0">
            <a:spAutoFit/>
          </a:bodyPr>
          <a:lstStyle/>
          <a:p>
            <a:pPr marL="12700">
              <a:lnSpc>
                <a:spcPct val="100000"/>
              </a:lnSpc>
              <a:spcBef>
                <a:spcPts val="100"/>
              </a:spcBef>
            </a:pPr>
            <a:r>
              <a:rPr sz="4400" spc="-15" dirty="0"/>
              <a:t>Process</a:t>
            </a:r>
            <a:r>
              <a:rPr sz="4400" spc="-90" dirty="0"/>
              <a:t> </a:t>
            </a:r>
            <a:r>
              <a:rPr sz="4400" spc="-5" dirty="0"/>
              <a:t>Design</a:t>
            </a:r>
            <a:endParaRPr sz="4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15</a:t>
            </a:fld>
            <a:endParaRPr dirty="0"/>
          </a:p>
        </p:txBody>
      </p:sp>
      <p:pic>
        <p:nvPicPr>
          <p:cNvPr id="8" name="Picture 7">
            <a:extLst>
              <a:ext uri="{FF2B5EF4-FFF2-40B4-BE49-F238E27FC236}">
                <a16:creationId xmlns:a16="http://schemas.microsoft.com/office/drawing/2014/main" id="{00296C3F-1967-4932-A5F2-496ADA0C8225}"/>
              </a:ext>
            </a:extLst>
          </p:cNvPr>
          <p:cNvPicPr>
            <a:picLocks noChangeAspect="1"/>
          </p:cNvPicPr>
          <p:nvPr/>
        </p:nvPicPr>
        <p:blipFill>
          <a:blip r:embed="rId2"/>
          <a:stretch>
            <a:fillRect/>
          </a:stretch>
        </p:blipFill>
        <p:spPr>
          <a:xfrm>
            <a:off x="3364370" y="-265242"/>
            <a:ext cx="5916058"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665854" cy="695960"/>
          </a:xfrm>
          <a:prstGeom prst="rect">
            <a:avLst/>
          </a:prstGeom>
        </p:spPr>
        <p:txBody>
          <a:bodyPr vert="horz" wrap="square" lIns="0" tIns="12700" rIns="0" bIns="0" rtlCol="0">
            <a:spAutoFit/>
          </a:bodyPr>
          <a:lstStyle/>
          <a:p>
            <a:pPr marL="12700">
              <a:lnSpc>
                <a:spcPct val="100000"/>
              </a:lnSpc>
              <a:spcBef>
                <a:spcPts val="100"/>
              </a:spcBef>
            </a:pPr>
            <a:r>
              <a:rPr sz="4400" spc="-5" dirty="0"/>
              <a:t>Impleme</a:t>
            </a:r>
            <a:r>
              <a:rPr sz="4400" spc="-45" dirty="0"/>
              <a:t>n</a:t>
            </a:r>
            <a:r>
              <a:rPr sz="4400" spc="-60" dirty="0"/>
              <a:t>t</a:t>
            </a:r>
            <a:r>
              <a:rPr sz="4400" spc="-40" dirty="0"/>
              <a:t>a</a:t>
            </a:r>
            <a:r>
              <a:rPr sz="4400" spc="-5" dirty="0"/>
              <a:t>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16</a:t>
            </a:fld>
            <a:endParaRPr dirty="0"/>
          </a:p>
        </p:txBody>
      </p:sp>
      <p:sp>
        <p:nvSpPr>
          <p:cNvPr id="3" name="object 3"/>
          <p:cNvSpPr txBox="1"/>
          <p:nvPr/>
        </p:nvSpPr>
        <p:spPr>
          <a:xfrm>
            <a:off x="308024" y="878961"/>
            <a:ext cx="8835976" cy="6458178"/>
          </a:xfrm>
          <a:prstGeom prst="rect">
            <a:avLst/>
          </a:prstGeom>
        </p:spPr>
        <p:txBody>
          <a:bodyPr vert="horz" wrap="square" lIns="0" tIns="137160" rIns="0" bIns="0" rtlCol="0">
            <a:spAutoFit/>
          </a:bodyPr>
          <a:lstStyle/>
          <a:p>
            <a:r>
              <a:rPr lang="en-US" sz="1600" b="1" dirty="0"/>
              <a:t>Implementation of Module 1: Sentiment Data Extraction</a:t>
            </a:r>
          </a:p>
          <a:p>
            <a:r>
              <a:rPr lang="en-US" sz="1600" b="1" dirty="0"/>
              <a:t>Description:</a:t>
            </a:r>
          </a:p>
          <a:p>
            <a:r>
              <a:rPr lang="en-US" sz="1600" dirty="0"/>
              <a:t>This module handles the preprocessing of input data. It involves reading the source file (CSV/Excel), cleansing unnecessary characters, and validating the data to ensure compatibility with downstream processes.</a:t>
            </a:r>
          </a:p>
          <a:p>
            <a:r>
              <a:rPr lang="en-US" sz="1600" b="1" dirty="0"/>
              <a:t>Example Workflow in UiPath:</a:t>
            </a:r>
          </a:p>
          <a:p>
            <a:pPr>
              <a:buFont typeface="Arial" panose="020B0604020202020204" pitchFamily="34" charset="0"/>
              <a:buChar char="•"/>
            </a:pPr>
            <a:r>
              <a:rPr lang="en-US" sz="1600" dirty="0"/>
              <a:t>Sequence:</a:t>
            </a:r>
          </a:p>
          <a:p>
            <a:pPr marL="742950" lvl="1" indent="-285750">
              <a:buFont typeface="Arial" panose="020B0604020202020204" pitchFamily="34" charset="0"/>
              <a:buChar char="•"/>
            </a:pPr>
            <a:r>
              <a:rPr lang="en-US" sz="1600" b="1" dirty="0"/>
              <a:t>Read Input Data.</a:t>
            </a:r>
            <a:endParaRPr lang="en-US" sz="1600" dirty="0"/>
          </a:p>
          <a:p>
            <a:pPr marL="742950" lvl="1" indent="-285750">
              <a:buFont typeface="Arial" panose="020B0604020202020204" pitchFamily="34" charset="0"/>
              <a:buChar char="•"/>
            </a:pPr>
            <a:r>
              <a:rPr lang="en-US" sz="1600" b="1" dirty="0"/>
              <a:t>Filter Invalid Rows.</a:t>
            </a:r>
            <a:endParaRPr lang="en-US" sz="1600" dirty="0"/>
          </a:p>
          <a:p>
            <a:pPr marL="742950" lvl="1" indent="-285750">
              <a:buFont typeface="Arial" panose="020B0604020202020204" pitchFamily="34" charset="0"/>
              <a:buChar char="•"/>
            </a:pPr>
            <a:r>
              <a:rPr lang="en-US" sz="1600" b="1" dirty="0"/>
              <a:t>Cleanse Text Data.</a:t>
            </a:r>
            <a:endParaRPr lang="en-US" sz="1600" dirty="0"/>
          </a:p>
          <a:p>
            <a:pPr marL="742950" lvl="1" indent="-285750">
              <a:buFont typeface="Arial" panose="020B0604020202020204" pitchFamily="34" charset="0"/>
              <a:buChar char="•"/>
            </a:pPr>
            <a:r>
              <a:rPr lang="en-US" sz="1600" b="1" dirty="0"/>
              <a:t>Save Validated Data to File.</a:t>
            </a:r>
            <a:endParaRPr lang="en-US" sz="1600" dirty="0"/>
          </a:p>
          <a:p>
            <a:endParaRPr lang="en-US" sz="1600" dirty="0"/>
          </a:p>
          <a:p>
            <a:r>
              <a:rPr lang="en-US" sz="1600" b="1" dirty="0"/>
              <a:t>Implementation of Module 2: Sentiment Categorization &amp; Output Generation</a:t>
            </a:r>
          </a:p>
          <a:p>
            <a:r>
              <a:rPr lang="en-US" sz="1600" b="1" dirty="0"/>
              <a:t>Description:</a:t>
            </a:r>
          </a:p>
          <a:p>
            <a:r>
              <a:rPr lang="en-US" sz="1600" dirty="0"/>
              <a:t>This module categorizes the sentiment of each text into Happy, Sad, or Neutral using an API or pre-defined logic. The results are then saved in an Excel file for review.</a:t>
            </a:r>
          </a:p>
          <a:p>
            <a:r>
              <a:rPr lang="en-US" sz="1600" b="1" dirty="0"/>
              <a:t>Example Workflow in UiPath:</a:t>
            </a:r>
          </a:p>
          <a:p>
            <a:pPr>
              <a:buFont typeface="Arial" panose="020B0604020202020204" pitchFamily="34" charset="0"/>
              <a:buChar char="•"/>
            </a:pPr>
            <a:r>
              <a:rPr lang="en-US" sz="1600" dirty="0"/>
              <a:t>Sequence:</a:t>
            </a:r>
          </a:p>
          <a:p>
            <a:pPr marL="742950" lvl="1" indent="-285750">
              <a:buFont typeface="Arial" panose="020B0604020202020204" pitchFamily="34" charset="0"/>
              <a:buChar char="•"/>
            </a:pPr>
            <a:r>
              <a:rPr lang="en-US" sz="1600" b="1" dirty="0"/>
              <a:t>Load Cleaned Data.</a:t>
            </a:r>
            <a:endParaRPr lang="en-US" sz="1600" dirty="0"/>
          </a:p>
          <a:p>
            <a:pPr marL="742950" lvl="1" indent="-285750">
              <a:buFont typeface="Arial" panose="020B0604020202020204" pitchFamily="34" charset="0"/>
              <a:buChar char="•"/>
            </a:pPr>
            <a:r>
              <a:rPr lang="en-US" sz="1600" b="1" dirty="0"/>
              <a:t>Send Data for Sentiment Analysis.</a:t>
            </a:r>
            <a:endParaRPr lang="en-US" sz="1600" dirty="0"/>
          </a:p>
          <a:p>
            <a:pPr marL="742950" lvl="1" indent="-285750">
              <a:buFont typeface="Arial" panose="020B0604020202020204" pitchFamily="34" charset="0"/>
              <a:buChar char="•"/>
            </a:pPr>
            <a:r>
              <a:rPr lang="en-US" sz="1600" b="1" dirty="0"/>
              <a:t>Map API Response to Sentiment Labels.</a:t>
            </a:r>
            <a:endParaRPr lang="en-US" sz="1600" dirty="0"/>
          </a:p>
          <a:p>
            <a:pPr marL="742950" lvl="1" indent="-285750">
              <a:buFont typeface="Arial" panose="020B0604020202020204" pitchFamily="34" charset="0"/>
              <a:buChar char="•"/>
            </a:pPr>
            <a:r>
              <a:rPr lang="en-US" sz="1600" b="1" dirty="0"/>
              <a:t>Save Sentiment Output to File.</a:t>
            </a:r>
            <a:endParaRPr lang="en-US" sz="1600" dirty="0"/>
          </a:p>
          <a:p>
            <a:endParaRPr lang="en-US" sz="1600" dirty="0"/>
          </a:p>
          <a:p>
            <a:pPr marL="310515" indent="-298450">
              <a:lnSpc>
                <a:spcPct val="100000"/>
              </a:lnSpc>
              <a:spcBef>
                <a:spcPts val="800"/>
              </a:spcBef>
              <a:buFont typeface="Lucida Sans Unicode"/>
              <a:buChar char="▪"/>
              <a:tabLst>
                <a:tab pos="310515" algn="l"/>
                <a:tab pos="311150" algn="l"/>
              </a:tabLst>
            </a:pPr>
            <a:endParaRPr sz="24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C1D4-7E56-D065-136E-5A4144A93FA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338E1D-6CD7-6725-E74F-E86F0437346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0992DDF-1F4F-4A31-BCDF-CBF0F646BDCA}"/>
              </a:ext>
            </a:extLst>
          </p:cNvPr>
          <p:cNvPicPr>
            <a:picLocks noChangeAspect="1"/>
          </p:cNvPicPr>
          <p:nvPr/>
        </p:nvPicPr>
        <p:blipFill>
          <a:blip r:embed="rId2"/>
          <a:stretch>
            <a:fillRect/>
          </a:stretch>
        </p:blipFill>
        <p:spPr>
          <a:xfrm>
            <a:off x="17206" y="609600"/>
            <a:ext cx="9144000" cy="5143500"/>
          </a:xfrm>
          <a:prstGeom prst="rect">
            <a:avLst/>
          </a:prstGeom>
        </p:spPr>
      </p:pic>
    </p:spTree>
    <p:extLst>
      <p:ext uri="{BB962C8B-B14F-4D97-AF65-F5344CB8AC3E}">
        <p14:creationId xmlns:p14="http://schemas.microsoft.com/office/powerpoint/2010/main" val="109419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1608455" cy="695960"/>
          </a:xfrm>
          <a:prstGeom prst="rect">
            <a:avLst/>
          </a:prstGeom>
        </p:spPr>
        <p:txBody>
          <a:bodyPr vert="horz" wrap="square" lIns="0" tIns="12700" rIns="0" bIns="0" rtlCol="0">
            <a:spAutoFit/>
          </a:bodyPr>
          <a:lstStyle/>
          <a:p>
            <a:pPr marL="12700">
              <a:lnSpc>
                <a:spcPct val="100000"/>
              </a:lnSpc>
              <a:spcBef>
                <a:spcPts val="100"/>
              </a:spcBef>
            </a:pPr>
            <a:r>
              <a:rPr sz="4400" spc="-390" dirty="0"/>
              <a:t>T</a:t>
            </a:r>
            <a:r>
              <a:rPr sz="4400" spc="-5" dirty="0"/>
              <a:t>e</a:t>
            </a:r>
            <a:r>
              <a:rPr sz="4400" spc="-55" dirty="0"/>
              <a:t>s</a:t>
            </a:r>
            <a:r>
              <a:rPr sz="4400" spc="-5" dirty="0"/>
              <a:t>ting</a:t>
            </a:r>
            <a:endParaRPr sz="4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18</a:t>
            </a:fld>
            <a:endParaRPr dirty="0"/>
          </a:p>
        </p:txBody>
      </p:sp>
      <p:sp>
        <p:nvSpPr>
          <p:cNvPr id="3" name="object 3"/>
          <p:cNvSpPr txBox="1"/>
          <p:nvPr/>
        </p:nvSpPr>
        <p:spPr>
          <a:xfrm>
            <a:off x="344512" y="1981200"/>
            <a:ext cx="8454976" cy="2044149"/>
          </a:xfrm>
          <a:prstGeom prst="rect">
            <a:avLst/>
          </a:prstGeom>
        </p:spPr>
        <p:txBody>
          <a:bodyPr vert="horz" wrap="square" lIns="0" tIns="124460" rIns="0" bIns="0" rtlCol="0">
            <a:spAutoFit/>
          </a:bodyPr>
          <a:lstStyle/>
          <a:p>
            <a:pPr marL="310515" indent="-298450">
              <a:lnSpc>
                <a:spcPct val="100000"/>
              </a:lnSpc>
              <a:spcBef>
                <a:spcPts val="980"/>
              </a:spcBef>
              <a:buFont typeface="Lucida Sans Unicode"/>
              <a:buChar char="▪"/>
              <a:tabLst>
                <a:tab pos="310515" algn="l"/>
                <a:tab pos="311150" algn="l"/>
              </a:tabLst>
            </a:pPr>
            <a:r>
              <a:rPr lang="en-US" dirty="0"/>
              <a:t>Testing is a crucial phase in the development lifecycle of the </a:t>
            </a:r>
            <a:r>
              <a:rPr lang="en-US" b="1" dirty="0"/>
              <a:t>Sentiment Categorization Project</a:t>
            </a:r>
            <a:r>
              <a:rPr lang="en-US" dirty="0"/>
              <a:t>, ensuring that all modules function as expected and meet the project objectives. It involves validating the functionality, accuracy, and robustness of the system using test cases and scenarios.</a:t>
            </a:r>
          </a:p>
          <a:p>
            <a:pPr marL="12065">
              <a:lnSpc>
                <a:spcPct val="100000"/>
              </a:lnSpc>
              <a:spcBef>
                <a:spcPts val="980"/>
              </a:spcBef>
              <a:tabLst>
                <a:tab pos="310515" algn="l"/>
                <a:tab pos="311150" algn="l"/>
              </a:tabLst>
            </a:pPr>
            <a:endParaRPr lang="en-US" dirty="0"/>
          </a:p>
          <a:p>
            <a:pPr marL="310515" indent="-298450">
              <a:lnSpc>
                <a:spcPct val="100000"/>
              </a:lnSpc>
              <a:spcBef>
                <a:spcPts val="980"/>
              </a:spcBef>
              <a:buFont typeface="Lucida Sans Unicode"/>
              <a:buChar char="▪"/>
              <a:tabLst>
                <a:tab pos="310515" algn="l"/>
                <a:tab pos="311150" algn="l"/>
              </a:tabLst>
            </a:pPr>
            <a:endParaRPr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76A1-DB39-1661-BE67-A3C35CCE8F0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B950888-84AF-06B2-1B58-77762D2E0E88}"/>
              </a:ext>
            </a:extLst>
          </p:cNvPr>
          <p:cNvSpPr>
            <a:spLocks noGrp="1"/>
          </p:cNvSpPr>
          <p:nvPr>
            <p:ph type="body" idx="1"/>
          </p:nvPr>
        </p:nvSpPr>
        <p:spPr>
          <a:xfrm>
            <a:off x="176981" y="471482"/>
            <a:ext cx="8229600" cy="276999"/>
          </a:xfrm>
        </p:spPr>
        <p:txBody>
          <a:bodyPr/>
          <a:lstStyle/>
          <a:p>
            <a:r>
              <a:rPr lang="en-US" dirty="0"/>
              <a:t>NEUTRAL REVIEWS -SHEET</a:t>
            </a:r>
            <a:endParaRPr lang="en-IN" dirty="0"/>
          </a:p>
        </p:txBody>
      </p:sp>
      <p:pic>
        <p:nvPicPr>
          <p:cNvPr id="5" name="Picture 4">
            <a:extLst>
              <a:ext uri="{FF2B5EF4-FFF2-40B4-BE49-F238E27FC236}">
                <a16:creationId xmlns:a16="http://schemas.microsoft.com/office/drawing/2014/main" id="{7834F530-CFB9-D949-1B86-B2D08CC03DCD}"/>
              </a:ext>
            </a:extLst>
          </p:cNvPr>
          <p:cNvPicPr>
            <a:picLocks noChangeAspect="1"/>
          </p:cNvPicPr>
          <p:nvPr/>
        </p:nvPicPr>
        <p:blipFill>
          <a:blip r:embed="rId2"/>
          <a:stretch>
            <a:fillRect/>
          </a:stretch>
        </p:blipFill>
        <p:spPr>
          <a:xfrm>
            <a:off x="152400" y="990600"/>
            <a:ext cx="9144000" cy="5143500"/>
          </a:xfrm>
          <a:prstGeom prst="rect">
            <a:avLst/>
          </a:prstGeom>
        </p:spPr>
      </p:pic>
    </p:spTree>
    <p:extLst>
      <p:ext uri="{BB962C8B-B14F-4D97-AF65-F5344CB8AC3E}">
        <p14:creationId xmlns:p14="http://schemas.microsoft.com/office/powerpoint/2010/main" val="139167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1912620" cy="695960"/>
          </a:xfrm>
          <a:prstGeom prst="rect">
            <a:avLst/>
          </a:prstGeom>
        </p:spPr>
        <p:txBody>
          <a:bodyPr vert="horz" wrap="square" lIns="0" tIns="12700" rIns="0" bIns="0" rtlCol="0">
            <a:spAutoFit/>
          </a:bodyPr>
          <a:lstStyle/>
          <a:p>
            <a:pPr marL="12700">
              <a:lnSpc>
                <a:spcPct val="100000"/>
              </a:lnSpc>
              <a:spcBef>
                <a:spcPts val="100"/>
              </a:spcBef>
            </a:pPr>
            <a:r>
              <a:rPr sz="4400" spc="-5" dirty="0"/>
              <a:t>A</a:t>
            </a:r>
            <a:r>
              <a:rPr sz="4400" spc="-25" dirty="0"/>
              <a:t>b</a:t>
            </a:r>
            <a:r>
              <a:rPr sz="4400" spc="-50" dirty="0"/>
              <a:t>s</a:t>
            </a:r>
            <a:r>
              <a:rPr sz="4400" spc="-5" dirty="0"/>
              <a:t>t</a:t>
            </a:r>
            <a:r>
              <a:rPr sz="4400" spc="-95" dirty="0"/>
              <a:t>r</a:t>
            </a:r>
            <a:r>
              <a:rPr sz="4400" dirty="0"/>
              <a:t>act</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2</a:t>
            </a:fld>
            <a:endParaRPr dirty="0"/>
          </a:p>
        </p:txBody>
      </p:sp>
      <p:sp>
        <p:nvSpPr>
          <p:cNvPr id="3" name="object 3"/>
          <p:cNvSpPr txBox="1"/>
          <p:nvPr/>
        </p:nvSpPr>
        <p:spPr>
          <a:xfrm>
            <a:off x="308024" y="1003808"/>
            <a:ext cx="8683576" cy="5552802"/>
          </a:xfrm>
          <a:prstGeom prst="rect">
            <a:avLst/>
          </a:prstGeom>
        </p:spPr>
        <p:txBody>
          <a:bodyPr vert="horz" wrap="square" lIns="0" tIns="12700" rIns="0" bIns="0" rtlCol="0">
            <a:spAutoFit/>
          </a:bodyPr>
          <a:lstStyle/>
          <a:p>
            <a:pPr marL="310515" indent="-298450">
              <a:lnSpc>
                <a:spcPct val="100000"/>
              </a:lnSpc>
              <a:spcBef>
                <a:spcPts val="100"/>
              </a:spcBef>
              <a:buFont typeface="Lucida Sans Unicode"/>
              <a:buChar char="▪"/>
              <a:tabLst>
                <a:tab pos="310515" algn="l"/>
                <a:tab pos="311150" algn="l"/>
              </a:tabLst>
            </a:pPr>
            <a:r>
              <a:rPr lang="en-US" sz="2400" dirty="0"/>
              <a:t>This project leverages </a:t>
            </a:r>
            <a:r>
              <a:rPr lang="en-US" sz="2400" b="1" dirty="0"/>
              <a:t>Robotic Process Automation (RPA)</a:t>
            </a:r>
            <a:r>
              <a:rPr lang="en-US" sz="2400" dirty="0"/>
              <a:t>, powered by UiPath, to automate sentiment categorization, addressing the challenge of analyzing large volumes of text data. The system processes input data from various sources, such as CSV files or APIs, and applies </a:t>
            </a:r>
            <a:r>
              <a:rPr lang="en-US" sz="2400" b="1" dirty="0"/>
              <a:t>Natural Language Processing (NLP)</a:t>
            </a:r>
            <a:r>
              <a:rPr lang="en-US" sz="2400" dirty="0"/>
              <a:t> techniques to classify text into three categories: </a:t>
            </a:r>
            <a:r>
              <a:rPr lang="en-US" sz="2400" i="1" dirty="0"/>
              <a:t>Happy</a:t>
            </a:r>
            <a:r>
              <a:rPr lang="en-US" sz="2400" dirty="0"/>
              <a:t>, </a:t>
            </a:r>
            <a:r>
              <a:rPr lang="en-US" sz="2400" i="1" dirty="0"/>
              <a:t>Sad</a:t>
            </a:r>
            <a:r>
              <a:rPr lang="en-US" sz="2400" dirty="0"/>
              <a:t>, and </a:t>
            </a:r>
            <a:r>
              <a:rPr lang="en-US" sz="2400" i="1" dirty="0"/>
              <a:t>Neutral</a:t>
            </a:r>
            <a:r>
              <a:rPr lang="en-US" sz="2400" dirty="0"/>
              <a:t>. The workflow involves preprocessing raw text to ensure uniformity, invoking a sentiment analysis engine for classification, and exporting results into a structured Excel format. The modular architecture integrates seamless automation, efficient error handling, and scalability, making it suitable for diverse applications such as customer feedback analysis and social media monitoring. This solution not only improves accuracy and speed but also reduces manual effort, offering an innovative and reliable tool for sentiment analysis.</a:t>
            </a:r>
            <a:endParaRPr sz="24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3F51-5B1E-92BF-ADE5-3FFCB01022A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BE79174-CACF-40FD-3570-5FDBB24C62BD}"/>
              </a:ext>
            </a:extLst>
          </p:cNvPr>
          <p:cNvSpPr>
            <a:spLocks noGrp="1"/>
          </p:cNvSpPr>
          <p:nvPr>
            <p:ph type="body" idx="1"/>
          </p:nvPr>
        </p:nvSpPr>
        <p:spPr>
          <a:xfrm>
            <a:off x="152400" y="609600"/>
            <a:ext cx="8229600" cy="276999"/>
          </a:xfrm>
        </p:spPr>
        <p:txBody>
          <a:bodyPr/>
          <a:lstStyle/>
          <a:p>
            <a:r>
              <a:rPr lang="en-US" dirty="0"/>
              <a:t>SAD REVIEWS-SHEET</a:t>
            </a:r>
            <a:endParaRPr lang="en-IN" dirty="0"/>
          </a:p>
        </p:txBody>
      </p:sp>
      <p:pic>
        <p:nvPicPr>
          <p:cNvPr id="5" name="Picture 4">
            <a:extLst>
              <a:ext uri="{FF2B5EF4-FFF2-40B4-BE49-F238E27FC236}">
                <a16:creationId xmlns:a16="http://schemas.microsoft.com/office/drawing/2014/main" id="{61493073-307E-A2A6-A243-BE3BB1F49D03}"/>
              </a:ext>
            </a:extLst>
          </p:cNvPr>
          <p:cNvPicPr>
            <a:picLocks noChangeAspect="1"/>
          </p:cNvPicPr>
          <p:nvPr/>
        </p:nvPicPr>
        <p:blipFill>
          <a:blip r:embed="rId2"/>
          <a:stretch>
            <a:fillRect/>
          </a:stretch>
        </p:blipFill>
        <p:spPr>
          <a:xfrm>
            <a:off x="152399" y="1250273"/>
            <a:ext cx="8839201" cy="4972050"/>
          </a:xfrm>
          <a:prstGeom prst="rect">
            <a:avLst/>
          </a:prstGeom>
        </p:spPr>
      </p:pic>
    </p:spTree>
    <p:extLst>
      <p:ext uri="{BB962C8B-B14F-4D97-AF65-F5344CB8AC3E}">
        <p14:creationId xmlns:p14="http://schemas.microsoft.com/office/powerpoint/2010/main" val="208302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4743-21BD-6F3A-8C73-BF467E51F2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6F32695-40BA-8F97-D878-3228D52FDE5B}"/>
              </a:ext>
            </a:extLst>
          </p:cNvPr>
          <p:cNvSpPr>
            <a:spLocks noGrp="1"/>
          </p:cNvSpPr>
          <p:nvPr>
            <p:ph type="body" idx="1"/>
          </p:nvPr>
        </p:nvSpPr>
        <p:spPr>
          <a:xfrm>
            <a:off x="208935" y="533400"/>
            <a:ext cx="8229600" cy="276999"/>
          </a:xfrm>
        </p:spPr>
        <p:txBody>
          <a:bodyPr/>
          <a:lstStyle/>
          <a:p>
            <a:r>
              <a:rPr lang="en-US" dirty="0"/>
              <a:t>HAPPY REVIEWS-SHEET</a:t>
            </a:r>
            <a:endParaRPr lang="en-IN" dirty="0"/>
          </a:p>
        </p:txBody>
      </p:sp>
      <p:pic>
        <p:nvPicPr>
          <p:cNvPr id="5" name="Picture 4">
            <a:extLst>
              <a:ext uri="{FF2B5EF4-FFF2-40B4-BE49-F238E27FC236}">
                <a16:creationId xmlns:a16="http://schemas.microsoft.com/office/drawing/2014/main" id="{DD22E8A1-5695-7765-90B3-5D1765689B4A}"/>
              </a:ext>
            </a:extLst>
          </p:cNvPr>
          <p:cNvPicPr>
            <a:picLocks noChangeAspect="1"/>
          </p:cNvPicPr>
          <p:nvPr/>
        </p:nvPicPr>
        <p:blipFill>
          <a:blip r:embed="rId2"/>
          <a:stretch>
            <a:fillRect/>
          </a:stretch>
        </p:blipFill>
        <p:spPr>
          <a:xfrm>
            <a:off x="152400" y="1295400"/>
            <a:ext cx="8847467" cy="4976700"/>
          </a:xfrm>
          <a:prstGeom prst="rect">
            <a:avLst/>
          </a:prstGeom>
        </p:spPr>
      </p:pic>
    </p:spTree>
    <p:extLst>
      <p:ext uri="{BB962C8B-B14F-4D97-AF65-F5344CB8AC3E}">
        <p14:creationId xmlns:p14="http://schemas.microsoft.com/office/powerpoint/2010/main" val="126344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722245" cy="695960"/>
          </a:xfrm>
          <a:prstGeom prst="rect">
            <a:avLst/>
          </a:prstGeom>
        </p:spPr>
        <p:txBody>
          <a:bodyPr vert="horz" wrap="square" lIns="0" tIns="12700" rIns="0" bIns="0" rtlCol="0">
            <a:spAutoFit/>
          </a:bodyPr>
          <a:lstStyle/>
          <a:p>
            <a:pPr marL="12700">
              <a:lnSpc>
                <a:spcPct val="100000"/>
              </a:lnSpc>
              <a:spcBef>
                <a:spcPts val="100"/>
              </a:spcBef>
            </a:pPr>
            <a:r>
              <a:rPr sz="4400" spc="-5" dirty="0"/>
              <a:t>Conclusions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22</a:t>
            </a:fld>
            <a:endParaRPr dirty="0"/>
          </a:p>
        </p:txBody>
      </p:sp>
      <p:sp>
        <p:nvSpPr>
          <p:cNvPr id="3" name="object 3"/>
          <p:cNvSpPr txBox="1"/>
          <p:nvPr/>
        </p:nvSpPr>
        <p:spPr>
          <a:xfrm>
            <a:off x="308024" y="1003808"/>
            <a:ext cx="8454976" cy="4444807"/>
          </a:xfrm>
          <a:prstGeom prst="rect">
            <a:avLst/>
          </a:prstGeom>
        </p:spPr>
        <p:txBody>
          <a:bodyPr vert="horz" wrap="square" lIns="0" tIns="12700" rIns="0" bIns="0" rtlCol="0">
            <a:spAutoFit/>
          </a:bodyPr>
          <a:lstStyle/>
          <a:p>
            <a:r>
              <a:rPr lang="en-US" dirty="0"/>
              <a:t>The </a:t>
            </a:r>
            <a:r>
              <a:rPr lang="en-US" b="1" dirty="0"/>
              <a:t>Sentiment Categorization Project</a:t>
            </a:r>
            <a:r>
              <a:rPr lang="en-US" dirty="0"/>
              <a:t> successfully demonstrates the automation of sentiment analysis through a robust and efficient framework. By leveraging UiPath's capabilities, the project eliminates the manual effort involved in processing and categorizing text, ensuring accuracy, scalability, and reliability. The system’s ability to classify sentiments into </a:t>
            </a:r>
            <a:r>
              <a:rPr lang="en-US" b="1" dirty="0"/>
              <a:t>Happy</a:t>
            </a:r>
            <a:r>
              <a:rPr lang="en-US" dirty="0"/>
              <a:t>, </a:t>
            </a:r>
            <a:r>
              <a:rPr lang="en-US" b="1" dirty="0"/>
              <a:t>Sad</a:t>
            </a:r>
            <a:r>
              <a:rPr lang="en-US" dirty="0"/>
              <a:t>, and </a:t>
            </a:r>
            <a:r>
              <a:rPr lang="en-US" b="1" dirty="0"/>
              <a:t>Neutral</a:t>
            </a:r>
            <a:r>
              <a:rPr lang="en-US" dirty="0"/>
              <a:t> categories showcases its practical application for businesses and individuals requiring quick sentiment insights from large datasets.</a:t>
            </a:r>
          </a:p>
          <a:p>
            <a:r>
              <a:rPr lang="en-US" dirty="0"/>
              <a:t>The implementation of a seamless pipeline — from data collection and processing to result generation in Excel — highlights the integration of advanced automation techniques. Through rigorous testing, the project has proven its reliability under various scenarios, validating its use case for real-world applications.</a:t>
            </a:r>
          </a:p>
          <a:p>
            <a:r>
              <a:rPr lang="en-US" dirty="0"/>
              <a:t>This work not only simplifies the sentiment analysis process but also paves the way for further enhancements, such as integrating advanced machine learning models or extending the sentiment categories. Future work could involve expanding the project's functionality to include multilingual support, providing greater accessibility and usability across diverse industries.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780915" cy="695960"/>
          </a:xfrm>
          <a:prstGeom prst="rect">
            <a:avLst/>
          </a:prstGeom>
        </p:spPr>
        <p:txBody>
          <a:bodyPr vert="horz" wrap="square" lIns="0" tIns="12700" rIns="0" bIns="0" rtlCol="0">
            <a:spAutoFit/>
          </a:bodyPr>
          <a:lstStyle/>
          <a:p>
            <a:pPr marL="12700">
              <a:lnSpc>
                <a:spcPct val="100000"/>
              </a:lnSpc>
              <a:spcBef>
                <a:spcPts val="100"/>
              </a:spcBef>
            </a:pPr>
            <a:r>
              <a:rPr sz="4400" spc="-15" dirty="0"/>
              <a:t>Future</a:t>
            </a:r>
            <a:r>
              <a:rPr sz="4400" spc="-75" dirty="0"/>
              <a:t> </a:t>
            </a:r>
            <a:r>
              <a:rPr sz="4400" spc="-10" dirty="0"/>
              <a:t>Enhancement</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23</a:t>
            </a:fld>
            <a:endParaRPr dirty="0"/>
          </a:p>
        </p:txBody>
      </p:sp>
      <p:sp>
        <p:nvSpPr>
          <p:cNvPr id="7" name="Rectangle 1">
            <a:extLst>
              <a:ext uri="{FF2B5EF4-FFF2-40B4-BE49-F238E27FC236}">
                <a16:creationId xmlns:a16="http://schemas.microsoft.com/office/drawing/2014/main" id="{D863E045-11F5-D070-1046-16E7018B797F}"/>
              </a:ext>
            </a:extLst>
          </p:cNvPr>
          <p:cNvSpPr>
            <a:spLocks noChangeArrowheads="1"/>
          </p:cNvSpPr>
          <p:nvPr/>
        </p:nvSpPr>
        <p:spPr bwMode="auto">
          <a:xfrm>
            <a:off x="219869" y="1066800"/>
            <a:ext cx="800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Multilingual Support</a:t>
            </a:r>
            <a:r>
              <a:rPr kumimoji="0" lang="en-US" altLang="en-US" b="0" i="0" u="none" strike="noStrike" cap="none" normalizeH="0" baseline="0" dirty="0">
                <a:ln>
                  <a:noFill/>
                </a:ln>
                <a:solidFill>
                  <a:schemeClr val="tx1"/>
                </a:solidFill>
                <a:effectLst/>
                <a:latin typeface="Arial" panose="020B0604020202020204" pitchFamily="34" charset="0"/>
              </a:rPr>
              <a:t>: Expand the system's capability to process and analyze text in multiple languages, broadening its usability across diverse industries and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Integration with AI Models</a:t>
            </a:r>
            <a:r>
              <a:rPr kumimoji="0" lang="en-US" altLang="en-US" b="0" i="0" u="none" strike="noStrike" cap="none" normalizeH="0" baseline="0" dirty="0">
                <a:ln>
                  <a:noFill/>
                </a:ln>
                <a:solidFill>
                  <a:schemeClr val="tx1"/>
                </a:solidFill>
                <a:effectLst/>
                <a:latin typeface="Arial" panose="020B0604020202020204" pitchFamily="34" charset="0"/>
              </a:rPr>
              <a:t>: Incorporate advanced AI and machine learning models for higher accuracy and more nuanced sentiment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Additional Sentiment Categories</a:t>
            </a:r>
            <a:r>
              <a:rPr kumimoji="0" lang="en-US" altLang="en-US" b="0" i="0" u="none" strike="noStrike" cap="none" normalizeH="0" baseline="0" dirty="0">
                <a:ln>
                  <a:noFill/>
                </a:ln>
                <a:solidFill>
                  <a:schemeClr val="tx1"/>
                </a:solidFill>
                <a:effectLst/>
                <a:latin typeface="Arial" panose="020B0604020202020204" pitchFamily="34" charset="0"/>
              </a:rPr>
              <a:t>: Extend the classification beyond Happy, Sad, and Neutral to include categories like anger, surprise, or sarcasm for deeper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Real-Time Sentiment Analysis</a:t>
            </a:r>
            <a:r>
              <a:rPr kumimoji="0" lang="en-US" altLang="en-US" b="0" i="0" u="none" strike="noStrike" cap="none" normalizeH="0" baseline="0" dirty="0">
                <a:ln>
                  <a:noFill/>
                </a:ln>
                <a:solidFill>
                  <a:schemeClr val="tx1"/>
                </a:solidFill>
                <a:effectLst/>
                <a:latin typeface="Arial" panose="020B0604020202020204" pitchFamily="34" charset="0"/>
              </a:rPr>
              <a:t>: Enable real-time processing of live data streams, such as social media feeds or customer feedback 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Cloud Deployment</a:t>
            </a:r>
            <a:r>
              <a:rPr kumimoji="0" lang="en-US" altLang="en-US" b="0" i="0" u="none" strike="noStrike" cap="none" normalizeH="0" baseline="0" dirty="0">
                <a:ln>
                  <a:noFill/>
                </a:ln>
                <a:solidFill>
                  <a:schemeClr val="tx1"/>
                </a:solidFill>
                <a:effectLst/>
                <a:latin typeface="Arial" panose="020B0604020202020204" pitchFamily="34" charset="0"/>
              </a:rPr>
              <a:t>: Host the system on cloud platforms to ensure scalability, improved performance, and remote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Enhanced Data Visualization</a:t>
            </a:r>
            <a:r>
              <a:rPr kumimoji="0" lang="en-US" altLang="en-US" b="0" i="0" u="none" strike="noStrike" cap="none" normalizeH="0" baseline="0" dirty="0">
                <a:ln>
                  <a:noFill/>
                </a:ln>
                <a:solidFill>
                  <a:schemeClr val="tx1"/>
                </a:solidFill>
                <a:effectLst/>
                <a:latin typeface="Arial" panose="020B0604020202020204" pitchFamily="34" charset="0"/>
              </a:rPr>
              <a:t>: Provide interactive dashboards for visualizing sentiment trends and insights to aid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 Integration</a:t>
            </a:r>
            <a:r>
              <a:rPr kumimoji="0" lang="en-US" altLang="en-US" b="0" i="0" u="none" strike="noStrike" cap="none" normalizeH="0" baseline="0" dirty="0">
                <a:ln>
                  <a:noFill/>
                </a:ln>
                <a:solidFill>
                  <a:schemeClr val="tx1"/>
                </a:solidFill>
                <a:effectLst/>
                <a:latin typeface="Arial" panose="020B0604020202020204" pitchFamily="34" charset="0"/>
              </a:rPr>
              <a:t>: Develop mobile-friendly versions or APIs for seamless integration with apps and on-the-go sentiment analysis.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418080" cy="695960"/>
          </a:xfrm>
          <a:prstGeom prst="rect">
            <a:avLst/>
          </a:prstGeom>
        </p:spPr>
        <p:txBody>
          <a:bodyPr vert="horz" wrap="square" lIns="0" tIns="12700" rIns="0" bIns="0" rtlCol="0">
            <a:spAutoFit/>
          </a:bodyPr>
          <a:lstStyle/>
          <a:p>
            <a:pPr marL="12700">
              <a:lnSpc>
                <a:spcPct val="100000"/>
              </a:lnSpc>
              <a:spcBef>
                <a:spcPts val="100"/>
              </a:spcBef>
            </a:pPr>
            <a:r>
              <a:rPr sz="4400" spc="-10" dirty="0"/>
              <a:t>IEEE</a:t>
            </a:r>
            <a:r>
              <a:rPr sz="4400" spc="-90" dirty="0"/>
              <a:t> </a:t>
            </a:r>
            <a:r>
              <a:rPr sz="4400" spc="-20" dirty="0"/>
              <a:t>Paper</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24</a:t>
            </a:fld>
            <a:endParaRPr dirty="0"/>
          </a:p>
        </p:txBody>
      </p:sp>
      <p:sp>
        <p:nvSpPr>
          <p:cNvPr id="8" name="TextBox 7">
            <a:extLst>
              <a:ext uri="{FF2B5EF4-FFF2-40B4-BE49-F238E27FC236}">
                <a16:creationId xmlns:a16="http://schemas.microsoft.com/office/drawing/2014/main" id="{6F921B5E-75AC-2A98-ED72-41C37BD537E9}"/>
              </a:ext>
            </a:extLst>
          </p:cNvPr>
          <p:cNvSpPr txBox="1"/>
          <p:nvPr/>
        </p:nvSpPr>
        <p:spPr>
          <a:xfrm>
            <a:off x="298467" y="1295400"/>
            <a:ext cx="8300609" cy="3970318"/>
          </a:xfrm>
          <a:prstGeom prst="rect">
            <a:avLst/>
          </a:prstGeom>
          <a:noFill/>
        </p:spPr>
        <p:txBody>
          <a:bodyPr wrap="square">
            <a:spAutoFit/>
          </a:bodyPr>
          <a:lstStyle/>
          <a:p>
            <a:r>
              <a:rPr lang="en-US" dirty="0"/>
              <a:t>Here are two IEEE papers relevant to your sentiment categorization project:</a:t>
            </a:r>
          </a:p>
          <a:p>
            <a:pPr>
              <a:buFont typeface="+mj-lt"/>
              <a:buAutoNum type="arabicPeriod"/>
            </a:pPr>
            <a:r>
              <a:rPr lang="en-US" b="1" dirty="0"/>
              <a:t>"Sentiment Analysis of Mobile App Reviews Using Robotic Process Automation"</a:t>
            </a:r>
            <a:endParaRPr lang="en-US" dirty="0"/>
          </a:p>
          <a:p>
            <a:pPr marL="742950" lvl="1" indent="-285750">
              <a:buFont typeface="+mj-lt"/>
              <a:buAutoNum type="arabicPeriod"/>
            </a:pPr>
            <a:r>
              <a:rPr lang="en-US" b="1" dirty="0"/>
              <a:t>Description</a:t>
            </a:r>
            <a:r>
              <a:rPr lang="en-US" dirty="0"/>
              <a:t>: This paper explores the use of Robotic Process Automation (RPA) to extract and analyze sentiment from mobile app reviews. It demonstrates how automation can enhance efficiency in processing and categorizing user feedback for better decision-making.</a:t>
            </a:r>
          </a:p>
          <a:p>
            <a:pPr marL="742950" lvl="1" indent="-285750">
              <a:buFont typeface="+mj-lt"/>
              <a:buAutoNum type="arabicPeriod"/>
            </a:pPr>
            <a:r>
              <a:rPr lang="en-US" b="1" dirty="0"/>
              <a:t>Link</a:t>
            </a:r>
            <a:r>
              <a:rPr lang="en-US" dirty="0"/>
              <a:t>: </a:t>
            </a:r>
            <a:r>
              <a:rPr lang="en-US" dirty="0">
                <a:hlinkClick r:id="rId2"/>
              </a:rPr>
              <a:t>Access the paper</a:t>
            </a:r>
            <a:r>
              <a:rPr lang="en-US" dirty="0"/>
              <a:t>​</a:t>
            </a:r>
            <a:r>
              <a:rPr lang="en-US" dirty="0">
                <a:hlinkClick r:id="rId2"/>
              </a:rPr>
              <a:t>IEEE Xplore</a:t>
            </a:r>
            <a:endParaRPr lang="en-US" dirty="0"/>
          </a:p>
          <a:p>
            <a:pPr marL="742950" lvl="1" indent="-285750">
              <a:buFont typeface="+mj-lt"/>
              <a:buAutoNum type="arabicPeriod"/>
            </a:pPr>
            <a:r>
              <a:rPr lang="en-US" dirty="0"/>
              <a:t>.</a:t>
            </a:r>
          </a:p>
          <a:p>
            <a:pPr>
              <a:buFont typeface="+mj-lt"/>
              <a:buAutoNum type="arabicPeriod"/>
            </a:pPr>
            <a:r>
              <a:rPr lang="en-US" b="1" dirty="0"/>
              <a:t>"Sentiment Analysis Using Machine Learning and Deep Learning Models on Movies Reviews"</a:t>
            </a:r>
            <a:endParaRPr lang="en-US" dirty="0"/>
          </a:p>
          <a:p>
            <a:pPr marL="742950" lvl="1" indent="-285750">
              <a:buFont typeface="+mj-lt"/>
              <a:buAutoNum type="arabicPeriod"/>
            </a:pPr>
            <a:r>
              <a:rPr lang="en-US" b="1" dirty="0"/>
              <a:t>Description</a:t>
            </a:r>
            <a:r>
              <a:rPr lang="en-US" dirty="0"/>
              <a:t>: This study compares the effectiveness of machine learning and deep learning techniques in performing sentiment analysis on movie reviews, offering insights into the advantages and limitations of various models.</a:t>
            </a:r>
          </a:p>
          <a:p>
            <a:pPr marL="742950" lvl="1" indent="-285750">
              <a:buFont typeface="+mj-lt"/>
              <a:buAutoNum type="arabicPeriod"/>
            </a:pPr>
            <a:r>
              <a:rPr lang="en-US" b="1" dirty="0"/>
              <a:t>Link</a:t>
            </a:r>
            <a:r>
              <a:rPr lang="en-US" dirty="0"/>
              <a:t>: </a:t>
            </a:r>
            <a:r>
              <a:rPr lang="en-US" dirty="0">
                <a:hlinkClick r:id="rId3"/>
              </a:rPr>
              <a:t>Access the paper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517140" cy="695960"/>
          </a:xfrm>
          <a:prstGeom prst="rect">
            <a:avLst/>
          </a:prstGeom>
        </p:spPr>
        <p:txBody>
          <a:bodyPr vert="horz" wrap="square" lIns="0" tIns="12700" rIns="0" bIns="0" rtlCol="0">
            <a:spAutoFit/>
          </a:bodyPr>
          <a:lstStyle/>
          <a:p>
            <a:pPr marL="12700">
              <a:lnSpc>
                <a:spcPct val="100000"/>
              </a:lnSpc>
              <a:spcBef>
                <a:spcPts val="100"/>
              </a:spcBef>
            </a:pPr>
            <a:r>
              <a:rPr sz="4400" spc="-35" dirty="0"/>
              <a:t>References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25</a:t>
            </a:fld>
            <a:endParaRPr dirty="0"/>
          </a:p>
        </p:txBody>
      </p:sp>
      <p:sp>
        <p:nvSpPr>
          <p:cNvPr id="8" name="object 3"/>
          <p:cNvSpPr txBox="1"/>
          <p:nvPr/>
        </p:nvSpPr>
        <p:spPr>
          <a:xfrm>
            <a:off x="533400" y="4114800"/>
            <a:ext cx="8835976" cy="391160"/>
          </a:xfrm>
          <a:prstGeom prst="rect">
            <a:avLst/>
          </a:prstGeom>
        </p:spPr>
        <p:txBody>
          <a:bodyPr vert="horz" wrap="square" lIns="0" tIns="12700" rIns="0" bIns="0" rtlCol="0">
            <a:spAutoFit/>
          </a:bodyPr>
          <a:lstStyle/>
          <a:p>
            <a:pPr marL="310515" indent="-298450">
              <a:lnSpc>
                <a:spcPct val="100000"/>
              </a:lnSpc>
              <a:spcBef>
                <a:spcPts val="100"/>
              </a:spcBef>
              <a:buFont typeface="Lucida Sans Unicode"/>
              <a:buChar char="▪"/>
              <a:tabLst>
                <a:tab pos="310515" algn="l"/>
                <a:tab pos="311150" algn="l"/>
              </a:tabLst>
            </a:pPr>
            <a:r>
              <a:rPr sz="2400" spc="-5" dirty="0">
                <a:latin typeface="Calibri"/>
                <a:cs typeface="Calibri"/>
              </a:rPr>
              <a:t>Journals</a:t>
            </a:r>
            <a:endParaRPr sz="2400" dirty="0">
              <a:latin typeface="Calibri"/>
              <a:cs typeface="Calibri"/>
            </a:endParaRPr>
          </a:p>
        </p:txBody>
      </p:sp>
      <p:sp>
        <p:nvSpPr>
          <p:cNvPr id="9" name="Rectangle 1">
            <a:extLst>
              <a:ext uri="{FF2B5EF4-FFF2-40B4-BE49-F238E27FC236}">
                <a16:creationId xmlns:a16="http://schemas.microsoft.com/office/drawing/2014/main" id="{BF897DCD-0252-14E3-18B9-C6286AC9B136}"/>
              </a:ext>
            </a:extLst>
          </p:cNvPr>
          <p:cNvSpPr>
            <a:spLocks noChangeArrowheads="1"/>
          </p:cNvSpPr>
          <p:nvPr/>
        </p:nvSpPr>
        <p:spPr bwMode="auto">
          <a:xfrm>
            <a:off x="208681" y="885437"/>
            <a:ext cx="823282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Text Sentiment Analysis: A Review" (IEEE)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This paper provides a comprehensive review of sentiment analysis techniques, discussing the advantages, challenges, and diverse applications in real-world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Read here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hlinkClick r:id="rId2"/>
              </a:rPr>
              <a:t>IEEE Xplore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 Comprehensive Analysis of Sentiment Analysis: Approaches, Applications, and Classifier Comparisons" (IEEE)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This study explores various sentiment analysis approaches, evaluates their applications, and compares the efficiency of classifiers in sentiment prediction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3"/>
              </a:rPr>
              <a:t>Read here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hlinkClick r:id="rId3"/>
              </a:rPr>
              <a:t>IEEE Xplore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"Sentiment Analysis Using Machine Learning Techniques" (Springer)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A study on using machine learning models for effective sentiment analysis, focusing on accuracy improvements and model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4"/>
              </a:rPr>
              <a:t>Explore here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"Role of NLP in Sentiment Classification and Emotional Intelligence" (ACM)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This paper investigates the integration of NLP tools and techniques for sentiment classification and their impact on understanding emotional intelligence.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a:t>
            </a:r>
            <a:r>
              <a:rPr kumimoji="0" lang="en-US" altLang="en-US" sz="1400" b="0" i="0" u="none" strike="noStrike" cap="none" normalizeH="0" baseline="0" dirty="0">
                <a:ln>
                  <a:noFill/>
                </a:ln>
                <a:solidFill>
                  <a:schemeClr val="tx1"/>
                </a:solidFill>
                <a:effectLst/>
                <a:latin typeface="Arial" panose="020B0604020202020204" pitchFamily="34" charset="0"/>
              </a:rPr>
              <a:t>: Access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"Applications of Sentiment Analysis in Business and Social Media Analytics" (Elsevier)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Explores the utility of sentiment analysis in business intelligence and social media trends, demonstrating its practical value in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5"/>
              </a:rPr>
              <a:t>Discover here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74135" cy="1488440"/>
          </a:xfrm>
          <a:prstGeom prst="rect">
            <a:avLst/>
          </a:prstGeom>
        </p:spPr>
        <p:txBody>
          <a:bodyPr vert="horz" wrap="square" lIns="0" tIns="12700" rIns="0" bIns="0" rtlCol="0">
            <a:spAutoFit/>
          </a:bodyPr>
          <a:lstStyle/>
          <a:p>
            <a:pPr marL="12700">
              <a:lnSpc>
                <a:spcPct val="100000"/>
              </a:lnSpc>
              <a:spcBef>
                <a:spcPts val="100"/>
              </a:spcBef>
            </a:pPr>
            <a:r>
              <a:rPr spc="-10" dirty="0"/>
              <a:t>Queries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58" y="2297636"/>
            <a:ext cx="7448550" cy="1488440"/>
          </a:xfrm>
          <a:prstGeom prst="rect">
            <a:avLst/>
          </a:prstGeom>
        </p:spPr>
        <p:txBody>
          <a:bodyPr vert="horz" wrap="square" lIns="0" tIns="12700" rIns="0" bIns="0" rtlCol="0">
            <a:spAutoFit/>
          </a:bodyPr>
          <a:lstStyle/>
          <a:p>
            <a:pPr marL="12700">
              <a:lnSpc>
                <a:spcPct val="100000"/>
              </a:lnSpc>
              <a:spcBef>
                <a:spcPts val="100"/>
              </a:spcBef>
            </a:pPr>
            <a:r>
              <a:rPr spc="-40" dirty="0"/>
              <a:t>Demonstration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1482" y="2297636"/>
            <a:ext cx="5097145" cy="148844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90" dirty="0"/>
              <a:t> </a:t>
            </a:r>
            <a:r>
              <a:rPr spc="-24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6901815" cy="695960"/>
          </a:xfrm>
          <a:prstGeom prst="rect">
            <a:avLst/>
          </a:prstGeom>
        </p:spPr>
        <p:txBody>
          <a:bodyPr vert="horz" wrap="square" lIns="0" tIns="12700" rIns="0" bIns="0" rtlCol="0">
            <a:spAutoFit/>
          </a:bodyPr>
          <a:lstStyle/>
          <a:p>
            <a:pPr marL="12700">
              <a:lnSpc>
                <a:spcPct val="100000"/>
              </a:lnSpc>
              <a:spcBef>
                <a:spcPts val="100"/>
              </a:spcBef>
            </a:pPr>
            <a:r>
              <a:rPr sz="4400" spc="-5" dirty="0"/>
              <a:t>Need</a:t>
            </a:r>
            <a:r>
              <a:rPr sz="4400" spc="-20" dirty="0"/>
              <a:t> </a:t>
            </a:r>
            <a:r>
              <a:rPr sz="4400" spc="-35" dirty="0"/>
              <a:t>for</a:t>
            </a:r>
            <a:r>
              <a:rPr sz="4400" spc="-20" dirty="0"/>
              <a:t> </a:t>
            </a:r>
            <a:r>
              <a:rPr sz="4400" spc="-10" dirty="0"/>
              <a:t>the</a:t>
            </a:r>
            <a:r>
              <a:rPr sz="4400" spc="-25" dirty="0"/>
              <a:t> </a:t>
            </a:r>
            <a:r>
              <a:rPr sz="4400" spc="-15" dirty="0"/>
              <a:t>Proposed</a:t>
            </a:r>
            <a:r>
              <a:rPr sz="4400" spc="-20" dirty="0"/>
              <a:t> </a:t>
            </a:r>
            <a:r>
              <a:rPr sz="4400" spc="-35" dirty="0"/>
              <a:t>System</a:t>
            </a:r>
            <a:endParaRPr sz="4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3</a:t>
            </a:fld>
            <a:endParaRPr dirty="0"/>
          </a:p>
        </p:txBody>
      </p:sp>
      <p:sp>
        <p:nvSpPr>
          <p:cNvPr id="7" name="Rectangle 1">
            <a:extLst>
              <a:ext uri="{FF2B5EF4-FFF2-40B4-BE49-F238E27FC236}">
                <a16:creationId xmlns:a16="http://schemas.microsoft.com/office/drawing/2014/main" id="{C77F7846-735A-E396-1718-6C5723372F0D}"/>
              </a:ext>
            </a:extLst>
          </p:cNvPr>
          <p:cNvSpPr>
            <a:spLocks noChangeArrowheads="1"/>
          </p:cNvSpPr>
          <p:nvPr/>
        </p:nvSpPr>
        <p:spPr bwMode="auto">
          <a:xfrm>
            <a:off x="189527" y="1066800"/>
            <a:ext cx="876494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manual analysis of large text datasets for sentiment classification is a time-consuming, error-prone, and inefficient process, especially in scenarios involving real-time data like customer reviews, social media comments, and survey responses. Businesses and individuals require an automated solution that ensures speed, accuracy, and consistency in processing textual data. The proposed system, powered by </a:t>
            </a:r>
            <a:r>
              <a:rPr kumimoji="0" lang="en-US" altLang="en-US" sz="2000" b="1" i="0" u="none" strike="noStrike" cap="none" normalizeH="0" baseline="0" dirty="0">
                <a:ln>
                  <a:noFill/>
                </a:ln>
                <a:solidFill>
                  <a:schemeClr val="tx1"/>
                </a:solidFill>
                <a:effectLst/>
                <a:latin typeface="Arial" panose="020B0604020202020204" pitchFamily="34" charset="0"/>
              </a:rPr>
              <a:t>UiPath</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2000" b="0" i="0" u="none" strike="noStrike" cap="none" normalizeH="0" baseline="0" dirty="0">
                <a:ln>
                  <a:noFill/>
                </a:ln>
                <a:solidFill>
                  <a:schemeClr val="tx1"/>
                </a:solidFill>
                <a:effectLst/>
                <a:latin typeface="Arial" panose="020B0604020202020204" pitchFamily="34" charset="0"/>
              </a:rPr>
              <a:t>, addresses these challenges by automating the sentiment categorization process. This system eliminates manual effort, reduces the likelihood of errors, and delivers results quickly, enabling better decision-making and enhanced productivity. Additionally, its scalability and modular design make it adaptable to various domains, including customer service, market research, and behavioral analysis, providing a versatile and reliable solution for sentiment analysis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8128000" cy="695960"/>
          </a:xfrm>
          <a:prstGeom prst="rect">
            <a:avLst/>
          </a:prstGeom>
        </p:spPr>
        <p:txBody>
          <a:bodyPr vert="horz" wrap="square" lIns="0" tIns="12700" rIns="0" bIns="0" rtlCol="0">
            <a:spAutoFit/>
          </a:bodyPr>
          <a:lstStyle/>
          <a:p>
            <a:pPr marL="12700">
              <a:lnSpc>
                <a:spcPct val="100000"/>
              </a:lnSpc>
              <a:spcBef>
                <a:spcPts val="100"/>
              </a:spcBef>
            </a:pPr>
            <a:r>
              <a:rPr sz="4400" spc="-25" dirty="0"/>
              <a:t>Advantages</a:t>
            </a:r>
            <a:r>
              <a:rPr sz="4400" spc="-20" dirty="0"/>
              <a:t> </a:t>
            </a:r>
            <a:r>
              <a:rPr sz="4400" spc="-5" dirty="0"/>
              <a:t>of</a:t>
            </a:r>
            <a:r>
              <a:rPr sz="4400" spc="-15" dirty="0"/>
              <a:t> </a:t>
            </a:r>
            <a:r>
              <a:rPr sz="4400" spc="-10" dirty="0"/>
              <a:t>the</a:t>
            </a:r>
            <a:r>
              <a:rPr sz="4400" spc="-20" dirty="0"/>
              <a:t> </a:t>
            </a:r>
            <a:r>
              <a:rPr sz="4400" spc="-15" dirty="0"/>
              <a:t>Proposed </a:t>
            </a:r>
            <a:r>
              <a:rPr sz="4400" spc="-35" dirty="0"/>
              <a:t>System</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4</a:t>
            </a:fld>
            <a:endParaRPr dirty="0"/>
          </a:p>
        </p:txBody>
      </p:sp>
      <p:sp>
        <p:nvSpPr>
          <p:cNvPr id="9" name="Rectangle 3">
            <a:extLst>
              <a:ext uri="{FF2B5EF4-FFF2-40B4-BE49-F238E27FC236}">
                <a16:creationId xmlns:a16="http://schemas.microsoft.com/office/drawing/2014/main" id="{6B7F083F-B239-B848-DFC4-9E34CACDB301}"/>
              </a:ext>
            </a:extLst>
          </p:cNvPr>
          <p:cNvSpPr>
            <a:spLocks noChangeArrowheads="1"/>
          </p:cNvSpPr>
          <p:nvPr/>
        </p:nvSpPr>
        <p:spPr bwMode="auto">
          <a:xfrm>
            <a:off x="283190" y="1524000"/>
            <a:ext cx="82512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Automation</a:t>
            </a:r>
            <a:r>
              <a:rPr kumimoji="0" lang="en-US" altLang="en-US" b="0" i="0" u="none" strike="noStrike" cap="none" normalizeH="0" baseline="0" dirty="0">
                <a:ln>
                  <a:noFill/>
                </a:ln>
                <a:solidFill>
                  <a:schemeClr val="tx1"/>
                </a:solidFill>
                <a:effectLst/>
                <a:latin typeface="Arial" panose="020B0604020202020204" pitchFamily="34" charset="0"/>
              </a:rPr>
              <a:t>: Reduces manual effort by automating the sentiment analysis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Ensures consistent and precise categorization of sentiments (</a:t>
            </a:r>
            <a:r>
              <a:rPr kumimoji="0" lang="en-US" altLang="en-US" sz="1800" b="0" i="1" u="none" strike="noStrike" cap="none" normalizeH="0" baseline="0" dirty="0">
                <a:ln>
                  <a:noFill/>
                </a:ln>
                <a:solidFill>
                  <a:schemeClr val="tx1"/>
                </a:solidFill>
                <a:effectLst/>
                <a:latin typeface="Arial" panose="020B0604020202020204" pitchFamily="34" charset="0"/>
              </a:rPr>
              <a:t>Happy, Sad, Neutral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Processes large datasets quickly, saving time and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Can handle increasing volumes of data and adapt to different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Capability</a:t>
            </a:r>
            <a:r>
              <a:rPr kumimoji="0" lang="en-US" altLang="en-US" sz="1800" b="0" i="0" u="none" strike="noStrike" cap="none" normalizeH="0" baseline="0" dirty="0">
                <a:ln>
                  <a:noFill/>
                </a:ln>
                <a:solidFill>
                  <a:schemeClr val="tx1"/>
                </a:solidFill>
                <a:effectLst/>
                <a:latin typeface="Arial" panose="020B0604020202020204" pitchFamily="34" charset="0"/>
              </a:rPr>
              <a:t>: Can integrate with APIs and other data sources for real-time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Incorporates robust mechanisms to manage errors and ensure smooth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Minimizes human intervention, reducing operational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Provides outputs in an organized format, such as Excel, for easy interpretation.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887470" cy="695960"/>
          </a:xfrm>
          <a:prstGeom prst="rect">
            <a:avLst/>
          </a:prstGeom>
        </p:spPr>
        <p:txBody>
          <a:bodyPr vert="horz" wrap="square" lIns="0" tIns="12700" rIns="0" bIns="0" rtlCol="0">
            <a:spAutoFit/>
          </a:bodyPr>
          <a:lstStyle/>
          <a:p>
            <a:pPr marL="12700">
              <a:lnSpc>
                <a:spcPct val="100000"/>
              </a:lnSpc>
              <a:spcBef>
                <a:spcPts val="100"/>
              </a:spcBef>
            </a:pPr>
            <a:r>
              <a:rPr sz="4400" spc="-30" dirty="0"/>
              <a:t>Literature</a:t>
            </a:r>
            <a:r>
              <a:rPr sz="4400" spc="-70" dirty="0"/>
              <a:t> </a:t>
            </a:r>
            <a:r>
              <a:rPr sz="4400" spc="-10" dirty="0"/>
              <a:t>Survey</a:t>
            </a:r>
            <a:endParaRPr sz="4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5</a:t>
            </a:fld>
            <a:endParaRPr dirty="0"/>
          </a:p>
        </p:txBody>
      </p:sp>
      <p:sp>
        <p:nvSpPr>
          <p:cNvPr id="3" name="object 3"/>
          <p:cNvSpPr txBox="1"/>
          <p:nvPr/>
        </p:nvSpPr>
        <p:spPr>
          <a:xfrm>
            <a:off x="308024" y="891641"/>
            <a:ext cx="8607376" cy="6150402"/>
          </a:xfrm>
          <a:prstGeom prst="rect">
            <a:avLst/>
          </a:prstGeom>
        </p:spPr>
        <p:txBody>
          <a:bodyPr vert="horz" wrap="square" lIns="0" tIns="124460" rIns="0" bIns="0" rtlCol="0">
            <a:spAutoFit/>
          </a:bodyPr>
          <a:lstStyle/>
          <a:p>
            <a:r>
              <a:rPr lang="en-US" sz="2400" b="1" u="sng" dirty="0"/>
              <a:t>Paper 1: Product Sentiment Analysis Using RPA by Shashikant-Singh54</a:t>
            </a:r>
          </a:p>
          <a:p>
            <a:endParaRPr lang="en-US" sz="2400" b="1" u="sng" dirty="0"/>
          </a:p>
          <a:p>
            <a:r>
              <a:rPr lang="en-US" sz="2400" b="1" u="sng" dirty="0"/>
              <a:t>Advantages:</a:t>
            </a:r>
          </a:p>
          <a:p>
            <a:pPr>
              <a:buFont typeface="+mj-lt"/>
              <a:buAutoNum type="arabicPeriod"/>
            </a:pPr>
            <a:r>
              <a:rPr lang="en-US" sz="2400" b="1" dirty="0"/>
              <a:t>Integration of Deep Learning</a:t>
            </a:r>
            <a:r>
              <a:rPr lang="en-US" sz="2400" dirty="0"/>
              <a:t>: Effectively combines RPA with deep learning models for accurate sentiment analysis.</a:t>
            </a:r>
          </a:p>
          <a:p>
            <a:pPr>
              <a:buFont typeface="+mj-lt"/>
              <a:buAutoNum type="arabicPeriod"/>
            </a:pPr>
            <a:r>
              <a:rPr lang="en-US" sz="2400" b="1" dirty="0"/>
              <a:t>Scalability</a:t>
            </a:r>
            <a:r>
              <a:rPr lang="en-US" sz="2400" dirty="0"/>
              <a:t>: Demonstrates scalability for processing large datasets from e-commerce platforms.</a:t>
            </a:r>
          </a:p>
          <a:p>
            <a:pPr>
              <a:buFont typeface="+mj-lt"/>
              <a:buAutoNum type="arabicPeriod"/>
            </a:pPr>
            <a:r>
              <a:rPr lang="en-US" sz="2400" b="1" dirty="0"/>
              <a:t>Automation Focus</a:t>
            </a:r>
            <a:r>
              <a:rPr lang="en-US" sz="2400" dirty="0"/>
              <a:t>: Provides a streamlined workflow for automating sentiment analysis, saving time and effort.</a:t>
            </a:r>
          </a:p>
          <a:p>
            <a:pPr>
              <a:buFont typeface="+mj-lt"/>
              <a:buAutoNum type="arabicPeriod"/>
            </a:pPr>
            <a:r>
              <a:rPr lang="en-US" sz="2400" b="1" dirty="0"/>
              <a:t>Ease of Use</a:t>
            </a:r>
            <a:r>
              <a:rPr lang="en-US" sz="2400" dirty="0"/>
              <a:t>: Implements a user-friendly interface through RPA tools like UiPath, making it accessible for non-programmers.</a:t>
            </a:r>
          </a:p>
          <a:p>
            <a:pPr>
              <a:buFont typeface="+mj-lt"/>
              <a:buAutoNum type="arabicPeriod"/>
            </a:pPr>
            <a:r>
              <a:rPr lang="en-US" sz="2400" b="1" dirty="0"/>
              <a:t>Clear Data Processing</a:t>
            </a:r>
            <a:r>
              <a:rPr lang="en-US" sz="2400" dirty="0"/>
              <a:t>: Incorporates preprocessing techniques like text cleaning and tokenization, enhancing the reliability of the results.</a:t>
            </a:r>
          </a:p>
          <a:p>
            <a:r>
              <a:rPr lang="en-US" sz="2400" dirty="0"/>
              <a:t>.</a:t>
            </a:r>
          </a:p>
          <a:p>
            <a:pPr marL="310515" indent="-298450">
              <a:lnSpc>
                <a:spcPct val="100000"/>
              </a:lnSpc>
              <a:spcBef>
                <a:spcPts val="885"/>
              </a:spcBef>
              <a:buFont typeface="Lucida Sans Unicode"/>
              <a:buChar char="▪"/>
              <a:tabLst>
                <a:tab pos="310515" algn="l"/>
                <a:tab pos="311150" algn="l"/>
              </a:tabLst>
            </a:pPr>
            <a:endParaRPr lang="en-US"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94168-D281-3E51-DDD5-650219CB8FC2}"/>
              </a:ext>
            </a:extLst>
          </p:cNvPr>
          <p:cNvSpPr>
            <a:spLocks noGrp="1"/>
          </p:cNvSpPr>
          <p:nvPr>
            <p:ph type="body" idx="1"/>
          </p:nvPr>
        </p:nvSpPr>
        <p:spPr>
          <a:xfrm>
            <a:off x="457200" y="1066800"/>
            <a:ext cx="8229600" cy="3323987"/>
          </a:xfrm>
        </p:spPr>
        <p:txBody>
          <a:bodyPr/>
          <a:lstStyle/>
          <a:p>
            <a:r>
              <a:rPr lang="en-US" sz="2400" b="1" u="sng" dirty="0"/>
              <a:t>Disadvantages:</a:t>
            </a:r>
          </a:p>
          <a:p>
            <a:pPr>
              <a:buFont typeface="+mj-lt"/>
              <a:buAutoNum type="arabicPeriod"/>
            </a:pPr>
            <a:r>
              <a:rPr lang="en-US" sz="2400" b="1" dirty="0"/>
              <a:t>Dependency on Pre-trained Models</a:t>
            </a:r>
            <a:r>
              <a:rPr lang="en-US" sz="2400" dirty="0"/>
              <a:t>: Relies heavily on existing NLP models, limiting customization for specific use cases.</a:t>
            </a:r>
          </a:p>
          <a:p>
            <a:pPr>
              <a:buFont typeface="+mj-lt"/>
              <a:buAutoNum type="arabicPeriod"/>
            </a:pPr>
            <a:r>
              <a:rPr lang="en-US" sz="2400" b="1" dirty="0"/>
              <a:t>Hardware Requirements</a:t>
            </a:r>
            <a:r>
              <a:rPr lang="en-US" sz="2400" dirty="0"/>
              <a:t>: Deep learning integration demands higher computational resources.</a:t>
            </a:r>
          </a:p>
          <a:p>
            <a:pPr>
              <a:buFont typeface="+mj-lt"/>
              <a:buAutoNum type="arabicPeriod"/>
            </a:pPr>
            <a:r>
              <a:rPr lang="en-US" sz="2400" b="1" dirty="0"/>
              <a:t>Data Source Limitation</a:t>
            </a:r>
            <a:r>
              <a:rPr lang="en-US" sz="2400" dirty="0"/>
              <a:t>: Focuses mainly on e-commerce data, reducing its versatility across other domains.</a:t>
            </a:r>
          </a:p>
          <a:p>
            <a:pPr>
              <a:buFont typeface="+mj-lt"/>
              <a:buAutoNum type="arabicPeriod"/>
            </a:pPr>
            <a:r>
              <a:rPr lang="en-US" sz="2400" b="1" dirty="0"/>
              <a:t>Complex Debugging</a:t>
            </a:r>
            <a:r>
              <a:rPr lang="en-US" sz="2400" dirty="0"/>
              <a:t>: Errors in the RPA workflow can be difficult to trace and debug</a:t>
            </a:r>
            <a:endParaRPr lang="en-IN" sz="2400" dirty="0"/>
          </a:p>
        </p:txBody>
      </p:sp>
    </p:spTree>
    <p:extLst>
      <p:ext uri="{BB962C8B-B14F-4D97-AF65-F5344CB8AC3E}">
        <p14:creationId xmlns:p14="http://schemas.microsoft.com/office/powerpoint/2010/main" val="140522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97D7C1-6AA2-B1C8-CB70-92038033E6DF}"/>
              </a:ext>
            </a:extLst>
          </p:cNvPr>
          <p:cNvSpPr>
            <a:spLocks noGrp="1"/>
          </p:cNvSpPr>
          <p:nvPr>
            <p:ph type="body" idx="1"/>
          </p:nvPr>
        </p:nvSpPr>
        <p:spPr>
          <a:xfrm>
            <a:off x="228600" y="609600"/>
            <a:ext cx="8229600" cy="4801314"/>
          </a:xfrm>
        </p:spPr>
        <p:txBody>
          <a:bodyPr/>
          <a:lstStyle/>
          <a:p>
            <a:r>
              <a:rPr lang="en-US" sz="2400" b="1" u="sng" dirty="0"/>
              <a:t>Paper 2: Product Sentiment Analysis Using RPA by </a:t>
            </a:r>
            <a:r>
              <a:rPr lang="en-US" sz="2400" b="1" u="sng" dirty="0" err="1"/>
              <a:t>Keeneyetact</a:t>
            </a:r>
            <a:endParaRPr lang="en-US" sz="2400" b="1" u="sng" dirty="0"/>
          </a:p>
          <a:p>
            <a:endParaRPr lang="en-US" b="1" dirty="0"/>
          </a:p>
          <a:p>
            <a:endParaRPr lang="en-US" b="1" dirty="0"/>
          </a:p>
          <a:p>
            <a:endParaRPr lang="en-US" b="1" dirty="0"/>
          </a:p>
          <a:p>
            <a:r>
              <a:rPr lang="en-US" b="1" u="sng" dirty="0"/>
              <a:t>Advantages:</a:t>
            </a:r>
          </a:p>
          <a:p>
            <a:endParaRPr lang="en-US" b="1" u="sng" dirty="0"/>
          </a:p>
          <a:p>
            <a:endParaRPr lang="en-US" b="1" u="sng" dirty="0"/>
          </a:p>
          <a:p>
            <a:pPr>
              <a:buFont typeface="+mj-lt"/>
              <a:buAutoNum type="arabicPeriod"/>
            </a:pPr>
            <a:r>
              <a:rPr lang="en-US" b="1" dirty="0"/>
              <a:t>Python Integration</a:t>
            </a:r>
            <a:r>
              <a:rPr lang="en-US" dirty="0"/>
              <a:t>: Combines RPA with Python for flexible data manipulation and analysis.</a:t>
            </a:r>
          </a:p>
          <a:p>
            <a:pPr>
              <a:buFont typeface="+mj-lt"/>
              <a:buAutoNum type="arabicPeriod"/>
            </a:pPr>
            <a:r>
              <a:rPr lang="en-US" b="1" dirty="0"/>
              <a:t>Customizable Workflow</a:t>
            </a:r>
            <a:r>
              <a:rPr lang="en-US" dirty="0"/>
              <a:t>: Offers modularity, allowing users to adapt the system to various datasets and requirements.</a:t>
            </a:r>
          </a:p>
          <a:p>
            <a:pPr>
              <a:buFont typeface="+mj-lt"/>
              <a:buAutoNum type="arabicPeriod"/>
            </a:pPr>
            <a:r>
              <a:rPr lang="en-US" b="1" dirty="0"/>
              <a:t>Cost Efficiency</a:t>
            </a:r>
            <a:r>
              <a:rPr lang="en-US" dirty="0"/>
              <a:t>: Leverages open-source tools and APIs, minimizing licensing costs.</a:t>
            </a:r>
          </a:p>
          <a:p>
            <a:pPr>
              <a:buFont typeface="+mj-lt"/>
              <a:buAutoNum type="arabicPeriod"/>
            </a:pPr>
            <a:r>
              <a:rPr lang="en-US" b="1" dirty="0"/>
              <a:t>Focus on Analytics</a:t>
            </a:r>
            <a:r>
              <a:rPr lang="en-US" dirty="0"/>
              <a:t>: Emphasizes detailed analytics and reporting for actionable insights.</a:t>
            </a:r>
          </a:p>
          <a:p>
            <a:pPr>
              <a:buFont typeface="+mj-lt"/>
              <a:buAutoNum type="arabicPeriod"/>
            </a:pPr>
            <a:r>
              <a:rPr lang="en-US" b="1" dirty="0"/>
              <a:t>Use of APIs</a:t>
            </a:r>
            <a:r>
              <a:rPr lang="en-US" dirty="0"/>
              <a:t>: Enhances the process through APIs like Google NLP for robust text classification.</a:t>
            </a:r>
          </a:p>
          <a:p>
            <a:endParaRPr lang="en-IN" dirty="0"/>
          </a:p>
        </p:txBody>
      </p:sp>
    </p:spTree>
    <p:extLst>
      <p:ext uri="{BB962C8B-B14F-4D97-AF65-F5344CB8AC3E}">
        <p14:creationId xmlns:p14="http://schemas.microsoft.com/office/powerpoint/2010/main" val="262076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1765B2-3618-D648-A337-2560C6730D9D}"/>
              </a:ext>
            </a:extLst>
          </p:cNvPr>
          <p:cNvSpPr>
            <a:spLocks noGrp="1"/>
          </p:cNvSpPr>
          <p:nvPr>
            <p:ph type="body" idx="1"/>
          </p:nvPr>
        </p:nvSpPr>
        <p:spPr>
          <a:xfrm>
            <a:off x="228600" y="990600"/>
            <a:ext cx="8458200" cy="4648200"/>
          </a:xfrm>
        </p:spPr>
        <p:txBody>
          <a:bodyPr/>
          <a:lstStyle/>
          <a:p>
            <a:r>
              <a:rPr lang="en-US" sz="2400" b="1" u="sng" dirty="0"/>
              <a:t>Disadvantages:</a:t>
            </a:r>
          </a:p>
          <a:p>
            <a:pPr>
              <a:buFont typeface="+mj-lt"/>
              <a:buAutoNum type="arabicPeriod"/>
            </a:pPr>
            <a:r>
              <a:rPr lang="en-US" sz="2400" b="1" dirty="0"/>
              <a:t>Less User-Friendly</a:t>
            </a:r>
            <a:r>
              <a:rPr lang="en-US" sz="2400" dirty="0"/>
              <a:t>: Requires a basic understanding of Python, which might limit usability for non-technical users.</a:t>
            </a:r>
          </a:p>
          <a:p>
            <a:pPr>
              <a:buFont typeface="+mj-lt"/>
              <a:buAutoNum type="arabicPeriod"/>
            </a:pPr>
            <a:r>
              <a:rPr lang="en-US" sz="2400" b="1" dirty="0"/>
              <a:t>API Dependency</a:t>
            </a:r>
            <a:r>
              <a:rPr lang="en-US" sz="2400" dirty="0"/>
              <a:t>: Reliance on third-party APIs introduces potential issues with availability and cost.</a:t>
            </a:r>
          </a:p>
          <a:p>
            <a:pPr>
              <a:buFont typeface="+mj-lt"/>
              <a:buAutoNum type="arabicPeriod"/>
            </a:pPr>
            <a:r>
              <a:rPr lang="en-US" sz="2400" b="1" dirty="0"/>
              <a:t>Limited Workflow Optimization</a:t>
            </a:r>
            <a:r>
              <a:rPr lang="en-US" sz="2400" dirty="0"/>
              <a:t>: The integration of RPA could be more efficient for smoother automation.</a:t>
            </a:r>
          </a:p>
          <a:p>
            <a:pPr>
              <a:buFont typeface="+mj-lt"/>
              <a:buAutoNum type="arabicPeriod"/>
            </a:pPr>
            <a:r>
              <a:rPr lang="en-US" sz="2400" b="1" dirty="0"/>
              <a:t>Inconsistent Results</a:t>
            </a:r>
            <a:r>
              <a:rPr lang="en-US" sz="2400" dirty="0"/>
              <a:t>: Variations in API results may affect overall sentiment accuracy</a:t>
            </a:r>
            <a:r>
              <a:rPr lang="en-US" dirty="0"/>
              <a:t>.</a:t>
            </a:r>
          </a:p>
          <a:p>
            <a:endParaRPr lang="en-IN" dirty="0"/>
          </a:p>
        </p:txBody>
      </p:sp>
    </p:spTree>
    <p:extLst>
      <p:ext uri="{BB962C8B-B14F-4D97-AF65-F5344CB8AC3E}">
        <p14:creationId xmlns:p14="http://schemas.microsoft.com/office/powerpoint/2010/main" val="270682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467100" cy="695960"/>
          </a:xfrm>
          <a:prstGeom prst="rect">
            <a:avLst/>
          </a:prstGeom>
        </p:spPr>
        <p:txBody>
          <a:bodyPr vert="horz" wrap="square" lIns="0" tIns="12700" rIns="0" bIns="0" rtlCol="0">
            <a:spAutoFit/>
          </a:bodyPr>
          <a:lstStyle/>
          <a:p>
            <a:pPr marL="12700">
              <a:lnSpc>
                <a:spcPct val="100000"/>
              </a:lnSpc>
              <a:spcBef>
                <a:spcPts val="100"/>
              </a:spcBef>
            </a:pPr>
            <a:r>
              <a:rPr sz="4400" spc="-10" dirty="0"/>
              <a:t>Main</a:t>
            </a:r>
            <a:r>
              <a:rPr sz="4400" spc="-80" dirty="0"/>
              <a:t> </a:t>
            </a:r>
            <a:r>
              <a:rPr sz="4400" spc="-10" dirty="0"/>
              <a:t>Objective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t>9</a:t>
            </a:fld>
            <a:endParaRPr dirty="0"/>
          </a:p>
        </p:txBody>
      </p:sp>
      <p:sp>
        <p:nvSpPr>
          <p:cNvPr id="3" name="object 3"/>
          <p:cNvSpPr txBox="1"/>
          <p:nvPr/>
        </p:nvSpPr>
        <p:spPr>
          <a:xfrm>
            <a:off x="76200" y="1003808"/>
            <a:ext cx="9601200" cy="5552802"/>
          </a:xfrm>
          <a:prstGeom prst="rect">
            <a:avLst/>
          </a:prstGeom>
        </p:spPr>
        <p:txBody>
          <a:bodyPr vert="horz" wrap="square" lIns="0" tIns="12700" rIns="0" bIns="0" rtlCol="0">
            <a:spAutoFit/>
          </a:bodyPr>
          <a:lstStyle/>
          <a:p>
            <a:r>
              <a:rPr lang="en-US" sz="2400" dirty="0"/>
              <a:t>The primary objective of the </a:t>
            </a:r>
            <a:r>
              <a:rPr lang="en-US" sz="2400" b="1" dirty="0"/>
              <a:t>Sentiment Categorization Project</a:t>
            </a:r>
            <a:r>
              <a:rPr lang="en-US" sz="2400" dirty="0"/>
              <a:t> is to develop an efficient and automated system for analyzing and categorizing textual data into three sentiment categories: </a:t>
            </a:r>
            <a:r>
              <a:rPr lang="en-US" sz="2400" b="1" dirty="0"/>
              <a:t>Happy</a:t>
            </a:r>
            <a:r>
              <a:rPr lang="en-US" sz="2400" dirty="0"/>
              <a:t>, </a:t>
            </a:r>
            <a:r>
              <a:rPr lang="en-US" sz="2400" b="1" dirty="0"/>
              <a:t>Sad</a:t>
            </a:r>
            <a:r>
              <a:rPr lang="en-US" sz="2400" dirty="0"/>
              <a:t>, and </a:t>
            </a:r>
            <a:r>
              <a:rPr lang="en-US" sz="2400" b="1" dirty="0"/>
              <a:t>Neutral</a:t>
            </a:r>
            <a:r>
              <a:rPr lang="en-US" sz="2400" dirty="0"/>
              <a:t>. By leveraging </a:t>
            </a:r>
            <a:r>
              <a:rPr lang="en-US" sz="2400" b="1" dirty="0"/>
              <a:t>UiPath's Robotic Process Automation (RPA)</a:t>
            </a:r>
            <a:r>
              <a:rPr lang="en-US" sz="2400" dirty="0"/>
              <a:t> capabilities and integrating </a:t>
            </a:r>
            <a:r>
              <a:rPr lang="en-US" sz="2400" b="1" dirty="0"/>
              <a:t>Natural Language Processing (NLP)</a:t>
            </a:r>
            <a:r>
              <a:rPr lang="en-US" sz="2400" dirty="0"/>
              <a:t> techniques, the project aims to streamline the sentiment analysis process.</a:t>
            </a:r>
          </a:p>
          <a:p>
            <a:r>
              <a:rPr lang="en-US" sz="2400" dirty="0"/>
              <a:t>This system is designed to:</a:t>
            </a:r>
          </a:p>
          <a:p>
            <a:pPr>
              <a:buFont typeface="Arial" panose="020B0604020202020204" pitchFamily="34" charset="0"/>
              <a:buChar char="•"/>
            </a:pPr>
            <a:r>
              <a:rPr lang="en-US" sz="2400" dirty="0"/>
              <a:t>Eliminate manual efforts and reduce human errors in sentiment analysis.</a:t>
            </a:r>
          </a:p>
          <a:p>
            <a:pPr>
              <a:buFont typeface="Arial" panose="020B0604020202020204" pitchFamily="34" charset="0"/>
              <a:buChar char="•"/>
            </a:pPr>
            <a:r>
              <a:rPr lang="en-US" sz="2400" dirty="0"/>
              <a:t>Enhance accuracy in categorizing text by employing advanced NLP models.</a:t>
            </a:r>
          </a:p>
          <a:p>
            <a:pPr>
              <a:buFont typeface="Arial" panose="020B0604020202020204" pitchFamily="34" charset="0"/>
              <a:buChar char="•"/>
            </a:pPr>
            <a:r>
              <a:rPr lang="en-US" sz="2400" dirty="0"/>
              <a:t>Provide seamless integration with Excel for storing and presenting categorized results.</a:t>
            </a:r>
          </a:p>
          <a:p>
            <a:pPr>
              <a:buFont typeface="Arial" panose="020B0604020202020204" pitchFamily="34" charset="0"/>
              <a:buChar char="•"/>
            </a:pPr>
            <a:r>
              <a:rPr lang="en-US" sz="2400" dirty="0"/>
              <a:t>Enable scalability for large datasets while ensuring user-friendly automation for diverse industries.</a:t>
            </a:r>
          </a:p>
          <a:p>
            <a:r>
              <a:rPr lang="en-US" sz="2400" dirty="0"/>
              <a:t>This project demonstrates the potential of combining automation and AI to solve real-world problems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2192</Words>
  <Application>Microsoft Office PowerPoint</Application>
  <PresentationFormat>On-screen Show (4:3)</PresentationFormat>
  <Paragraphs>203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Lucida Sans Unicode</vt:lpstr>
      <vt:lpstr>Office Theme</vt:lpstr>
      <vt:lpstr>Introduction to  Robotic Process Automation</vt:lpstr>
      <vt:lpstr>Abstract</vt:lpstr>
      <vt:lpstr>Need for the Proposed System</vt:lpstr>
      <vt:lpstr>Advantages of the Proposed System</vt:lpstr>
      <vt:lpstr>Literature Survey</vt:lpstr>
      <vt:lpstr>PowerPoint Presentation</vt:lpstr>
      <vt:lpstr>PowerPoint Presentation</vt:lpstr>
      <vt:lpstr>PowerPoint Presentation</vt:lpstr>
      <vt:lpstr>Main Objective</vt:lpstr>
      <vt:lpstr>Architecture</vt:lpstr>
      <vt:lpstr>System Requirements</vt:lpstr>
      <vt:lpstr>Functional Description</vt:lpstr>
      <vt:lpstr>PowerPoint Presentation</vt:lpstr>
      <vt:lpstr>PowerPoint Presentation</vt:lpstr>
      <vt:lpstr>Process Design</vt:lpstr>
      <vt:lpstr>Implementation</vt:lpstr>
      <vt:lpstr>PowerPoint Presentation</vt:lpstr>
      <vt:lpstr>Testing</vt:lpstr>
      <vt:lpstr>PowerPoint Presentation</vt:lpstr>
      <vt:lpstr>PowerPoint Presentation</vt:lpstr>
      <vt:lpstr>PowerPoint Presentation</vt:lpstr>
      <vt:lpstr>Conclusions</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OAI1903-IRPA _ Presentation Format.PPTX</dc:title>
  <dc:creator>Harini</dc:creator>
  <cp:lastModifiedBy>Harini A</cp:lastModifiedBy>
  <cp:revision>5</cp:revision>
  <dcterms:created xsi:type="dcterms:W3CDTF">2024-11-21T14:59:26Z</dcterms:created>
  <dcterms:modified xsi:type="dcterms:W3CDTF">2024-11-22T03:12:40Z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