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78" r:id="rId2"/>
    <p:sldId id="257" r:id="rId3"/>
    <p:sldId id="258" r:id="rId4"/>
    <p:sldId id="259" r:id="rId5"/>
    <p:sldId id="260" r:id="rId6"/>
    <p:sldId id="261" r:id="rId7"/>
    <p:sldId id="262" r:id="rId8"/>
    <p:sldId id="263" r:id="rId9"/>
    <p:sldId id="264" r:id="rId10"/>
    <p:sldId id="265" r:id="rId11"/>
    <p:sldId id="276" r:id="rId12"/>
    <p:sldId id="266" r:id="rId13"/>
    <p:sldId id="267" r:id="rId14"/>
    <p:sldId id="275" r:id="rId15"/>
    <p:sldId id="274" r:id="rId16"/>
    <p:sldId id="273" r:id="rId17"/>
    <p:sldId id="272" r:id="rId18"/>
    <p:sldId id="269" r:id="rId19"/>
    <p:sldId id="268" r:id="rId20"/>
    <p:sldId id="271"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5" d="100"/>
          <a:sy n="75" d="100"/>
        </p:scale>
        <p:origin x="32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6F0269-4B4C-493B-BD65-A003A7EAD097}"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350335718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F0269-4B4C-493B-BD65-A003A7EAD097}"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200752592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F0269-4B4C-493B-BD65-A003A7EAD097}"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409006256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F0269-4B4C-493B-BD65-A003A7EAD097}"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272769681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F0269-4B4C-493B-BD65-A003A7EAD097}"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278631631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F0269-4B4C-493B-BD65-A003A7EAD097}"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308116898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6F0269-4B4C-493B-BD65-A003A7EAD097}"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425673497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6F0269-4B4C-493B-BD65-A003A7EAD097}" type="datetimeFigureOut">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375969138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F0269-4B4C-493B-BD65-A003A7EAD097}" type="datetimeFigureOut">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268752202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F0269-4B4C-493B-BD65-A003A7EAD097}"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70277845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F0269-4B4C-493B-BD65-A003A7EAD097}"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244692943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F0269-4B4C-493B-BD65-A003A7EAD097}" type="datetimeFigureOut">
              <a:rPr lang="en-US" smtClean="0"/>
              <a:t>5/9/2025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C1537-4294-4C42-BDEC-8048709C9F11}" type="slidenum">
              <a:rPr lang="en-US" smtClean="0"/>
              <a:t>‹#›</a:t>
            </a:fld>
            <a:endParaRPr lang="en-US"/>
          </a:p>
        </p:txBody>
      </p:sp>
    </p:spTree>
    <p:extLst>
      <p:ext uri="{BB962C8B-B14F-4D97-AF65-F5344CB8AC3E}">
        <p14:creationId xmlns:p14="http://schemas.microsoft.com/office/powerpoint/2010/main" val="772193469"/>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a:extLst>
              <a:ext uri="{FF2B5EF4-FFF2-40B4-BE49-F238E27FC236}">
                <a16:creationId xmlns:a16="http://schemas.microsoft.com/office/drawing/2014/main" id="{E65DBDC8-B436-456A-8426-0D7F1758DF66}"/>
              </a:ext>
            </a:extLst>
          </p:cNvPr>
          <p:cNvSpPr/>
          <p:nvPr/>
        </p:nvSpPr>
        <p:spPr>
          <a:xfrm>
            <a:off x="733595" y="363021"/>
            <a:ext cx="955114" cy="968198"/>
          </a:xfrm>
          <a:custGeom>
            <a:avLst/>
            <a:gdLst/>
            <a:ahLst/>
            <a:cxnLst/>
            <a:rect l="l" t="t" r="r" b="b"/>
            <a:pathLst>
              <a:path w="1432671" h="1452297">
                <a:moveTo>
                  <a:pt x="0" y="0"/>
                </a:moveTo>
                <a:lnTo>
                  <a:pt x="1432671" y="0"/>
                </a:lnTo>
                <a:lnTo>
                  <a:pt x="1432671" y="1452297"/>
                </a:lnTo>
                <a:lnTo>
                  <a:pt x="0" y="1452297"/>
                </a:lnTo>
                <a:lnTo>
                  <a:pt x="0" y="0"/>
                </a:lnTo>
                <a:close/>
              </a:path>
            </a:pathLst>
          </a:custGeom>
          <a:blipFill>
            <a:blip r:embed="rId2"/>
            <a:stretch>
              <a:fillRect/>
            </a:stretch>
          </a:blipFill>
        </p:spPr>
        <p:txBody>
          <a:bodyPr/>
          <a:lstStyle/>
          <a:p>
            <a:endParaRPr lang="en-IN"/>
          </a:p>
        </p:txBody>
      </p:sp>
      <p:sp>
        <p:nvSpPr>
          <p:cNvPr id="18" name="Freeform 8">
            <a:extLst>
              <a:ext uri="{FF2B5EF4-FFF2-40B4-BE49-F238E27FC236}">
                <a16:creationId xmlns:a16="http://schemas.microsoft.com/office/drawing/2014/main" id="{9A96D042-979C-4EFF-A8E0-9A7939DAED3E}"/>
              </a:ext>
            </a:extLst>
          </p:cNvPr>
          <p:cNvSpPr/>
          <p:nvPr/>
        </p:nvSpPr>
        <p:spPr>
          <a:xfrm>
            <a:off x="674767" y="1511727"/>
            <a:ext cx="1110241" cy="1184257"/>
          </a:xfrm>
          <a:custGeom>
            <a:avLst/>
            <a:gdLst/>
            <a:ahLst/>
            <a:cxnLst/>
            <a:rect l="l" t="t" r="r" b="b"/>
            <a:pathLst>
              <a:path w="1665361" h="1776385">
                <a:moveTo>
                  <a:pt x="0" y="0"/>
                </a:moveTo>
                <a:lnTo>
                  <a:pt x="1665361" y="0"/>
                </a:lnTo>
                <a:lnTo>
                  <a:pt x="1665361" y="1776384"/>
                </a:lnTo>
                <a:lnTo>
                  <a:pt x="0" y="1776384"/>
                </a:lnTo>
                <a:lnTo>
                  <a:pt x="0" y="0"/>
                </a:lnTo>
                <a:close/>
              </a:path>
            </a:pathLst>
          </a:custGeom>
          <a:blipFill>
            <a:blip r:embed="rId3"/>
            <a:stretch>
              <a:fillRect/>
            </a:stretch>
          </a:blipFill>
        </p:spPr>
        <p:txBody>
          <a:bodyPr/>
          <a:lstStyle/>
          <a:p>
            <a:endParaRPr lang="en-IN"/>
          </a:p>
        </p:txBody>
      </p:sp>
      <p:sp>
        <p:nvSpPr>
          <p:cNvPr id="19" name="Freeform 9">
            <a:extLst>
              <a:ext uri="{FF2B5EF4-FFF2-40B4-BE49-F238E27FC236}">
                <a16:creationId xmlns:a16="http://schemas.microsoft.com/office/drawing/2014/main" id="{51F6D660-9BAA-46A0-A457-BEB6FDDCB587}"/>
              </a:ext>
            </a:extLst>
          </p:cNvPr>
          <p:cNvSpPr/>
          <p:nvPr/>
        </p:nvSpPr>
        <p:spPr>
          <a:xfrm>
            <a:off x="10273881" y="321689"/>
            <a:ext cx="1016351" cy="1009530"/>
          </a:xfrm>
          <a:custGeom>
            <a:avLst/>
            <a:gdLst/>
            <a:ahLst/>
            <a:cxnLst/>
            <a:rect l="l" t="t" r="r" b="b"/>
            <a:pathLst>
              <a:path w="1524527" h="1514295">
                <a:moveTo>
                  <a:pt x="0" y="0"/>
                </a:moveTo>
                <a:lnTo>
                  <a:pt x="1524526" y="0"/>
                </a:lnTo>
                <a:lnTo>
                  <a:pt x="1524526" y="1514295"/>
                </a:lnTo>
                <a:lnTo>
                  <a:pt x="0" y="1514295"/>
                </a:lnTo>
                <a:lnTo>
                  <a:pt x="0" y="0"/>
                </a:lnTo>
                <a:close/>
              </a:path>
            </a:pathLst>
          </a:custGeom>
          <a:blipFill>
            <a:blip r:embed="rId4"/>
            <a:stretch>
              <a:fillRect/>
            </a:stretch>
          </a:blipFill>
        </p:spPr>
        <p:txBody>
          <a:bodyPr/>
          <a:lstStyle/>
          <a:p>
            <a:endParaRPr lang="en-IN"/>
          </a:p>
        </p:txBody>
      </p:sp>
      <p:sp>
        <p:nvSpPr>
          <p:cNvPr id="20" name="Freeform 10">
            <a:extLst>
              <a:ext uri="{FF2B5EF4-FFF2-40B4-BE49-F238E27FC236}">
                <a16:creationId xmlns:a16="http://schemas.microsoft.com/office/drawing/2014/main" id="{2BEAE06E-C32E-4FCA-A556-20A33B39807E}"/>
              </a:ext>
            </a:extLst>
          </p:cNvPr>
          <p:cNvSpPr/>
          <p:nvPr/>
        </p:nvSpPr>
        <p:spPr>
          <a:xfrm>
            <a:off x="10280839" y="1499093"/>
            <a:ext cx="1037693" cy="995907"/>
          </a:xfrm>
          <a:custGeom>
            <a:avLst/>
            <a:gdLst/>
            <a:ahLst/>
            <a:cxnLst/>
            <a:rect l="l" t="t" r="r" b="b"/>
            <a:pathLst>
              <a:path w="1556540" h="1493860">
                <a:moveTo>
                  <a:pt x="0" y="0"/>
                </a:moveTo>
                <a:lnTo>
                  <a:pt x="1556540" y="0"/>
                </a:lnTo>
                <a:lnTo>
                  <a:pt x="1556540" y="1493860"/>
                </a:lnTo>
                <a:lnTo>
                  <a:pt x="0" y="1493860"/>
                </a:lnTo>
                <a:lnTo>
                  <a:pt x="0" y="0"/>
                </a:lnTo>
                <a:close/>
              </a:path>
            </a:pathLst>
          </a:custGeom>
          <a:blipFill>
            <a:blip r:embed="rId5"/>
            <a:stretch>
              <a:fillRect/>
            </a:stretch>
          </a:blipFill>
        </p:spPr>
        <p:txBody>
          <a:bodyPr/>
          <a:lstStyle/>
          <a:p>
            <a:endParaRPr lang="en-IN" dirty="0"/>
          </a:p>
        </p:txBody>
      </p:sp>
      <p:sp>
        <p:nvSpPr>
          <p:cNvPr id="21" name="Freeform 11">
            <a:extLst>
              <a:ext uri="{FF2B5EF4-FFF2-40B4-BE49-F238E27FC236}">
                <a16:creationId xmlns:a16="http://schemas.microsoft.com/office/drawing/2014/main" id="{66A54E0A-07D7-4C13-8248-27718C633E91}"/>
              </a:ext>
            </a:extLst>
          </p:cNvPr>
          <p:cNvSpPr/>
          <p:nvPr/>
        </p:nvSpPr>
        <p:spPr>
          <a:xfrm>
            <a:off x="5582539" y="2169731"/>
            <a:ext cx="900769" cy="865739"/>
          </a:xfrm>
          <a:custGeom>
            <a:avLst/>
            <a:gdLst/>
            <a:ahLst/>
            <a:cxnLst/>
            <a:rect l="l" t="t" r="r" b="b"/>
            <a:pathLst>
              <a:path w="1351153" h="1298608">
                <a:moveTo>
                  <a:pt x="0" y="0"/>
                </a:moveTo>
                <a:lnTo>
                  <a:pt x="1351153" y="0"/>
                </a:lnTo>
                <a:lnTo>
                  <a:pt x="1351153" y="1298608"/>
                </a:lnTo>
                <a:lnTo>
                  <a:pt x="0" y="1298608"/>
                </a:lnTo>
                <a:lnTo>
                  <a:pt x="0" y="0"/>
                </a:lnTo>
                <a:close/>
              </a:path>
            </a:pathLst>
          </a:custGeom>
          <a:blipFill>
            <a:blip r:embed="rId6"/>
            <a:stretch>
              <a:fillRect/>
            </a:stretch>
          </a:blipFill>
        </p:spPr>
        <p:txBody>
          <a:bodyPr/>
          <a:lstStyle/>
          <a:p>
            <a:endParaRPr lang="en-US" sz="1200" dirty="0"/>
          </a:p>
        </p:txBody>
      </p:sp>
      <p:sp>
        <p:nvSpPr>
          <p:cNvPr id="24" name="TextBox 14">
            <a:extLst>
              <a:ext uri="{FF2B5EF4-FFF2-40B4-BE49-F238E27FC236}">
                <a16:creationId xmlns:a16="http://schemas.microsoft.com/office/drawing/2014/main" id="{CDDB918C-4732-46E3-94B2-5B2D8FB720CB}"/>
              </a:ext>
            </a:extLst>
          </p:cNvPr>
          <p:cNvSpPr txBox="1"/>
          <p:nvPr/>
        </p:nvSpPr>
        <p:spPr>
          <a:xfrm>
            <a:off x="2115466" y="3782360"/>
            <a:ext cx="8240525" cy="1630703"/>
          </a:xfrm>
          <a:prstGeom prst="rect">
            <a:avLst/>
          </a:prstGeom>
        </p:spPr>
        <p:txBody>
          <a:bodyPr lIns="0" tIns="0" rIns="0" bIns="0" rtlCol="0" anchor="t">
            <a:spAutoFit/>
          </a:bodyPr>
          <a:lstStyle/>
          <a:p>
            <a:pPr algn="ctr">
              <a:lnSpc>
                <a:spcPct val="150000"/>
              </a:lnSpc>
            </a:pPr>
            <a:r>
              <a:rPr lang="en-US" sz="2800" b="1" dirty="0">
                <a:effectLst>
                  <a:outerShdw blurRad="38100" dist="38100" dir="2700000" algn="tl">
                    <a:srgbClr val="000000">
                      <a:alpha val="43137"/>
                    </a:srgbClr>
                  </a:outerShdw>
                </a:effectLst>
                <a:latin typeface="Times New Roman" panose="02020603050405020304" pitchFamily="18" charset="0"/>
                <a:ea typeface="IBM Plex Sans"/>
                <a:cs typeface="Times New Roman" panose="02020603050405020304" pitchFamily="18" charset="0"/>
                <a:sym typeface="IBM Plex Sans"/>
              </a:rPr>
              <a:t>ORACLE APEX</a:t>
            </a:r>
          </a:p>
          <a:p>
            <a:pPr algn="ctr">
              <a:lnSpc>
                <a:spcPct val="150000"/>
              </a:lnSpc>
            </a:pPr>
            <a:r>
              <a:rPr lang="en-US" dirty="0">
                <a:latin typeface="Times New Roman" panose="02020603050405020304" pitchFamily="18" charset="0"/>
                <a:ea typeface="IBM Plex Sans"/>
                <a:cs typeface="Times New Roman" panose="02020603050405020304" pitchFamily="18" charset="0"/>
                <a:sym typeface="IBM Plex Sans"/>
              </a:rPr>
              <a:t>CARRIED OUT AT</a:t>
            </a:r>
          </a:p>
          <a:p>
            <a:pPr algn="ctr">
              <a:lnSpc>
                <a:spcPct val="150000"/>
              </a:lnSpc>
            </a:pPr>
            <a:r>
              <a:rPr lang="en-US" sz="2800" b="1" dirty="0">
                <a:latin typeface="Times New Roman" panose="02020603050405020304" pitchFamily="18" charset="0"/>
                <a:ea typeface="IBM Plex Sans"/>
                <a:cs typeface="Times New Roman" panose="02020603050405020304" pitchFamily="18" charset="0"/>
                <a:sym typeface="IBM Plex Sans"/>
              </a:rPr>
              <a:t>Cognizant Technology Solutions</a:t>
            </a:r>
          </a:p>
        </p:txBody>
      </p:sp>
      <p:sp>
        <p:nvSpPr>
          <p:cNvPr id="25" name="TextBox 15">
            <a:extLst>
              <a:ext uri="{FF2B5EF4-FFF2-40B4-BE49-F238E27FC236}">
                <a16:creationId xmlns:a16="http://schemas.microsoft.com/office/drawing/2014/main" id="{EFACCF0F-E1C0-444C-97E4-61B8D67402EC}"/>
              </a:ext>
            </a:extLst>
          </p:cNvPr>
          <p:cNvSpPr txBox="1"/>
          <p:nvPr/>
        </p:nvSpPr>
        <p:spPr>
          <a:xfrm>
            <a:off x="1882199" y="73931"/>
            <a:ext cx="8427601" cy="1518877"/>
          </a:xfrm>
          <a:prstGeom prst="rect">
            <a:avLst/>
          </a:prstGeom>
        </p:spPr>
        <p:txBody>
          <a:bodyPr lIns="0" tIns="0" rIns="0" bIns="0" rtlCol="0" anchor="t">
            <a:spAutoFit/>
          </a:bodyPr>
          <a:lstStyle/>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 Jai Sri </a:t>
            </a:r>
            <a:r>
              <a:rPr lang="en-US" sz="1467" dirty="0" err="1">
                <a:latin typeface="Times New Roman" panose="02020603050405020304" pitchFamily="18" charset="0"/>
                <a:ea typeface="IBM Plex Sans"/>
                <a:cs typeface="Times New Roman" panose="02020603050405020304" pitchFamily="18" charset="0"/>
                <a:sym typeface="IBM Plex Sans"/>
              </a:rPr>
              <a:t>Gurudev</a:t>
            </a:r>
            <a:r>
              <a:rPr lang="en-US" sz="1467" dirty="0">
                <a:latin typeface="Times New Roman" panose="02020603050405020304" pitchFamily="18" charset="0"/>
                <a:ea typeface="IBM Plex Sans"/>
                <a:cs typeface="Times New Roman" panose="02020603050405020304" pitchFamily="18" charset="0"/>
                <a:sym typeface="IBM Plex Sans"/>
              </a:rPr>
              <a:t>||</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Sri </a:t>
            </a:r>
            <a:r>
              <a:rPr lang="en-US" sz="1467" dirty="0" err="1">
                <a:latin typeface="Times New Roman" panose="02020603050405020304" pitchFamily="18" charset="0"/>
                <a:ea typeface="IBM Plex Sans"/>
                <a:cs typeface="Times New Roman" panose="02020603050405020304" pitchFamily="18" charset="0"/>
                <a:sym typeface="IBM Plex Sans"/>
              </a:rPr>
              <a:t>Adichunchanagiri</a:t>
            </a:r>
            <a:r>
              <a:rPr lang="en-US" sz="1467" dirty="0">
                <a:latin typeface="Times New Roman" panose="02020603050405020304" pitchFamily="18" charset="0"/>
                <a:ea typeface="IBM Plex Sans"/>
                <a:cs typeface="Times New Roman" panose="02020603050405020304" pitchFamily="18" charset="0"/>
                <a:sym typeface="IBM Plex Sans"/>
              </a:rPr>
              <a:t> </a:t>
            </a:r>
            <a:r>
              <a:rPr lang="en-US" sz="1467" dirty="0" err="1">
                <a:latin typeface="Times New Roman" panose="02020603050405020304" pitchFamily="18" charset="0"/>
                <a:ea typeface="IBM Plex Sans"/>
                <a:cs typeface="Times New Roman" panose="02020603050405020304" pitchFamily="18" charset="0"/>
                <a:sym typeface="IBM Plex Sans"/>
              </a:rPr>
              <a:t>Shikshana</a:t>
            </a:r>
            <a:r>
              <a:rPr lang="en-US" sz="1467" dirty="0">
                <a:latin typeface="Times New Roman" panose="02020603050405020304" pitchFamily="18" charset="0"/>
                <a:ea typeface="IBM Plex Sans"/>
                <a:cs typeface="Times New Roman" panose="02020603050405020304" pitchFamily="18" charset="0"/>
                <a:sym typeface="IBM Plex Sans"/>
              </a:rPr>
              <a:t> Trust®</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SJB INSTITUTE OF TECHNOLOGY</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(Affiliated to Visvesvaraya Technological University, Belagavi &amp; Approved by AICTE, New Delhi.) </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Accredited with NAAC ‘A’ grade</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          No. 67, BGS Health &amp; Education City, Dr. Vishnuvardhan Road </a:t>
            </a:r>
            <a:r>
              <a:rPr lang="en-US" sz="1467" dirty="0" err="1">
                <a:latin typeface="Times New Roman" panose="02020603050405020304" pitchFamily="18" charset="0"/>
                <a:ea typeface="IBM Plex Sans"/>
                <a:cs typeface="Times New Roman" panose="02020603050405020304" pitchFamily="18" charset="0"/>
                <a:sym typeface="IBM Plex Sans"/>
              </a:rPr>
              <a:t>Kengeri</a:t>
            </a:r>
            <a:r>
              <a:rPr lang="en-US" sz="1467" dirty="0">
                <a:latin typeface="Times New Roman" panose="02020603050405020304" pitchFamily="18" charset="0"/>
                <a:ea typeface="IBM Plex Sans"/>
                <a:cs typeface="Times New Roman" panose="02020603050405020304" pitchFamily="18" charset="0"/>
                <a:sym typeface="IBM Plex Sans"/>
              </a:rPr>
              <a:t>, Bengaluru – 560 060</a:t>
            </a:r>
          </a:p>
        </p:txBody>
      </p:sp>
      <p:sp>
        <p:nvSpPr>
          <p:cNvPr id="26" name="TextBox 16">
            <a:extLst>
              <a:ext uri="{FF2B5EF4-FFF2-40B4-BE49-F238E27FC236}">
                <a16:creationId xmlns:a16="http://schemas.microsoft.com/office/drawing/2014/main" id="{21514771-2D7D-4A6A-A7C0-0090B9D93A6D}"/>
              </a:ext>
            </a:extLst>
          </p:cNvPr>
          <p:cNvSpPr txBox="1"/>
          <p:nvPr/>
        </p:nvSpPr>
        <p:spPr>
          <a:xfrm>
            <a:off x="3099008" y="1689253"/>
            <a:ext cx="6133856" cy="346249"/>
          </a:xfrm>
          <a:prstGeom prst="rect">
            <a:avLst/>
          </a:prstGeom>
        </p:spPr>
        <p:txBody>
          <a:bodyPr lIns="0" tIns="0" rIns="0" bIns="0" rtlCol="0" anchor="t">
            <a:spAutoFit/>
          </a:bodyPr>
          <a:lstStyle/>
          <a:p>
            <a:pPr algn="ctr">
              <a:lnSpc>
                <a:spcPts val="2727"/>
              </a:lnSpc>
              <a:spcBef>
                <a:spcPct val="0"/>
              </a:spcBef>
            </a:pPr>
            <a:r>
              <a:rPr lang="en-US" sz="2400" dirty="0">
                <a:latin typeface="Times New Roman" panose="02020603050405020304" pitchFamily="18" charset="0"/>
                <a:ea typeface="IBM Plex Sans"/>
                <a:cs typeface="Times New Roman" panose="02020603050405020304" pitchFamily="18" charset="0"/>
                <a:sym typeface="IBM Plex Sans"/>
              </a:rPr>
              <a:t>Department of Computer Science Engineering</a:t>
            </a:r>
          </a:p>
        </p:txBody>
      </p:sp>
      <p:sp>
        <p:nvSpPr>
          <p:cNvPr id="27" name="TextBox 17">
            <a:extLst>
              <a:ext uri="{FF2B5EF4-FFF2-40B4-BE49-F238E27FC236}">
                <a16:creationId xmlns:a16="http://schemas.microsoft.com/office/drawing/2014/main" id="{D3B3CB00-24BC-4C99-9139-D254F09579F6}"/>
              </a:ext>
            </a:extLst>
          </p:cNvPr>
          <p:cNvSpPr txBox="1"/>
          <p:nvPr/>
        </p:nvSpPr>
        <p:spPr>
          <a:xfrm>
            <a:off x="2066993" y="3149531"/>
            <a:ext cx="8058011" cy="692497"/>
          </a:xfrm>
          <a:prstGeom prst="rect">
            <a:avLst/>
          </a:prstGeom>
        </p:spPr>
        <p:txBody>
          <a:bodyPr lIns="0" tIns="0" rIns="0" bIns="0" rtlCol="0" anchor="t">
            <a:spAutoFit/>
          </a:bodyPr>
          <a:lstStyle/>
          <a:p>
            <a:pPr algn="ctr">
              <a:lnSpc>
                <a:spcPts val="2737"/>
              </a:lnSpc>
              <a:spcBef>
                <a:spcPct val="0"/>
              </a:spcBef>
            </a:pPr>
            <a:r>
              <a:rPr lang="en-US" sz="2400" b="1" dirty="0">
                <a:latin typeface="Times New Roman" panose="02020603050405020304" pitchFamily="18" charset="0"/>
                <a:ea typeface="IBM Plex Sans"/>
                <a:cs typeface="Times New Roman" panose="02020603050405020304" pitchFamily="18" charset="0"/>
                <a:sym typeface="IBM Plex Sans"/>
              </a:rPr>
              <a:t>INTERNSHIP PRESENTATION</a:t>
            </a:r>
          </a:p>
          <a:p>
            <a:pPr algn="ctr">
              <a:lnSpc>
                <a:spcPts val="2737"/>
              </a:lnSpc>
              <a:spcBef>
                <a:spcPct val="0"/>
              </a:spcBef>
            </a:pPr>
            <a:r>
              <a:rPr lang="en-US" sz="2400" b="1" dirty="0">
                <a:latin typeface="Times New Roman" panose="02020603050405020304" pitchFamily="18" charset="0"/>
                <a:ea typeface="IBM Plex Sans"/>
                <a:cs typeface="Times New Roman" panose="02020603050405020304" pitchFamily="18" charset="0"/>
                <a:sym typeface="IBM Plex Sans"/>
              </a:rPr>
              <a:t>ON </a:t>
            </a:r>
          </a:p>
        </p:txBody>
      </p:sp>
      <p:sp>
        <p:nvSpPr>
          <p:cNvPr id="12" name="TextBox 11"/>
          <p:cNvSpPr txBox="1"/>
          <p:nvPr/>
        </p:nvSpPr>
        <p:spPr>
          <a:xfrm>
            <a:off x="157413" y="5872561"/>
            <a:ext cx="306259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Under The guidance of  Mrs. Shubha T V</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5248B1A-BED9-51B0-4913-A8C9417B6FE3}"/>
              </a:ext>
            </a:extLst>
          </p:cNvPr>
          <p:cNvSpPr txBox="1"/>
          <p:nvPr/>
        </p:nvSpPr>
        <p:spPr>
          <a:xfrm>
            <a:off x="8091402" y="5867725"/>
            <a:ext cx="4364958" cy="769441"/>
          </a:xfrm>
          <a:prstGeom prst="rect">
            <a:avLst/>
          </a:prstGeom>
          <a:noFill/>
        </p:spPr>
        <p:txBody>
          <a:bodyPr wrap="square">
            <a:spAutoFit/>
          </a:bodyPr>
          <a:lstStyle/>
          <a:p>
            <a:pPr algn="ctr"/>
            <a:r>
              <a:rPr lang="en-US" sz="2200" dirty="0">
                <a:latin typeface="Times New Roman" panose="02020603050405020304" pitchFamily="18" charset="0"/>
                <a:ea typeface="IBM Plex Sans"/>
                <a:cs typeface="Times New Roman" panose="02020603050405020304" pitchFamily="18" charset="0"/>
                <a:sym typeface="IBM Plex Sans"/>
              </a:rPr>
              <a:t>Presented by</a:t>
            </a:r>
          </a:p>
          <a:p>
            <a:pPr algn="ctr"/>
            <a:r>
              <a:rPr lang="en-US" sz="2200" dirty="0">
                <a:latin typeface="Times New Roman" panose="02020603050405020304" pitchFamily="18" charset="0"/>
                <a:ea typeface="IBM Plex Sans"/>
                <a:cs typeface="Times New Roman" panose="02020603050405020304" pitchFamily="18" charset="0"/>
                <a:sym typeface="IBM Plex Sans"/>
              </a:rPr>
              <a:t>  A S Harini [1JB21CS004]</a:t>
            </a: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9963-A964-4050-A951-60E9B117E5D2}"/>
              </a:ext>
            </a:extLst>
          </p:cNvPr>
          <p:cNvSpPr>
            <a:spLocks noGrp="1"/>
          </p:cNvSpPr>
          <p:nvPr>
            <p:ph type="title"/>
          </p:nvPr>
        </p:nvSpPr>
        <p:spPr>
          <a:xfrm>
            <a:off x="838199" y="153459"/>
            <a:ext cx="10515600" cy="1325563"/>
          </a:xfrm>
        </p:spPr>
        <p:txBody>
          <a:bodyPr/>
          <a:lstStyle/>
          <a:p>
            <a:r>
              <a:rPr lang="en-US" b="1" dirty="0">
                <a:latin typeface="Times New Roman" panose="02020603050405020304" pitchFamily="18" charset="0"/>
                <a:cs typeface="Times New Roman" panose="02020603050405020304" pitchFamily="18" charset="0"/>
              </a:rPr>
              <a:t>OCIDI</a:t>
            </a:r>
          </a:p>
        </p:txBody>
      </p:sp>
      <p:sp>
        <p:nvSpPr>
          <p:cNvPr id="3" name="Content Placeholder 2">
            <a:extLst>
              <a:ext uri="{FF2B5EF4-FFF2-40B4-BE49-F238E27FC236}">
                <a16:creationId xmlns:a16="http://schemas.microsoft.com/office/drawing/2014/main" id="{AAF05604-AD20-44FA-9BFF-D3A0186E741A}"/>
              </a:ext>
            </a:extLst>
          </p:cNvPr>
          <p:cNvSpPr>
            <a:spLocks noGrp="1"/>
          </p:cNvSpPr>
          <p:nvPr>
            <p:ph idx="1"/>
          </p:nvPr>
        </p:nvSpPr>
        <p:spPr>
          <a:xfrm>
            <a:off x="838199" y="1397480"/>
            <a:ext cx="11014495" cy="5095396"/>
          </a:xfrm>
        </p:spPr>
        <p:txBody>
          <a:bodyPr>
            <a:normAutofit fontScale="40000" lnSpcReduction="20000"/>
          </a:bodyPr>
          <a:lstStyle/>
          <a:p>
            <a:pPr>
              <a:lnSpc>
                <a:spcPct val="170000"/>
              </a:lnSpc>
              <a:spcBef>
                <a:spcPts val="450"/>
              </a:spcBef>
              <a:spcAft>
                <a:spcPts val="750"/>
              </a:spcAft>
            </a:pPr>
            <a:r>
              <a:rPr lang="en-US" sz="4500" b="1" i="0" dirty="0">
                <a:solidFill>
                  <a:srgbClr val="424242"/>
                </a:solidFill>
                <a:effectLst/>
                <a:latin typeface="Times New Roman" panose="02020603050405020304" pitchFamily="18" charset="0"/>
                <a:cs typeface="Times New Roman" panose="02020603050405020304" pitchFamily="18" charset="0"/>
              </a:rPr>
              <a:t>OCIDI Features:</a:t>
            </a:r>
            <a:br>
              <a:rPr lang="en-US" sz="4500" b="0" i="0" dirty="0">
                <a:solidFill>
                  <a:srgbClr val="424242"/>
                </a:solidFill>
                <a:effectLst/>
                <a:latin typeface="Times New Roman" panose="02020603050405020304" pitchFamily="18" charset="0"/>
                <a:cs typeface="Times New Roman" panose="02020603050405020304" pitchFamily="18" charset="0"/>
              </a:rPr>
            </a:br>
            <a:r>
              <a:rPr lang="en-US" sz="4500" b="0" i="0" dirty="0">
                <a:solidFill>
                  <a:srgbClr val="424242"/>
                </a:solidFill>
                <a:effectLst/>
                <a:latin typeface="Times New Roman" panose="02020603050405020304" pitchFamily="18" charset="0"/>
                <a:cs typeface="Times New Roman" panose="02020603050405020304" pitchFamily="18" charset="0"/>
              </a:rPr>
              <a:t>The key features of OCIDI include no-code data flow, immersive data experience, automated schema drift protection, hybrid data execution, optimization for Oracle, and a pay-as-you-go model.</a:t>
            </a:r>
          </a:p>
          <a:p>
            <a:pPr>
              <a:lnSpc>
                <a:spcPct val="170000"/>
              </a:lnSpc>
              <a:spcBef>
                <a:spcPts val="450"/>
              </a:spcBef>
              <a:spcAft>
                <a:spcPts val="750"/>
              </a:spcAft>
            </a:pPr>
            <a:r>
              <a:rPr lang="en-US" sz="4500" b="1" i="0" dirty="0">
                <a:solidFill>
                  <a:srgbClr val="424242"/>
                </a:solidFill>
                <a:effectLst/>
                <a:latin typeface="Times New Roman" panose="02020603050405020304" pitchFamily="18" charset="0"/>
                <a:cs typeface="Times New Roman" panose="02020603050405020304" pitchFamily="18" charset="0"/>
              </a:rPr>
              <a:t>Use Cases:</a:t>
            </a:r>
            <a:br>
              <a:rPr lang="en-US" sz="4500" b="0" i="0" dirty="0">
                <a:solidFill>
                  <a:srgbClr val="424242"/>
                </a:solidFill>
                <a:effectLst/>
                <a:latin typeface="Times New Roman" panose="02020603050405020304" pitchFamily="18" charset="0"/>
                <a:cs typeface="Times New Roman" panose="02020603050405020304" pitchFamily="18" charset="0"/>
              </a:rPr>
            </a:br>
            <a:r>
              <a:rPr lang="en-US" sz="4500" b="0" i="0" dirty="0">
                <a:solidFill>
                  <a:srgbClr val="424242"/>
                </a:solidFill>
                <a:effectLst/>
                <a:latin typeface="Times New Roman" panose="02020603050405020304" pitchFamily="18" charset="0"/>
                <a:cs typeface="Times New Roman" panose="02020603050405020304" pitchFamily="18" charset="0"/>
              </a:rPr>
              <a:t>OCIDI is primarily used for data integration in big data environments, data lakes, rapid data ingestion, and ingestion from multiple sources.</a:t>
            </a:r>
          </a:p>
          <a:p>
            <a:pPr>
              <a:lnSpc>
                <a:spcPct val="170000"/>
              </a:lnSpc>
              <a:spcBef>
                <a:spcPts val="450"/>
              </a:spcBef>
              <a:spcAft>
                <a:spcPts val="750"/>
              </a:spcAft>
            </a:pPr>
            <a:r>
              <a:rPr lang="en-US" sz="4500" b="1" i="0" dirty="0">
                <a:solidFill>
                  <a:srgbClr val="424242"/>
                </a:solidFill>
                <a:effectLst/>
                <a:latin typeface="Times New Roman" panose="02020603050405020304" pitchFamily="18" charset="0"/>
                <a:cs typeface="Times New Roman" panose="02020603050405020304" pitchFamily="18" charset="0"/>
              </a:rPr>
              <a:t>Components:</a:t>
            </a:r>
            <a:br>
              <a:rPr lang="en-US" sz="4500" b="0" i="0" dirty="0">
                <a:solidFill>
                  <a:srgbClr val="424242"/>
                </a:solidFill>
                <a:effectLst/>
                <a:latin typeface="Times New Roman" panose="02020603050405020304" pitchFamily="18" charset="0"/>
                <a:cs typeface="Times New Roman" panose="02020603050405020304" pitchFamily="18" charset="0"/>
              </a:rPr>
            </a:br>
            <a:r>
              <a:rPr lang="en-US" sz="4500" b="0" i="0" dirty="0">
                <a:solidFill>
                  <a:srgbClr val="424242"/>
                </a:solidFill>
                <a:effectLst/>
                <a:latin typeface="Times New Roman" panose="02020603050405020304" pitchFamily="18" charset="0"/>
                <a:cs typeface="Times New Roman" panose="02020603050405020304" pitchFamily="18" charset="0"/>
              </a:rPr>
              <a:t>OCIDI mainly comprises tasks, pipelines, and dataflows.</a:t>
            </a:r>
          </a:p>
          <a:p>
            <a:pPr algn="l">
              <a:lnSpc>
                <a:spcPct val="170000"/>
              </a:lnSpc>
              <a:spcBef>
                <a:spcPts val="450"/>
              </a:spcBef>
              <a:spcAft>
                <a:spcPts val="750"/>
              </a:spcAft>
            </a:pPr>
            <a:r>
              <a:rPr lang="en-US" sz="4500" b="1" i="0" dirty="0">
                <a:solidFill>
                  <a:srgbClr val="424242"/>
                </a:solidFill>
                <a:effectLst/>
                <a:latin typeface="Times New Roman" panose="02020603050405020304" pitchFamily="18" charset="0"/>
                <a:cs typeface="Times New Roman" panose="02020603050405020304" pitchFamily="18" charset="0"/>
              </a:rPr>
              <a:t>Task Types:</a:t>
            </a:r>
            <a:br>
              <a:rPr lang="en-US" sz="4500" b="0" i="0" dirty="0">
                <a:solidFill>
                  <a:srgbClr val="424242"/>
                </a:solidFill>
                <a:effectLst/>
                <a:latin typeface="Times New Roman" panose="02020603050405020304" pitchFamily="18" charset="0"/>
                <a:cs typeface="Times New Roman" panose="02020603050405020304" pitchFamily="18" charset="0"/>
              </a:rPr>
            </a:br>
            <a:r>
              <a:rPr lang="en-US" sz="4500" b="0" i="0" dirty="0">
                <a:solidFill>
                  <a:srgbClr val="424242"/>
                </a:solidFill>
                <a:effectLst/>
                <a:latin typeface="Times New Roman" panose="02020603050405020304" pitchFamily="18" charset="0"/>
                <a:cs typeface="Times New Roman" panose="02020603050405020304" pitchFamily="18" charset="0"/>
              </a:rPr>
              <a:t>Various types of tasks can be created based on requirements, such as data loader tasks, integration tasks, pipeline tasks, REST tasks, SQL tasks, and OCI dataflow tasks.</a:t>
            </a:r>
          </a:p>
        </p:txBody>
      </p:sp>
    </p:spTree>
    <p:extLst>
      <p:ext uri="{BB962C8B-B14F-4D97-AF65-F5344CB8AC3E}">
        <p14:creationId xmlns:p14="http://schemas.microsoft.com/office/powerpoint/2010/main" val="19270819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pload Objects">
            <a:extLst>
              <a:ext uri="{FF2B5EF4-FFF2-40B4-BE49-F238E27FC236}">
                <a16:creationId xmlns:a16="http://schemas.microsoft.com/office/drawing/2014/main" id="{52E6BDA3-C90D-4AE7-BDE6-099C62DE2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779" y="1753180"/>
            <a:ext cx="9548441" cy="4362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EEF86E5-A727-4E12-A281-65E3E26CCE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OCIDI</a:t>
            </a:r>
          </a:p>
        </p:txBody>
      </p:sp>
    </p:spTree>
    <p:extLst>
      <p:ext uri="{BB962C8B-B14F-4D97-AF65-F5344CB8AC3E}">
        <p14:creationId xmlns:p14="http://schemas.microsoft.com/office/powerpoint/2010/main" val="399083699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700/1*y0GTrDGLySuLOVgnYFGkjw.png">
            <a:extLst>
              <a:ext uri="{FF2B5EF4-FFF2-40B4-BE49-F238E27FC236}">
                <a16:creationId xmlns:a16="http://schemas.microsoft.com/office/drawing/2014/main" id="{13D37708-E0BF-4002-9B1B-47F03FBC4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195" y="1713097"/>
            <a:ext cx="9364552" cy="41701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25B78A0-1A1A-4048-8063-BD64728FDE9F}"/>
              </a:ext>
            </a:extLst>
          </p:cNvPr>
          <p:cNvSpPr>
            <a:spLocks noGrp="1"/>
          </p:cNvSpPr>
          <p:nvPr>
            <p:ph type="title"/>
          </p:nvPr>
        </p:nvSpPr>
        <p:spPr>
          <a:xfrm>
            <a:off x="838200" y="499595"/>
            <a:ext cx="10515600" cy="1325563"/>
          </a:xfrm>
        </p:spPr>
        <p:txBody>
          <a:bodyPr/>
          <a:lstStyle/>
          <a:p>
            <a:r>
              <a:rPr lang="en-US" b="1" dirty="0">
                <a:latin typeface="Times New Roman" panose="02020603050405020304" pitchFamily="18" charset="0"/>
                <a:cs typeface="Times New Roman" panose="02020603050405020304" pitchFamily="18" charset="0"/>
              </a:rPr>
              <a:t>OCIDI</a:t>
            </a:r>
          </a:p>
        </p:txBody>
      </p:sp>
    </p:spTree>
    <p:extLst>
      <p:ext uri="{BB962C8B-B14F-4D97-AF65-F5344CB8AC3E}">
        <p14:creationId xmlns:p14="http://schemas.microsoft.com/office/powerpoint/2010/main" val="34237324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1951-194C-4D3F-B171-1331BC4D0AE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APEX(FINAL PHASE)</a:t>
            </a:r>
          </a:p>
        </p:txBody>
      </p:sp>
      <p:sp>
        <p:nvSpPr>
          <p:cNvPr id="3" name="Content Placeholder 2">
            <a:extLst>
              <a:ext uri="{FF2B5EF4-FFF2-40B4-BE49-F238E27FC236}">
                <a16:creationId xmlns:a16="http://schemas.microsoft.com/office/drawing/2014/main" id="{5348650B-8238-4252-9355-D4DB7FE86CE3}"/>
              </a:ext>
            </a:extLst>
          </p:cNvPr>
          <p:cNvSpPr>
            <a:spLocks noGrp="1"/>
          </p:cNvSpPr>
          <p:nvPr>
            <p:ph idx="1"/>
          </p:nvPr>
        </p:nvSpPr>
        <p:spPr>
          <a:xfrm>
            <a:off x="717176" y="1480595"/>
            <a:ext cx="10636623" cy="4632338"/>
          </a:xfrm>
        </p:spPr>
        <p:txBody>
          <a:bodyPr>
            <a:normAutofit/>
          </a:bodyPr>
          <a:lstStyle/>
          <a:p>
            <a:pPr algn="just">
              <a:lnSpc>
                <a:spcPct val="150000"/>
              </a:lnSpc>
            </a:pPr>
            <a:r>
              <a:rPr lang="en-US" b="0" i="0" dirty="0">
                <a:solidFill>
                  <a:srgbClr val="424242"/>
                </a:solidFill>
                <a:effectLst/>
                <a:latin typeface="Times New Roman" panose="02020603050405020304" pitchFamily="18" charset="0"/>
                <a:cs typeface="Times New Roman" panose="02020603050405020304" pitchFamily="18" charset="0"/>
              </a:rPr>
              <a:t>We are currently in the final phase of our internship, focusing on APEX. APEX, or Application Express, is a low-code development platform provided by Oracle that enables the creation of secure and scalable web applications. </a:t>
            </a:r>
          </a:p>
          <a:p>
            <a:pPr algn="just">
              <a:lnSpc>
                <a:spcPct val="150000"/>
              </a:lnSpc>
            </a:pPr>
            <a:r>
              <a:rPr lang="en-US" b="0" i="0" dirty="0">
                <a:solidFill>
                  <a:srgbClr val="424242"/>
                </a:solidFill>
                <a:effectLst/>
                <a:latin typeface="Times New Roman" panose="02020603050405020304" pitchFamily="18" charset="0"/>
                <a:cs typeface="Times New Roman" panose="02020603050405020304" pitchFamily="18" charset="0"/>
              </a:rPr>
              <a:t>It is seamlessly integrated with the Oracle Database and is entirely web-based. We have developed several applications using APEX during this phase.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07555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5CEF75-9713-4E26-BA61-E4B80A1D357E}"/>
              </a:ext>
            </a:extLst>
          </p:cNvPr>
          <p:cNvPicPr/>
          <p:nvPr/>
        </p:nvPicPr>
        <p:blipFill>
          <a:blip r:embed="rId2">
            <a:extLst>
              <a:ext uri="{28A0092B-C50C-407E-A947-70E740481C1C}">
                <a14:useLocalDpi xmlns:a14="http://schemas.microsoft.com/office/drawing/2010/main" val="0"/>
              </a:ext>
            </a:extLst>
          </a:blip>
          <a:srcRect t="10000" b="7642"/>
          <a:stretch/>
        </p:blipFill>
        <p:spPr bwMode="auto">
          <a:xfrm>
            <a:off x="1091071" y="1202267"/>
            <a:ext cx="9839395" cy="5156200"/>
          </a:xfrm>
          <a:prstGeom prst="rect">
            <a:avLst/>
          </a:prstGeom>
          <a:noFill/>
          <a:ln>
            <a:noFill/>
          </a:ln>
        </p:spPr>
      </p:pic>
      <p:sp>
        <p:nvSpPr>
          <p:cNvPr id="5" name="Rectangle 4">
            <a:extLst>
              <a:ext uri="{FF2B5EF4-FFF2-40B4-BE49-F238E27FC236}">
                <a16:creationId xmlns:a16="http://schemas.microsoft.com/office/drawing/2014/main" id="{99988143-0CCB-46DE-BC6A-23FE2B9E844C}"/>
              </a:ext>
            </a:extLst>
          </p:cNvPr>
          <p:cNvSpPr/>
          <p:nvPr/>
        </p:nvSpPr>
        <p:spPr>
          <a:xfrm>
            <a:off x="1091071" y="245035"/>
            <a:ext cx="5315686"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APEX HOME PAGE</a:t>
            </a:r>
            <a:endParaRPr lang="en-US" sz="4400" dirty="0"/>
          </a:p>
        </p:txBody>
      </p:sp>
    </p:spTree>
    <p:extLst>
      <p:ext uri="{BB962C8B-B14F-4D97-AF65-F5344CB8AC3E}">
        <p14:creationId xmlns:p14="http://schemas.microsoft.com/office/powerpoint/2010/main" val="334512189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9C76AD-98B8-414A-85C7-152F3F8BE0D8}"/>
              </a:ext>
            </a:extLst>
          </p:cNvPr>
          <p:cNvPicPr/>
          <p:nvPr/>
        </p:nvPicPr>
        <p:blipFill>
          <a:blip r:embed="rId2">
            <a:extLst>
              <a:ext uri="{28A0092B-C50C-407E-A947-70E740481C1C}">
                <a14:useLocalDpi xmlns:a14="http://schemas.microsoft.com/office/drawing/2010/main" val="0"/>
              </a:ext>
            </a:extLst>
          </a:blip>
          <a:srcRect t="9099" b="7136"/>
          <a:stretch/>
        </p:blipFill>
        <p:spPr bwMode="auto">
          <a:xfrm>
            <a:off x="1062815" y="1497076"/>
            <a:ext cx="9935385" cy="4565057"/>
          </a:xfrm>
          <a:prstGeom prst="rect">
            <a:avLst/>
          </a:prstGeom>
          <a:noFill/>
          <a:ln>
            <a:noFill/>
          </a:ln>
        </p:spPr>
      </p:pic>
      <p:sp>
        <p:nvSpPr>
          <p:cNvPr id="5" name="Rectangle 4">
            <a:extLst>
              <a:ext uri="{FF2B5EF4-FFF2-40B4-BE49-F238E27FC236}">
                <a16:creationId xmlns:a16="http://schemas.microsoft.com/office/drawing/2014/main" id="{09A81D36-45E8-44EE-9420-6E955273B628}"/>
              </a:ext>
            </a:extLst>
          </p:cNvPr>
          <p:cNvSpPr/>
          <p:nvPr/>
        </p:nvSpPr>
        <p:spPr>
          <a:xfrm>
            <a:off x="1062815" y="473635"/>
            <a:ext cx="5738174"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APEX APPLICATION</a:t>
            </a:r>
            <a:endParaRPr lang="en-US" sz="4400" dirty="0"/>
          </a:p>
        </p:txBody>
      </p:sp>
    </p:spTree>
    <p:extLst>
      <p:ext uri="{BB962C8B-B14F-4D97-AF65-F5344CB8AC3E}">
        <p14:creationId xmlns:p14="http://schemas.microsoft.com/office/powerpoint/2010/main" val="180262592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6395A-CB45-4EE1-B782-1B22CA4E30EF}"/>
              </a:ext>
            </a:extLst>
          </p:cNvPr>
          <p:cNvPicPr/>
          <p:nvPr/>
        </p:nvPicPr>
        <p:blipFill>
          <a:blip r:embed="rId2">
            <a:extLst>
              <a:ext uri="{28A0092B-C50C-407E-A947-70E740481C1C}">
                <a14:useLocalDpi xmlns:a14="http://schemas.microsoft.com/office/drawing/2010/main" val="0"/>
              </a:ext>
            </a:extLst>
          </a:blip>
          <a:srcRect l="123" t="9648" r="-123" b="6730"/>
          <a:stretch/>
        </p:blipFill>
        <p:spPr bwMode="auto">
          <a:xfrm>
            <a:off x="1179107" y="1498600"/>
            <a:ext cx="9833785" cy="4495801"/>
          </a:xfrm>
          <a:prstGeom prst="rect">
            <a:avLst/>
          </a:prstGeom>
          <a:noFill/>
          <a:ln>
            <a:noFill/>
          </a:ln>
        </p:spPr>
      </p:pic>
      <p:sp>
        <p:nvSpPr>
          <p:cNvPr id="6" name="Rectangle 5">
            <a:extLst>
              <a:ext uri="{FF2B5EF4-FFF2-40B4-BE49-F238E27FC236}">
                <a16:creationId xmlns:a16="http://schemas.microsoft.com/office/drawing/2014/main" id="{E18630E9-5986-4349-A68A-3BF374811D3E}"/>
              </a:ext>
            </a:extLst>
          </p:cNvPr>
          <p:cNvSpPr/>
          <p:nvPr/>
        </p:nvSpPr>
        <p:spPr>
          <a:xfrm>
            <a:off x="1054348" y="478878"/>
            <a:ext cx="3701463"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APEX PAGES</a:t>
            </a:r>
            <a:endParaRPr lang="en-US" sz="4400" dirty="0"/>
          </a:p>
        </p:txBody>
      </p:sp>
    </p:spTree>
    <p:extLst>
      <p:ext uri="{BB962C8B-B14F-4D97-AF65-F5344CB8AC3E}">
        <p14:creationId xmlns:p14="http://schemas.microsoft.com/office/powerpoint/2010/main" val="89089438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5956B3-0D17-4C3D-8701-EFAD3CD535CE}"/>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bwMode="auto">
          <a:xfrm>
            <a:off x="1211091" y="1507933"/>
            <a:ext cx="9321441" cy="4825632"/>
          </a:xfrm>
          <a:prstGeom prst="rect">
            <a:avLst/>
          </a:prstGeom>
          <a:noFill/>
          <a:ln>
            <a:noFill/>
          </a:ln>
        </p:spPr>
      </p:pic>
      <p:sp>
        <p:nvSpPr>
          <p:cNvPr id="5" name="Rectangle 4">
            <a:extLst>
              <a:ext uri="{FF2B5EF4-FFF2-40B4-BE49-F238E27FC236}">
                <a16:creationId xmlns:a16="http://schemas.microsoft.com/office/drawing/2014/main" id="{67B6BB10-E629-4EED-89D3-9E7EE926EA25}"/>
              </a:ext>
            </a:extLst>
          </p:cNvPr>
          <p:cNvSpPr/>
          <p:nvPr/>
        </p:nvSpPr>
        <p:spPr>
          <a:xfrm>
            <a:off x="1130548" y="524435"/>
            <a:ext cx="4193199"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APEX REPORT</a:t>
            </a:r>
            <a:endParaRPr lang="en-US" sz="4400" dirty="0"/>
          </a:p>
        </p:txBody>
      </p:sp>
    </p:spTree>
    <p:extLst>
      <p:ext uri="{BB962C8B-B14F-4D97-AF65-F5344CB8AC3E}">
        <p14:creationId xmlns:p14="http://schemas.microsoft.com/office/powerpoint/2010/main" val="398995226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55F3-5CBE-4D89-A7AC-D6FFF1CAFCA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 SKILLS</a:t>
            </a:r>
          </a:p>
        </p:txBody>
      </p:sp>
      <p:sp>
        <p:nvSpPr>
          <p:cNvPr id="3" name="Content Placeholder 2">
            <a:extLst>
              <a:ext uri="{FF2B5EF4-FFF2-40B4-BE49-F238E27FC236}">
                <a16:creationId xmlns:a16="http://schemas.microsoft.com/office/drawing/2014/main" id="{ED6A4D45-2D87-4306-9325-40C3DFCD5D8C}"/>
              </a:ext>
            </a:extLst>
          </p:cNvPr>
          <p:cNvSpPr>
            <a:spLocks noGrp="1"/>
          </p:cNvSpPr>
          <p:nvPr>
            <p:ph idx="1"/>
          </p:nvPr>
        </p:nvSpPr>
        <p:spPr>
          <a:xfrm>
            <a:off x="838200" y="1690688"/>
            <a:ext cx="10515600" cy="4351338"/>
          </a:xfrm>
        </p:spPr>
        <p:txBody>
          <a:bodyPr/>
          <a:lstStyle/>
          <a:p>
            <a:pPr algn="just">
              <a:lnSpc>
                <a:spcPct val="150000"/>
              </a:lnSpc>
            </a:pPr>
            <a:r>
              <a:rPr lang="en-US" b="0" i="0" dirty="0">
                <a:solidFill>
                  <a:srgbClr val="424242"/>
                </a:solidFill>
                <a:effectLst/>
                <a:latin typeface="Times New Roman" panose="02020603050405020304" pitchFamily="18" charset="0"/>
                <a:cs typeface="Times New Roman" panose="02020603050405020304" pitchFamily="18" charset="0"/>
              </a:rPr>
              <a:t>In addition to technical skills, we received soft skills training that covered email etiquette, group discussions, minutes of meeting (MOM) writing, call etiquette, and interview preparation. We also enhanced our teamwork through daily activities and reviews, with a strong focus on professional communication.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50963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2B9C-2E58-4275-8C45-88C51C255208}"/>
              </a:ext>
            </a:extLst>
          </p:cNvPr>
          <p:cNvSpPr>
            <a:spLocks noGrp="1"/>
          </p:cNvSpPr>
          <p:nvPr>
            <p:ph type="title"/>
          </p:nvPr>
        </p:nvSpPr>
        <p:spPr>
          <a:xfrm>
            <a:off x="977900" y="332317"/>
            <a:ext cx="5981700" cy="1325563"/>
          </a:xfrm>
        </p:spPr>
        <p:txBody>
          <a:bodyPr/>
          <a:lstStyle/>
          <a:p>
            <a:pPr algn="l">
              <a:spcAft>
                <a:spcPts val="600"/>
              </a:spcAft>
            </a:pPr>
            <a:r>
              <a:rPr lang="en-IN" b="1" i="0" dirty="0">
                <a:effectLst/>
                <a:latin typeface="Times New Roman" panose="02020603050405020304" pitchFamily="18" charset="0"/>
                <a:cs typeface="Times New Roman" panose="02020603050405020304" pitchFamily="18" charset="0"/>
              </a:rPr>
              <a:t>GAINED INSIGHTS</a:t>
            </a:r>
          </a:p>
        </p:txBody>
      </p:sp>
      <p:sp>
        <p:nvSpPr>
          <p:cNvPr id="3" name="Content Placeholder 2">
            <a:extLst>
              <a:ext uri="{FF2B5EF4-FFF2-40B4-BE49-F238E27FC236}">
                <a16:creationId xmlns:a16="http://schemas.microsoft.com/office/drawing/2014/main" id="{F937FD1C-7076-4DDC-876E-4D0E0A1FCBE0}"/>
              </a:ext>
            </a:extLst>
          </p:cNvPr>
          <p:cNvSpPr>
            <a:spLocks noGrp="1"/>
          </p:cNvSpPr>
          <p:nvPr>
            <p:ph idx="1"/>
          </p:nvPr>
        </p:nvSpPr>
        <p:spPr>
          <a:xfrm>
            <a:off x="838200" y="1532965"/>
            <a:ext cx="10515600" cy="4959910"/>
          </a:xfrm>
        </p:spPr>
        <p:txBody>
          <a:bodyPr>
            <a:normAutofit/>
          </a:bodyPr>
          <a:lstStyle/>
          <a:p>
            <a:pPr>
              <a:lnSpc>
                <a:spcPct val="150000"/>
              </a:lnSpc>
            </a:pPr>
            <a:r>
              <a:rPr lang="en-US" b="0" i="0" dirty="0">
                <a:solidFill>
                  <a:srgbClr val="424242"/>
                </a:solidFill>
                <a:effectLst/>
                <a:latin typeface="Times New Roman" panose="02020603050405020304" pitchFamily="18" charset="0"/>
                <a:cs typeface="Times New Roman" panose="02020603050405020304" pitchFamily="18" charset="0"/>
              </a:rPr>
              <a:t>We gained practical experience with Oracle APEX, OIC, and OCI, enhancing our understanding of cloud deployments, workflows, and automation. </a:t>
            </a:r>
          </a:p>
          <a:p>
            <a:pPr>
              <a:lnSpc>
                <a:spcPct val="150000"/>
              </a:lnSpc>
            </a:pPr>
            <a:r>
              <a:rPr lang="en-US" b="0" i="0" dirty="0">
                <a:solidFill>
                  <a:srgbClr val="424242"/>
                </a:solidFill>
                <a:effectLst/>
                <a:latin typeface="Times New Roman" panose="02020603050405020304" pitchFamily="18" charset="0"/>
                <a:cs typeface="Times New Roman" panose="02020603050405020304" pitchFamily="18" charset="0"/>
              </a:rPr>
              <a:t>Our teamwork and confidence improved through soft skills sessions, which helped build a strong foundation for a career in cloud integration and low-code platforms. Additionally, we learned about various enterprise applications and different Oracle technologies.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20607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D2CC-32EC-4197-9B05-CA3F7C19D2DE}"/>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OVERVIEW OF INTERNSHIP WORK</a:t>
            </a:r>
          </a:p>
        </p:txBody>
      </p:sp>
      <p:sp>
        <p:nvSpPr>
          <p:cNvPr id="3" name="Content Placeholder 2">
            <a:extLst>
              <a:ext uri="{FF2B5EF4-FFF2-40B4-BE49-F238E27FC236}">
                <a16:creationId xmlns:a16="http://schemas.microsoft.com/office/drawing/2014/main" id="{5ED2C56E-29DE-4E0C-843D-88DDC086B26B}"/>
              </a:ext>
            </a:extLst>
          </p:cNvPr>
          <p:cNvSpPr>
            <a:spLocks noGrp="1"/>
          </p:cNvSpPr>
          <p:nvPr>
            <p:ph idx="1"/>
          </p:nvPr>
        </p:nvSpPr>
        <p:spPr>
          <a:xfrm>
            <a:off x="755276" y="1497820"/>
            <a:ext cx="10681447" cy="4803775"/>
          </a:xfrm>
        </p:spPr>
        <p:txBody>
          <a:bodyPr>
            <a:normAutofit fontScale="85000" lnSpcReduction="20000"/>
          </a:bodyPr>
          <a:lstStyle/>
          <a:p>
            <a:pPr algn="l">
              <a:lnSpc>
                <a:spcPct val="150000"/>
              </a:lnSpc>
              <a:spcBef>
                <a:spcPts val="450"/>
              </a:spcBef>
              <a:spcAft>
                <a:spcPts val="750"/>
              </a:spcAft>
              <a:buNone/>
            </a:pPr>
            <a:r>
              <a:rPr lang="en-US" sz="2600" b="1" i="0" dirty="0">
                <a:solidFill>
                  <a:srgbClr val="424242"/>
                </a:solidFill>
                <a:effectLst/>
                <a:latin typeface="Times New Roman" panose="02020603050405020304" pitchFamily="18" charset="0"/>
                <a:cs typeface="Times New Roman" panose="02020603050405020304" pitchFamily="18" charset="0"/>
              </a:rPr>
              <a:t>Duration: </a:t>
            </a:r>
            <a:r>
              <a:rPr lang="en-US" sz="2600" b="0" i="0" dirty="0">
                <a:solidFill>
                  <a:srgbClr val="424242"/>
                </a:solidFill>
                <a:effectLst/>
                <a:latin typeface="Times New Roman" panose="02020603050405020304" pitchFamily="18" charset="0"/>
                <a:cs typeface="Times New Roman" panose="02020603050405020304" pitchFamily="18" charset="0"/>
              </a:rPr>
              <a:t>March 2025 to June 2025</a:t>
            </a:r>
          </a:p>
          <a:p>
            <a:pPr algn="l">
              <a:lnSpc>
                <a:spcPct val="150000"/>
              </a:lnSpc>
              <a:spcBef>
                <a:spcPts val="450"/>
              </a:spcBef>
              <a:spcAft>
                <a:spcPts val="750"/>
              </a:spcAft>
              <a:buNone/>
            </a:pPr>
            <a:r>
              <a:rPr lang="en-US" sz="2600" b="1" i="0" dirty="0">
                <a:solidFill>
                  <a:srgbClr val="424242"/>
                </a:solidFill>
                <a:effectLst/>
                <a:latin typeface="Times New Roman" panose="02020603050405020304" pitchFamily="18" charset="0"/>
                <a:cs typeface="Times New Roman" panose="02020603050405020304" pitchFamily="18" charset="0"/>
              </a:rPr>
              <a:t>Company: </a:t>
            </a:r>
            <a:r>
              <a:rPr lang="en-US" sz="2600" b="0" i="0" dirty="0">
                <a:solidFill>
                  <a:srgbClr val="424242"/>
                </a:solidFill>
                <a:effectLst/>
                <a:latin typeface="Times New Roman" panose="02020603050405020304" pitchFamily="18" charset="0"/>
                <a:cs typeface="Times New Roman" panose="02020603050405020304" pitchFamily="18" charset="0"/>
              </a:rPr>
              <a:t>Cognizant Technology Solutions, Chennai</a:t>
            </a:r>
          </a:p>
          <a:p>
            <a:pPr algn="l">
              <a:lnSpc>
                <a:spcPct val="150000"/>
              </a:lnSpc>
              <a:spcBef>
                <a:spcPts val="450"/>
              </a:spcBef>
              <a:spcAft>
                <a:spcPts val="750"/>
              </a:spcAft>
              <a:buNone/>
            </a:pPr>
            <a:r>
              <a:rPr lang="en-US" sz="2600" b="0" i="0" dirty="0">
                <a:solidFill>
                  <a:srgbClr val="424242"/>
                </a:solidFill>
                <a:effectLst/>
                <a:latin typeface="Times New Roman" panose="02020603050405020304" pitchFamily="18" charset="0"/>
                <a:cs typeface="Times New Roman" panose="02020603050405020304" pitchFamily="18" charset="0"/>
              </a:rPr>
              <a:t>The internship is divided into three phases:</a:t>
            </a:r>
          </a:p>
          <a:p>
            <a:pPr algn="l">
              <a:lnSpc>
                <a:spcPct val="150000"/>
              </a:lnSpc>
              <a:spcAft>
                <a:spcPts val="600"/>
              </a:spcAft>
              <a:buFont typeface="+mj-lt"/>
              <a:buAutoNum type="arabicPeriod"/>
            </a:pPr>
            <a:r>
              <a:rPr lang="en-US" sz="2600" b="1" i="0" dirty="0">
                <a:solidFill>
                  <a:srgbClr val="424242"/>
                </a:solidFill>
                <a:effectLst/>
                <a:latin typeface="Times New Roman" panose="02020603050405020304" pitchFamily="18" charset="0"/>
                <a:cs typeface="Times New Roman" panose="02020603050405020304" pitchFamily="18" charset="0"/>
              </a:rPr>
              <a:t>Delta Phase: </a:t>
            </a:r>
            <a:r>
              <a:rPr lang="en-US" sz="2600" b="0" i="0" dirty="0">
                <a:solidFill>
                  <a:srgbClr val="424242"/>
                </a:solidFill>
                <a:effectLst/>
                <a:latin typeface="Times New Roman" panose="02020603050405020304" pitchFamily="18" charset="0"/>
                <a:cs typeface="Times New Roman" panose="02020603050405020304" pitchFamily="18" charset="0"/>
              </a:rPr>
              <a:t>Focuses on PL/SQL, HTML, CSS, XML, REST web services, UNIX, and Python.</a:t>
            </a:r>
          </a:p>
          <a:p>
            <a:pPr algn="l">
              <a:lnSpc>
                <a:spcPct val="150000"/>
              </a:lnSpc>
              <a:spcAft>
                <a:spcPts val="600"/>
              </a:spcAft>
              <a:buFont typeface="+mj-lt"/>
              <a:buAutoNum type="arabicPeriod"/>
            </a:pPr>
            <a:r>
              <a:rPr lang="en-US" sz="2600" b="1" i="0" dirty="0">
                <a:solidFill>
                  <a:srgbClr val="424242"/>
                </a:solidFill>
                <a:effectLst/>
                <a:latin typeface="Times New Roman" panose="02020603050405020304" pitchFamily="18" charset="0"/>
                <a:cs typeface="Times New Roman" panose="02020603050405020304" pitchFamily="18" charset="0"/>
              </a:rPr>
              <a:t>Interim Phase: </a:t>
            </a:r>
            <a:r>
              <a:rPr lang="en-US" sz="2600" b="0" i="0" dirty="0">
                <a:solidFill>
                  <a:srgbClr val="424242"/>
                </a:solidFill>
                <a:effectLst/>
                <a:latin typeface="Times New Roman" panose="02020603050405020304" pitchFamily="18" charset="0"/>
                <a:cs typeface="Times New Roman" panose="02020603050405020304" pitchFamily="18" charset="0"/>
              </a:rPr>
              <a:t>Emphasizes OCI, OIC, and OCIDI.</a:t>
            </a:r>
          </a:p>
          <a:p>
            <a:pPr algn="l">
              <a:lnSpc>
                <a:spcPct val="150000"/>
              </a:lnSpc>
              <a:spcAft>
                <a:spcPts val="600"/>
              </a:spcAft>
              <a:buFont typeface="+mj-lt"/>
              <a:buAutoNum type="arabicPeriod"/>
            </a:pPr>
            <a:r>
              <a:rPr lang="en-US" sz="2600" b="1" i="0" dirty="0">
                <a:solidFill>
                  <a:srgbClr val="424242"/>
                </a:solidFill>
                <a:effectLst/>
                <a:latin typeface="Times New Roman" panose="02020603050405020304" pitchFamily="18" charset="0"/>
                <a:cs typeface="Times New Roman" panose="02020603050405020304" pitchFamily="18" charset="0"/>
              </a:rPr>
              <a:t>Final Phase: </a:t>
            </a:r>
            <a:r>
              <a:rPr lang="en-US" sz="2600" b="0" i="0" dirty="0">
                <a:solidFill>
                  <a:srgbClr val="424242"/>
                </a:solidFill>
                <a:effectLst/>
                <a:latin typeface="Times New Roman" panose="02020603050405020304" pitchFamily="18" charset="0"/>
                <a:cs typeface="Times New Roman" panose="02020603050405020304" pitchFamily="18" charset="0"/>
              </a:rPr>
              <a:t>Concentrates primarily on APEX, which is the main area of work.</a:t>
            </a:r>
          </a:p>
          <a:p>
            <a:pPr algn="l">
              <a:lnSpc>
                <a:spcPct val="150000"/>
              </a:lnSpc>
              <a:spcBef>
                <a:spcPts val="450"/>
              </a:spcBef>
              <a:spcAft>
                <a:spcPts val="750"/>
              </a:spcAft>
            </a:pPr>
            <a:r>
              <a:rPr lang="en-US" sz="2600" b="0" i="0" dirty="0">
                <a:solidFill>
                  <a:srgbClr val="424242"/>
                </a:solidFill>
                <a:effectLst/>
                <a:latin typeface="Times New Roman" panose="02020603050405020304" pitchFamily="18" charset="0"/>
                <a:cs typeface="Times New Roman" panose="02020603050405020304" pitchFamily="18" charset="0"/>
              </a:rPr>
              <a:t>I am currently in the final phase of the internship.</a:t>
            </a:r>
          </a:p>
        </p:txBody>
      </p:sp>
    </p:spTree>
    <p:extLst>
      <p:ext uri="{BB962C8B-B14F-4D97-AF65-F5344CB8AC3E}">
        <p14:creationId xmlns:p14="http://schemas.microsoft.com/office/powerpoint/2010/main" val="328763181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CE74-C398-42F4-B10D-C081BF910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220B455-50EA-4743-9E91-0C5B76150246}"/>
              </a:ext>
            </a:extLst>
          </p:cNvPr>
          <p:cNvSpPr>
            <a:spLocks noGrp="1"/>
          </p:cNvSpPr>
          <p:nvPr>
            <p:ph idx="1"/>
          </p:nvPr>
        </p:nvSpPr>
        <p:spPr>
          <a:xfrm>
            <a:off x="935566" y="1571812"/>
            <a:ext cx="10320867" cy="4630551"/>
          </a:xfrm>
        </p:spPr>
        <p:txBody>
          <a:bodyPr>
            <a:normAutofit/>
          </a:bodyPr>
          <a:lstStyle/>
          <a:p>
            <a:pPr algn="just">
              <a:lnSpc>
                <a:spcPct val="150000"/>
              </a:lnSpc>
            </a:pPr>
            <a:r>
              <a:rPr lang="en-US" b="0" i="0" dirty="0">
                <a:solidFill>
                  <a:srgbClr val="424242"/>
                </a:solidFill>
                <a:effectLst/>
                <a:latin typeface="Times New Roman" panose="02020603050405020304" pitchFamily="18" charset="0"/>
                <a:cs typeface="Times New Roman" panose="02020603050405020304" pitchFamily="18" charset="0"/>
              </a:rPr>
              <a:t>The internship at Cognizant Technology Solutions offered a valuable opportunity to apply academic knowledge to real-world scenarios. We gained hands-on experience through various projects and activities, developed professional skills, and were exposed to a range of cloud solutions and low-code applications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190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509B-1279-40EB-AAD4-C004391DCFFB}"/>
              </a:ext>
            </a:extLst>
          </p:cNvPr>
          <p:cNvSpPr>
            <a:spLocks noGrp="1"/>
          </p:cNvSpPr>
          <p:nvPr>
            <p:ph type="title"/>
          </p:nvPr>
        </p:nvSpPr>
        <p:spPr>
          <a:xfrm>
            <a:off x="838200" y="2543548"/>
            <a:ext cx="10515600" cy="1325563"/>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91990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3D94-0B56-4F70-9E06-62FE574AA3B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COGNIZANT</a:t>
            </a:r>
          </a:p>
        </p:txBody>
      </p:sp>
      <p:sp>
        <p:nvSpPr>
          <p:cNvPr id="3" name="Content Placeholder 2">
            <a:extLst>
              <a:ext uri="{FF2B5EF4-FFF2-40B4-BE49-F238E27FC236}">
                <a16:creationId xmlns:a16="http://schemas.microsoft.com/office/drawing/2014/main" id="{59C56808-888C-4A82-B99C-50A0A5147F0A}"/>
              </a:ext>
            </a:extLst>
          </p:cNvPr>
          <p:cNvSpPr>
            <a:spLocks noGrp="1"/>
          </p:cNvSpPr>
          <p:nvPr>
            <p:ph idx="1"/>
          </p:nvPr>
        </p:nvSpPr>
        <p:spPr>
          <a:xfrm>
            <a:off x="672353" y="1690688"/>
            <a:ext cx="10681447" cy="4871010"/>
          </a:xfrm>
        </p:spPr>
        <p:txBody>
          <a:bodyPr>
            <a:normAutofit/>
          </a:bodyPr>
          <a:lstStyle/>
          <a:p>
            <a:pPr algn="just">
              <a:lnSpc>
                <a:spcPct val="150000"/>
              </a:lnSpc>
            </a:pPr>
            <a:r>
              <a:rPr lang="en-US" sz="2600" b="0" i="0" dirty="0">
                <a:solidFill>
                  <a:srgbClr val="424242"/>
                </a:solidFill>
                <a:effectLst/>
                <a:latin typeface="Times New Roman" panose="02020603050405020304" pitchFamily="18" charset="0"/>
                <a:cs typeface="Times New Roman" panose="02020603050405020304" pitchFamily="18" charset="0"/>
              </a:rPr>
              <a:t>Cognizant Technology Solutions is an American multinational company specializing in IT consulting and outsourcing. Its headquarters are located in New Jersey, USA, though it was originally founded in Chennai, India. </a:t>
            </a:r>
          </a:p>
          <a:p>
            <a:pPr algn="just">
              <a:lnSpc>
                <a:spcPct val="150000"/>
              </a:lnSpc>
            </a:pPr>
            <a:r>
              <a:rPr lang="en-US" sz="2600" b="0" i="0" dirty="0">
                <a:solidFill>
                  <a:srgbClr val="424242"/>
                </a:solidFill>
                <a:effectLst/>
                <a:latin typeface="Times New Roman" panose="02020603050405020304" pitchFamily="18" charset="0"/>
                <a:cs typeface="Times New Roman" panose="02020603050405020304" pitchFamily="18" charset="0"/>
              </a:rPr>
              <a:t>The company's primary services include cloud computing, AI and analytics, enterprise application services, consulting, and IT infrastructure. With a global workforce of approximately 336,800 employees, about 75% of its staff are based in India.</a:t>
            </a:r>
            <a:endParaRPr lang="en-US" sz="2600" dirty="0">
              <a:latin typeface="Times New Roman" panose="02020603050405020304" pitchFamily="18" charset="0"/>
              <a:cs typeface="Times New Roman" panose="02020603050405020304" pitchFamily="18" charset="0"/>
            </a:endParaRPr>
          </a:p>
        </p:txBody>
      </p:sp>
      <p:pic>
        <p:nvPicPr>
          <p:cNvPr id="5122" name="Picture 2" descr="Cognizant Logo, symbol, meaning, history, PNG, brand">
            <a:extLst>
              <a:ext uri="{FF2B5EF4-FFF2-40B4-BE49-F238E27FC236}">
                <a16:creationId xmlns:a16="http://schemas.microsoft.com/office/drawing/2014/main" id="{A7FF727D-1CFD-433D-B378-8F19B6A23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835" y="-328566"/>
            <a:ext cx="4823012" cy="271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60157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AAAE-A603-4EEC-A42A-684B43C48635}"/>
              </a:ext>
            </a:extLst>
          </p:cNvPr>
          <p:cNvSpPr>
            <a:spLocks noGrp="1"/>
          </p:cNvSpPr>
          <p:nvPr>
            <p:ph type="title"/>
          </p:nvPr>
        </p:nvSpPr>
        <p:spPr>
          <a:xfrm>
            <a:off x="600635" y="377139"/>
            <a:ext cx="11226180" cy="1325563"/>
          </a:xfrm>
        </p:spPr>
        <p:txBody>
          <a:bodyPr>
            <a:normAutofit/>
          </a:bodyPr>
          <a:lstStyle/>
          <a:p>
            <a:r>
              <a:rPr lang="en-US" sz="4000" b="1" dirty="0">
                <a:latin typeface="Times New Roman" panose="02020603050405020304" pitchFamily="18" charset="0"/>
                <a:cs typeface="Times New Roman" panose="02020603050405020304" pitchFamily="18" charset="0"/>
              </a:rPr>
              <a:t>ENTERPRISE PLATFORM SERVICES (EPS)</a:t>
            </a:r>
          </a:p>
        </p:txBody>
      </p:sp>
      <p:sp>
        <p:nvSpPr>
          <p:cNvPr id="3" name="Content Placeholder 2">
            <a:extLst>
              <a:ext uri="{FF2B5EF4-FFF2-40B4-BE49-F238E27FC236}">
                <a16:creationId xmlns:a16="http://schemas.microsoft.com/office/drawing/2014/main" id="{6E784E21-FD6E-4410-85DF-896E3CA4CAE2}"/>
              </a:ext>
            </a:extLst>
          </p:cNvPr>
          <p:cNvSpPr>
            <a:spLocks noGrp="1"/>
          </p:cNvSpPr>
          <p:nvPr>
            <p:ph idx="1"/>
          </p:nvPr>
        </p:nvSpPr>
        <p:spPr>
          <a:xfrm>
            <a:off x="600635" y="1690688"/>
            <a:ext cx="10990729" cy="4827494"/>
          </a:xfrm>
        </p:spPr>
        <p:txBody>
          <a:bodyPr>
            <a:normAutofit fontScale="92500"/>
          </a:bodyPr>
          <a:lstStyle/>
          <a:p>
            <a:pPr algn="just">
              <a:lnSpc>
                <a:spcPct val="150000"/>
              </a:lnSpc>
            </a:pPr>
            <a:r>
              <a:rPr lang="en-IN" sz="2600" b="0" i="0" dirty="0">
                <a:solidFill>
                  <a:srgbClr val="424242"/>
                </a:solidFill>
                <a:effectLst/>
                <a:latin typeface="Times New Roman" panose="02020603050405020304" pitchFamily="18" charset="0"/>
                <a:cs typeface="Times New Roman" panose="02020603050405020304" pitchFamily="18" charset="0"/>
              </a:rPr>
              <a:t>It focuses on helping clients transform their core business operations using powerful enterprise platforms.</a:t>
            </a:r>
          </a:p>
          <a:p>
            <a:pPr algn="just">
              <a:lnSpc>
                <a:spcPct val="150000"/>
              </a:lnSpc>
            </a:pPr>
            <a:r>
              <a:rPr lang="en-IN" sz="2600" b="0" i="0" u="sng" dirty="0">
                <a:solidFill>
                  <a:srgbClr val="424242"/>
                </a:solidFill>
                <a:effectLst/>
                <a:latin typeface="Times New Roman" panose="02020603050405020304" pitchFamily="18" charset="0"/>
                <a:cs typeface="Times New Roman" panose="02020603050405020304" pitchFamily="18" charset="0"/>
              </a:rPr>
              <a:t>Service Lines of EPS: </a:t>
            </a:r>
            <a:r>
              <a:rPr lang="en-IN" sz="2600" b="0" i="0" dirty="0">
                <a:solidFill>
                  <a:srgbClr val="424242"/>
                </a:solidFill>
                <a:effectLst/>
                <a:latin typeface="Times New Roman" panose="02020603050405020304" pitchFamily="18" charset="0"/>
                <a:cs typeface="Times New Roman" panose="02020603050405020304" pitchFamily="18" charset="0"/>
              </a:rPr>
              <a:t>HCM, ERP, Digital Process Orchestration, Digital Supply Chain Transformation, Platform Integration.</a:t>
            </a:r>
          </a:p>
          <a:p>
            <a:pPr algn="just">
              <a:lnSpc>
                <a:spcPct val="150000"/>
              </a:lnSpc>
            </a:pPr>
            <a:r>
              <a:rPr lang="en-IN" sz="2600" b="0" i="0" u="sng" dirty="0">
                <a:solidFill>
                  <a:srgbClr val="424242"/>
                </a:solidFill>
                <a:effectLst/>
                <a:latin typeface="Times New Roman" panose="02020603050405020304" pitchFamily="18" charset="0"/>
                <a:cs typeface="Times New Roman" panose="02020603050405020304" pitchFamily="18" charset="0"/>
              </a:rPr>
              <a:t>Subdomains of EPS: </a:t>
            </a:r>
            <a:r>
              <a:rPr lang="en-IN" sz="2600" b="0" i="0" dirty="0">
                <a:solidFill>
                  <a:srgbClr val="424242"/>
                </a:solidFill>
                <a:effectLst/>
                <a:latin typeface="Times New Roman" panose="02020603050405020304" pitchFamily="18" charset="0"/>
                <a:cs typeface="Times New Roman" panose="02020603050405020304" pitchFamily="18" charset="0"/>
              </a:rPr>
              <a:t>SAP services, Oracle APEX, Salesforce Services, Workday Services.</a:t>
            </a:r>
          </a:p>
          <a:p>
            <a:pPr algn="just">
              <a:lnSpc>
                <a:spcPct val="150000"/>
              </a:lnSpc>
            </a:pPr>
            <a:r>
              <a:rPr lang="en-IN" sz="2600" b="0" i="0" u="sng" dirty="0">
                <a:solidFill>
                  <a:srgbClr val="424242"/>
                </a:solidFill>
                <a:effectLst/>
                <a:latin typeface="Times New Roman" panose="02020603050405020304" pitchFamily="18" charset="0"/>
                <a:cs typeface="Times New Roman" panose="02020603050405020304" pitchFamily="18" charset="0"/>
              </a:rPr>
              <a:t>Focus: </a:t>
            </a:r>
            <a:r>
              <a:rPr lang="en-IN" sz="2600" b="0" i="0" dirty="0">
                <a:solidFill>
                  <a:srgbClr val="424242"/>
                </a:solidFill>
                <a:effectLst/>
                <a:latin typeface="Times New Roman" panose="02020603050405020304" pitchFamily="18" charset="0"/>
                <a:cs typeface="Times New Roman" panose="02020603050405020304" pitchFamily="18" charset="0"/>
              </a:rPr>
              <a:t>Build low-code web applications, role-based access, dynamic forms, interactive reports.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67121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1C55-5F63-4B70-98AF-35135E8289C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TASKS</a:t>
            </a:r>
            <a:r>
              <a:rPr lang="en-US" b="1" dirty="0"/>
              <a:t> </a:t>
            </a:r>
            <a:r>
              <a:rPr lang="en-US" b="1" dirty="0">
                <a:latin typeface="Times New Roman" panose="02020603050405020304" pitchFamily="18" charset="0"/>
                <a:cs typeface="Times New Roman" panose="02020603050405020304" pitchFamily="18" charset="0"/>
              </a:rPr>
              <a:t>PERFORMED</a:t>
            </a:r>
          </a:p>
        </p:txBody>
      </p:sp>
      <p:sp>
        <p:nvSpPr>
          <p:cNvPr id="3" name="Content Placeholder 2">
            <a:extLst>
              <a:ext uri="{FF2B5EF4-FFF2-40B4-BE49-F238E27FC236}">
                <a16:creationId xmlns:a16="http://schemas.microsoft.com/office/drawing/2014/main" id="{72184109-9696-4E5A-9198-3E49E27F4F1C}"/>
              </a:ext>
            </a:extLst>
          </p:cNvPr>
          <p:cNvSpPr>
            <a:spLocks noGrp="1"/>
          </p:cNvSpPr>
          <p:nvPr>
            <p:ph idx="1"/>
          </p:nvPr>
        </p:nvSpPr>
        <p:spPr>
          <a:xfrm>
            <a:off x="838200" y="1519518"/>
            <a:ext cx="10721788" cy="4973357"/>
          </a:xfrm>
        </p:spPr>
        <p:txBody>
          <a:bodyPr>
            <a:normAutofit/>
          </a:bodyPr>
          <a:lstStyle/>
          <a:p>
            <a:pPr marL="0" indent="0">
              <a:lnSpc>
                <a:spcPct val="150000"/>
              </a:lnSpc>
              <a:buNone/>
            </a:pPr>
            <a:r>
              <a:rPr lang="en-US" b="1" i="0" dirty="0">
                <a:effectLst/>
                <a:latin typeface="Times New Roman" panose="02020603050405020304" pitchFamily="18" charset="0"/>
                <a:cs typeface="Times New Roman" panose="02020603050405020304" pitchFamily="18" charset="0"/>
              </a:rPr>
              <a:t>Delta phase: </a:t>
            </a:r>
          </a:p>
          <a:p>
            <a:pPr marL="0" indent="0" algn="just">
              <a:lnSpc>
                <a:spcPct val="150000"/>
              </a:lnSpc>
              <a:buNone/>
            </a:pPr>
            <a:r>
              <a:rPr lang="en-US" b="0" i="0" dirty="0">
                <a:solidFill>
                  <a:srgbClr val="424242"/>
                </a:solidFill>
                <a:effectLst/>
                <a:latin typeface="Times New Roman" panose="02020603050405020304" pitchFamily="18" charset="0"/>
                <a:cs typeface="Times New Roman" panose="02020603050405020304" pitchFamily="18" charset="0"/>
              </a:rPr>
              <a:t>This phase primarily covered the fundamentals of PL/SQL, HTML, CSS, JavaScript, XML, REST web services, UNIX, and Python. These topics served as prerequisites for our training. We learned how to write basic PL/SQL queries using triggers, procedures, functions, and cursors. Additionally, we explored XML formats, simple Python codes, and UNIX commands. We also gained knowledge on working with REST APIs.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38022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27D3-C079-40F2-BFD8-8673ABBF7100}"/>
              </a:ext>
            </a:extLst>
          </p:cNvPr>
          <p:cNvSpPr>
            <a:spLocks noGrp="1"/>
          </p:cNvSpPr>
          <p:nvPr>
            <p:ph type="title"/>
          </p:nvPr>
        </p:nvSpPr>
        <p:spPr>
          <a:xfrm>
            <a:off x="812573" y="-74823"/>
            <a:ext cx="10394577" cy="1325563"/>
          </a:xfrm>
        </p:spPr>
        <p:txBody>
          <a:bodyPr>
            <a:normAutofit/>
          </a:bodyPr>
          <a:lstStyle/>
          <a:p>
            <a:r>
              <a:rPr lang="en-US" sz="3600" b="1" dirty="0">
                <a:latin typeface="Times New Roman" panose="02020603050405020304" pitchFamily="18" charset="0"/>
                <a:cs typeface="Times New Roman" panose="02020603050405020304" pitchFamily="18" charset="0"/>
              </a:rPr>
              <a:t>Interim Phase</a:t>
            </a:r>
          </a:p>
        </p:txBody>
      </p:sp>
      <p:sp>
        <p:nvSpPr>
          <p:cNvPr id="3" name="Content Placeholder 2">
            <a:extLst>
              <a:ext uri="{FF2B5EF4-FFF2-40B4-BE49-F238E27FC236}">
                <a16:creationId xmlns:a16="http://schemas.microsoft.com/office/drawing/2014/main" id="{602374F7-81DD-4A09-8D67-3AD15FDB88C4}"/>
              </a:ext>
            </a:extLst>
          </p:cNvPr>
          <p:cNvSpPr>
            <a:spLocks noGrp="1"/>
          </p:cNvSpPr>
          <p:nvPr>
            <p:ph idx="1"/>
          </p:nvPr>
        </p:nvSpPr>
        <p:spPr>
          <a:xfrm>
            <a:off x="863827" y="1059142"/>
            <a:ext cx="10515600" cy="5246767"/>
          </a:xfrm>
        </p:spPr>
        <p:txBody>
          <a:bodyPr>
            <a:noAutofit/>
          </a:bodyPr>
          <a:lstStyle/>
          <a:p>
            <a:pPr algn="just">
              <a:lnSpc>
                <a:spcPct val="150000"/>
              </a:lnSpc>
              <a:spcBef>
                <a:spcPts val="450"/>
              </a:spcBef>
              <a:spcAft>
                <a:spcPts val="750"/>
              </a:spcAft>
              <a:buNone/>
            </a:pPr>
            <a:r>
              <a:rPr lang="en-US" sz="2300" b="0" i="0" dirty="0">
                <a:solidFill>
                  <a:srgbClr val="424242"/>
                </a:solidFill>
                <a:effectLst/>
                <a:latin typeface="Times New Roman" panose="02020603050405020304" pitchFamily="18" charset="0"/>
                <a:cs typeface="Times New Roman" panose="02020603050405020304" pitchFamily="18" charset="0"/>
              </a:rPr>
              <a:t>It comprised mainly of OIC, OCI, and OCIDI.</a:t>
            </a:r>
          </a:p>
          <a:p>
            <a:pPr algn="just">
              <a:lnSpc>
                <a:spcPct val="150000"/>
              </a:lnSpc>
              <a:spcBef>
                <a:spcPts val="450"/>
              </a:spcBef>
              <a:spcAft>
                <a:spcPts val="750"/>
              </a:spcAft>
            </a:pPr>
            <a:r>
              <a:rPr lang="en-US" sz="2300" b="1" i="0" dirty="0">
                <a:solidFill>
                  <a:srgbClr val="424242"/>
                </a:solidFill>
                <a:effectLst/>
                <a:latin typeface="Times New Roman" panose="02020603050405020304" pitchFamily="18" charset="0"/>
                <a:cs typeface="Times New Roman" panose="02020603050405020304" pitchFamily="18" charset="0"/>
              </a:rPr>
              <a:t>OIC: </a:t>
            </a:r>
            <a:r>
              <a:rPr lang="en-US" sz="2300" b="0" i="0" dirty="0">
                <a:solidFill>
                  <a:srgbClr val="424242"/>
                </a:solidFill>
                <a:effectLst/>
                <a:latin typeface="Times New Roman" panose="02020603050405020304" pitchFamily="18" charset="0"/>
                <a:cs typeface="Times New Roman" panose="02020603050405020304" pitchFamily="18" charset="0"/>
              </a:rPr>
              <a:t>Oracle Integration Cloud is a </a:t>
            </a:r>
            <a:r>
              <a:rPr lang="en-US" sz="2300" b="1" i="0" dirty="0">
                <a:solidFill>
                  <a:srgbClr val="424242"/>
                </a:solidFill>
                <a:effectLst/>
                <a:latin typeface="Times New Roman" panose="02020603050405020304" pitchFamily="18" charset="0"/>
                <a:cs typeface="Times New Roman" panose="02020603050405020304" pitchFamily="18" charset="0"/>
              </a:rPr>
              <a:t>Platform-as-a-Service (PaaS</a:t>
            </a:r>
            <a:r>
              <a:rPr lang="en-US" sz="2300" b="0" i="0" dirty="0">
                <a:solidFill>
                  <a:srgbClr val="424242"/>
                </a:solidFill>
                <a:effectLst/>
                <a:latin typeface="Times New Roman" panose="02020603050405020304" pitchFamily="18" charset="0"/>
                <a:cs typeface="Times New Roman" panose="02020603050405020304" pitchFamily="18" charset="0"/>
              </a:rPr>
              <a:t>) solution designed to facilitate data exchange and communication between cloud and on-premise systems.</a:t>
            </a:r>
          </a:p>
          <a:p>
            <a:pPr algn="just">
              <a:lnSpc>
                <a:spcPct val="150000"/>
              </a:lnSpc>
              <a:spcBef>
                <a:spcPts val="450"/>
              </a:spcBef>
              <a:spcAft>
                <a:spcPts val="750"/>
              </a:spcAft>
            </a:pPr>
            <a:r>
              <a:rPr lang="en-US" sz="2300" b="1" i="0" dirty="0">
                <a:solidFill>
                  <a:srgbClr val="424242"/>
                </a:solidFill>
                <a:effectLst/>
                <a:latin typeface="Times New Roman" panose="02020603050405020304" pitchFamily="18" charset="0"/>
                <a:cs typeface="Times New Roman" panose="02020603050405020304" pitchFamily="18" charset="0"/>
              </a:rPr>
              <a:t>OCI: </a:t>
            </a:r>
            <a:r>
              <a:rPr lang="en-US" sz="2300" b="0" i="0" dirty="0">
                <a:solidFill>
                  <a:srgbClr val="424242"/>
                </a:solidFill>
                <a:effectLst/>
                <a:latin typeface="Times New Roman" panose="02020603050405020304" pitchFamily="18" charset="0"/>
                <a:cs typeface="Times New Roman" panose="02020603050405020304" pitchFamily="18" charset="0"/>
              </a:rPr>
              <a:t>Oracle Cloud Infrastructure is an </a:t>
            </a:r>
            <a:r>
              <a:rPr lang="en-US" sz="2300" b="1" i="0" dirty="0">
                <a:solidFill>
                  <a:srgbClr val="424242"/>
                </a:solidFill>
                <a:effectLst/>
                <a:latin typeface="Times New Roman" panose="02020603050405020304" pitchFamily="18" charset="0"/>
                <a:cs typeface="Times New Roman" panose="02020603050405020304" pitchFamily="18" charset="0"/>
              </a:rPr>
              <a:t>Infrastructure-as-a-Service (IaaS) </a:t>
            </a:r>
            <a:r>
              <a:rPr lang="en-US" sz="2300" b="0" i="0" dirty="0">
                <a:solidFill>
                  <a:srgbClr val="424242"/>
                </a:solidFill>
                <a:effectLst/>
                <a:latin typeface="Times New Roman" panose="02020603050405020304" pitchFamily="18" charset="0"/>
                <a:cs typeface="Times New Roman" panose="02020603050405020304" pitchFamily="18" charset="0"/>
              </a:rPr>
              <a:t>offering that enables the building, deployment, and management of applications in the cloud.</a:t>
            </a:r>
          </a:p>
          <a:p>
            <a:pPr algn="just">
              <a:lnSpc>
                <a:spcPct val="150000"/>
              </a:lnSpc>
              <a:spcBef>
                <a:spcPts val="450"/>
              </a:spcBef>
              <a:spcAft>
                <a:spcPts val="750"/>
              </a:spcAft>
            </a:pPr>
            <a:r>
              <a:rPr lang="en-US" sz="2300" b="1" i="0" dirty="0">
                <a:solidFill>
                  <a:srgbClr val="424242"/>
                </a:solidFill>
                <a:effectLst/>
                <a:latin typeface="Times New Roman" panose="02020603050405020304" pitchFamily="18" charset="0"/>
                <a:cs typeface="Times New Roman" panose="02020603050405020304" pitchFamily="18" charset="0"/>
              </a:rPr>
              <a:t>OCIDI: </a:t>
            </a:r>
            <a:r>
              <a:rPr lang="en-US" sz="2300" b="0" i="0" dirty="0">
                <a:solidFill>
                  <a:srgbClr val="424242"/>
                </a:solidFill>
                <a:effectLst/>
                <a:latin typeface="Times New Roman" panose="02020603050405020304" pitchFamily="18" charset="0"/>
                <a:cs typeface="Times New Roman" panose="02020603050405020304" pitchFamily="18" charset="0"/>
              </a:rPr>
              <a:t>Oracle Cloud Infrastructure-Data Integration is a cloud-based service focused on ETL/ELT processes, primarily used for extracting, transforming, and loading data.</a:t>
            </a:r>
            <a:r>
              <a:rPr lang="en-US" sz="23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762353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0819-02FA-48AF-B697-2CC145A71A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OIC</a:t>
            </a:r>
          </a:p>
        </p:txBody>
      </p:sp>
      <p:sp>
        <p:nvSpPr>
          <p:cNvPr id="3" name="Content Placeholder 2">
            <a:extLst>
              <a:ext uri="{FF2B5EF4-FFF2-40B4-BE49-F238E27FC236}">
                <a16:creationId xmlns:a16="http://schemas.microsoft.com/office/drawing/2014/main" id="{72CBEEBD-CC65-407C-966C-C6FAE3E55A48}"/>
              </a:ext>
            </a:extLst>
          </p:cNvPr>
          <p:cNvSpPr>
            <a:spLocks noGrp="1"/>
          </p:cNvSpPr>
          <p:nvPr>
            <p:ph idx="1"/>
          </p:nvPr>
        </p:nvSpPr>
        <p:spPr>
          <a:xfrm>
            <a:off x="838200" y="1476001"/>
            <a:ext cx="10515600" cy="5016874"/>
          </a:xfrm>
        </p:spPr>
        <p:txBody>
          <a:bodyPr>
            <a:normAutofit fontScale="92500"/>
          </a:bodyPr>
          <a:lstStyle/>
          <a:p>
            <a:pPr>
              <a:lnSpc>
                <a:spcPct val="170000"/>
              </a:lnSpc>
            </a:pPr>
            <a:r>
              <a:rPr lang="en-US" b="0" i="0" dirty="0">
                <a:solidFill>
                  <a:srgbClr val="424242"/>
                </a:solidFill>
                <a:effectLst/>
                <a:latin typeface="Times New Roman" panose="02020603050405020304" pitchFamily="18" charset="0"/>
                <a:cs typeface="Times New Roman" panose="02020603050405020304" pitchFamily="18" charset="0"/>
              </a:rPr>
              <a:t>We primarily focused on designing integrations, connections, adapters, agents, events, libraries, packages, and lookups. Additionally, we explored various actions in OIC, such as assign, map, wait, logger, notifications, and callback services. </a:t>
            </a:r>
          </a:p>
          <a:p>
            <a:pPr>
              <a:lnSpc>
                <a:spcPct val="170000"/>
              </a:lnSpc>
            </a:pPr>
            <a:r>
              <a:rPr lang="en-US" b="0" i="0" dirty="0">
                <a:solidFill>
                  <a:srgbClr val="424242"/>
                </a:solidFill>
                <a:effectLst/>
                <a:latin typeface="Times New Roman" panose="02020603050405020304" pitchFamily="18" charset="0"/>
                <a:cs typeface="Times New Roman" panose="02020603050405020304" pitchFamily="18" charset="0"/>
              </a:rPr>
              <a:t>Our training also covered inbound and outbound connections to OIC, with a strong emphasis on bulk loading. Furthermore, we learned about key SaaS services available in the cloud, including ERP, SCM, and HCM.</a:t>
            </a:r>
            <a:endParaRPr lang="en-US" dirty="0">
              <a:latin typeface="Times New Roman" panose="02020603050405020304" pitchFamily="18" charset="0"/>
              <a:cs typeface="Times New Roman" panose="02020603050405020304" pitchFamily="18" charset="0"/>
            </a:endParaRPr>
          </a:p>
        </p:txBody>
      </p:sp>
      <p:pic>
        <p:nvPicPr>
          <p:cNvPr id="3074" name="Picture 2" descr="The NEW Oracle Integration Cloud Gen 3! – Tech Trantor">
            <a:extLst>
              <a:ext uri="{FF2B5EF4-FFF2-40B4-BE49-F238E27FC236}">
                <a16:creationId xmlns:a16="http://schemas.microsoft.com/office/drawing/2014/main" id="{283A0C8B-91AE-4E14-9AE1-68B79169C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0217" y="538163"/>
            <a:ext cx="31718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28947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B916-33A2-4722-8B2A-8060BC3065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OIC Console</a:t>
            </a:r>
          </a:p>
        </p:txBody>
      </p:sp>
      <p:pic>
        <p:nvPicPr>
          <p:cNvPr id="4098" name="Picture 2" descr="What new features does Oracle Integration Cloud Gen3 offer?">
            <a:extLst>
              <a:ext uri="{FF2B5EF4-FFF2-40B4-BE49-F238E27FC236}">
                <a16:creationId xmlns:a16="http://schemas.microsoft.com/office/drawing/2014/main" id="{7234401E-22FA-4192-B648-3B58010BF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846" y="1714636"/>
            <a:ext cx="8345301" cy="477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5428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32A-9B67-4FCC-AF49-DBD419C9739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OCI</a:t>
            </a:r>
          </a:p>
        </p:txBody>
      </p:sp>
      <p:sp>
        <p:nvSpPr>
          <p:cNvPr id="3" name="Content Placeholder 2">
            <a:extLst>
              <a:ext uri="{FF2B5EF4-FFF2-40B4-BE49-F238E27FC236}">
                <a16:creationId xmlns:a16="http://schemas.microsoft.com/office/drawing/2014/main" id="{AFE73554-F22D-487D-A096-F714603935AC}"/>
              </a:ext>
            </a:extLst>
          </p:cNvPr>
          <p:cNvSpPr>
            <a:spLocks noGrp="1"/>
          </p:cNvSpPr>
          <p:nvPr>
            <p:ph idx="1"/>
          </p:nvPr>
        </p:nvSpPr>
        <p:spPr>
          <a:xfrm>
            <a:off x="838200" y="1516342"/>
            <a:ext cx="10515600" cy="4628963"/>
          </a:xfrm>
        </p:spPr>
        <p:txBody>
          <a:bodyPr>
            <a:normAutofit fontScale="92500"/>
          </a:bodyPr>
          <a:lstStyle/>
          <a:p>
            <a:pPr algn="just">
              <a:lnSpc>
                <a:spcPct val="150000"/>
              </a:lnSpc>
            </a:pPr>
            <a:r>
              <a:rPr lang="en-US" b="0" i="0" dirty="0">
                <a:solidFill>
                  <a:srgbClr val="424242"/>
                </a:solidFill>
                <a:effectLst/>
                <a:latin typeface="Times New Roman" panose="02020603050405020304" pitchFamily="18" charset="0"/>
                <a:cs typeface="Times New Roman" panose="02020603050405020304" pitchFamily="18" charset="0"/>
              </a:rPr>
              <a:t>This phase primarily covered cloud computing services and deployment models. In OCI, the process begins by logging into the console and creating a tenancy, followed by the creation of a compartment. Next, a Virtual Cloud Network (VCN) is established for internet connectivity.</a:t>
            </a:r>
          </a:p>
          <a:p>
            <a:pPr algn="just">
              <a:lnSpc>
                <a:spcPct val="150000"/>
              </a:lnSpc>
            </a:pPr>
            <a:r>
              <a:rPr lang="en-US" b="0" i="0" dirty="0">
                <a:solidFill>
                  <a:srgbClr val="424242"/>
                </a:solidFill>
                <a:effectLst/>
                <a:latin typeface="Times New Roman" panose="02020603050405020304" pitchFamily="18" charset="0"/>
                <a:cs typeface="Times New Roman" panose="02020603050405020304" pitchFamily="18" charset="0"/>
              </a:rPr>
              <a:t> A compute instance is then launched and accessed using SSH keys. Subsequently, object storage is set up for storing objects, and an IAM policy is created to grant access to user groups.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7455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184</TotalTime>
  <Words>1056</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2013 - 2022 Theme</vt:lpstr>
      <vt:lpstr>PowerPoint Presentation</vt:lpstr>
      <vt:lpstr>OVERVIEW OF INTERNSHIP WORK</vt:lpstr>
      <vt:lpstr>COGNIZANT</vt:lpstr>
      <vt:lpstr>ENTERPRISE PLATFORM SERVICES (EPS)</vt:lpstr>
      <vt:lpstr>TASKS PERFORMED</vt:lpstr>
      <vt:lpstr>Interim Phase</vt:lpstr>
      <vt:lpstr>OIC</vt:lpstr>
      <vt:lpstr>OIC Console</vt:lpstr>
      <vt:lpstr>OCI</vt:lpstr>
      <vt:lpstr>OCIDI</vt:lpstr>
      <vt:lpstr>OCIDI</vt:lpstr>
      <vt:lpstr>OCIDI</vt:lpstr>
      <vt:lpstr>APEX(FINAL PHASE)</vt:lpstr>
      <vt:lpstr>PowerPoint Presentation</vt:lpstr>
      <vt:lpstr>PowerPoint Presentation</vt:lpstr>
      <vt:lpstr>PowerPoint Presentation</vt:lpstr>
      <vt:lpstr>PowerPoint Presentation</vt:lpstr>
      <vt:lpstr>SOFT SKILLS</vt:lpstr>
      <vt:lpstr>GAINED INSIGHTS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APEX</dc:title>
  <dc:creator>MTECH</dc:creator>
  <cp:lastModifiedBy>Harini, A S (Contractor)</cp:lastModifiedBy>
  <cp:revision>23</cp:revision>
  <dcterms:created xsi:type="dcterms:W3CDTF">2025-05-08T16:15:26Z</dcterms:created>
  <dcterms:modified xsi:type="dcterms:W3CDTF">2025-05-09T03:07:19Z</dcterms:modified>
</cp:coreProperties>
</file>