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sldIdLst>
    <p:sldId id="256" r:id="rId2"/>
    <p:sldId id="258" r:id="rId3"/>
    <p:sldId id="265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D53A34-73E1-3F83-B18D-7453F6EF0131}" v="29" dt="2023-06-25T02:03:57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3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FDE856-D73D-48D3-A8BA-A32FCFFB53C3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8D71A7F-9EB2-4490-9CC5-D59E865C936F}">
      <dgm:prSet/>
      <dgm:spPr/>
      <dgm:t>
        <a:bodyPr/>
        <a:lstStyle/>
        <a:p>
          <a:r>
            <a:rPr lang="en-US"/>
            <a:t>In United States:</a:t>
          </a:r>
        </a:p>
      </dgm:t>
    </dgm:pt>
    <dgm:pt modelId="{EBFA79B4-2B21-48CB-AF59-F1948CA31424}" type="parTrans" cxnId="{C5C4BF1C-7FD7-4219-AEB0-DEF48881C91E}">
      <dgm:prSet/>
      <dgm:spPr/>
      <dgm:t>
        <a:bodyPr/>
        <a:lstStyle/>
        <a:p>
          <a:endParaRPr lang="en-US"/>
        </a:p>
      </dgm:t>
    </dgm:pt>
    <dgm:pt modelId="{F5635EB4-C299-4D2A-A565-03458EB71DF8}" type="sibTrans" cxnId="{C5C4BF1C-7FD7-4219-AEB0-DEF48881C91E}">
      <dgm:prSet/>
      <dgm:spPr/>
      <dgm:t>
        <a:bodyPr/>
        <a:lstStyle/>
        <a:p>
          <a:endParaRPr lang="en-US"/>
        </a:p>
      </dgm:t>
    </dgm:pt>
    <dgm:pt modelId="{6A9ED92A-B326-474B-97DB-A32E7D4E77E3}">
      <dgm:prSet/>
      <dgm:spPr/>
      <dgm:t>
        <a:bodyPr/>
        <a:lstStyle/>
        <a:p>
          <a:r>
            <a:rPr lang="en-US"/>
            <a:t>47% have at least one risk factor causing heart problem.</a:t>
          </a:r>
        </a:p>
      </dgm:t>
    </dgm:pt>
    <dgm:pt modelId="{52590883-D78B-4E94-AC62-45982F22A070}" type="parTrans" cxnId="{0A24B03B-A5B8-44C3-B985-4A2BDB91DC15}">
      <dgm:prSet/>
      <dgm:spPr/>
      <dgm:t>
        <a:bodyPr/>
        <a:lstStyle/>
        <a:p>
          <a:endParaRPr lang="en-US"/>
        </a:p>
      </dgm:t>
    </dgm:pt>
    <dgm:pt modelId="{BBF1492B-FB3F-494D-BFF6-EAFF2CD7A5CD}" type="sibTrans" cxnId="{0A24B03B-A5B8-44C3-B985-4A2BDB91DC15}">
      <dgm:prSet/>
      <dgm:spPr/>
      <dgm:t>
        <a:bodyPr/>
        <a:lstStyle/>
        <a:p>
          <a:endParaRPr lang="en-US"/>
        </a:p>
      </dgm:t>
    </dgm:pt>
    <dgm:pt modelId="{651576BE-D3E2-427E-A103-01A83C975A24}">
      <dgm:prSet/>
      <dgm:spPr/>
      <dgm:t>
        <a:bodyPr/>
        <a:lstStyle/>
        <a:p>
          <a:r>
            <a:rPr lang="en-US"/>
            <a:t>25% of deaths are due to heart disease.</a:t>
          </a:r>
        </a:p>
      </dgm:t>
    </dgm:pt>
    <dgm:pt modelId="{E26880F6-A3B5-4197-928F-5A44663D8F37}" type="parTrans" cxnId="{87F87298-686A-4039-A202-4EBFB99F4A7D}">
      <dgm:prSet/>
      <dgm:spPr/>
      <dgm:t>
        <a:bodyPr/>
        <a:lstStyle/>
        <a:p>
          <a:endParaRPr lang="en-US"/>
        </a:p>
      </dgm:t>
    </dgm:pt>
    <dgm:pt modelId="{48E1E2E3-3207-409D-8514-0D808F218148}" type="sibTrans" cxnId="{87F87298-686A-4039-A202-4EBFB99F4A7D}">
      <dgm:prSet/>
      <dgm:spPr/>
      <dgm:t>
        <a:bodyPr/>
        <a:lstStyle/>
        <a:p>
          <a:endParaRPr lang="en-US"/>
        </a:p>
      </dgm:t>
    </dgm:pt>
    <dgm:pt modelId="{2F3E26A5-0744-445C-BCC5-72FCA3FA75B8}">
      <dgm:prSet/>
      <dgm:spPr/>
      <dgm:t>
        <a:bodyPr/>
        <a:lstStyle/>
        <a:p>
          <a:r>
            <a:rPr lang="en-US"/>
            <a:t>Every 36 seconds, one person dies due to cardiovascular disease</a:t>
          </a:r>
        </a:p>
      </dgm:t>
    </dgm:pt>
    <dgm:pt modelId="{848884E4-E48F-4C5F-9AFD-229CE248F24A}" type="parTrans" cxnId="{7A9A003C-689A-4571-869E-9E7FADDF9E28}">
      <dgm:prSet/>
      <dgm:spPr/>
      <dgm:t>
        <a:bodyPr/>
        <a:lstStyle/>
        <a:p>
          <a:endParaRPr lang="en-US"/>
        </a:p>
      </dgm:t>
    </dgm:pt>
    <dgm:pt modelId="{D8A989E3-254B-4054-8949-17FA4F8756F8}" type="sibTrans" cxnId="{7A9A003C-689A-4571-869E-9E7FADDF9E28}">
      <dgm:prSet/>
      <dgm:spPr/>
      <dgm:t>
        <a:bodyPr/>
        <a:lstStyle/>
        <a:p>
          <a:endParaRPr lang="en-US"/>
        </a:p>
      </dgm:t>
    </dgm:pt>
    <dgm:pt modelId="{A751A0DE-BB67-4888-84B4-4EEA50FFE51A}" type="pres">
      <dgm:prSet presAssocID="{16FDE856-D73D-48D3-A8BA-A32FCFFB53C3}" presName="matrix" presStyleCnt="0">
        <dgm:presLayoutVars>
          <dgm:chMax val="1"/>
          <dgm:dir/>
          <dgm:resizeHandles val="exact"/>
        </dgm:presLayoutVars>
      </dgm:prSet>
      <dgm:spPr/>
    </dgm:pt>
    <dgm:pt modelId="{DCD9ACB1-5A82-44A7-943A-CF6922547592}" type="pres">
      <dgm:prSet presAssocID="{16FDE856-D73D-48D3-A8BA-A32FCFFB53C3}" presName="diamond" presStyleLbl="bgShp" presStyleIdx="0" presStyleCnt="1"/>
      <dgm:spPr/>
    </dgm:pt>
    <dgm:pt modelId="{482D521A-E57C-4F3A-B1EA-16775E94D28C}" type="pres">
      <dgm:prSet presAssocID="{16FDE856-D73D-48D3-A8BA-A32FCFFB53C3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0C8609E-7794-4006-A5BF-06FF684E5494}" type="pres">
      <dgm:prSet presAssocID="{16FDE856-D73D-48D3-A8BA-A32FCFFB53C3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1DE83CD-BFDD-451A-B4F9-85B96838CBD1}" type="pres">
      <dgm:prSet presAssocID="{16FDE856-D73D-48D3-A8BA-A32FCFFB53C3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05F1340-38EE-4F96-85C2-D3641DAC9E34}" type="pres">
      <dgm:prSet presAssocID="{16FDE856-D73D-48D3-A8BA-A32FCFFB53C3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5C4BF1C-7FD7-4219-AEB0-DEF48881C91E}" srcId="{16FDE856-D73D-48D3-A8BA-A32FCFFB53C3}" destId="{08D71A7F-9EB2-4490-9CC5-D59E865C936F}" srcOrd="0" destOrd="0" parTransId="{EBFA79B4-2B21-48CB-AF59-F1948CA31424}" sibTransId="{F5635EB4-C299-4D2A-A565-03458EB71DF8}"/>
    <dgm:cxn modelId="{94ACED28-BADC-439B-A5A1-B23177EBD0C4}" type="presOf" srcId="{08D71A7F-9EB2-4490-9CC5-D59E865C936F}" destId="{482D521A-E57C-4F3A-B1EA-16775E94D28C}" srcOrd="0" destOrd="0" presId="urn:microsoft.com/office/officeart/2005/8/layout/matrix3"/>
    <dgm:cxn modelId="{0A24B03B-A5B8-44C3-B985-4A2BDB91DC15}" srcId="{16FDE856-D73D-48D3-A8BA-A32FCFFB53C3}" destId="{6A9ED92A-B326-474B-97DB-A32E7D4E77E3}" srcOrd="1" destOrd="0" parTransId="{52590883-D78B-4E94-AC62-45982F22A070}" sibTransId="{BBF1492B-FB3F-494D-BFF6-EAFF2CD7A5CD}"/>
    <dgm:cxn modelId="{7A9A003C-689A-4571-869E-9E7FADDF9E28}" srcId="{16FDE856-D73D-48D3-A8BA-A32FCFFB53C3}" destId="{2F3E26A5-0744-445C-BCC5-72FCA3FA75B8}" srcOrd="3" destOrd="0" parTransId="{848884E4-E48F-4C5F-9AFD-229CE248F24A}" sibTransId="{D8A989E3-254B-4054-8949-17FA4F8756F8}"/>
    <dgm:cxn modelId="{5A4B5865-0685-42AE-AF9C-8F896EDEF9EC}" type="presOf" srcId="{2F3E26A5-0744-445C-BCC5-72FCA3FA75B8}" destId="{B05F1340-38EE-4F96-85C2-D3641DAC9E34}" srcOrd="0" destOrd="0" presId="urn:microsoft.com/office/officeart/2005/8/layout/matrix3"/>
    <dgm:cxn modelId="{6261A951-181E-4727-8AAF-4174756CE66F}" type="presOf" srcId="{16FDE856-D73D-48D3-A8BA-A32FCFFB53C3}" destId="{A751A0DE-BB67-4888-84B4-4EEA50FFE51A}" srcOrd="0" destOrd="0" presId="urn:microsoft.com/office/officeart/2005/8/layout/matrix3"/>
    <dgm:cxn modelId="{87F87298-686A-4039-A202-4EBFB99F4A7D}" srcId="{16FDE856-D73D-48D3-A8BA-A32FCFFB53C3}" destId="{651576BE-D3E2-427E-A103-01A83C975A24}" srcOrd="2" destOrd="0" parTransId="{E26880F6-A3B5-4197-928F-5A44663D8F37}" sibTransId="{48E1E2E3-3207-409D-8514-0D808F218148}"/>
    <dgm:cxn modelId="{202F21A7-034E-440F-9C85-CD54EE5F3244}" type="presOf" srcId="{651576BE-D3E2-427E-A103-01A83C975A24}" destId="{51DE83CD-BFDD-451A-B4F9-85B96838CBD1}" srcOrd="0" destOrd="0" presId="urn:microsoft.com/office/officeart/2005/8/layout/matrix3"/>
    <dgm:cxn modelId="{DE9C6CAA-4864-40ED-B1C4-44B2F4A8800B}" type="presOf" srcId="{6A9ED92A-B326-474B-97DB-A32E7D4E77E3}" destId="{C0C8609E-7794-4006-A5BF-06FF684E5494}" srcOrd="0" destOrd="0" presId="urn:microsoft.com/office/officeart/2005/8/layout/matrix3"/>
    <dgm:cxn modelId="{05E4F97F-663D-40EB-8513-D2EA678EDECC}" type="presParOf" srcId="{A751A0DE-BB67-4888-84B4-4EEA50FFE51A}" destId="{DCD9ACB1-5A82-44A7-943A-CF6922547592}" srcOrd="0" destOrd="0" presId="urn:microsoft.com/office/officeart/2005/8/layout/matrix3"/>
    <dgm:cxn modelId="{07EBAD6A-B755-46F7-BFFA-A8F9A65CFDA3}" type="presParOf" srcId="{A751A0DE-BB67-4888-84B4-4EEA50FFE51A}" destId="{482D521A-E57C-4F3A-B1EA-16775E94D28C}" srcOrd="1" destOrd="0" presId="urn:microsoft.com/office/officeart/2005/8/layout/matrix3"/>
    <dgm:cxn modelId="{5144A8B7-125F-4153-87D2-CB70DDC94098}" type="presParOf" srcId="{A751A0DE-BB67-4888-84B4-4EEA50FFE51A}" destId="{C0C8609E-7794-4006-A5BF-06FF684E5494}" srcOrd="2" destOrd="0" presId="urn:microsoft.com/office/officeart/2005/8/layout/matrix3"/>
    <dgm:cxn modelId="{160F802B-145E-4A27-90AB-71524D8BFEC9}" type="presParOf" srcId="{A751A0DE-BB67-4888-84B4-4EEA50FFE51A}" destId="{51DE83CD-BFDD-451A-B4F9-85B96838CBD1}" srcOrd="3" destOrd="0" presId="urn:microsoft.com/office/officeart/2005/8/layout/matrix3"/>
    <dgm:cxn modelId="{9DAA7AFA-D9B1-4EC8-BFAC-E6DBD160983A}" type="presParOf" srcId="{A751A0DE-BB67-4888-84B4-4EEA50FFE51A}" destId="{B05F1340-38EE-4F96-85C2-D3641DAC9E34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D9ACB1-5A82-44A7-943A-CF6922547592}">
      <dsp:nvSpPr>
        <dsp:cNvPr id="0" name=""/>
        <dsp:cNvSpPr/>
      </dsp:nvSpPr>
      <dsp:spPr>
        <a:xfrm>
          <a:off x="267493" y="0"/>
          <a:ext cx="3778250" cy="3778250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2D521A-E57C-4F3A-B1EA-16775E94D28C}">
      <dsp:nvSpPr>
        <dsp:cNvPr id="0" name=""/>
        <dsp:cNvSpPr/>
      </dsp:nvSpPr>
      <dsp:spPr>
        <a:xfrm>
          <a:off x="626427" y="358933"/>
          <a:ext cx="1473517" cy="14735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In United States:</a:t>
          </a:r>
        </a:p>
      </dsp:txBody>
      <dsp:txXfrm>
        <a:off x="698358" y="430864"/>
        <a:ext cx="1329655" cy="1329655"/>
      </dsp:txXfrm>
    </dsp:sp>
    <dsp:sp modelId="{C0C8609E-7794-4006-A5BF-06FF684E5494}">
      <dsp:nvSpPr>
        <dsp:cNvPr id="0" name=""/>
        <dsp:cNvSpPr/>
      </dsp:nvSpPr>
      <dsp:spPr>
        <a:xfrm>
          <a:off x="2213292" y="358933"/>
          <a:ext cx="1473517" cy="14735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47% have at least one risk factor causing heart problem.</a:t>
          </a:r>
        </a:p>
      </dsp:txBody>
      <dsp:txXfrm>
        <a:off x="2285223" y="430864"/>
        <a:ext cx="1329655" cy="1329655"/>
      </dsp:txXfrm>
    </dsp:sp>
    <dsp:sp modelId="{51DE83CD-BFDD-451A-B4F9-85B96838CBD1}">
      <dsp:nvSpPr>
        <dsp:cNvPr id="0" name=""/>
        <dsp:cNvSpPr/>
      </dsp:nvSpPr>
      <dsp:spPr>
        <a:xfrm>
          <a:off x="626427" y="1945798"/>
          <a:ext cx="1473517" cy="14735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25% of deaths are due to heart disease.</a:t>
          </a:r>
        </a:p>
      </dsp:txBody>
      <dsp:txXfrm>
        <a:off x="698358" y="2017729"/>
        <a:ext cx="1329655" cy="1329655"/>
      </dsp:txXfrm>
    </dsp:sp>
    <dsp:sp modelId="{B05F1340-38EE-4F96-85C2-D3641DAC9E34}">
      <dsp:nvSpPr>
        <dsp:cNvPr id="0" name=""/>
        <dsp:cNvSpPr/>
      </dsp:nvSpPr>
      <dsp:spPr>
        <a:xfrm>
          <a:off x="2213292" y="1945798"/>
          <a:ext cx="1473517" cy="14735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Every 36 seconds, one person dies due to cardiovascular disease</a:t>
          </a:r>
        </a:p>
      </dsp:txBody>
      <dsp:txXfrm>
        <a:off x="2285223" y="2017729"/>
        <a:ext cx="1329655" cy="13296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780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6/25/2023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6365310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6/25/2023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42651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6/25/2023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1062281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6/25/2023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189042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6/25/2023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8567760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57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006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213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940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699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6/25/2023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62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6/25/2023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86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6/25/2023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42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004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11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6/25/2023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28316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6602C-C131-EBC0-667C-7FC191921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40" y="777240"/>
            <a:ext cx="4606280" cy="249387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4100" kern="1200">
                <a:latin typeface="+mj-lt"/>
                <a:ea typeface="+mj-ea"/>
                <a:cs typeface="+mj-cs"/>
              </a:rPr>
              <a:t>Heart Disease analysis Based on Demographic Information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F216A0-2591-AB60-1C75-D3B1050C53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" y="3428999"/>
            <a:ext cx="4606280" cy="2747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marR="0" indent="-2286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>
                <a:effectLst/>
              </a:rPr>
              <a:t>Harini Lakshmanan</a:t>
            </a:r>
          </a:p>
          <a:p>
            <a:pPr marL="0" marR="0" indent="-2286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>
                <a:effectLst/>
              </a:rPr>
              <a:t>Mohammad Mahmoudighaznavi</a:t>
            </a:r>
          </a:p>
          <a:p>
            <a:pPr marL="0" marR="0" indent="-2286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>
                <a:effectLst/>
              </a:rPr>
              <a:t>Verity Pierson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/>
          </a:p>
        </p:txBody>
      </p:sp>
      <p:pic>
        <p:nvPicPr>
          <p:cNvPr id="4" name="Picture 3" descr="A picture of an electromagnetic radiation">
            <a:extLst>
              <a:ext uri="{FF2B5EF4-FFF2-40B4-BE49-F238E27FC236}">
                <a16:creationId xmlns:a16="http://schemas.microsoft.com/office/drawing/2014/main" id="{E7B51B5D-2A96-4418-9A2B-C6DBF36E6B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56" r="16544" b="1"/>
          <a:stretch/>
        </p:blipFill>
        <p:spPr>
          <a:xfrm>
            <a:off x="6306574" y="552339"/>
            <a:ext cx="5728174" cy="5728174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</p:spPr>
      </p:pic>
      <p:pic>
        <p:nvPicPr>
          <p:cNvPr id="5" name="Picture 5" descr="A picture containing text, font, symbol, logo&#10;&#10;Description automatically generated">
            <a:extLst>
              <a:ext uri="{FF2B5EF4-FFF2-40B4-BE49-F238E27FC236}">
                <a16:creationId xmlns:a16="http://schemas.microsoft.com/office/drawing/2014/main" id="{28FAAB2A-B15B-929E-D2F6-B4D0CCC31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710" y="5452940"/>
            <a:ext cx="899502" cy="71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113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464F-20F1-9FD2-8900-95A66E6AB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Background/Problem Statement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923E992D-08F1-E4FF-4FEF-02A3A93A74D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95189194"/>
              </p:ext>
            </p:extLst>
          </p:nvPr>
        </p:nvGraphicFramePr>
        <p:xfrm>
          <a:off x="2589213" y="2133600"/>
          <a:ext cx="4313237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8807E9-5432-20B2-CF85-BC59BCF88B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Risk factors contribute to heart disease:</a:t>
            </a:r>
          </a:p>
          <a:p>
            <a:r>
              <a:rPr lang="en-US" dirty="0"/>
              <a:t>Age</a:t>
            </a:r>
          </a:p>
          <a:p>
            <a:r>
              <a:rPr lang="en-US" dirty="0"/>
              <a:t>Gender</a:t>
            </a:r>
          </a:p>
          <a:p>
            <a:r>
              <a:rPr lang="en-US" dirty="0"/>
              <a:t>Family History</a:t>
            </a:r>
          </a:p>
          <a:p>
            <a:r>
              <a:rPr lang="en-US" dirty="0"/>
              <a:t>Smoking</a:t>
            </a:r>
          </a:p>
          <a:p>
            <a:r>
              <a:rPr lang="en-US" dirty="0"/>
              <a:t>Obesity</a:t>
            </a:r>
          </a:p>
          <a:p>
            <a:r>
              <a:rPr lang="en-US" dirty="0"/>
              <a:t>Diabetes</a:t>
            </a:r>
          </a:p>
          <a:p>
            <a:r>
              <a:rPr lang="en-US" dirty="0"/>
              <a:t>High Blood Pressure or Cholesterol</a:t>
            </a:r>
          </a:p>
          <a:p>
            <a:r>
              <a:rPr lang="en-US" dirty="0"/>
              <a:t>Other diseases</a:t>
            </a:r>
          </a:p>
        </p:txBody>
      </p:sp>
      <p:pic>
        <p:nvPicPr>
          <p:cNvPr id="23" name="Picture 23" descr="A picture containing text, font, symbol, logo&#10;&#10;Description automatically generated">
            <a:extLst>
              <a:ext uri="{FF2B5EF4-FFF2-40B4-BE49-F238E27FC236}">
                <a16:creationId xmlns:a16="http://schemas.microsoft.com/office/drawing/2014/main" id="{005A2C97-5928-1523-518B-5837750F88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2864" y="5404093"/>
            <a:ext cx="909272" cy="72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523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491B121-12B5-4977-A064-636AB0B9B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84491-67BD-FC8C-7C57-2715EEA02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6574536" cy="1259894"/>
          </a:xfrm>
        </p:spPr>
        <p:txBody>
          <a:bodyPr>
            <a:normAutofit/>
          </a:bodyPr>
          <a:lstStyle/>
          <a:p>
            <a:r>
              <a:rPr lang="en-US" dirty="0"/>
              <a:t>Purpose of the Analysis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D05F70-AB3E-4472-B26B-EFE6A5A59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6B790-33D6-88F1-A4CF-75B84477E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2133600"/>
            <a:ext cx="6574535" cy="3759253"/>
          </a:xfrm>
        </p:spPr>
        <p:txBody>
          <a:bodyPr>
            <a:normAutofit/>
          </a:bodyPr>
          <a:lstStyle/>
          <a:p>
            <a:r>
              <a:rPr lang="en-US" dirty="0"/>
              <a:t>Statistical Analysis:</a:t>
            </a:r>
          </a:p>
          <a:p>
            <a:pPr lvl="1"/>
            <a:r>
              <a:rPr lang="en-US" dirty="0"/>
              <a:t>How each factor impact the target</a:t>
            </a:r>
          </a:p>
          <a:p>
            <a:r>
              <a:rPr lang="en-US" dirty="0"/>
              <a:t>Feature importance/selection:</a:t>
            </a:r>
          </a:p>
          <a:p>
            <a:pPr lvl="1"/>
            <a:r>
              <a:rPr lang="en-US" dirty="0"/>
              <a:t>Which factors have the most impact on the target</a:t>
            </a:r>
          </a:p>
          <a:p>
            <a:r>
              <a:rPr lang="en-US" dirty="0"/>
              <a:t>Modeling and prediction</a:t>
            </a:r>
          </a:p>
          <a:p>
            <a:pPr lvl="1"/>
            <a:r>
              <a:rPr lang="en-US" dirty="0"/>
              <a:t>How we can predict the target based on on-hand information</a:t>
            </a:r>
          </a:p>
          <a:p>
            <a:pPr lvl="1"/>
            <a:endParaRPr lang="en-US" dirty="0"/>
          </a:p>
        </p:txBody>
      </p:sp>
      <p:pic>
        <p:nvPicPr>
          <p:cNvPr id="8" name="Graphic 7" descr="Target">
            <a:extLst>
              <a:ext uri="{FF2B5EF4-FFF2-40B4-BE49-F238E27FC236}">
                <a16:creationId xmlns:a16="http://schemas.microsoft.com/office/drawing/2014/main" id="{3F4A11EA-BCE6-0444-BC57-514995FAD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2088" y="1278252"/>
            <a:ext cx="3981455" cy="3981455"/>
          </a:xfrm>
          <a:prstGeom prst="rect">
            <a:avLst/>
          </a:prstGeom>
        </p:spPr>
      </p:pic>
      <p:sp>
        <p:nvSpPr>
          <p:cNvPr id="15" name="Freeform 11">
            <a:extLst>
              <a:ext uri="{FF2B5EF4-FFF2-40B4-BE49-F238E27FC236}">
                <a16:creationId xmlns:a16="http://schemas.microsoft.com/office/drawing/2014/main" id="{21F6BE39-9E37-45F0-B10C-92305CFB7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utoShape 2" descr="Cropland has gobbled up over 1 million square kilometers of Earth's surface  | Science | AAAS">
            <a:extLst>
              <a:ext uri="{FF2B5EF4-FFF2-40B4-BE49-F238E27FC236}">
                <a16:creationId xmlns:a16="http://schemas.microsoft.com/office/drawing/2014/main" id="{90E0BAB5-095E-AF70-9F27-B462FF6A8A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5" descr="A picture containing text, font, symbol, logo&#10;&#10;Description automatically generated">
            <a:extLst>
              <a:ext uri="{FF2B5EF4-FFF2-40B4-BE49-F238E27FC236}">
                <a16:creationId xmlns:a16="http://schemas.microsoft.com/office/drawing/2014/main" id="{9EFF3BC1-82C4-B205-5198-675F433A9D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402" y="4896094"/>
            <a:ext cx="1026502" cy="82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097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23E8-E7C6-89DE-F5F3-081D46657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77240"/>
            <a:ext cx="4606280" cy="24938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latin typeface="+mj-lt"/>
                <a:ea typeface="+mj-ea"/>
                <a:cs typeface="+mj-cs"/>
              </a:rPr>
              <a:t>Solution Explored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79BC0-99E9-C5B7-0AEB-771653B81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3428999"/>
            <a:ext cx="4606280" cy="2747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/>
            <a:r>
              <a:rPr lang="en-US" sz="1800" dirty="0"/>
              <a:t>Final Model:</a:t>
            </a:r>
          </a:p>
          <a:p>
            <a:pPr lvl="1"/>
            <a:r>
              <a:rPr lang="en-US" dirty="0"/>
              <a:t>85% accuracy in prediction </a:t>
            </a:r>
          </a:p>
          <a:p>
            <a:pPr lvl="1"/>
            <a:r>
              <a:rPr lang="en-US" dirty="0"/>
              <a:t>Ability to designate an individual with disease 93% correctly</a:t>
            </a:r>
          </a:p>
          <a:p>
            <a:pPr lvl="1"/>
            <a:r>
              <a:rPr lang="en-US" dirty="0"/>
              <a:t>Identify the most and least important factors causing heart disease</a:t>
            </a:r>
          </a:p>
          <a:p>
            <a:pPr marL="0"/>
            <a:endParaRPr lang="en-US" sz="1800"/>
          </a:p>
        </p:txBody>
      </p:sp>
      <p:pic>
        <p:nvPicPr>
          <p:cNvPr id="1026" name="Picture 2" descr="Types of Heart Disease">
            <a:extLst>
              <a:ext uri="{FF2B5EF4-FFF2-40B4-BE49-F238E27FC236}">
                <a16:creationId xmlns:a16="http://schemas.microsoft.com/office/drawing/2014/main" id="{E393001C-2D85-AC8B-AFBF-A6C84C76E72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43" r="21108" b="2"/>
          <a:stretch/>
        </p:blipFill>
        <p:spPr bwMode="auto">
          <a:xfrm>
            <a:off x="6306574" y="552339"/>
            <a:ext cx="5728174" cy="5728174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A picture containing text, font, symbol, logo&#10;&#10;Description automatically generated">
            <a:extLst>
              <a:ext uri="{FF2B5EF4-FFF2-40B4-BE49-F238E27FC236}">
                <a16:creationId xmlns:a16="http://schemas.microsoft.com/office/drawing/2014/main" id="{6FA98385-4834-E260-C31F-F9241F017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173" y="5628786"/>
            <a:ext cx="909272" cy="72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902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83CFBA6-CE65-403A-9402-96B75FC89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59AF335C-09EE-4959-A2C9-B32F3C6C1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94CCE8C7-E8BB-47EB-BBC7-5E8948F89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2665878D-6479-49F4-BD1C-D1BE63CAB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C6400AEB-4991-4E07-8599-C36A9E354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0C2AEB7A-70D9-4DE7-B97A-0325DBC9F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FC03DDD2-9CC7-40B7-A632-50BF3E3F6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7F0B3262-F0EC-44D3-AA37-9552D248C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1839BD80-9BF2-49B4-BB03-B5AAB359B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BDC00C45-9216-4702-A31A-391B1D89C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5FB0F70F-34B9-4938-B487-312A0BF0E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791D1EE1-5A08-47A7-8D44-0940DEF5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E04F3404-E41A-43F9-AC45-52EB0874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1BC7BDB-967A-4559-AA14-041BCB87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A39F46EA-3E4A-46CA-BCB8-CA695ED3F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491A4A32-7F8C-4CA7-9281-9761F0357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46B02D76-3CD9-4DF5-A3AD-793E7204E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E579A2FB-E98B-4144-9D52-3A72BD8D1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65E500DD-EB71-44B5-A2FA-88E99643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04D6AAD6-45AE-454A-9206-8B90E8A26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F7399B13-8510-45F6-98C4-0F14C0B37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CA595445-6A38-4465-9A5D-9705388D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21D40BAF-4AE0-46F4-BD65-057F0DC66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B17F2D73-16DF-4138-B72D-E5B204717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DB8ABBC2-6C0C-4F6E-97EB-55B3B7B2F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7A49885E-6B05-41B6-B47F-9D24456F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BDADA868-08FE-425A-AEF9-B622F9373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4AE17B7F-6C2F-42A9-946F-8FF49617D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F7E8610-2DF7-4AF0-B876-0F3B7882A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1C8C023-62A6-4DA0-8DF4-3F4EA9409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AC37DA-B912-343E-E307-32A617D6F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Recommendations to Improve the Model</a:t>
            </a:r>
          </a:p>
        </p:txBody>
      </p:sp>
      <p:sp>
        <p:nvSpPr>
          <p:cNvPr id="46" name="Freeform 11">
            <a:extLst>
              <a:ext uri="{FF2B5EF4-FFF2-40B4-BE49-F238E27FC236}">
                <a16:creationId xmlns:a16="http://schemas.microsoft.com/office/drawing/2014/main" id="{26B9FE07-322E-43FB-8707-C9826BD90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DF790-FE41-3378-EB50-300CC71EC5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1012" y="3374974"/>
            <a:ext cx="4475460" cy="2073657"/>
          </a:xfrm>
        </p:spPr>
        <p:txBody>
          <a:bodyPr/>
          <a:lstStyle/>
          <a:p>
            <a:pPr marL="0" indent="0" defTabSz="498348">
              <a:spcBef>
                <a:spcPts val="1090"/>
              </a:spcBef>
              <a:buNone/>
            </a:pPr>
            <a:r>
              <a:rPr lang="en-US" sz="196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Gather more information for each patient such as:</a:t>
            </a:r>
          </a:p>
          <a:p>
            <a:pPr marL="373761" indent="-373761" defTabSz="498348">
              <a:spcBef>
                <a:spcPts val="1090"/>
              </a:spcBef>
            </a:pPr>
            <a:r>
              <a:rPr lang="en-US" sz="196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BMI</a:t>
            </a:r>
          </a:p>
          <a:p>
            <a:pPr marL="373761" indent="-373761" defTabSz="498348">
              <a:spcBef>
                <a:spcPts val="1090"/>
              </a:spcBef>
            </a:pPr>
            <a:r>
              <a:rPr lang="en-US" sz="196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Smoking </a:t>
            </a:r>
          </a:p>
          <a:p>
            <a:pPr marL="373761" indent="-373761" defTabSz="498348">
              <a:spcBef>
                <a:spcPts val="1090"/>
              </a:spcBef>
            </a:pPr>
            <a:r>
              <a:rPr lang="en-US" sz="196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Family history</a:t>
            </a:r>
          </a:p>
          <a:p>
            <a:pPr marL="0" indent="0" defTabSz="498348">
              <a:spcBef>
                <a:spcPts val="1090"/>
              </a:spcBef>
              <a:buNone/>
            </a:pPr>
            <a:endParaRPr lang="en-US" sz="1962" kern="120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587E38-66EC-C852-D40B-7934B7A9F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86616" y="3374974"/>
            <a:ext cx="4340182" cy="20736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defTabSz="498348">
              <a:spcBef>
                <a:spcPts val="1090"/>
              </a:spcBef>
              <a:buNone/>
            </a:pPr>
            <a:r>
              <a:rPr lang="en-US" sz="1950" kern="1200" dirty="0">
                <a:latin typeface="+mn-lt"/>
                <a:ea typeface="+mn-ea"/>
                <a:cs typeface="+mn-cs"/>
              </a:rPr>
              <a:t>Collect more data such as:</a:t>
            </a:r>
          </a:p>
          <a:p>
            <a:pPr marL="373380" indent="-373380" defTabSz="498348">
              <a:spcBef>
                <a:spcPts val="1090"/>
              </a:spcBef>
            </a:pPr>
            <a:r>
              <a:rPr lang="en-US" sz="1950" kern="1200" dirty="0">
                <a:latin typeface="+mn-lt"/>
                <a:ea typeface="+mn-ea"/>
                <a:cs typeface="+mn-cs"/>
              </a:rPr>
              <a:t>From different hospitals</a:t>
            </a:r>
            <a:endParaRPr lang="en-US" sz="1950" kern="1200" dirty="0">
              <a:latin typeface="+mn-lt"/>
            </a:endParaRPr>
          </a:p>
          <a:p>
            <a:pPr marL="373380" indent="-373380" defTabSz="498348">
              <a:spcBef>
                <a:spcPts val="1090"/>
              </a:spcBef>
            </a:pPr>
            <a:r>
              <a:rPr lang="en-US" sz="1950" kern="1200" dirty="0">
                <a:latin typeface="+mn-lt"/>
                <a:ea typeface="+mn-ea"/>
                <a:cs typeface="+mn-cs"/>
              </a:rPr>
              <a:t>From different cultures</a:t>
            </a:r>
            <a:endParaRPr lang="en-US" sz="1950" kern="1200" dirty="0">
              <a:latin typeface="+mn-lt"/>
            </a:endParaRPr>
          </a:p>
          <a:p>
            <a:pPr marL="373380" indent="-373380" defTabSz="498348">
              <a:spcBef>
                <a:spcPts val="1090"/>
              </a:spcBef>
            </a:pPr>
            <a:r>
              <a:rPr lang="en-US" sz="1950" kern="1200" dirty="0">
                <a:latin typeface="+mn-lt"/>
                <a:ea typeface="+mn-ea"/>
                <a:cs typeface="+mn-cs"/>
              </a:rPr>
              <a:t>From different locations with </a:t>
            </a:r>
            <a:r>
              <a:rPr lang="en-US" sz="1950" dirty="0"/>
              <a:t>various</a:t>
            </a:r>
            <a:r>
              <a:rPr lang="en-US" sz="1950" kern="1200" dirty="0">
                <a:latin typeface="+mn-lt"/>
                <a:ea typeface="+mn-ea"/>
                <a:cs typeface="+mn-cs"/>
              </a:rPr>
              <a:t> race and ethnicities</a:t>
            </a:r>
            <a:endParaRPr lang="en-US" sz="1950" dirty="0"/>
          </a:p>
        </p:txBody>
      </p:sp>
      <p:pic>
        <p:nvPicPr>
          <p:cNvPr id="5" name="Picture 5" descr="A picture containing text, font, symbol, logo&#10;&#10;Description automatically generated">
            <a:extLst>
              <a:ext uri="{FF2B5EF4-FFF2-40B4-BE49-F238E27FC236}">
                <a16:creationId xmlns:a16="http://schemas.microsoft.com/office/drawing/2014/main" id="{2BF4973A-C6EB-A2D9-4921-5FEEC0D60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3" y="5734050"/>
            <a:ext cx="90487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5948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199</TotalTime>
  <Words>183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Wisp</vt:lpstr>
      <vt:lpstr>Heart Disease analysis Based on Demographic Information</vt:lpstr>
      <vt:lpstr>Background/Problem Statement</vt:lpstr>
      <vt:lpstr>Purpose of the Analysis</vt:lpstr>
      <vt:lpstr>Solution Explored</vt:lpstr>
      <vt:lpstr>Recommendations to Improve the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analysis Based on Demographic Information</dc:title>
  <dc:creator>Mohammad Mahmoudighaznavi</dc:creator>
  <cp:lastModifiedBy>Mohammad Mahmoudighaznavi</cp:lastModifiedBy>
  <cp:revision>14</cp:revision>
  <dcterms:created xsi:type="dcterms:W3CDTF">2023-06-24T01:35:11Z</dcterms:created>
  <dcterms:modified xsi:type="dcterms:W3CDTF">2023-06-25T17:15:50Z</dcterms:modified>
</cp:coreProperties>
</file>