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9" r:id="rId9"/>
    <p:sldId id="264" r:id="rId10"/>
    <p:sldId id="265" r:id="rId11"/>
    <p:sldId id="268"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SANGEETHA\Downloads\muthuselvan%20NM%20new%20(1).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[muthuselvan NM new (1).xlsx]muthu ,gayathri!PivotTable1</c:name>
    <c:fmtId val="8"/>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sz="1400"/>
              <a:t>EMPLOYEE</a:t>
            </a:r>
            <a:r>
              <a:rPr lang="en-IN" sz="1400" baseline="0"/>
              <a:t> SALARY STATUS BASED ON JOB</a:t>
            </a:r>
            <a:endParaRPr lang="en-IN" sz="1400"/>
          </a:p>
        </c:rich>
      </c:tx>
      <c:layout>
        <c:manualLayout>
          <c:xMode val="edge"/>
          <c:yMode val="edge"/>
          <c:x val="0.14864578508568782"/>
          <c:y val="1.9230783790720615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'muthu ,gayathri'!$B$3:$B$4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'muthu ,gayathri'!$A$5:$A$13</c:f>
              <c:strCache>
                <c:ptCount val="8"/>
                <c:pt idx="0">
                  <c:v>Designer</c:v>
                </c:pt>
                <c:pt idx="1">
                  <c:v>DevOps Engineer</c:v>
                </c:pt>
                <c:pt idx="2">
                  <c:v>HR Manager</c:v>
                </c:pt>
                <c:pt idx="3">
                  <c:v>Machine Learning Engineer</c:v>
                </c:pt>
                <c:pt idx="4">
                  <c:v>Mobile Developer</c:v>
                </c:pt>
                <c:pt idx="5">
                  <c:v>Project Manager</c:v>
                </c:pt>
                <c:pt idx="6">
                  <c:v>Tester</c:v>
                </c:pt>
                <c:pt idx="7">
                  <c:v>Web Developer</c:v>
                </c:pt>
              </c:strCache>
            </c:strRef>
          </c:cat>
          <c:val>
            <c:numRef>
              <c:f>'muthu ,gayathri'!$B$5:$B$13</c:f>
              <c:numCache>
                <c:formatCode>General</c:formatCode>
                <c:ptCount val="8"/>
                <c:pt idx="0">
                  <c:v>43000</c:v>
                </c:pt>
                <c:pt idx="1">
                  <c:v>53500</c:v>
                </c:pt>
                <c:pt idx="2">
                  <c:v>27500</c:v>
                </c:pt>
                <c:pt idx="3">
                  <c:v>43500</c:v>
                </c:pt>
                <c:pt idx="4">
                  <c:v>55000</c:v>
                </c:pt>
                <c:pt idx="5">
                  <c:v>62500</c:v>
                </c:pt>
                <c:pt idx="6">
                  <c:v>39500</c:v>
                </c:pt>
                <c:pt idx="7">
                  <c:v>80000</c:v>
                </c:pt>
              </c:numCache>
            </c:numRef>
          </c:val>
          <c:extLst>
            <c:ext xmlns:c16="http://schemas.microsoft.com/office/drawing/2014/chart" uri="{C3380CC4-5D6E-409C-BE32-E72D297353CC}">
              <c16:uniqueId val="{00000000-4839-4EB8-BAF1-AA5EC97EF8B5}"/>
            </c:ext>
          </c:extLst>
        </c:ser>
        <c:ser>
          <c:idx val="1"/>
          <c:order val="1"/>
          <c:tx>
            <c:strRef>
              <c:f>'muthu ,gayathri'!$C$3:$C$4</c:f>
              <c:strCache>
                <c:ptCount val="1"/>
                <c:pt idx="0">
                  <c:v>LOW</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'muthu ,gayathri'!$A$5:$A$13</c:f>
              <c:strCache>
                <c:ptCount val="8"/>
                <c:pt idx="0">
                  <c:v>Designer</c:v>
                </c:pt>
                <c:pt idx="1">
                  <c:v>DevOps Engineer</c:v>
                </c:pt>
                <c:pt idx="2">
                  <c:v>HR Manager</c:v>
                </c:pt>
                <c:pt idx="3">
                  <c:v>Machine Learning Engineer</c:v>
                </c:pt>
                <c:pt idx="4">
                  <c:v>Mobile Developer</c:v>
                </c:pt>
                <c:pt idx="5">
                  <c:v>Project Manager</c:v>
                </c:pt>
                <c:pt idx="6">
                  <c:v>Tester</c:v>
                </c:pt>
                <c:pt idx="7">
                  <c:v>Web Developer</c:v>
                </c:pt>
              </c:strCache>
            </c:strRef>
          </c:cat>
          <c:val>
            <c:numRef>
              <c:f>'muthu ,gayathri'!$C$5:$C$13</c:f>
              <c:numCache>
                <c:formatCode>General</c:formatCode>
                <c:ptCount val="8"/>
                <c:pt idx="1">
                  <c:v>16500</c:v>
                </c:pt>
                <c:pt idx="2">
                  <c:v>23000</c:v>
                </c:pt>
                <c:pt idx="3">
                  <c:v>8000</c:v>
                </c:pt>
                <c:pt idx="4">
                  <c:v>45500</c:v>
                </c:pt>
                <c:pt idx="6">
                  <c:v>8000</c:v>
                </c:pt>
                <c:pt idx="7">
                  <c:v>57500</c:v>
                </c:pt>
              </c:numCache>
            </c:numRef>
          </c:val>
          <c:extLst>
            <c:ext xmlns:c16="http://schemas.microsoft.com/office/drawing/2014/chart" uri="{C3380CC4-5D6E-409C-BE32-E72D297353CC}">
              <c16:uniqueId val="{00000001-4839-4EB8-BAF1-AA5EC97EF8B5}"/>
            </c:ext>
          </c:extLst>
        </c:ser>
        <c:ser>
          <c:idx val="2"/>
          <c:order val="2"/>
          <c:tx>
            <c:strRef>
              <c:f>'muthu ,gayathri'!$D$3:$D$4</c:f>
              <c:strCache>
                <c:ptCount val="1"/>
                <c:pt idx="0">
                  <c:v>MED</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'muthu ,gayathri'!$A$5:$A$13</c:f>
              <c:strCache>
                <c:ptCount val="8"/>
                <c:pt idx="0">
                  <c:v>Designer</c:v>
                </c:pt>
                <c:pt idx="1">
                  <c:v>DevOps Engineer</c:v>
                </c:pt>
                <c:pt idx="2">
                  <c:v>HR Manager</c:v>
                </c:pt>
                <c:pt idx="3">
                  <c:v>Machine Learning Engineer</c:v>
                </c:pt>
                <c:pt idx="4">
                  <c:v>Mobile Developer</c:v>
                </c:pt>
                <c:pt idx="5">
                  <c:v>Project Manager</c:v>
                </c:pt>
                <c:pt idx="6">
                  <c:v>Tester</c:v>
                </c:pt>
                <c:pt idx="7">
                  <c:v>Web Developer</c:v>
                </c:pt>
              </c:strCache>
            </c:strRef>
          </c:cat>
          <c:val>
            <c:numRef>
              <c:f>'muthu ,gayathri'!$D$5:$D$13</c:f>
              <c:numCache>
                <c:formatCode>General</c:formatCode>
                <c:ptCount val="8"/>
                <c:pt idx="0">
                  <c:v>66000</c:v>
                </c:pt>
                <c:pt idx="1">
                  <c:v>54000</c:v>
                </c:pt>
                <c:pt idx="2">
                  <c:v>53500</c:v>
                </c:pt>
                <c:pt idx="3">
                  <c:v>151000</c:v>
                </c:pt>
                <c:pt idx="4">
                  <c:v>90000</c:v>
                </c:pt>
                <c:pt idx="5">
                  <c:v>11000</c:v>
                </c:pt>
                <c:pt idx="6">
                  <c:v>51000</c:v>
                </c:pt>
                <c:pt idx="7">
                  <c:v>39500</c:v>
                </c:pt>
              </c:numCache>
            </c:numRef>
          </c:val>
          <c:extLst>
            <c:ext xmlns:c16="http://schemas.microsoft.com/office/drawing/2014/chart" uri="{C3380CC4-5D6E-409C-BE32-E72D297353CC}">
              <c16:uniqueId val="{00000002-4839-4EB8-BAF1-AA5EC97EF8B5}"/>
            </c:ext>
          </c:extLst>
        </c:ser>
        <c:dLbls>
          <c:showLegendKey val="0"/>
          <c:showVal val="0"/>
          <c:showCatName val="0"/>
          <c:showSerName val="0"/>
          <c:showPercent val="0"/>
          <c:showBubbleSize val="0"/>
        </c:dLbls>
        <c:gapWidth val="150"/>
        <c:shape val="box"/>
        <c:axId val="1973699551"/>
        <c:axId val="1973700991"/>
        <c:axId val="0"/>
      </c:bar3DChart>
      <c:catAx>
        <c:axId val="1973699551"/>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solidFill>
                      <a:srgbClr val="FFFF00"/>
                    </a:solidFill>
                  </a:rPr>
                  <a:t>JOB TITLE</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973700991"/>
        <c:crosses val="autoZero"/>
        <c:auto val="1"/>
        <c:lblAlgn val="ctr"/>
        <c:lblOffset val="100"/>
        <c:noMultiLvlLbl val="0"/>
      </c:catAx>
      <c:valAx>
        <c:axId val="1973700991"/>
        <c:scaling>
          <c:orientation val="minMax"/>
        </c:scaling>
        <c:delete val="0"/>
        <c:axPos val="l"/>
        <c:majorGridlines>
          <c:spPr>
            <a:ln w="9525" cap="flat" cmpd="sng" algn="ctr">
              <a:solidFill>
                <a:schemeClr val="dk1">
                  <a:lumMod val="50000"/>
                  <a:lumOff val="5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solidFill>
                      <a:srgbClr val="FFFF00"/>
                    </a:solidFill>
                  </a:rPr>
                  <a:t>SALARY STATUS</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97369955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8.pn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466725" y="435381"/>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603293" y="3290233"/>
            <a:ext cx="9825689" cy="1938992"/>
          </a:xfrm>
          <a:prstGeom prst="rect">
            <a:avLst/>
          </a:prstGeom>
          <a:noFill/>
        </p:spPr>
        <p:txBody>
          <a:bodyPr wrap="square" rtlCol="0">
            <a:spAutoFit/>
          </a:bodyPr>
          <a:lstStyle/>
          <a:p>
            <a:r>
              <a:rPr lang="en-US" sz="2400" dirty="0"/>
              <a:t>STUDENT NAME : </a:t>
            </a:r>
            <a:r>
              <a:rPr lang="en-IN" sz="2400" dirty="0"/>
              <a:t>HARINI V</a:t>
            </a:r>
          </a:p>
          <a:p>
            <a:r>
              <a:rPr lang="en-US" sz="2400" dirty="0"/>
              <a:t>REGISTER NO      : 12220</a:t>
            </a:r>
            <a:r>
              <a:rPr lang="en-IN" sz="2400" dirty="0"/>
              <a:t>3716</a:t>
            </a:r>
            <a:r>
              <a:rPr lang="en-US" sz="2400" dirty="0"/>
              <a:t>,</a:t>
            </a:r>
          </a:p>
          <a:p>
            <a:r>
              <a:rPr lang="en-US" sz="2400" dirty="0"/>
              <a:t>DEPARTMENT     : Bachelor of Commerce (Corporate Secretaryship)</a:t>
            </a:r>
          </a:p>
          <a:p>
            <a:r>
              <a:rPr lang="en-US" sz="2400" dirty="0"/>
              <a:t>COLLEGE              : </a:t>
            </a:r>
            <a:r>
              <a:rPr lang="en-IN" sz="2400" dirty="0"/>
              <a:t>Patrician </a:t>
            </a:r>
            <a:r>
              <a:rPr lang="en-US" sz="2400" dirty="0"/>
              <a:t>College of Arts and 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3054668" cy="752129"/>
          </a:xfrm>
          <a:prstGeom prst="rect">
            <a:avLst/>
          </a:prstGeom>
        </p:spPr>
        <p:txBody>
          <a:bodyPr vert="horz" wrap="square" lIns="0" tIns="13335" rIns="0" bIns="0" rtlCol="0">
            <a:spAutoFit/>
          </a:bodyPr>
          <a:lstStyle/>
          <a:p>
            <a:pPr marL="12700">
              <a:lnSpc>
                <a:spcPct val="100000"/>
              </a:lnSpc>
              <a:spcBef>
                <a:spcPts val="105"/>
              </a:spcBef>
            </a:pPr>
            <a:r>
              <a:rPr dirty="0">
                <a:latin typeface="Times New Roman" panose="02020603050405020304" pitchFamily="18" charset="0"/>
                <a:cs typeface="Times New Roman" panose="02020603050405020304" pitchFamily="18" charset="0"/>
              </a:rPr>
              <a:t>R</a:t>
            </a:r>
            <a:r>
              <a:rPr spc="-40" dirty="0">
                <a:latin typeface="Times New Roman" panose="02020603050405020304" pitchFamily="18" charset="0"/>
                <a:cs typeface="Times New Roman" panose="02020603050405020304" pitchFamily="18" charset="0"/>
              </a:rPr>
              <a:t>E</a:t>
            </a:r>
            <a:r>
              <a:rPr spc="15" dirty="0">
                <a:latin typeface="Times New Roman" panose="02020603050405020304" pitchFamily="18" charset="0"/>
                <a:cs typeface="Times New Roman" panose="02020603050405020304" pitchFamily="18" charset="0"/>
              </a:rPr>
              <a:t>S</a:t>
            </a:r>
            <a:r>
              <a:rPr spc="-30" dirty="0">
                <a:latin typeface="Times New Roman" panose="02020603050405020304" pitchFamily="18" charset="0"/>
                <a:cs typeface="Times New Roman" panose="02020603050405020304" pitchFamily="18" charset="0"/>
              </a:rPr>
              <a:t>U</a:t>
            </a:r>
            <a:r>
              <a:rPr spc="-405" dirty="0">
                <a:latin typeface="Times New Roman" panose="02020603050405020304" pitchFamily="18" charset="0"/>
                <a:cs typeface="Times New Roman" panose="02020603050405020304" pitchFamily="18" charset="0"/>
              </a:rPr>
              <a:t>L</a:t>
            </a:r>
            <a:r>
              <a:rPr dirty="0">
                <a:latin typeface="Times New Roman" panose="02020603050405020304" pitchFamily="18" charset="0"/>
                <a:cs typeface="Times New Roman" panose="02020603050405020304"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graphicFrame>
        <p:nvGraphicFramePr>
          <p:cNvPr id="2" name="Table 1">
            <a:extLst>
              <a:ext uri="{FF2B5EF4-FFF2-40B4-BE49-F238E27FC236}">
                <a16:creationId xmlns:a16="http://schemas.microsoft.com/office/drawing/2014/main" id="{27928F15-FE25-8E2A-9A55-128C6B4C51CB}"/>
              </a:ext>
            </a:extLst>
          </p:cNvPr>
          <p:cNvGraphicFramePr>
            <a:graphicFrameLocks noGrp="1"/>
          </p:cNvGraphicFramePr>
          <p:nvPr>
            <p:extLst>
              <p:ext uri="{D42A27DB-BD31-4B8C-83A1-F6EECF244321}">
                <p14:modId xmlns:p14="http://schemas.microsoft.com/office/powerpoint/2010/main" val="3406725323"/>
              </p:ext>
            </p:extLst>
          </p:nvPr>
        </p:nvGraphicFramePr>
        <p:xfrm>
          <a:off x="381000" y="1295400"/>
          <a:ext cx="5127731" cy="3505199"/>
        </p:xfrm>
        <a:graphic>
          <a:graphicData uri="http://schemas.openxmlformats.org/drawingml/2006/table">
            <a:tbl>
              <a:tblPr>
                <a:tableStyleId>{5C22544A-7EE6-4342-B048-85BDC9FD1C3A}</a:tableStyleId>
              </a:tblPr>
              <a:tblGrid>
                <a:gridCol w="2028190">
                  <a:extLst>
                    <a:ext uri="{9D8B030D-6E8A-4147-A177-3AD203B41FA5}">
                      <a16:colId xmlns:a16="http://schemas.microsoft.com/office/drawing/2014/main" val="2130714477"/>
                    </a:ext>
                  </a:extLst>
                </a:gridCol>
                <a:gridCol w="1194318">
                  <a:extLst>
                    <a:ext uri="{9D8B030D-6E8A-4147-A177-3AD203B41FA5}">
                      <a16:colId xmlns:a16="http://schemas.microsoft.com/office/drawing/2014/main" val="2238909834"/>
                    </a:ext>
                  </a:extLst>
                </a:gridCol>
                <a:gridCol w="540287">
                  <a:extLst>
                    <a:ext uri="{9D8B030D-6E8A-4147-A177-3AD203B41FA5}">
                      <a16:colId xmlns:a16="http://schemas.microsoft.com/office/drawing/2014/main" val="2357105757"/>
                    </a:ext>
                  </a:extLst>
                </a:gridCol>
                <a:gridCol w="540287">
                  <a:extLst>
                    <a:ext uri="{9D8B030D-6E8A-4147-A177-3AD203B41FA5}">
                      <a16:colId xmlns:a16="http://schemas.microsoft.com/office/drawing/2014/main" val="1936532797"/>
                    </a:ext>
                  </a:extLst>
                </a:gridCol>
                <a:gridCol w="824649">
                  <a:extLst>
                    <a:ext uri="{9D8B030D-6E8A-4147-A177-3AD203B41FA5}">
                      <a16:colId xmlns:a16="http://schemas.microsoft.com/office/drawing/2014/main" val="1483679356"/>
                    </a:ext>
                  </a:extLst>
                </a:gridCol>
              </a:tblGrid>
              <a:tr h="252235">
                <a:tc>
                  <a:txBody>
                    <a:bodyPr/>
                    <a:lstStyle/>
                    <a:p>
                      <a:pPr algn="l" fontAlgn="b"/>
                      <a:r>
                        <a:rPr lang="en-IN" sz="1600" b="1" u="none" strike="noStrike" dirty="0">
                          <a:solidFill>
                            <a:schemeClr val="tx2">
                              <a:lumMod val="75000"/>
                            </a:schemeClr>
                          </a:solidFill>
                          <a:effectLst/>
                        </a:rPr>
                        <a:t>Sum of Salary</a:t>
                      </a:r>
                      <a:endParaRPr lang="en-IN" sz="1600" b="1" i="0" u="none" strike="noStrike" dirty="0">
                        <a:solidFill>
                          <a:schemeClr val="tx2">
                            <a:lumMod val="75000"/>
                          </a:schemeClr>
                        </a:solidFill>
                        <a:effectLst/>
                        <a:latin typeface="Calibri" panose="020F0502020204030204" pitchFamily="34" charset="0"/>
                      </a:endParaRPr>
                    </a:p>
                  </a:txBody>
                  <a:tcPr marL="7620" marR="7620" marT="7620" marB="0" anchor="b"/>
                </a:tc>
                <a:tc>
                  <a:txBody>
                    <a:bodyPr/>
                    <a:lstStyle/>
                    <a:p>
                      <a:pPr algn="l" fontAlgn="b"/>
                      <a:r>
                        <a:rPr lang="en-IN" sz="1600" b="1" u="none" strike="noStrike">
                          <a:solidFill>
                            <a:schemeClr val="tx2">
                              <a:lumMod val="75000"/>
                            </a:schemeClr>
                          </a:solidFill>
                          <a:effectLst/>
                        </a:rPr>
                        <a:t>SALARY</a:t>
                      </a:r>
                      <a:endParaRPr lang="en-IN" sz="1600" b="1" i="0" u="none" strike="noStrike">
                        <a:solidFill>
                          <a:schemeClr val="tx2">
                            <a:lumMod val="75000"/>
                          </a:schemeClr>
                        </a:solidFill>
                        <a:effectLst/>
                        <a:latin typeface="Calibri" panose="020F0502020204030204" pitchFamily="34" charset="0"/>
                      </a:endParaRPr>
                    </a:p>
                  </a:txBody>
                  <a:tcPr marL="7620" marR="7620" marT="7620" marB="0" anchor="b"/>
                </a:tc>
                <a:tc>
                  <a:txBody>
                    <a:bodyPr/>
                    <a:lstStyle/>
                    <a:p>
                      <a:pPr algn="l" fontAlgn="b"/>
                      <a:r>
                        <a:rPr lang="en-IN" sz="1600" b="1" u="none" strike="noStrike">
                          <a:solidFill>
                            <a:schemeClr val="tx2">
                              <a:lumMod val="75000"/>
                            </a:schemeClr>
                          </a:solidFill>
                          <a:effectLst/>
                        </a:rPr>
                        <a:t> </a:t>
                      </a:r>
                      <a:endParaRPr lang="en-IN" sz="1600" b="1" i="0" u="none" strike="noStrike">
                        <a:solidFill>
                          <a:schemeClr val="tx2">
                            <a:lumMod val="75000"/>
                          </a:schemeClr>
                        </a:solidFill>
                        <a:effectLst/>
                        <a:latin typeface="Calibri" panose="020F0502020204030204" pitchFamily="34" charset="0"/>
                      </a:endParaRPr>
                    </a:p>
                  </a:txBody>
                  <a:tcPr marL="7620" marR="7620" marT="7620" marB="0" anchor="b"/>
                </a:tc>
                <a:tc>
                  <a:txBody>
                    <a:bodyPr/>
                    <a:lstStyle/>
                    <a:p>
                      <a:pPr algn="l" fontAlgn="b"/>
                      <a:r>
                        <a:rPr lang="en-IN" sz="1600" b="1" u="none" strike="noStrike">
                          <a:solidFill>
                            <a:schemeClr val="tx2">
                              <a:lumMod val="75000"/>
                            </a:schemeClr>
                          </a:solidFill>
                          <a:effectLst/>
                        </a:rPr>
                        <a:t> </a:t>
                      </a:r>
                      <a:endParaRPr lang="en-IN" sz="1600" b="1" i="0" u="none" strike="noStrike">
                        <a:solidFill>
                          <a:schemeClr val="tx2">
                            <a:lumMod val="75000"/>
                          </a:schemeClr>
                        </a:solidFill>
                        <a:effectLst/>
                        <a:latin typeface="Calibri" panose="020F0502020204030204" pitchFamily="34" charset="0"/>
                      </a:endParaRPr>
                    </a:p>
                  </a:txBody>
                  <a:tcPr marL="7620" marR="7620" marT="7620" marB="0" anchor="b"/>
                </a:tc>
                <a:tc>
                  <a:txBody>
                    <a:bodyPr/>
                    <a:lstStyle/>
                    <a:p>
                      <a:pPr algn="l" fontAlgn="b"/>
                      <a:r>
                        <a:rPr lang="en-IN" sz="1600" b="1" u="none" strike="noStrike">
                          <a:solidFill>
                            <a:schemeClr val="tx2">
                              <a:lumMod val="75000"/>
                            </a:schemeClr>
                          </a:solidFill>
                          <a:effectLst/>
                        </a:rPr>
                        <a:t> </a:t>
                      </a:r>
                      <a:endParaRPr lang="en-IN" sz="1600" b="1" i="0" u="none" strike="noStrike">
                        <a:solidFill>
                          <a:schemeClr val="tx2">
                            <a:lumMod val="75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46443532"/>
                  </a:ext>
                </a:extLst>
              </a:tr>
              <a:tr h="495773">
                <a:tc>
                  <a:txBody>
                    <a:bodyPr/>
                    <a:lstStyle/>
                    <a:p>
                      <a:pPr algn="l" fontAlgn="b"/>
                      <a:r>
                        <a:rPr lang="en-IN" sz="1600" b="1" u="none" strike="noStrike" dirty="0">
                          <a:solidFill>
                            <a:schemeClr val="tx2">
                              <a:lumMod val="75000"/>
                            </a:schemeClr>
                          </a:solidFill>
                          <a:effectLst/>
                        </a:rPr>
                        <a:t>JOB TITLE</a:t>
                      </a:r>
                      <a:endParaRPr lang="en-IN" sz="1600" b="1" i="0" u="none" strike="noStrike" dirty="0">
                        <a:solidFill>
                          <a:schemeClr val="tx2">
                            <a:lumMod val="75000"/>
                          </a:schemeClr>
                        </a:solidFill>
                        <a:effectLst/>
                        <a:latin typeface="Calibri" panose="020F0502020204030204" pitchFamily="34" charset="0"/>
                      </a:endParaRPr>
                    </a:p>
                  </a:txBody>
                  <a:tcPr marL="7620" marR="7620" marT="7620" marB="0" anchor="b"/>
                </a:tc>
                <a:tc>
                  <a:txBody>
                    <a:bodyPr/>
                    <a:lstStyle/>
                    <a:p>
                      <a:pPr algn="l" fontAlgn="b"/>
                      <a:r>
                        <a:rPr lang="en-IN" sz="1600" b="1" u="none" strike="noStrike" dirty="0">
                          <a:solidFill>
                            <a:schemeClr val="tx2">
                              <a:lumMod val="75000"/>
                            </a:schemeClr>
                          </a:solidFill>
                          <a:effectLst/>
                        </a:rPr>
                        <a:t>HIGH</a:t>
                      </a:r>
                      <a:endParaRPr lang="en-IN" sz="1600" b="1" i="0" u="none" strike="noStrike" dirty="0">
                        <a:solidFill>
                          <a:schemeClr val="tx2">
                            <a:lumMod val="75000"/>
                          </a:schemeClr>
                        </a:solidFill>
                        <a:effectLst/>
                        <a:latin typeface="Calibri" panose="020F0502020204030204" pitchFamily="34" charset="0"/>
                      </a:endParaRPr>
                    </a:p>
                  </a:txBody>
                  <a:tcPr marL="7620" marR="7620" marT="7620" marB="0" anchor="b"/>
                </a:tc>
                <a:tc>
                  <a:txBody>
                    <a:bodyPr/>
                    <a:lstStyle/>
                    <a:p>
                      <a:pPr algn="l" fontAlgn="b"/>
                      <a:r>
                        <a:rPr lang="en-IN" sz="1600" b="1" u="none" strike="noStrike">
                          <a:solidFill>
                            <a:schemeClr val="tx2">
                              <a:lumMod val="75000"/>
                            </a:schemeClr>
                          </a:solidFill>
                          <a:effectLst/>
                        </a:rPr>
                        <a:t>LOW</a:t>
                      </a:r>
                      <a:endParaRPr lang="en-IN" sz="1600" b="1" i="0" u="none" strike="noStrike">
                        <a:solidFill>
                          <a:schemeClr val="tx2">
                            <a:lumMod val="75000"/>
                          </a:schemeClr>
                        </a:solidFill>
                        <a:effectLst/>
                        <a:latin typeface="Calibri" panose="020F0502020204030204" pitchFamily="34" charset="0"/>
                      </a:endParaRPr>
                    </a:p>
                  </a:txBody>
                  <a:tcPr marL="7620" marR="7620" marT="7620" marB="0" anchor="b"/>
                </a:tc>
                <a:tc>
                  <a:txBody>
                    <a:bodyPr/>
                    <a:lstStyle/>
                    <a:p>
                      <a:pPr algn="l" fontAlgn="b"/>
                      <a:r>
                        <a:rPr lang="en-IN" sz="1600" b="1" u="none" strike="noStrike">
                          <a:solidFill>
                            <a:schemeClr val="tx2">
                              <a:lumMod val="75000"/>
                            </a:schemeClr>
                          </a:solidFill>
                          <a:effectLst/>
                        </a:rPr>
                        <a:t>MED</a:t>
                      </a:r>
                      <a:endParaRPr lang="en-IN" sz="1600" b="1" i="0" u="none" strike="noStrike">
                        <a:solidFill>
                          <a:schemeClr val="tx2">
                            <a:lumMod val="75000"/>
                          </a:schemeClr>
                        </a:solidFill>
                        <a:effectLst/>
                        <a:latin typeface="Calibri" panose="020F0502020204030204" pitchFamily="34" charset="0"/>
                      </a:endParaRPr>
                    </a:p>
                  </a:txBody>
                  <a:tcPr marL="7620" marR="7620" marT="7620" marB="0" anchor="b"/>
                </a:tc>
                <a:tc>
                  <a:txBody>
                    <a:bodyPr/>
                    <a:lstStyle/>
                    <a:p>
                      <a:pPr algn="l" fontAlgn="b"/>
                      <a:r>
                        <a:rPr lang="en-IN" sz="1600" b="1" u="none" strike="noStrike">
                          <a:solidFill>
                            <a:schemeClr val="tx2">
                              <a:lumMod val="75000"/>
                            </a:schemeClr>
                          </a:solidFill>
                          <a:effectLst/>
                        </a:rPr>
                        <a:t>Grand Total</a:t>
                      </a:r>
                      <a:endParaRPr lang="en-IN" sz="1600" b="1" i="0" u="none" strike="noStrike">
                        <a:solidFill>
                          <a:schemeClr val="tx2">
                            <a:lumMod val="75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38541573"/>
                  </a:ext>
                </a:extLst>
              </a:tr>
              <a:tr h="252235">
                <a:tc>
                  <a:txBody>
                    <a:bodyPr/>
                    <a:lstStyle/>
                    <a:p>
                      <a:pPr algn="l" fontAlgn="b"/>
                      <a:r>
                        <a:rPr lang="en-IN" sz="1600" b="1" u="none" strike="noStrike" dirty="0">
                          <a:solidFill>
                            <a:schemeClr val="tx2">
                              <a:lumMod val="75000"/>
                            </a:schemeClr>
                          </a:solidFill>
                          <a:effectLst/>
                        </a:rPr>
                        <a:t>Designer</a:t>
                      </a:r>
                      <a:endParaRPr lang="en-IN" sz="1600" b="1" i="0" u="none" strike="noStrike" dirty="0">
                        <a:solidFill>
                          <a:schemeClr val="tx2">
                            <a:lumMod val="75000"/>
                          </a:schemeClr>
                        </a:solidFill>
                        <a:effectLst/>
                        <a:latin typeface="Calibri" panose="020F0502020204030204" pitchFamily="34" charset="0"/>
                      </a:endParaRPr>
                    </a:p>
                  </a:txBody>
                  <a:tcPr marL="7620" marR="7620" marT="7620" marB="0" anchor="b"/>
                </a:tc>
                <a:tc>
                  <a:txBody>
                    <a:bodyPr/>
                    <a:lstStyle/>
                    <a:p>
                      <a:pPr algn="r" fontAlgn="b"/>
                      <a:r>
                        <a:rPr lang="en-IN" sz="1600" b="1" u="none" strike="noStrike">
                          <a:solidFill>
                            <a:schemeClr val="tx2">
                              <a:lumMod val="75000"/>
                            </a:schemeClr>
                          </a:solidFill>
                          <a:effectLst/>
                        </a:rPr>
                        <a:t>43000</a:t>
                      </a:r>
                      <a:endParaRPr lang="en-IN" sz="1600" b="1" i="0" u="none" strike="noStrike">
                        <a:solidFill>
                          <a:schemeClr val="tx2">
                            <a:lumMod val="75000"/>
                          </a:schemeClr>
                        </a:solidFill>
                        <a:effectLst/>
                        <a:latin typeface="Calibri" panose="020F0502020204030204" pitchFamily="34" charset="0"/>
                      </a:endParaRPr>
                    </a:p>
                  </a:txBody>
                  <a:tcPr marL="7620" marR="7620" marT="7620" marB="0" anchor="b"/>
                </a:tc>
                <a:tc>
                  <a:txBody>
                    <a:bodyPr/>
                    <a:lstStyle/>
                    <a:p>
                      <a:pPr algn="l" fontAlgn="b"/>
                      <a:r>
                        <a:rPr lang="en-IN" sz="1600" b="1" u="none" strike="noStrike">
                          <a:solidFill>
                            <a:schemeClr val="tx2">
                              <a:lumMod val="75000"/>
                            </a:schemeClr>
                          </a:solidFill>
                          <a:effectLst/>
                        </a:rPr>
                        <a:t> </a:t>
                      </a:r>
                      <a:endParaRPr lang="en-IN" sz="1600" b="1" i="0" u="none" strike="noStrike">
                        <a:solidFill>
                          <a:schemeClr val="tx2">
                            <a:lumMod val="75000"/>
                          </a:schemeClr>
                        </a:solidFill>
                        <a:effectLst/>
                        <a:latin typeface="Calibri" panose="020F0502020204030204" pitchFamily="34" charset="0"/>
                      </a:endParaRPr>
                    </a:p>
                  </a:txBody>
                  <a:tcPr marL="7620" marR="7620" marT="7620" marB="0" anchor="b"/>
                </a:tc>
                <a:tc>
                  <a:txBody>
                    <a:bodyPr/>
                    <a:lstStyle/>
                    <a:p>
                      <a:pPr algn="r" fontAlgn="b"/>
                      <a:r>
                        <a:rPr lang="en-IN" sz="1600" b="1" u="none" strike="noStrike">
                          <a:solidFill>
                            <a:schemeClr val="tx2">
                              <a:lumMod val="75000"/>
                            </a:schemeClr>
                          </a:solidFill>
                          <a:effectLst/>
                        </a:rPr>
                        <a:t>66000</a:t>
                      </a:r>
                      <a:endParaRPr lang="en-IN" sz="1600" b="1" i="0" u="none" strike="noStrike">
                        <a:solidFill>
                          <a:schemeClr val="tx2">
                            <a:lumMod val="75000"/>
                          </a:schemeClr>
                        </a:solidFill>
                        <a:effectLst/>
                        <a:latin typeface="Calibri" panose="020F0502020204030204" pitchFamily="34" charset="0"/>
                      </a:endParaRPr>
                    </a:p>
                  </a:txBody>
                  <a:tcPr marL="7620" marR="7620" marT="7620" marB="0" anchor="b"/>
                </a:tc>
                <a:tc>
                  <a:txBody>
                    <a:bodyPr/>
                    <a:lstStyle/>
                    <a:p>
                      <a:pPr algn="r" fontAlgn="b"/>
                      <a:r>
                        <a:rPr lang="en-IN" sz="1600" b="1" u="none" strike="noStrike">
                          <a:solidFill>
                            <a:schemeClr val="tx2">
                              <a:lumMod val="75000"/>
                            </a:schemeClr>
                          </a:solidFill>
                          <a:effectLst/>
                        </a:rPr>
                        <a:t>109000</a:t>
                      </a:r>
                      <a:endParaRPr lang="en-IN" sz="1600" b="1" i="0" u="none" strike="noStrike">
                        <a:solidFill>
                          <a:schemeClr val="tx2">
                            <a:lumMod val="75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9400380"/>
                  </a:ext>
                </a:extLst>
              </a:tr>
              <a:tr h="252235">
                <a:tc>
                  <a:txBody>
                    <a:bodyPr/>
                    <a:lstStyle/>
                    <a:p>
                      <a:pPr algn="l" fontAlgn="b"/>
                      <a:r>
                        <a:rPr lang="en-IN" sz="1600" b="1" u="none" strike="noStrike" dirty="0">
                          <a:solidFill>
                            <a:schemeClr val="tx2">
                              <a:lumMod val="75000"/>
                            </a:schemeClr>
                          </a:solidFill>
                          <a:effectLst/>
                        </a:rPr>
                        <a:t>DevOps Engineer</a:t>
                      </a:r>
                      <a:endParaRPr lang="en-IN" sz="1600" b="1" i="0" u="none" strike="noStrike" dirty="0">
                        <a:solidFill>
                          <a:schemeClr val="tx2">
                            <a:lumMod val="75000"/>
                          </a:schemeClr>
                        </a:solidFill>
                        <a:effectLst/>
                        <a:latin typeface="Calibri" panose="020F0502020204030204" pitchFamily="34" charset="0"/>
                      </a:endParaRPr>
                    </a:p>
                  </a:txBody>
                  <a:tcPr marL="7620" marR="7620" marT="7620" marB="0" anchor="b"/>
                </a:tc>
                <a:tc>
                  <a:txBody>
                    <a:bodyPr/>
                    <a:lstStyle/>
                    <a:p>
                      <a:pPr algn="r" fontAlgn="b"/>
                      <a:r>
                        <a:rPr lang="en-IN" sz="1600" b="1" u="none" strike="noStrike">
                          <a:solidFill>
                            <a:schemeClr val="tx2">
                              <a:lumMod val="75000"/>
                            </a:schemeClr>
                          </a:solidFill>
                          <a:effectLst/>
                        </a:rPr>
                        <a:t>53500</a:t>
                      </a:r>
                      <a:endParaRPr lang="en-IN" sz="1600" b="1" i="0" u="none" strike="noStrike">
                        <a:solidFill>
                          <a:schemeClr val="tx2">
                            <a:lumMod val="75000"/>
                          </a:schemeClr>
                        </a:solidFill>
                        <a:effectLst/>
                        <a:latin typeface="Calibri" panose="020F0502020204030204" pitchFamily="34" charset="0"/>
                      </a:endParaRPr>
                    </a:p>
                  </a:txBody>
                  <a:tcPr marL="7620" marR="7620" marT="7620" marB="0" anchor="b"/>
                </a:tc>
                <a:tc>
                  <a:txBody>
                    <a:bodyPr/>
                    <a:lstStyle/>
                    <a:p>
                      <a:pPr algn="r" fontAlgn="b"/>
                      <a:r>
                        <a:rPr lang="en-IN" sz="1600" b="1" u="none" strike="noStrike">
                          <a:solidFill>
                            <a:schemeClr val="tx2">
                              <a:lumMod val="75000"/>
                            </a:schemeClr>
                          </a:solidFill>
                          <a:effectLst/>
                        </a:rPr>
                        <a:t>16500</a:t>
                      </a:r>
                      <a:endParaRPr lang="en-IN" sz="1600" b="1" i="0" u="none" strike="noStrike">
                        <a:solidFill>
                          <a:schemeClr val="tx2">
                            <a:lumMod val="75000"/>
                          </a:schemeClr>
                        </a:solidFill>
                        <a:effectLst/>
                        <a:latin typeface="Calibri" panose="020F0502020204030204" pitchFamily="34" charset="0"/>
                      </a:endParaRPr>
                    </a:p>
                  </a:txBody>
                  <a:tcPr marL="7620" marR="7620" marT="7620" marB="0" anchor="b"/>
                </a:tc>
                <a:tc>
                  <a:txBody>
                    <a:bodyPr/>
                    <a:lstStyle/>
                    <a:p>
                      <a:pPr algn="r" fontAlgn="b"/>
                      <a:r>
                        <a:rPr lang="en-IN" sz="1600" b="1" u="none" strike="noStrike">
                          <a:solidFill>
                            <a:schemeClr val="tx2">
                              <a:lumMod val="75000"/>
                            </a:schemeClr>
                          </a:solidFill>
                          <a:effectLst/>
                        </a:rPr>
                        <a:t>54000</a:t>
                      </a:r>
                      <a:endParaRPr lang="en-IN" sz="1600" b="1" i="0" u="none" strike="noStrike">
                        <a:solidFill>
                          <a:schemeClr val="tx2">
                            <a:lumMod val="75000"/>
                          </a:schemeClr>
                        </a:solidFill>
                        <a:effectLst/>
                        <a:latin typeface="Calibri" panose="020F0502020204030204" pitchFamily="34" charset="0"/>
                      </a:endParaRPr>
                    </a:p>
                  </a:txBody>
                  <a:tcPr marL="7620" marR="7620" marT="7620" marB="0" anchor="b"/>
                </a:tc>
                <a:tc>
                  <a:txBody>
                    <a:bodyPr/>
                    <a:lstStyle/>
                    <a:p>
                      <a:pPr algn="r" fontAlgn="b"/>
                      <a:r>
                        <a:rPr lang="en-IN" sz="1600" b="1" u="none" strike="noStrike">
                          <a:solidFill>
                            <a:schemeClr val="tx2">
                              <a:lumMod val="75000"/>
                            </a:schemeClr>
                          </a:solidFill>
                          <a:effectLst/>
                        </a:rPr>
                        <a:t>124000</a:t>
                      </a:r>
                      <a:endParaRPr lang="en-IN" sz="1600" b="1" i="0" u="none" strike="noStrike">
                        <a:solidFill>
                          <a:schemeClr val="tx2">
                            <a:lumMod val="75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94094561"/>
                  </a:ext>
                </a:extLst>
              </a:tr>
              <a:tr h="252235">
                <a:tc>
                  <a:txBody>
                    <a:bodyPr/>
                    <a:lstStyle/>
                    <a:p>
                      <a:pPr algn="l" fontAlgn="b"/>
                      <a:r>
                        <a:rPr lang="en-IN" sz="1600" b="1" u="none" strike="noStrike" dirty="0">
                          <a:solidFill>
                            <a:schemeClr val="tx2">
                              <a:lumMod val="75000"/>
                            </a:schemeClr>
                          </a:solidFill>
                          <a:effectLst/>
                        </a:rPr>
                        <a:t>HR Manager</a:t>
                      </a:r>
                      <a:endParaRPr lang="en-IN" sz="1600" b="1" i="0" u="none" strike="noStrike" dirty="0">
                        <a:solidFill>
                          <a:schemeClr val="tx2">
                            <a:lumMod val="75000"/>
                          </a:schemeClr>
                        </a:solidFill>
                        <a:effectLst/>
                        <a:latin typeface="Calibri" panose="020F0502020204030204" pitchFamily="34" charset="0"/>
                      </a:endParaRPr>
                    </a:p>
                  </a:txBody>
                  <a:tcPr marL="7620" marR="7620" marT="7620" marB="0" anchor="b"/>
                </a:tc>
                <a:tc>
                  <a:txBody>
                    <a:bodyPr/>
                    <a:lstStyle/>
                    <a:p>
                      <a:pPr algn="r" fontAlgn="b"/>
                      <a:r>
                        <a:rPr lang="en-IN" sz="1600" b="1" u="none" strike="noStrike">
                          <a:solidFill>
                            <a:schemeClr val="tx2">
                              <a:lumMod val="75000"/>
                            </a:schemeClr>
                          </a:solidFill>
                          <a:effectLst/>
                        </a:rPr>
                        <a:t>27500</a:t>
                      </a:r>
                      <a:endParaRPr lang="en-IN" sz="1600" b="1" i="0" u="none" strike="noStrike">
                        <a:solidFill>
                          <a:schemeClr val="tx2">
                            <a:lumMod val="75000"/>
                          </a:schemeClr>
                        </a:solidFill>
                        <a:effectLst/>
                        <a:latin typeface="Calibri" panose="020F0502020204030204" pitchFamily="34" charset="0"/>
                      </a:endParaRPr>
                    </a:p>
                  </a:txBody>
                  <a:tcPr marL="7620" marR="7620" marT="7620" marB="0" anchor="b"/>
                </a:tc>
                <a:tc>
                  <a:txBody>
                    <a:bodyPr/>
                    <a:lstStyle/>
                    <a:p>
                      <a:pPr algn="r" fontAlgn="b"/>
                      <a:r>
                        <a:rPr lang="en-IN" sz="1600" b="1" u="none" strike="noStrike">
                          <a:solidFill>
                            <a:schemeClr val="tx2">
                              <a:lumMod val="75000"/>
                            </a:schemeClr>
                          </a:solidFill>
                          <a:effectLst/>
                        </a:rPr>
                        <a:t>23000</a:t>
                      </a:r>
                      <a:endParaRPr lang="en-IN" sz="1600" b="1" i="0" u="none" strike="noStrike">
                        <a:solidFill>
                          <a:schemeClr val="tx2">
                            <a:lumMod val="75000"/>
                          </a:schemeClr>
                        </a:solidFill>
                        <a:effectLst/>
                        <a:latin typeface="Calibri" panose="020F0502020204030204" pitchFamily="34" charset="0"/>
                      </a:endParaRPr>
                    </a:p>
                  </a:txBody>
                  <a:tcPr marL="7620" marR="7620" marT="7620" marB="0" anchor="b"/>
                </a:tc>
                <a:tc>
                  <a:txBody>
                    <a:bodyPr/>
                    <a:lstStyle/>
                    <a:p>
                      <a:pPr algn="r" fontAlgn="b"/>
                      <a:r>
                        <a:rPr lang="en-IN" sz="1600" b="1" u="none" strike="noStrike">
                          <a:solidFill>
                            <a:schemeClr val="tx2">
                              <a:lumMod val="75000"/>
                            </a:schemeClr>
                          </a:solidFill>
                          <a:effectLst/>
                        </a:rPr>
                        <a:t>53500</a:t>
                      </a:r>
                      <a:endParaRPr lang="en-IN" sz="1600" b="1" i="0" u="none" strike="noStrike">
                        <a:solidFill>
                          <a:schemeClr val="tx2">
                            <a:lumMod val="75000"/>
                          </a:schemeClr>
                        </a:solidFill>
                        <a:effectLst/>
                        <a:latin typeface="Calibri" panose="020F0502020204030204" pitchFamily="34" charset="0"/>
                      </a:endParaRPr>
                    </a:p>
                  </a:txBody>
                  <a:tcPr marL="7620" marR="7620" marT="7620" marB="0" anchor="b"/>
                </a:tc>
                <a:tc>
                  <a:txBody>
                    <a:bodyPr/>
                    <a:lstStyle/>
                    <a:p>
                      <a:pPr algn="r" fontAlgn="b"/>
                      <a:r>
                        <a:rPr lang="en-IN" sz="1600" b="1" u="none" strike="noStrike">
                          <a:solidFill>
                            <a:schemeClr val="tx2">
                              <a:lumMod val="75000"/>
                            </a:schemeClr>
                          </a:solidFill>
                          <a:effectLst/>
                        </a:rPr>
                        <a:t>104000</a:t>
                      </a:r>
                      <a:endParaRPr lang="en-IN" sz="1600" b="1" i="0" u="none" strike="noStrike">
                        <a:solidFill>
                          <a:schemeClr val="tx2">
                            <a:lumMod val="75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09565834"/>
                  </a:ext>
                </a:extLst>
              </a:tr>
              <a:tr h="495773">
                <a:tc>
                  <a:txBody>
                    <a:bodyPr/>
                    <a:lstStyle/>
                    <a:p>
                      <a:pPr algn="l" fontAlgn="b"/>
                      <a:r>
                        <a:rPr lang="en-IN" sz="1600" b="1" u="none" strike="noStrike" dirty="0">
                          <a:solidFill>
                            <a:schemeClr val="tx2">
                              <a:lumMod val="75000"/>
                            </a:schemeClr>
                          </a:solidFill>
                          <a:effectLst/>
                        </a:rPr>
                        <a:t>Machine Learning Engineer</a:t>
                      </a:r>
                      <a:endParaRPr lang="en-IN" sz="1600" b="1" i="0" u="none" strike="noStrike" dirty="0">
                        <a:solidFill>
                          <a:schemeClr val="tx2">
                            <a:lumMod val="75000"/>
                          </a:schemeClr>
                        </a:solidFill>
                        <a:effectLst/>
                        <a:latin typeface="Calibri" panose="020F0502020204030204" pitchFamily="34" charset="0"/>
                      </a:endParaRPr>
                    </a:p>
                  </a:txBody>
                  <a:tcPr marL="7620" marR="7620" marT="7620" marB="0" anchor="b"/>
                </a:tc>
                <a:tc>
                  <a:txBody>
                    <a:bodyPr/>
                    <a:lstStyle/>
                    <a:p>
                      <a:pPr algn="r" fontAlgn="b"/>
                      <a:r>
                        <a:rPr lang="en-IN" sz="1600" b="1" u="none" strike="noStrike">
                          <a:solidFill>
                            <a:schemeClr val="tx2">
                              <a:lumMod val="75000"/>
                            </a:schemeClr>
                          </a:solidFill>
                          <a:effectLst/>
                        </a:rPr>
                        <a:t>43500</a:t>
                      </a:r>
                      <a:endParaRPr lang="en-IN" sz="1600" b="1" i="0" u="none" strike="noStrike">
                        <a:solidFill>
                          <a:schemeClr val="tx2">
                            <a:lumMod val="75000"/>
                          </a:schemeClr>
                        </a:solidFill>
                        <a:effectLst/>
                        <a:latin typeface="Calibri" panose="020F0502020204030204" pitchFamily="34" charset="0"/>
                      </a:endParaRPr>
                    </a:p>
                  </a:txBody>
                  <a:tcPr marL="7620" marR="7620" marT="7620" marB="0" anchor="b"/>
                </a:tc>
                <a:tc>
                  <a:txBody>
                    <a:bodyPr/>
                    <a:lstStyle/>
                    <a:p>
                      <a:pPr algn="r" fontAlgn="b"/>
                      <a:r>
                        <a:rPr lang="en-IN" sz="1600" b="1" u="none" strike="noStrike">
                          <a:solidFill>
                            <a:schemeClr val="tx2">
                              <a:lumMod val="75000"/>
                            </a:schemeClr>
                          </a:solidFill>
                          <a:effectLst/>
                        </a:rPr>
                        <a:t>8000</a:t>
                      </a:r>
                      <a:endParaRPr lang="en-IN" sz="1600" b="1" i="0" u="none" strike="noStrike">
                        <a:solidFill>
                          <a:schemeClr val="tx2">
                            <a:lumMod val="75000"/>
                          </a:schemeClr>
                        </a:solidFill>
                        <a:effectLst/>
                        <a:latin typeface="Calibri" panose="020F0502020204030204" pitchFamily="34" charset="0"/>
                      </a:endParaRPr>
                    </a:p>
                  </a:txBody>
                  <a:tcPr marL="7620" marR="7620" marT="7620" marB="0" anchor="b"/>
                </a:tc>
                <a:tc>
                  <a:txBody>
                    <a:bodyPr/>
                    <a:lstStyle/>
                    <a:p>
                      <a:pPr algn="r" fontAlgn="b"/>
                      <a:r>
                        <a:rPr lang="en-IN" sz="1600" b="1" u="none" strike="noStrike">
                          <a:solidFill>
                            <a:schemeClr val="tx2">
                              <a:lumMod val="75000"/>
                            </a:schemeClr>
                          </a:solidFill>
                          <a:effectLst/>
                        </a:rPr>
                        <a:t>151000</a:t>
                      </a:r>
                      <a:endParaRPr lang="en-IN" sz="1600" b="1" i="0" u="none" strike="noStrike">
                        <a:solidFill>
                          <a:schemeClr val="tx2">
                            <a:lumMod val="75000"/>
                          </a:schemeClr>
                        </a:solidFill>
                        <a:effectLst/>
                        <a:latin typeface="Calibri" panose="020F0502020204030204" pitchFamily="34" charset="0"/>
                      </a:endParaRPr>
                    </a:p>
                  </a:txBody>
                  <a:tcPr marL="7620" marR="7620" marT="7620" marB="0" anchor="b"/>
                </a:tc>
                <a:tc>
                  <a:txBody>
                    <a:bodyPr/>
                    <a:lstStyle/>
                    <a:p>
                      <a:pPr algn="r" fontAlgn="b"/>
                      <a:r>
                        <a:rPr lang="en-IN" sz="1600" b="1" u="none" strike="noStrike">
                          <a:solidFill>
                            <a:schemeClr val="tx2">
                              <a:lumMod val="75000"/>
                            </a:schemeClr>
                          </a:solidFill>
                          <a:effectLst/>
                        </a:rPr>
                        <a:t>202500</a:t>
                      </a:r>
                      <a:endParaRPr lang="en-IN" sz="1600" b="1" i="0" u="none" strike="noStrike">
                        <a:solidFill>
                          <a:schemeClr val="tx2">
                            <a:lumMod val="75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11435459"/>
                  </a:ext>
                </a:extLst>
              </a:tr>
              <a:tr h="252235">
                <a:tc>
                  <a:txBody>
                    <a:bodyPr/>
                    <a:lstStyle/>
                    <a:p>
                      <a:pPr algn="l" fontAlgn="b"/>
                      <a:r>
                        <a:rPr lang="en-IN" sz="1600" b="1" u="none" strike="noStrike">
                          <a:solidFill>
                            <a:schemeClr val="tx2">
                              <a:lumMod val="75000"/>
                            </a:schemeClr>
                          </a:solidFill>
                          <a:effectLst/>
                        </a:rPr>
                        <a:t>Mobile Developer</a:t>
                      </a:r>
                      <a:endParaRPr lang="en-IN" sz="1600" b="1" i="0" u="none" strike="noStrike">
                        <a:solidFill>
                          <a:schemeClr val="tx2">
                            <a:lumMod val="75000"/>
                          </a:schemeClr>
                        </a:solidFill>
                        <a:effectLst/>
                        <a:latin typeface="Calibri" panose="020F0502020204030204" pitchFamily="34" charset="0"/>
                      </a:endParaRPr>
                    </a:p>
                  </a:txBody>
                  <a:tcPr marL="7620" marR="7620" marT="7620" marB="0" anchor="b"/>
                </a:tc>
                <a:tc>
                  <a:txBody>
                    <a:bodyPr/>
                    <a:lstStyle/>
                    <a:p>
                      <a:pPr algn="r" fontAlgn="b"/>
                      <a:r>
                        <a:rPr lang="en-IN" sz="1600" b="1" u="none" strike="noStrike" dirty="0">
                          <a:solidFill>
                            <a:schemeClr val="tx2">
                              <a:lumMod val="75000"/>
                            </a:schemeClr>
                          </a:solidFill>
                          <a:effectLst/>
                        </a:rPr>
                        <a:t>55000</a:t>
                      </a:r>
                      <a:endParaRPr lang="en-IN" sz="1600" b="1" i="0" u="none" strike="noStrike" dirty="0">
                        <a:solidFill>
                          <a:schemeClr val="tx2">
                            <a:lumMod val="75000"/>
                          </a:schemeClr>
                        </a:solidFill>
                        <a:effectLst/>
                        <a:latin typeface="Calibri" panose="020F0502020204030204" pitchFamily="34" charset="0"/>
                      </a:endParaRPr>
                    </a:p>
                  </a:txBody>
                  <a:tcPr marL="7620" marR="7620" marT="7620" marB="0" anchor="b"/>
                </a:tc>
                <a:tc>
                  <a:txBody>
                    <a:bodyPr/>
                    <a:lstStyle/>
                    <a:p>
                      <a:pPr algn="r" fontAlgn="b"/>
                      <a:r>
                        <a:rPr lang="en-IN" sz="1600" b="1" u="none" strike="noStrike">
                          <a:solidFill>
                            <a:schemeClr val="tx2">
                              <a:lumMod val="75000"/>
                            </a:schemeClr>
                          </a:solidFill>
                          <a:effectLst/>
                        </a:rPr>
                        <a:t>45500</a:t>
                      </a:r>
                      <a:endParaRPr lang="en-IN" sz="1600" b="1" i="0" u="none" strike="noStrike">
                        <a:solidFill>
                          <a:schemeClr val="tx2">
                            <a:lumMod val="75000"/>
                          </a:schemeClr>
                        </a:solidFill>
                        <a:effectLst/>
                        <a:latin typeface="Calibri" panose="020F0502020204030204" pitchFamily="34" charset="0"/>
                      </a:endParaRPr>
                    </a:p>
                  </a:txBody>
                  <a:tcPr marL="7620" marR="7620" marT="7620" marB="0" anchor="b"/>
                </a:tc>
                <a:tc>
                  <a:txBody>
                    <a:bodyPr/>
                    <a:lstStyle/>
                    <a:p>
                      <a:pPr algn="r" fontAlgn="b"/>
                      <a:r>
                        <a:rPr lang="en-IN" sz="1600" b="1" u="none" strike="noStrike">
                          <a:solidFill>
                            <a:schemeClr val="tx2">
                              <a:lumMod val="75000"/>
                            </a:schemeClr>
                          </a:solidFill>
                          <a:effectLst/>
                        </a:rPr>
                        <a:t>90000</a:t>
                      </a:r>
                      <a:endParaRPr lang="en-IN" sz="1600" b="1" i="0" u="none" strike="noStrike">
                        <a:solidFill>
                          <a:schemeClr val="tx2">
                            <a:lumMod val="75000"/>
                          </a:schemeClr>
                        </a:solidFill>
                        <a:effectLst/>
                        <a:latin typeface="Calibri" panose="020F0502020204030204" pitchFamily="34" charset="0"/>
                      </a:endParaRPr>
                    </a:p>
                  </a:txBody>
                  <a:tcPr marL="7620" marR="7620" marT="7620" marB="0" anchor="b"/>
                </a:tc>
                <a:tc>
                  <a:txBody>
                    <a:bodyPr/>
                    <a:lstStyle/>
                    <a:p>
                      <a:pPr algn="r" fontAlgn="b"/>
                      <a:r>
                        <a:rPr lang="en-IN" sz="1600" b="1" u="none" strike="noStrike">
                          <a:solidFill>
                            <a:schemeClr val="tx2">
                              <a:lumMod val="75000"/>
                            </a:schemeClr>
                          </a:solidFill>
                          <a:effectLst/>
                        </a:rPr>
                        <a:t>190500</a:t>
                      </a:r>
                      <a:endParaRPr lang="en-IN" sz="1600" b="1" i="0" u="none" strike="noStrike">
                        <a:solidFill>
                          <a:schemeClr val="tx2">
                            <a:lumMod val="75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77793843"/>
                  </a:ext>
                </a:extLst>
              </a:tr>
              <a:tr h="252235">
                <a:tc>
                  <a:txBody>
                    <a:bodyPr/>
                    <a:lstStyle/>
                    <a:p>
                      <a:pPr algn="l" fontAlgn="b"/>
                      <a:r>
                        <a:rPr lang="en-IN" sz="1600" b="1" u="none" strike="noStrike">
                          <a:solidFill>
                            <a:schemeClr val="tx2">
                              <a:lumMod val="75000"/>
                            </a:schemeClr>
                          </a:solidFill>
                          <a:effectLst/>
                        </a:rPr>
                        <a:t>Project Manager</a:t>
                      </a:r>
                      <a:endParaRPr lang="en-IN" sz="1600" b="1" i="0" u="none" strike="noStrike">
                        <a:solidFill>
                          <a:schemeClr val="tx2">
                            <a:lumMod val="75000"/>
                          </a:schemeClr>
                        </a:solidFill>
                        <a:effectLst/>
                        <a:latin typeface="Calibri" panose="020F0502020204030204" pitchFamily="34" charset="0"/>
                      </a:endParaRPr>
                    </a:p>
                  </a:txBody>
                  <a:tcPr marL="7620" marR="7620" marT="7620" marB="0" anchor="b"/>
                </a:tc>
                <a:tc>
                  <a:txBody>
                    <a:bodyPr/>
                    <a:lstStyle/>
                    <a:p>
                      <a:pPr algn="r" fontAlgn="b"/>
                      <a:r>
                        <a:rPr lang="en-IN" sz="1600" b="1" u="none" strike="noStrike" dirty="0">
                          <a:solidFill>
                            <a:schemeClr val="tx2">
                              <a:lumMod val="75000"/>
                            </a:schemeClr>
                          </a:solidFill>
                          <a:effectLst/>
                        </a:rPr>
                        <a:t>62500</a:t>
                      </a:r>
                      <a:endParaRPr lang="en-IN" sz="1600" b="1" i="0" u="none" strike="noStrike" dirty="0">
                        <a:solidFill>
                          <a:schemeClr val="tx2">
                            <a:lumMod val="75000"/>
                          </a:schemeClr>
                        </a:solidFill>
                        <a:effectLst/>
                        <a:latin typeface="Calibri" panose="020F0502020204030204" pitchFamily="34" charset="0"/>
                      </a:endParaRPr>
                    </a:p>
                  </a:txBody>
                  <a:tcPr marL="7620" marR="7620" marT="7620" marB="0" anchor="b"/>
                </a:tc>
                <a:tc>
                  <a:txBody>
                    <a:bodyPr/>
                    <a:lstStyle/>
                    <a:p>
                      <a:pPr algn="l" fontAlgn="b"/>
                      <a:r>
                        <a:rPr lang="en-IN" sz="1600" b="1" u="none" strike="noStrike">
                          <a:solidFill>
                            <a:schemeClr val="tx2">
                              <a:lumMod val="75000"/>
                            </a:schemeClr>
                          </a:solidFill>
                          <a:effectLst/>
                        </a:rPr>
                        <a:t> </a:t>
                      </a:r>
                      <a:endParaRPr lang="en-IN" sz="1600" b="1" i="0" u="none" strike="noStrike">
                        <a:solidFill>
                          <a:schemeClr val="tx2">
                            <a:lumMod val="75000"/>
                          </a:schemeClr>
                        </a:solidFill>
                        <a:effectLst/>
                        <a:latin typeface="Calibri" panose="020F0502020204030204" pitchFamily="34" charset="0"/>
                      </a:endParaRPr>
                    </a:p>
                  </a:txBody>
                  <a:tcPr marL="7620" marR="7620" marT="7620" marB="0" anchor="b"/>
                </a:tc>
                <a:tc>
                  <a:txBody>
                    <a:bodyPr/>
                    <a:lstStyle/>
                    <a:p>
                      <a:pPr algn="r" fontAlgn="b"/>
                      <a:r>
                        <a:rPr lang="en-IN" sz="1600" b="1" u="none" strike="noStrike">
                          <a:solidFill>
                            <a:schemeClr val="tx2">
                              <a:lumMod val="75000"/>
                            </a:schemeClr>
                          </a:solidFill>
                          <a:effectLst/>
                        </a:rPr>
                        <a:t>11000</a:t>
                      </a:r>
                      <a:endParaRPr lang="en-IN" sz="1600" b="1" i="0" u="none" strike="noStrike">
                        <a:solidFill>
                          <a:schemeClr val="tx2">
                            <a:lumMod val="75000"/>
                          </a:schemeClr>
                        </a:solidFill>
                        <a:effectLst/>
                        <a:latin typeface="Calibri" panose="020F0502020204030204" pitchFamily="34" charset="0"/>
                      </a:endParaRPr>
                    </a:p>
                  </a:txBody>
                  <a:tcPr marL="7620" marR="7620" marT="7620" marB="0" anchor="b"/>
                </a:tc>
                <a:tc>
                  <a:txBody>
                    <a:bodyPr/>
                    <a:lstStyle/>
                    <a:p>
                      <a:pPr algn="r" fontAlgn="b"/>
                      <a:r>
                        <a:rPr lang="en-IN" sz="1600" b="1" u="none" strike="noStrike">
                          <a:solidFill>
                            <a:schemeClr val="tx2">
                              <a:lumMod val="75000"/>
                            </a:schemeClr>
                          </a:solidFill>
                          <a:effectLst/>
                        </a:rPr>
                        <a:t>73500</a:t>
                      </a:r>
                      <a:endParaRPr lang="en-IN" sz="1600" b="1" i="0" u="none" strike="noStrike">
                        <a:solidFill>
                          <a:schemeClr val="tx2">
                            <a:lumMod val="75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02773544"/>
                  </a:ext>
                </a:extLst>
              </a:tr>
              <a:tr h="252235">
                <a:tc>
                  <a:txBody>
                    <a:bodyPr/>
                    <a:lstStyle/>
                    <a:p>
                      <a:pPr algn="l" fontAlgn="b"/>
                      <a:r>
                        <a:rPr lang="en-IN" sz="1600" b="1" u="none" strike="noStrike">
                          <a:solidFill>
                            <a:schemeClr val="tx2">
                              <a:lumMod val="75000"/>
                            </a:schemeClr>
                          </a:solidFill>
                          <a:effectLst/>
                        </a:rPr>
                        <a:t>Tester</a:t>
                      </a:r>
                      <a:endParaRPr lang="en-IN" sz="1600" b="1" i="0" u="none" strike="noStrike">
                        <a:solidFill>
                          <a:schemeClr val="tx2">
                            <a:lumMod val="75000"/>
                          </a:schemeClr>
                        </a:solidFill>
                        <a:effectLst/>
                        <a:latin typeface="Calibri" panose="020F0502020204030204" pitchFamily="34" charset="0"/>
                      </a:endParaRPr>
                    </a:p>
                  </a:txBody>
                  <a:tcPr marL="7620" marR="7620" marT="7620" marB="0" anchor="b"/>
                </a:tc>
                <a:tc>
                  <a:txBody>
                    <a:bodyPr/>
                    <a:lstStyle/>
                    <a:p>
                      <a:pPr algn="r" fontAlgn="b"/>
                      <a:r>
                        <a:rPr lang="en-IN" sz="1600" b="1" u="none" strike="noStrike" dirty="0">
                          <a:solidFill>
                            <a:schemeClr val="tx2">
                              <a:lumMod val="75000"/>
                            </a:schemeClr>
                          </a:solidFill>
                          <a:effectLst/>
                        </a:rPr>
                        <a:t>39500</a:t>
                      </a:r>
                      <a:endParaRPr lang="en-IN" sz="1600" b="1" i="0" u="none" strike="noStrike" dirty="0">
                        <a:solidFill>
                          <a:schemeClr val="tx2">
                            <a:lumMod val="75000"/>
                          </a:schemeClr>
                        </a:solidFill>
                        <a:effectLst/>
                        <a:latin typeface="Calibri" panose="020F0502020204030204" pitchFamily="34" charset="0"/>
                      </a:endParaRPr>
                    </a:p>
                  </a:txBody>
                  <a:tcPr marL="7620" marR="7620" marT="7620" marB="0" anchor="b"/>
                </a:tc>
                <a:tc>
                  <a:txBody>
                    <a:bodyPr/>
                    <a:lstStyle/>
                    <a:p>
                      <a:pPr algn="r" fontAlgn="b"/>
                      <a:r>
                        <a:rPr lang="en-IN" sz="1600" b="1" u="none" strike="noStrike" dirty="0">
                          <a:solidFill>
                            <a:schemeClr val="tx2">
                              <a:lumMod val="75000"/>
                            </a:schemeClr>
                          </a:solidFill>
                          <a:effectLst/>
                        </a:rPr>
                        <a:t>8000</a:t>
                      </a:r>
                      <a:endParaRPr lang="en-IN" sz="1600" b="1" i="0" u="none" strike="noStrike" dirty="0">
                        <a:solidFill>
                          <a:schemeClr val="tx2">
                            <a:lumMod val="75000"/>
                          </a:schemeClr>
                        </a:solidFill>
                        <a:effectLst/>
                        <a:latin typeface="Calibri" panose="020F0502020204030204" pitchFamily="34" charset="0"/>
                      </a:endParaRPr>
                    </a:p>
                  </a:txBody>
                  <a:tcPr marL="7620" marR="7620" marT="7620" marB="0" anchor="b"/>
                </a:tc>
                <a:tc>
                  <a:txBody>
                    <a:bodyPr/>
                    <a:lstStyle/>
                    <a:p>
                      <a:pPr algn="r" fontAlgn="b"/>
                      <a:r>
                        <a:rPr lang="en-IN" sz="1600" b="1" u="none" strike="noStrike">
                          <a:solidFill>
                            <a:schemeClr val="tx2">
                              <a:lumMod val="75000"/>
                            </a:schemeClr>
                          </a:solidFill>
                          <a:effectLst/>
                        </a:rPr>
                        <a:t>51000</a:t>
                      </a:r>
                      <a:endParaRPr lang="en-IN" sz="1600" b="1" i="0" u="none" strike="noStrike">
                        <a:solidFill>
                          <a:schemeClr val="tx2">
                            <a:lumMod val="75000"/>
                          </a:schemeClr>
                        </a:solidFill>
                        <a:effectLst/>
                        <a:latin typeface="Calibri" panose="020F0502020204030204" pitchFamily="34" charset="0"/>
                      </a:endParaRPr>
                    </a:p>
                  </a:txBody>
                  <a:tcPr marL="7620" marR="7620" marT="7620" marB="0" anchor="b"/>
                </a:tc>
                <a:tc>
                  <a:txBody>
                    <a:bodyPr/>
                    <a:lstStyle/>
                    <a:p>
                      <a:pPr algn="r" fontAlgn="b"/>
                      <a:r>
                        <a:rPr lang="en-IN" sz="1600" b="1" u="none" strike="noStrike">
                          <a:solidFill>
                            <a:schemeClr val="tx2">
                              <a:lumMod val="75000"/>
                            </a:schemeClr>
                          </a:solidFill>
                          <a:effectLst/>
                        </a:rPr>
                        <a:t>98500</a:t>
                      </a:r>
                      <a:endParaRPr lang="en-IN" sz="1600" b="1" i="0" u="none" strike="noStrike">
                        <a:solidFill>
                          <a:schemeClr val="tx2">
                            <a:lumMod val="75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39641738"/>
                  </a:ext>
                </a:extLst>
              </a:tr>
              <a:tr h="252235">
                <a:tc>
                  <a:txBody>
                    <a:bodyPr/>
                    <a:lstStyle/>
                    <a:p>
                      <a:pPr algn="l" fontAlgn="b"/>
                      <a:r>
                        <a:rPr lang="en-IN" sz="1600" b="1" u="none" strike="noStrike">
                          <a:solidFill>
                            <a:schemeClr val="tx2">
                              <a:lumMod val="75000"/>
                            </a:schemeClr>
                          </a:solidFill>
                          <a:effectLst/>
                        </a:rPr>
                        <a:t>Web Developer</a:t>
                      </a:r>
                      <a:endParaRPr lang="en-IN" sz="1600" b="1" i="0" u="none" strike="noStrike">
                        <a:solidFill>
                          <a:schemeClr val="tx2">
                            <a:lumMod val="75000"/>
                          </a:schemeClr>
                        </a:solidFill>
                        <a:effectLst/>
                        <a:latin typeface="Calibri" panose="020F0502020204030204" pitchFamily="34" charset="0"/>
                      </a:endParaRPr>
                    </a:p>
                  </a:txBody>
                  <a:tcPr marL="7620" marR="7620" marT="7620" marB="0" anchor="b"/>
                </a:tc>
                <a:tc>
                  <a:txBody>
                    <a:bodyPr/>
                    <a:lstStyle/>
                    <a:p>
                      <a:pPr algn="r" fontAlgn="b"/>
                      <a:r>
                        <a:rPr lang="en-IN" sz="1600" b="1" u="none" strike="noStrike">
                          <a:solidFill>
                            <a:schemeClr val="tx2">
                              <a:lumMod val="75000"/>
                            </a:schemeClr>
                          </a:solidFill>
                          <a:effectLst/>
                        </a:rPr>
                        <a:t>80000</a:t>
                      </a:r>
                      <a:endParaRPr lang="en-IN" sz="1600" b="1" i="0" u="none" strike="noStrike">
                        <a:solidFill>
                          <a:schemeClr val="tx2">
                            <a:lumMod val="75000"/>
                          </a:schemeClr>
                        </a:solidFill>
                        <a:effectLst/>
                        <a:latin typeface="Calibri" panose="020F0502020204030204" pitchFamily="34" charset="0"/>
                      </a:endParaRPr>
                    </a:p>
                  </a:txBody>
                  <a:tcPr marL="7620" marR="7620" marT="7620" marB="0" anchor="b"/>
                </a:tc>
                <a:tc>
                  <a:txBody>
                    <a:bodyPr/>
                    <a:lstStyle/>
                    <a:p>
                      <a:pPr algn="r" fontAlgn="b"/>
                      <a:r>
                        <a:rPr lang="en-IN" sz="1600" b="1" u="none" strike="noStrike" dirty="0">
                          <a:solidFill>
                            <a:schemeClr val="tx2">
                              <a:lumMod val="75000"/>
                            </a:schemeClr>
                          </a:solidFill>
                          <a:effectLst/>
                        </a:rPr>
                        <a:t>57500</a:t>
                      </a:r>
                      <a:endParaRPr lang="en-IN" sz="1600" b="1" i="0" u="none" strike="noStrike" dirty="0">
                        <a:solidFill>
                          <a:schemeClr val="tx2">
                            <a:lumMod val="75000"/>
                          </a:schemeClr>
                        </a:solidFill>
                        <a:effectLst/>
                        <a:latin typeface="Calibri" panose="020F0502020204030204" pitchFamily="34" charset="0"/>
                      </a:endParaRPr>
                    </a:p>
                  </a:txBody>
                  <a:tcPr marL="7620" marR="7620" marT="7620" marB="0" anchor="b"/>
                </a:tc>
                <a:tc>
                  <a:txBody>
                    <a:bodyPr/>
                    <a:lstStyle/>
                    <a:p>
                      <a:pPr algn="r" fontAlgn="b"/>
                      <a:r>
                        <a:rPr lang="en-IN" sz="1600" b="1" u="none" strike="noStrike" dirty="0">
                          <a:solidFill>
                            <a:schemeClr val="tx2">
                              <a:lumMod val="75000"/>
                            </a:schemeClr>
                          </a:solidFill>
                          <a:effectLst/>
                        </a:rPr>
                        <a:t>39500</a:t>
                      </a:r>
                      <a:endParaRPr lang="en-IN" sz="1600" b="1" i="0" u="none" strike="noStrike" dirty="0">
                        <a:solidFill>
                          <a:schemeClr val="tx2">
                            <a:lumMod val="75000"/>
                          </a:schemeClr>
                        </a:solidFill>
                        <a:effectLst/>
                        <a:latin typeface="Calibri" panose="020F0502020204030204" pitchFamily="34" charset="0"/>
                      </a:endParaRPr>
                    </a:p>
                  </a:txBody>
                  <a:tcPr marL="7620" marR="7620" marT="7620" marB="0" anchor="b"/>
                </a:tc>
                <a:tc>
                  <a:txBody>
                    <a:bodyPr/>
                    <a:lstStyle/>
                    <a:p>
                      <a:pPr algn="r" fontAlgn="b"/>
                      <a:r>
                        <a:rPr lang="en-IN" sz="1600" b="1" u="none" strike="noStrike">
                          <a:solidFill>
                            <a:schemeClr val="tx2">
                              <a:lumMod val="75000"/>
                            </a:schemeClr>
                          </a:solidFill>
                          <a:effectLst/>
                        </a:rPr>
                        <a:t>177000</a:t>
                      </a:r>
                      <a:endParaRPr lang="en-IN" sz="1600" b="1" i="0" u="none" strike="noStrike">
                        <a:solidFill>
                          <a:schemeClr val="tx2">
                            <a:lumMod val="75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03258785"/>
                  </a:ext>
                </a:extLst>
              </a:tr>
              <a:tr h="495773">
                <a:tc>
                  <a:txBody>
                    <a:bodyPr/>
                    <a:lstStyle/>
                    <a:p>
                      <a:pPr algn="l" fontAlgn="b"/>
                      <a:r>
                        <a:rPr lang="en-IN" sz="1600" b="1" u="none" strike="noStrike">
                          <a:solidFill>
                            <a:schemeClr val="tx2">
                              <a:lumMod val="75000"/>
                            </a:schemeClr>
                          </a:solidFill>
                          <a:effectLst/>
                        </a:rPr>
                        <a:t>Grand Total</a:t>
                      </a:r>
                      <a:endParaRPr lang="en-IN" sz="1600" b="1" i="0" u="none" strike="noStrike">
                        <a:solidFill>
                          <a:schemeClr val="tx2">
                            <a:lumMod val="75000"/>
                          </a:schemeClr>
                        </a:solidFill>
                        <a:effectLst/>
                        <a:latin typeface="Calibri" panose="020F0502020204030204" pitchFamily="34" charset="0"/>
                      </a:endParaRPr>
                    </a:p>
                  </a:txBody>
                  <a:tcPr marL="7620" marR="7620" marT="7620" marB="0" anchor="b"/>
                </a:tc>
                <a:tc>
                  <a:txBody>
                    <a:bodyPr/>
                    <a:lstStyle/>
                    <a:p>
                      <a:pPr algn="r" fontAlgn="b"/>
                      <a:r>
                        <a:rPr lang="en-IN" sz="1600" b="1" u="none" strike="noStrike">
                          <a:solidFill>
                            <a:schemeClr val="tx2">
                              <a:lumMod val="75000"/>
                            </a:schemeClr>
                          </a:solidFill>
                          <a:effectLst/>
                        </a:rPr>
                        <a:t>404500</a:t>
                      </a:r>
                      <a:endParaRPr lang="en-IN" sz="1600" b="1" i="0" u="none" strike="noStrike">
                        <a:solidFill>
                          <a:schemeClr val="tx2">
                            <a:lumMod val="75000"/>
                          </a:schemeClr>
                        </a:solidFill>
                        <a:effectLst/>
                        <a:latin typeface="Calibri" panose="020F0502020204030204" pitchFamily="34" charset="0"/>
                      </a:endParaRPr>
                    </a:p>
                  </a:txBody>
                  <a:tcPr marL="7620" marR="7620" marT="7620" marB="0" anchor="b"/>
                </a:tc>
                <a:tc>
                  <a:txBody>
                    <a:bodyPr/>
                    <a:lstStyle/>
                    <a:p>
                      <a:pPr algn="r" fontAlgn="b"/>
                      <a:r>
                        <a:rPr lang="en-IN" sz="1600" b="1" u="none" strike="noStrike">
                          <a:solidFill>
                            <a:schemeClr val="tx2">
                              <a:lumMod val="75000"/>
                            </a:schemeClr>
                          </a:solidFill>
                          <a:effectLst/>
                        </a:rPr>
                        <a:t>158500</a:t>
                      </a:r>
                      <a:endParaRPr lang="en-IN" sz="1600" b="1" i="0" u="none" strike="noStrike">
                        <a:solidFill>
                          <a:schemeClr val="tx2">
                            <a:lumMod val="75000"/>
                          </a:schemeClr>
                        </a:solidFill>
                        <a:effectLst/>
                        <a:latin typeface="Calibri" panose="020F0502020204030204" pitchFamily="34" charset="0"/>
                      </a:endParaRPr>
                    </a:p>
                  </a:txBody>
                  <a:tcPr marL="7620" marR="7620" marT="7620" marB="0" anchor="b"/>
                </a:tc>
                <a:tc>
                  <a:txBody>
                    <a:bodyPr/>
                    <a:lstStyle/>
                    <a:p>
                      <a:pPr algn="r" fontAlgn="b"/>
                      <a:r>
                        <a:rPr lang="en-IN" sz="1600" b="1" u="none" strike="noStrike" dirty="0">
                          <a:solidFill>
                            <a:schemeClr val="tx2">
                              <a:lumMod val="75000"/>
                            </a:schemeClr>
                          </a:solidFill>
                          <a:effectLst/>
                        </a:rPr>
                        <a:t>516000</a:t>
                      </a:r>
                      <a:endParaRPr lang="en-IN" sz="1600" b="1" i="0" u="none" strike="noStrike" dirty="0">
                        <a:solidFill>
                          <a:schemeClr val="tx2">
                            <a:lumMod val="75000"/>
                          </a:schemeClr>
                        </a:solidFill>
                        <a:effectLst/>
                        <a:latin typeface="Calibri" panose="020F0502020204030204" pitchFamily="34" charset="0"/>
                      </a:endParaRPr>
                    </a:p>
                  </a:txBody>
                  <a:tcPr marL="7620" marR="7620" marT="7620" marB="0" anchor="b"/>
                </a:tc>
                <a:tc>
                  <a:txBody>
                    <a:bodyPr/>
                    <a:lstStyle/>
                    <a:p>
                      <a:pPr algn="r" fontAlgn="b"/>
                      <a:r>
                        <a:rPr lang="en-IN" sz="1600" b="1" u="none" strike="noStrike" dirty="0">
                          <a:solidFill>
                            <a:schemeClr val="tx2">
                              <a:lumMod val="75000"/>
                            </a:schemeClr>
                          </a:solidFill>
                          <a:effectLst/>
                        </a:rPr>
                        <a:t>1079000</a:t>
                      </a:r>
                      <a:endParaRPr lang="en-IN" sz="1600" b="1" i="0" u="none" strike="noStrike" dirty="0">
                        <a:solidFill>
                          <a:schemeClr val="tx2">
                            <a:lumMod val="75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81311440"/>
                  </a:ext>
                </a:extLst>
              </a:tr>
            </a:tbl>
          </a:graphicData>
        </a:graphic>
      </p:graphicFrame>
      <p:graphicFrame>
        <p:nvGraphicFramePr>
          <p:cNvPr id="8" name="Chart 7">
            <a:extLst>
              <a:ext uri="{FF2B5EF4-FFF2-40B4-BE49-F238E27FC236}">
                <a16:creationId xmlns:a16="http://schemas.microsoft.com/office/drawing/2014/main" id="{F2BDA88C-84EC-1613-4514-3CEBCE556698}"/>
              </a:ext>
            </a:extLst>
          </p:cNvPr>
          <p:cNvGraphicFramePr>
            <a:graphicFrameLocks/>
          </p:cNvGraphicFramePr>
          <p:nvPr>
            <p:extLst>
              <p:ext uri="{D42A27DB-BD31-4B8C-83A1-F6EECF244321}">
                <p14:modId xmlns:p14="http://schemas.microsoft.com/office/powerpoint/2010/main" val="341976787"/>
              </p:ext>
            </p:extLst>
          </p:nvPr>
        </p:nvGraphicFramePr>
        <p:xfrm>
          <a:off x="5791200" y="1371600"/>
          <a:ext cx="5181600" cy="396239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602B99E-C4F9-985D-5B78-860ED6083AC9}"/>
              </a:ext>
            </a:extLst>
          </p:cNvPr>
          <p:cNvSpPr txBox="1"/>
          <p:nvPr/>
        </p:nvSpPr>
        <p:spPr>
          <a:xfrm>
            <a:off x="774997" y="1371600"/>
            <a:ext cx="9116256" cy="2677656"/>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The graph titled "Employee Salary Status Based on Job" illustrates the salary distribution across various job titles, categorized into high, medium, and low salary brackets. The data reveals that Project Managers tend to have the highest salaries, with a significant number of employees in this role falling into the high and medium salary categories. Similarly, Machine Learning Engineers also command relatively high salaries, though there is a more even distribution between the salary brackets</a:t>
            </a:r>
            <a:r>
              <a:rPr lang="en-US" dirty="0"/>
              <a:t>.</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4594225" cy="670696"/>
          </a:xfrm>
          <a:prstGeom prst="rect">
            <a:avLst/>
          </a:prstGeom>
        </p:spPr>
        <p:txBody>
          <a:bodyPr vert="horz" wrap="square" lIns="0" tIns="16510" rIns="0" bIns="0" rtlCol="0">
            <a:spAutoFit/>
          </a:bodyPr>
          <a:lstStyle/>
          <a:p>
            <a:pPr marL="12700">
              <a:lnSpc>
                <a:spcPct val="100000"/>
              </a:lnSpc>
              <a:spcBef>
                <a:spcPts val="130"/>
              </a:spcBef>
            </a:pPr>
            <a:r>
              <a:rPr sz="4250" spc="5" dirty="0">
                <a:latin typeface="Times New Roman" panose="02020603050405020304" pitchFamily="18" charset="0"/>
                <a:cs typeface="Times New Roman" panose="02020603050405020304" pitchFamily="18" charset="0"/>
              </a:rPr>
              <a:t>PROJECT</a:t>
            </a:r>
            <a:r>
              <a:rPr sz="4250" spc="-85" dirty="0">
                <a:latin typeface="Times New Roman" panose="02020603050405020304" pitchFamily="18" charset="0"/>
                <a:cs typeface="Times New Roman" panose="02020603050405020304" pitchFamily="18" charset="0"/>
              </a:rPr>
              <a:t> </a:t>
            </a:r>
            <a:r>
              <a:rPr sz="4250" spc="25" dirty="0">
                <a:latin typeface="Times New Roman" panose="02020603050405020304" pitchFamily="18" charset="0"/>
                <a:cs typeface="Times New Roman" panose="02020603050405020304" pitchFamily="18" charset="0"/>
              </a:rPr>
              <a:t>TITLE</a:t>
            </a:r>
            <a:endParaRPr sz="4250" dirty="0">
              <a:latin typeface="Times New Roman" panose="02020603050405020304" pitchFamily="18" charset="0"/>
              <a:cs typeface="Times New Roman" panose="02020603050405020304"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838199" y="2043248"/>
            <a:ext cx="9534525"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Salary Status Based On Job Title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445388"/>
            <a:ext cx="3222625" cy="752129"/>
          </a:xfrm>
          <a:prstGeom prst="rect">
            <a:avLst/>
          </a:prstGeom>
        </p:spPr>
        <p:txBody>
          <a:bodyPr vert="horz" wrap="square" lIns="0" tIns="13335" rIns="0" bIns="0" rtlCol="0">
            <a:spAutoFit/>
          </a:bodyPr>
          <a:lstStyle/>
          <a:p>
            <a:pPr marL="12700">
              <a:lnSpc>
                <a:spcPct val="100000"/>
              </a:lnSpc>
              <a:spcBef>
                <a:spcPts val="105"/>
              </a:spcBef>
            </a:pPr>
            <a:r>
              <a:rPr spc="25" dirty="0">
                <a:latin typeface="Times New Roman" panose="02020603050405020304" pitchFamily="18" charset="0"/>
                <a:cs typeface="Times New Roman" panose="02020603050405020304" pitchFamily="18" charset="0"/>
              </a:rPr>
              <a:t>A</a:t>
            </a:r>
            <a:r>
              <a:rPr spc="-5" dirty="0">
                <a:latin typeface="Times New Roman" panose="02020603050405020304" pitchFamily="18" charset="0"/>
                <a:cs typeface="Times New Roman" panose="02020603050405020304" pitchFamily="18" charset="0"/>
              </a:rPr>
              <a:t>G</a:t>
            </a:r>
            <a:r>
              <a:rPr spc="-35" dirty="0">
                <a:latin typeface="Times New Roman" panose="02020603050405020304" pitchFamily="18" charset="0"/>
                <a:cs typeface="Times New Roman" panose="02020603050405020304" pitchFamily="18" charset="0"/>
              </a:rPr>
              <a:t>E</a:t>
            </a:r>
            <a:r>
              <a:rPr spc="15" dirty="0">
                <a:latin typeface="Times New Roman" panose="02020603050405020304" pitchFamily="18" charset="0"/>
                <a:cs typeface="Times New Roman" panose="02020603050405020304" pitchFamily="18" charset="0"/>
              </a:rPr>
              <a:t>N</a:t>
            </a:r>
            <a:r>
              <a:rPr dirty="0">
                <a:latin typeface="Times New Roman" panose="02020603050405020304" pitchFamily="18" charset="0"/>
                <a:cs typeface="Times New Roman" panose="02020603050405020304" pitchFamily="18"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943287" y="1256976"/>
            <a:ext cx="5746686" cy="4893647"/>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457200" indent="-457200" algn="l">
              <a:buFont typeface="Wingdings" panose="05000000000000000000" pitchFamily="2" charset="2"/>
              <a:buChar char="ü"/>
            </a:pPr>
            <a:r>
              <a:rPr lang="en-US" sz="3200" b="0" i="0" dirty="0">
                <a:solidFill>
                  <a:srgbClr val="0D0D0D"/>
                </a:solidFill>
                <a:effectLst/>
                <a:latin typeface="Times New Roman" panose="02020603050405020304" pitchFamily="18" charset="0"/>
                <a:cs typeface="Times New Roman" panose="02020603050405020304" pitchFamily="18" charset="0"/>
              </a:rPr>
              <a:t>Project overview</a:t>
            </a:r>
          </a:p>
          <a:p>
            <a:pPr marL="457200" indent="-457200" algn="l">
              <a:buFont typeface="Wingdings" panose="05000000000000000000" pitchFamily="2" charset="2"/>
              <a:buChar char="ü"/>
            </a:pPr>
            <a:r>
              <a:rPr lang="en-US" sz="3200" b="0" i="0" dirty="0">
                <a:solidFill>
                  <a:srgbClr val="0D0D0D"/>
                </a:solidFill>
                <a:effectLst/>
                <a:latin typeface="Times New Roman" panose="02020603050405020304" pitchFamily="18" charset="0"/>
                <a:cs typeface="Times New Roman" panose="02020603050405020304" pitchFamily="18" charset="0"/>
              </a:rPr>
              <a:t>Problem statement</a:t>
            </a:r>
          </a:p>
          <a:p>
            <a:pPr marL="457200" indent="-457200" algn="l">
              <a:buFont typeface="Wingdings" panose="05000000000000000000" pitchFamily="2" charset="2"/>
              <a:buChar char="ü"/>
            </a:pPr>
            <a:r>
              <a:rPr lang="en-US" sz="3200" b="0" i="0" dirty="0">
                <a:solidFill>
                  <a:srgbClr val="0D0D0D"/>
                </a:solidFill>
                <a:effectLst/>
                <a:latin typeface="Times New Roman" panose="02020603050405020304" pitchFamily="18" charset="0"/>
                <a:cs typeface="Times New Roman" panose="02020603050405020304" pitchFamily="18" charset="0"/>
              </a:rPr>
              <a:t>End users</a:t>
            </a:r>
          </a:p>
          <a:p>
            <a:pPr marL="457200" indent="-457200" algn="l">
              <a:buFont typeface="Wingdings" panose="05000000000000000000" pitchFamily="2" charset="2"/>
              <a:buChar char="ü"/>
            </a:pPr>
            <a:r>
              <a:rPr lang="en-US" sz="3200" b="0" i="0" dirty="0">
                <a:solidFill>
                  <a:srgbClr val="0D0D0D"/>
                </a:solidFill>
                <a:effectLst/>
                <a:latin typeface="Times New Roman" panose="02020603050405020304" pitchFamily="18" charset="0"/>
                <a:cs typeface="Times New Roman" panose="02020603050405020304" pitchFamily="18" charset="0"/>
              </a:rPr>
              <a:t>Our solution and proposition</a:t>
            </a:r>
          </a:p>
          <a:p>
            <a:pPr marL="457200" indent="-457200" algn="l">
              <a:buFont typeface="Wingdings" panose="05000000000000000000" pitchFamily="2" charset="2"/>
              <a:buChar char="ü"/>
            </a:pPr>
            <a:r>
              <a:rPr lang="en-US" sz="3200" dirty="0">
                <a:solidFill>
                  <a:srgbClr val="0D0D0D"/>
                </a:solidFill>
                <a:latin typeface="Times New Roman" panose="02020603050405020304" pitchFamily="18" charset="0"/>
                <a:cs typeface="Times New Roman" panose="02020603050405020304" pitchFamily="18" charset="0"/>
              </a:rPr>
              <a:t>Dataset description</a:t>
            </a:r>
            <a:endParaRPr lang="en-US" sz="3200" b="0" i="0" dirty="0">
              <a:solidFill>
                <a:srgbClr val="0D0D0D"/>
              </a:solidFill>
              <a:effectLst/>
              <a:latin typeface="Times New Roman" panose="02020603050405020304" pitchFamily="18" charset="0"/>
              <a:cs typeface="Times New Roman" panose="02020603050405020304" pitchFamily="18" charset="0"/>
            </a:endParaRPr>
          </a:p>
          <a:p>
            <a:pPr marL="457200" indent="-457200" algn="l">
              <a:buFont typeface="Wingdings" panose="05000000000000000000" pitchFamily="2" charset="2"/>
              <a:buChar char="ü"/>
            </a:pPr>
            <a:r>
              <a:rPr lang="en-US" sz="3200" b="0" i="0" dirty="0">
                <a:solidFill>
                  <a:srgbClr val="0D0D0D"/>
                </a:solidFill>
                <a:effectLst/>
                <a:latin typeface="Times New Roman" panose="02020603050405020304" pitchFamily="18" charset="0"/>
                <a:cs typeface="Times New Roman" panose="02020603050405020304" pitchFamily="18" charset="0"/>
              </a:rPr>
              <a:t>Modelling approach</a:t>
            </a:r>
          </a:p>
          <a:p>
            <a:pPr marL="457200" indent="-457200" algn="l">
              <a:buFont typeface="Wingdings" panose="05000000000000000000" pitchFamily="2" charset="2"/>
              <a:buChar char="ü"/>
            </a:pPr>
            <a:r>
              <a:rPr lang="en-US" sz="3200" b="0" i="0" dirty="0">
                <a:solidFill>
                  <a:srgbClr val="0D0D0D"/>
                </a:solidFill>
                <a:effectLst/>
                <a:latin typeface="Times New Roman" panose="02020603050405020304" pitchFamily="18" charset="0"/>
                <a:cs typeface="Times New Roman" panose="02020603050405020304" pitchFamily="18" charset="0"/>
              </a:rPr>
              <a:t>Results and </a:t>
            </a:r>
            <a:r>
              <a:rPr lang="en-US" sz="3200" dirty="0">
                <a:solidFill>
                  <a:srgbClr val="0D0D0D"/>
                </a:solidFill>
                <a:latin typeface="Times New Roman" panose="02020603050405020304" pitchFamily="18" charset="0"/>
                <a:cs typeface="Times New Roman" panose="02020603050405020304" pitchFamily="18" charset="0"/>
              </a:rPr>
              <a:t>discussion</a:t>
            </a:r>
            <a:endParaRPr lang="en-US" sz="3200" b="0" i="0" dirty="0">
              <a:solidFill>
                <a:srgbClr val="0D0D0D"/>
              </a:solidFill>
              <a:effectLst/>
              <a:latin typeface="Times New Roman" panose="02020603050405020304" pitchFamily="18" charset="0"/>
              <a:cs typeface="Times New Roman" panose="02020603050405020304" pitchFamily="18" charset="0"/>
            </a:endParaRPr>
          </a:p>
          <a:p>
            <a:pPr marL="457200" indent="-457200" algn="l">
              <a:buFont typeface="Wingdings" panose="05000000000000000000" pitchFamily="2" charset="2"/>
              <a:buChar char="ü"/>
            </a:pPr>
            <a:r>
              <a:rPr lang="en-US" sz="32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86397" y="3209925"/>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7166928"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latin typeface="Times New Roman" panose="02020603050405020304" pitchFamily="18" charset="0"/>
                <a:cs typeface="Times New Roman" panose="02020603050405020304" pitchFamily="18" charset="0"/>
              </a:rPr>
              <a:t>P</a:t>
            </a:r>
            <a:r>
              <a:rPr sz="4250" spc="15" dirty="0">
                <a:latin typeface="Times New Roman" panose="02020603050405020304" pitchFamily="18" charset="0"/>
                <a:cs typeface="Times New Roman" panose="02020603050405020304" pitchFamily="18" charset="0"/>
              </a:rPr>
              <a:t>ROB</a:t>
            </a:r>
            <a:r>
              <a:rPr sz="4250" spc="55" dirty="0">
                <a:latin typeface="Times New Roman" panose="02020603050405020304" pitchFamily="18" charset="0"/>
                <a:cs typeface="Times New Roman" panose="02020603050405020304" pitchFamily="18" charset="0"/>
              </a:rPr>
              <a:t>L</a:t>
            </a:r>
            <a:r>
              <a:rPr sz="4250" spc="-20" dirty="0">
                <a:latin typeface="Times New Roman" panose="02020603050405020304" pitchFamily="18" charset="0"/>
                <a:cs typeface="Times New Roman" panose="02020603050405020304" pitchFamily="18" charset="0"/>
              </a:rPr>
              <a:t>E</a:t>
            </a:r>
            <a:r>
              <a:rPr lang="en-IN" sz="4250" spc="20" dirty="0">
                <a:latin typeface="Times New Roman" panose="02020603050405020304" pitchFamily="18" charset="0"/>
                <a:cs typeface="Times New Roman" panose="02020603050405020304" pitchFamily="18" charset="0"/>
              </a:rPr>
              <a:t>M </a:t>
            </a:r>
            <a:r>
              <a:rPr sz="4250" spc="10" dirty="0">
                <a:latin typeface="Times New Roman" panose="02020603050405020304" pitchFamily="18" charset="0"/>
                <a:cs typeface="Times New Roman" panose="02020603050405020304" pitchFamily="18" charset="0"/>
              </a:rPr>
              <a:t>S</a:t>
            </a:r>
            <a:r>
              <a:rPr sz="4250" spc="-370" dirty="0">
                <a:latin typeface="Times New Roman" panose="02020603050405020304" pitchFamily="18" charset="0"/>
                <a:cs typeface="Times New Roman" panose="02020603050405020304" pitchFamily="18" charset="0"/>
              </a:rPr>
              <a:t>T</a:t>
            </a:r>
            <a:r>
              <a:rPr sz="4250" spc="-375" dirty="0">
                <a:latin typeface="Times New Roman" panose="02020603050405020304" pitchFamily="18" charset="0"/>
                <a:cs typeface="Times New Roman" panose="02020603050405020304" pitchFamily="18" charset="0"/>
              </a:rPr>
              <a:t>A</a:t>
            </a:r>
            <a:r>
              <a:rPr sz="4250" spc="15" dirty="0">
                <a:latin typeface="Times New Roman" panose="02020603050405020304" pitchFamily="18" charset="0"/>
                <a:cs typeface="Times New Roman" panose="02020603050405020304" pitchFamily="18" charset="0"/>
              </a:rPr>
              <a:t>T</a:t>
            </a:r>
            <a:r>
              <a:rPr sz="4250" spc="-10" dirty="0">
                <a:latin typeface="Times New Roman" panose="02020603050405020304" pitchFamily="18" charset="0"/>
                <a:cs typeface="Times New Roman" panose="02020603050405020304" pitchFamily="18" charset="0"/>
              </a:rPr>
              <a:t>E</a:t>
            </a:r>
            <a:r>
              <a:rPr sz="4250" spc="-20" dirty="0">
                <a:latin typeface="Times New Roman" panose="02020603050405020304" pitchFamily="18" charset="0"/>
                <a:cs typeface="Times New Roman" panose="02020603050405020304" pitchFamily="18" charset="0"/>
              </a:rPr>
              <a:t>ME</a:t>
            </a:r>
            <a:r>
              <a:rPr sz="4250" spc="10" dirty="0">
                <a:latin typeface="Times New Roman" panose="02020603050405020304" pitchFamily="18" charset="0"/>
                <a:cs typeface="Times New Roman" panose="02020603050405020304" pitchFamily="18" charset="0"/>
              </a:rPr>
              <a:t>NT</a:t>
            </a:r>
            <a:endParaRPr sz="425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DA21199C-ABE8-7317-28C6-443850BEC803}"/>
              </a:ext>
            </a:extLst>
          </p:cNvPr>
          <p:cNvSpPr txBox="1"/>
          <p:nvPr/>
        </p:nvSpPr>
        <p:spPr>
          <a:xfrm>
            <a:off x="609600" y="1600200"/>
            <a:ext cx="7934325" cy="3539430"/>
          </a:xfrm>
          <a:prstGeom prst="rect">
            <a:avLst/>
          </a:prstGeom>
          <a:noFill/>
        </p:spPr>
        <p:txBody>
          <a:bodyPr wrap="square" rtlCol="0">
            <a:spAutoFit/>
          </a:bodyPr>
          <a:lstStyle/>
          <a:p>
            <a:pPr algn="just"/>
            <a:r>
              <a:rPr lang="en-US" sz="3200" dirty="0">
                <a:latin typeface="Times New Roman" panose="02020603050405020304" pitchFamily="18" charset="0"/>
                <a:cs typeface="Times New Roman" panose="02020603050405020304" pitchFamily="18" charset="0"/>
              </a:rPr>
              <a:t> My Result illustrates the Employee Salary Status Based on Job. It displays the salary ranges (High, Medium, Low) for various job titles: Designer, Develops Engineer, HR Manager, Machine Learning Engineer, Mobile Developer, Project Manager, Tester, and Web Developer</a:t>
            </a:r>
            <a:r>
              <a:rPr lang="en-US" sz="3200" dirty="0"/>
              <a:t>.</a:t>
            </a:r>
            <a:endParaRPr lang="en-IN" sz="3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134349" y="119552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7551737"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latin typeface="Times New Roman" panose="02020603050405020304" pitchFamily="18" charset="0"/>
                <a:cs typeface="Times New Roman" panose="02020603050405020304" pitchFamily="18" charset="0"/>
              </a:rPr>
              <a:t>PROJECT	</a:t>
            </a:r>
            <a:r>
              <a:rPr lang="en-IN" sz="4250" spc="5" dirty="0">
                <a:latin typeface="Times New Roman" panose="02020603050405020304" pitchFamily="18" charset="0"/>
                <a:cs typeface="Times New Roman" panose="02020603050405020304" pitchFamily="18" charset="0"/>
              </a:rPr>
              <a:t> </a:t>
            </a:r>
            <a:r>
              <a:rPr sz="4250" spc="-20" dirty="0">
                <a:latin typeface="Times New Roman" panose="02020603050405020304" pitchFamily="18" charset="0"/>
                <a:cs typeface="Times New Roman" panose="02020603050405020304" pitchFamily="18" charset="0"/>
              </a:rPr>
              <a:t>OVERVIEW</a:t>
            </a:r>
            <a:endParaRPr sz="425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623887" y="1702891"/>
            <a:ext cx="8820150" cy="415498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The project involves an analysis of employee salary status based on various job titles, as visualized in a bar chart. The chart categorizes salaries into three groups: </a:t>
            </a:r>
            <a:r>
              <a:rPr lang="en-US" sz="2400" b="1" dirty="0">
                <a:latin typeface="Times New Roman" panose="02020603050405020304" pitchFamily="18" charset="0"/>
                <a:cs typeface="Times New Roman" panose="02020603050405020304" pitchFamily="18" charset="0"/>
              </a:rPr>
              <a:t>High, Medium, and Low</a:t>
            </a:r>
            <a:r>
              <a:rPr lang="en-US" sz="2400" dirty="0">
                <a:latin typeface="Times New Roman" panose="02020603050405020304" pitchFamily="18" charset="0"/>
                <a:cs typeface="Times New Roman" panose="02020603050405020304" pitchFamily="18" charset="0"/>
              </a:rPr>
              <a:t>, and plots them across different job roles including Designer, Develops Engineer, HR Manager, Machine Learning Engineer, Mobile Developer, Project Manager, Team Leader, Tester, and Web Developer. The graph provides a comparative view of how these roles are compensated, highlighting disparities or trends in salary distribution across the different job titles. The data is likely used to understand compensation patterns and may help in decision-making related to salary structuring within an organization.</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9837481" y="504855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6387148"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Times New Roman" panose="02020603050405020304" pitchFamily="18" charset="0"/>
                <a:cs typeface="Times New Roman" panose="02020603050405020304" pitchFamily="18" charset="0"/>
              </a:rPr>
              <a:t>W</a:t>
            </a:r>
            <a:r>
              <a:rPr sz="3200" spc="-20" dirty="0">
                <a:latin typeface="Times New Roman" panose="02020603050405020304" pitchFamily="18" charset="0"/>
                <a:cs typeface="Times New Roman" panose="02020603050405020304" pitchFamily="18" charset="0"/>
              </a:rPr>
              <a:t>H</a:t>
            </a:r>
            <a:r>
              <a:rPr sz="3200" spc="20" dirty="0">
                <a:latin typeface="Times New Roman" panose="02020603050405020304" pitchFamily="18" charset="0"/>
                <a:cs typeface="Times New Roman" panose="02020603050405020304" pitchFamily="18" charset="0"/>
              </a:rPr>
              <a:t>O</a:t>
            </a:r>
            <a:r>
              <a:rPr sz="3200" spc="-235"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AR</a:t>
            </a:r>
            <a:r>
              <a:rPr sz="3200" spc="15" dirty="0">
                <a:latin typeface="Times New Roman" panose="02020603050405020304" pitchFamily="18" charset="0"/>
                <a:cs typeface="Times New Roman" panose="02020603050405020304" pitchFamily="18" charset="0"/>
              </a:rPr>
              <a:t>E</a:t>
            </a:r>
            <a:r>
              <a:rPr sz="3200" spc="-35"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T</a:t>
            </a:r>
            <a:r>
              <a:rPr sz="3200" spc="-15" dirty="0">
                <a:latin typeface="Times New Roman" panose="02020603050405020304" pitchFamily="18" charset="0"/>
                <a:cs typeface="Times New Roman" panose="02020603050405020304" pitchFamily="18" charset="0"/>
              </a:rPr>
              <a:t>H</a:t>
            </a:r>
            <a:r>
              <a:rPr sz="3200" spc="15" dirty="0">
                <a:latin typeface="Times New Roman" panose="02020603050405020304" pitchFamily="18" charset="0"/>
                <a:cs typeface="Times New Roman" panose="02020603050405020304" pitchFamily="18" charset="0"/>
              </a:rPr>
              <a:t>E</a:t>
            </a:r>
            <a:r>
              <a:rPr sz="3200" spc="-35" dirty="0">
                <a:latin typeface="Times New Roman" panose="02020603050405020304" pitchFamily="18" charset="0"/>
                <a:cs typeface="Times New Roman" panose="02020603050405020304" pitchFamily="18" charset="0"/>
              </a:rPr>
              <a:t> </a:t>
            </a:r>
            <a:r>
              <a:rPr sz="3200" spc="-20" dirty="0">
                <a:latin typeface="Times New Roman" panose="02020603050405020304" pitchFamily="18" charset="0"/>
                <a:cs typeface="Times New Roman" panose="02020603050405020304" pitchFamily="18" charset="0"/>
              </a:rPr>
              <a:t>E</a:t>
            </a:r>
            <a:r>
              <a:rPr sz="3200" spc="30" dirty="0">
                <a:latin typeface="Times New Roman" panose="02020603050405020304" pitchFamily="18" charset="0"/>
                <a:cs typeface="Times New Roman" panose="02020603050405020304" pitchFamily="18" charset="0"/>
              </a:rPr>
              <a:t>N</a:t>
            </a:r>
            <a:r>
              <a:rPr sz="3200" spc="15" dirty="0">
                <a:latin typeface="Times New Roman" panose="02020603050405020304" pitchFamily="18" charset="0"/>
                <a:cs typeface="Times New Roman" panose="02020603050405020304" pitchFamily="18" charset="0"/>
              </a:rPr>
              <a:t>D</a:t>
            </a:r>
            <a:r>
              <a:rPr sz="3200" spc="-45" dirty="0">
                <a:latin typeface="Times New Roman" panose="02020603050405020304" pitchFamily="18" charset="0"/>
                <a:cs typeface="Times New Roman" panose="02020603050405020304" pitchFamily="18" charset="0"/>
              </a:rPr>
              <a:t> </a:t>
            </a:r>
            <a:r>
              <a:rPr sz="3200" dirty="0">
                <a:latin typeface="Times New Roman" panose="02020603050405020304" pitchFamily="18" charset="0"/>
                <a:cs typeface="Times New Roman" panose="02020603050405020304" pitchFamily="18" charset="0"/>
              </a:rPr>
              <a:t>U</a:t>
            </a:r>
            <a:r>
              <a:rPr sz="3200" spc="10" dirty="0">
                <a:latin typeface="Times New Roman" panose="02020603050405020304" pitchFamily="18" charset="0"/>
                <a:cs typeface="Times New Roman" panose="02020603050405020304" pitchFamily="18" charset="0"/>
              </a:rPr>
              <a:t>S</a:t>
            </a:r>
            <a:r>
              <a:rPr sz="3200" spc="-25" dirty="0">
                <a:latin typeface="Times New Roman" panose="02020603050405020304" pitchFamily="18" charset="0"/>
                <a:cs typeface="Times New Roman" panose="02020603050405020304" pitchFamily="18" charset="0"/>
              </a:rPr>
              <a:t>E</a:t>
            </a:r>
            <a:r>
              <a:rPr sz="3200" spc="-10" dirty="0">
                <a:latin typeface="Times New Roman" panose="02020603050405020304" pitchFamily="18" charset="0"/>
                <a:cs typeface="Times New Roman" panose="02020603050405020304" pitchFamily="18" charset="0"/>
              </a:rPr>
              <a:t>R</a:t>
            </a:r>
            <a:r>
              <a:rPr sz="3200" spc="5" dirty="0">
                <a:latin typeface="Times New Roman" panose="02020603050405020304" pitchFamily="18" charset="0"/>
                <a:cs typeface="Times New Roman" panose="02020603050405020304" pitchFamily="18" charset="0"/>
              </a:rPr>
              <a:t>S?</a:t>
            </a:r>
            <a:endParaRPr sz="3200" dirty="0">
              <a:latin typeface="Times New Roman" panose="02020603050405020304" pitchFamily="18" charset="0"/>
              <a:cs typeface="Times New Roman" panose="02020603050405020304"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E73B76A3-4384-CD64-A079-8E78AA0D8898}"/>
              </a:ext>
            </a:extLst>
          </p:cNvPr>
          <p:cNvSpPr txBox="1"/>
          <p:nvPr/>
        </p:nvSpPr>
        <p:spPr>
          <a:xfrm>
            <a:off x="557037" y="1594779"/>
            <a:ext cx="8887000" cy="2246769"/>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The end user of  "EMPLOYEE SALARY STATUS BASED ON JOB," which compares salary ranges (high, medium, low) across different job titles. The end users of this data could include:           </a:t>
            </a:r>
          </a:p>
          <a:p>
            <a:r>
              <a:rPr lang="en-US" sz="2800" dirty="0">
                <a:latin typeface="Times New Roman" panose="02020603050405020304" pitchFamily="18" charset="0"/>
                <a:cs typeface="Times New Roman" panose="02020603050405020304" pitchFamily="18" charset="0"/>
              </a:rPr>
              <a:t>                                  </a:t>
            </a:r>
          </a:p>
        </p:txBody>
      </p:sp>
      <p:sp>
        <p:nvSpPr>
          <p:cNvPr id="10" name="TextBox 9">
            <a:extLst>
              <a:ext uri="{FF2B5EF4-FFF2-40B4-BE49-F238E27FC236}">
                <a16:creationId xmlns:a16="http://schemas.microsoft.com/office/drawing/2014/main" id="{1843C95F-00E7-1542-BF1E-A78DC1DECEA0}"/>
              </a:ext>
            </a:extLst>
          </p:cNvPr>
          <p:cNvSpPr txBox="1"/>
          <p:nvPr/>
        </p:nvSpPr>
        <p:spPr>
          <a:xfrm>
            <a:off x="2640718" y="3104278"/>
            <a:ext cx="4719638" cy="2523768"/>
          </a:xfrm>
          <a:prstGeom prst="rect">
            <a:avLst/>
          </a:prstGeom>
          <a:noFill/>
        </p:spPr>
        <p:txBody>
          <a:bodyPr wrap="square" rtlCol="0">
            <a:spAutoFit/>
          </a:bodyPr>
          <a:lstStyle/>
          <a:p>
            <a:endParaRPr lang="en-IN" dirty="0"/>
          </a:p>
          <a:p>
            <a:pPr marL="285750" indent="-285750">
              <a:buFont typeface="Wingdings" panose="05000000000000000000" pitchFamily="2" charset="2"/>
              <a:buChar char="Ø"/>
            </a:pPr>
            <a:r>
              <a:rPr lang="en-IN" sz="2800" dirty="0"/>
              <a:t>HR Professionals</a:t>
            </a:r>
          </a:p>
          <a:p>
            <a:pPr marL="285750" indent="-285750">
              <a:buFont typeface="Wingdings" panose="05000000000000000000" pitchFamily="2" charset="2"/>
              <a:buChar char="Ø"/>
            </a:pPr>
            <a:r>
              <a:rPr lang="en-IN" sz="2800" dirty="0"/>
              <a:t>Managers and Team Leader</a:t>
            </a:r>
          </a:p>
          <a:p>
            <a:pPr marL="285750" indent="-285750">
              <a:buFont typeface="Wingdings" panose="05000000000000000000" pitchFamily="2" charset="2"/>
              <a:buChar char="Ø"/>
            </a:pPr>
            <a:r>
              <a:rPr lang="en-IN" sz="2800" dirty="0"/>
              <a:t>Employees</a:t>
            </a:r>
          </a:p>
          <a:p>
            <a:pPr marL="285750" indent="-285750">
              <a:buFont typeface="Wingdings" panose="05000000000000000000" pitchFamily="2" charset="2"/>
              <a:buChar char="Ø"/>
            </a:pPr>
            <a:r>
              <a:rPr lang="en-IN" sz="2800" dirty="0"/>
              <a:t>Job seekers</a:t>
            </a:r>
          </a:p>
          <a:p>
            <a:pPr marL="285750" indent="-285750">
              <a:buFont typeface="Wingdings" panose="05000000000000000000" pitchFamily="2" charset="2"/>
              <a:buChar char="Ø"/>
            </a:pPr>
            <a:r>
              <a:rPr lang="en-IN" sz="2800" dirty="0"/>
              <a:t>Executive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810750" y="4962525"/>
            <a:ext cx="323850"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10165634" y="475159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57200" y="462915"/>
            <a:ext cx="10668000" cy="567463"/>
          </a:xfrm>
          <a:prstGeom prst="rect">
            <a:avLst/>
          </a:prstGeom>
        </p:spPr>
        <p:txBody>
          <a:bodyPr vert="horz" wrap="square" lIns="0" tIns="13335" rIns="0" bIns="0" rtlCol="0">
            <a:spAutoFit/>
          </a:bodyPr>
          <a:lstStyle/>
          <a:p>
            <a:pPr marL="12700">
              <a:lnSpc>
                <a:spcPct val="100000"/>
              </a:lnSpc>
              <a:spcBef>
                <a:spcPts val="105"/>
              </a:spcBef>
            </a:pPr>
            <a:r>
              <a:rPr sz="3600" spc="10" dirty="0">
                <a:latin typeface="Times New Roman" panose="02020603050405020304" pitchFamily="18" charset="0"/>
                <a:cs typeface="Times New Roman" panose="02020603050405020304" pitchFamily="18" charset="0"/>
              </a:rPr>
              <a:t>O</a:t>
            </a:r>
            <a:r>
              <a:rPr sz="3600" spc="25" dirty="0">
                <a:latin typeface="Times New Roman" panose="02020603050405020304" pitchFamily="18" charset="0"/>
                <a:cs typeface="Times New Roman" panose="02020603050405020304" pitchFamily="18" charset="0"/>
              </a:rPr>
              <a:t>U</a:t>
            </a:r>
            <a:r>
              <a:rPr sz="3600" dirty="0">
                <a:latin typeface="Times New Roman" panose="02020603050405020304" pitchFamily="18" charset="0"/>
                <a:cs typeface="Times New Roman" panose="02020603050405020304" pitchFamily="18" charset="0"/>
              </a:rPr>
              <a:t>R</a:t>
            </a:r>
            <a:r>
              <a:rPr sz="3600" spc="5" dirty="0">
                <a:latin typeface="Times New Roman" panose="02020603050405020304" pitchFamily="18" charset="0"/>
                <a:cs typeface="Times New Roman" panose="02020603050405020304" pitchFamily="18" charset="0"/>
              </a:rPr>
              <a:t> </a:t>
            </a:r>
            <a:r>
              <a:rPr sz="3600" spc="25" dirty="0">
                <a:latin typeface="Times New Roman" panose="02020603050405020304" pitchFamily="18" charset="0"/>
                <a:cs typeface="Times New Roman" panose="02020603050405020304" pitchFamily="18" charset="0"/>
              </a:rPr>
              <a:t>S</a:t>
            </a:r>
            <a:r>
              <a:rPr sz="3600" spc="10" dirty="0">
                <a:latin typeface="Times New Roman" panose="02020603050405020304" pitchFamily="18" charset="0"/>
                <a:cs typeface="Times New Roman" panose="02020603050405020304" pitchFamily="18" charset="0"/>
              </a:rPr>
              <a:t>O</a:t>
            </a:r>
            <a:r>
              <a:rPr sz="3600" spc="25" dirty="0">
                <a:latin typeface="Times New Roman" panose="02020603050405020304" pitchFamily="18" charset="0"/>
                <a:cs typeface="Times New Roman" panose="02020603050405020304" pitchFamily="18" charset="0"/>
              </a:rPr>
              <a:t>LU</a:t>
            </a:r>
            <a:r>
              <a:rPr sz="3600" spc="-35" dirty="0">
                <a:latin typeface="Times New Roman" panose="02020603050405020304" pitchFamily="18" charset="0"/>
                <a:cs typeface="Times New Roman" panose="02020603050405020304" pitchFamily="18" charset="0"/>
              </a:rPr>
              <a:t>T</a:t>
            </a:r>
            <a:r>
              <a:rPr sz="3600" spc="-30" dirty="0">
                <a:latin typeface="Times New Roman" panose="02020603050405020304" pitchFamily="18" charset="0"/>
                <a:cs typeface="Times New Roman" panose="02020603050405020304" pitchFamily="18" charset="0"/>
              </a:rPr>
              <a:t>I</a:t>
            </a:r>
            <a:r>
              <a:rPr sz="3600" spc="10" dirty="0">
                <a:latin typeface="Times New Roman" panose="02020603050405020304" pitchFamily="18" charset="0"/>
                <a:cs typeface="Times New Roman" panose="02020603050405020304" pitchFamily="18" charset="0"/>
              </a:rPr>
              <a:t>O</a:t>
            </a:r>
            <a:r>
              <a:rPr sz="3600" dirty="0">
                <a:latin typeface="Times New Roman" panose="02020603050405020304" pitchFamily="18" charset="0"/>
                <a:cs typeface="Times New Roman" panose="02020603050405020304" pitchFamily="18" charset="0"/>
              </a:rPr>
              <a:t>N</a:t>
            </a:r>
            <a:r>
              <a:rPr sz="3600" spc="-345" dirty="0">
                <a:latin typeface="Times New Roman" panose="02020603050405020304" pitchFamily="18" charset="0"/>
                <a:cs typeface="Times New Roman" panose="02020603050405020304" pitchFamily="18" charset="0"/>
              </a:rPr>
              <a:t> </a:t>
            </a:r>
            <a:r>
              <a:rPr sz="3600" spc="-35" dirty="0">
                <a:latin typeface="Times New Roman" panose="02020603050405020304" pitchFamily="18" charset="0"/>
                <a:cs typeface="Times New Roman" panose="02020603050405020304" pitchFamily="18" charset="0"/>
              </a:rPr>
              <a:t>A</a:t>
            </a:r>
            <a:r>
              <a:rPr sz="3600" spc="-5" dirty="0">
                <a:latin typeface="Times New Roman" panose="02020603050405020304" pitchFamily="18" charset="0"/>
                <a:cs typeface="Times New Roman" panose="02020603050405020304" pitchFamily="18" charset="0"/>
              </a:rPr>
              <a:t>N</a:t>
            </a:r>
            <a:r>
              <a:rPr sz="3600" dirty="0">
                <a:latin typeface="Times New Roman" panose="02020603050405020304" pitchFamily="18" charset="0"/>
                <a:cs typeface="Times New Roman" panose="02020603050405020304" pitchFamily="18" charset="0"/>
              </a:rPr>
              <a:t>D</a:t>
            </a:r>
            <a:r>
              <a:rPr sz="3600" spc="35" dirty="0">
                <a:latin typeface="Times New Roman" panose="02020603050405020304" pitchFamily="18" charset="0"/>
                <a:cs typeface="Times New Roman" panose="02020603050405020304" pitchFamily="18" charset="0"/>
              </a:rPr>
              <a:t> </a:t>
            </a:r>
            <a:r>
              <a:rPr sz="3600" spc="-30" dirty="0">
                <a:latin typeface="Times New Roman" panose="02020603050405020304" pitchFamily="18" charset="0"/>
                <a:cs typeface="Times New Roman" panose="02020603050405020304" pitchFamily="18" charset="0"/>
              </a:rPr>
              <a:t>I</a:t>
            </a:r>
            <a:r>
              <a:rPr sz="3600" spc="-35" dirty="0">
                <a:latin typeface="Times New Roman" panose="02020603050405020304" pitchFamily="18" charset="0"/>
                <a:cs typeface="Times New Roman" panose="02020603050405020304" pitchFamily="18" charset="0"/>
              </a:rPr>
              <a:t>T</a:t>
            </a:r>
            <a:r>
              <a:rPr sz="3600" dirty="0">
                <a:latin typeface="Times New Roman" panose="02020603050405020304" pitchFamily="18" charset="0"/>
                <a:cs typeface="Times New Roman" panose="02020603050405020304" pitchFamily="18" charset="0"/>
              </a:rPr>
              <a:t>S</a:t>
            </a:r>
            <a:r>
              <a:rPr sz="3600" spc="60" dirty="0">
                <a:latin typeface="Times New Roman" panose="02020603050405020304" pitchFamily="18" charset="0"/>
                <a:cs typeface="Times New Roman" panose="02020603050405020304" pitchFamily="18" charset="0"/>
              </a:rPr>
              <a:t> </a:t>
            </a:r>
            <a:r>
              <a:rPr sz="3600" spc="-295" dirty="0">
                <a:latin typeface="Times New Roman" panose="02020603050405020304" pitchFamily="18" charset="0"/>
                <a:cs typeface="Times New Roman" panose="02020603050405020304" pitchFamily="18" charset="0"/>
              </a:rPr>
              <a:t>V</a:t>
            </a:r>
            <a:r>
              <a:rPr sz="3600" spc="-35" dirty="0">
                <a:latin typeface="Times New Roman" panose="02020603050405020304" pitchFamily="18" charset="0"/>
                <a:cs typeface="Times New Roman" panose="02020603050405020304" pitchFamily="18" charset="0"/>
              </a:rPr>
              <a:t>A</a:t>
            </a:r>
            <a:r>
              <a:rPr sz="3600" spc="25" dirty="0">
                <a:latin typeface="Times New Roman" panose="02020603050405020304" pitchFamily="18" charset="0"/>
                <a:cs typeface="Times New Roman" panose="02020603050405020304" pitchFamily="18" charset="0"/>
              </a:rPr>
              <a:t>LU</a:t>
            </a:r>
            <a:r>
              <a:rPr sz="3600" dirty="0">
                <a:latin typeface="Times New Roman" panose="02020603050405020304" pitchFamily="18" charset="0"/>
                <a:cs typeface="Times New Roman" panose="02020603050405020304" pitchFamily="18" charset="0"/>
              </a:rPr>
              <a:t>E</a:t>
            </a:r>
            <a:r>
              <a:rPr sz="3600" spc="-65" dirty="0">
                <a:latin typeface="Times New Roman" panose="02020603050405020304" pitchFamily="18" charset="0"/>
                <a:cs typeface="Times New Roman" panose="02020603050405020304" pitchFamily="18" charset="0"/>
              </a:rPr>
              <a:t> </a:t>
            </a:r>
            <a:r>
              <a:rPr sz="3600" spc="-15" dirty="0">
                <a:latin typeface="Times New Roman" panose="02020603050405020304" pitchFamily="18" charset="0"/>
                <a:cs typeface="Times New Roman" panose="02020603050405020304" pitchFamily="18" charset="0"/>
              </a:rPr>
              <a:t>P</a:t>
            </a:r>
            <a:r>
              <a:rPr sz="3600" spc="-30" dirty="0">
                <a:latin typeface="Times New Roman" panose="02020603050405020304" pitchFamily="18" charset="0"/>
                <a:cs typeface="Times New Roman" panose="02020603050405020304" pitchFamily="18" charset="0"/>
              </a:rPr>
              <a:t>R</a:t>
            </a:r>
            <a:r>
              <a:rPr sz="3600" spc="10" dirty="0">
                <a:latin typeface="Times New Roman" panose="02020603050405020304" pitchFamily="18" charset="0"/>
                <a:cs typeface="Times New Roman" panose="02020603050405020304" pitchFamily="18" charset="0"/>
              </a:rPr>
              <a:t>O</a:t>
            </a:r>
            <a:r>
              <a:rPr sz="3600" spc="-15" dirty="0">
                <a:latin typeface="Times New Roman" panose="02020603050405020304" pitchFamily="18" charset="0"/>
                <a:cs typeface="Times New Roman" panose="02020603050405020304" pitchFamily="18" charset="0"/>
              </a:rPr>
              <a:t>P</a:t>
            </a:r>
            <a:r>
              <a:rPr sz="3600" spc="10" dirty="0">
                <a:latin typeface="Times New Roman" panose="02020603050405020304" pitchFamily="18" charset="0"/>
                <a:cs typeface="Times New Roman" panose="02020603050405020304" pitchFamily="18" charset="0"/>
              </a:rPr>
              <a:t>O</a:t>
            </a:r>
            <a:r>
              <a:rPr sz="3600" spc="25" dirty="0">
                <a:latin typeface="Times New Roman" panose="02020603050405020304" pitchFamily="18" charset="0"/>
                <a:cs typeface="Times New Roman" panose="02020603050405020304" pitchFamily="18" charset="0"/>
              </a:rPr>
              <a:t>S</a:t>
            </a:r>
            <a:r>
              <a:rPr sz="3600" spc="-30" dirty="0">
                <a:latin typeface="Times New Roman" panose="02020603050405020304" pitchFamily="18" charset="0"/>
                <a:cs typeface="Times New Roman" panose="02020603050405020304" pitchFamily="18" charset="0"/>
              </a:rPr>
              <a:t>I</a:t>
            </a:r>
            <a:r>
              <a:rPr sz="3600" spc="-35" dirty="0">
                <a:latin typeface="Times New Roman" panose="02020603050405020304" pitchFamily="18" charset="0"/>
                <a:cs typeface="Times New Roman" panose="02020603050405020304" pitchFamily="18" charset="0"/>
              </a:rPr>
              <a:t>T</a:t>
            </a:r>
            <a:r>
              <a:rPr sz="3600" spc="-30" dirty="0">
                <a:latin typeface="Times New Roman" panose="02020603050405020304" pitchFamily="18" charset="0"/>
                <a:cs typeface="Times New Roman" panose="02020603050405020304" pitchFamily="18" charset="0"/>
              </a:rPr>
              <a:t>I</a:t>
            </a:r>
            <a:r>
              <a:rPr sz="3600" spc="10" dirty="0">
                <a:latin typeface="Times New Roman" panose="02020603050405020304" pitchFamily="18" charset="0"/>
                <a:cs typeface="Times New Roman" panose="02020603050405020304" pitchFamily="18" charset="0"/>
              </a:rPr>
              <a:t>O</a:t>
            </a:r>
            <a:r>
              <a:rPr sz="3600" dirty="0">
                <a:latin typeface="Times New Roman" panose="02020603050405020304" pitchFamily="18" charset="0"/>
                <a:cs typeface="Times New Roman" panose="02020603050405020304" pitchFamily="18" charset="0"/>
              </a:rPr>
              <a:t>N</a:t>
            </a: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4" name="TextBox 13">
            <a:extLst>
              <a:ext uri="{FF2B5EF4-FFF2-40B4-BE49-F238E27FC236}">
                <a16:creationId xmlns:a16="http://schemas.microsoft.com/office/drawing/2014/main" id="{DB49BD76-2F86-FBF9-9331-447FB06EB5BA}"/>
              </a:ext>
            </a:extLst>
          </p:cNvPr>
          <p:cNvSpPr txBox="1"/>
          <p:nvPr/>
        </p:nvSpPr>
        <p:spPr>
          <a:xfrm>
            <a:off x="533400" y="1219199"/>
            <a:ext cx="8534400" cy="4893647"/>
          </a:xfrm>
          <a:prstGeom prst="rect">
            <a:avLst/>
          </a:prstGeom>
          <a:noFill/>
        </p:spPr>
        <p:txBody>
          <a:bodyPr wrap="square" rtlCol="0">
            <a:spAutoFit/>
          </a:bodyPr>
          <a:lstStyle/>
          <a:p>
            <a:pPr marL="285750" indent="-285750">
              <a:buFont typeface="Wingdings" panose="05000000000000000000" pitchFamily="2" charset="2"/>
              <a:buChar char="Ø"/>
            </a:pPr>
            <a:r>
              <a:rPr lang="en-IN" sz="2400" dirty="0"/>
              <a:t>Remove Duplicates : I</a:t>
            </a:r>
            <a:r>
              <a:rPr lang="en-US" sz="2400" dirty="0"/>
              <a:t>t removes the combination of values across all selected range to determine duplicates.</a:t>
            </a:r>
          </a:p>
          <a:p>
            <a:pPr marL="285750" indent="-285750">
              <a:buFont typeface="Wingdings" panose="05000000000000000000" pitchFamily="2" charset="2"/>
              <a:buChar char="Ø"/>
            </a:pPr>
            <a:endParaRPr lang="en-US" sz="2400" dirty="0"/>
          </a:p>
          <a:p>
            <a:pPr marL="285750" indent="-285750">
              <a:buFont typeface="Wingdings" panose="05000000000000000000" pitchFamily="2" charset="2"/>
              <a:buChar char="Ø"/>
            </a:pPr>
            <a:r>
              <a:rPr lang="en-US" sz="2400" dirty="0"/>
              <a:t> Filter: It take my dataset and show only the data that meet my criteria specify.</a:t>
            </a:r>
          </a:p>
          <a:p>
            <a:pPr marL="285750" indent="-285750">
              <a:buFont typeface="Wingdings" panose="05000000000000000000" pitchFamily="2" charset="2"/>
              <a:buChar char="Ø"/>
            </a:pPr>
            <a:endParaRPr lang="en-US" sz="2400" dirty="0"/>
          </a:p>
          <a:p>
            <a:pPr marL="285750" indent="-285750">
              <a:buFont typeface="Wingdings" panose="05000000000000000000" pitchFamily="2" charset="2"/>
              <a:buChar char="Ø"/>
            </a:pPr>
            <a:r>
              <a:rPr lang="en-US" sz="2400" dirty="0"/>
              <a:t>Conditional Formating : It is used to specify important values stand out in employee performance score in a data set.</a:t>
            </a:r>
          </a:p>
          <a:p>
            <a:endParaRPr lang="en-US" sz="2400" dirty="0"/>
          </a:p>
          <a:p>
            <a:pPr marL="285750" indent="-285750">
              <a:buFont typeface="Wingdings" panose="05000000000000000000" pitchFamily="2" charset="2"/>
              <a:buChar char="Ø"/>
            </a:pPr>
            <a:r>
              <a:rPr lang="en-US" sz="2400" dirty="0"/>
              <a:t>Pivot Table: I used "pivot table" to summarize my huge data.</a:t>
            </a:r>
          </a:p>
          <a:p>
            <a:endParaRPr lang="en-US" sz="2400" dirty="0"/>
          </a:p>
          <a:p>
            <a:pPr marL="285750" indent="-285750">
              <a:buFont typeface="Wingdings" panose="05000000000000000000" pitchFamily="2" charset="2"/>
              <a:buChar char="Ø"/>
            </a:pPr>
            <a:r>
              <a:rPr lang="en-US" sz="2400" dirty="0"/>
              <a:t> Pivot Chart: I used "pivot chart" to visually summarizes my data using area graph</a:t>
            </a:r>
            <a:r>
              <a:rPr lang="en-US" dirty="0"/>
              <a:t>.</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494071" y="256958"/>
            <a:ext cx="10681335" cy="758190"/>
          </a:xfrm>
        </p:spPr>
        <p:txBody>
          <a:bodyPr/>
          <a:lstStyle/>
          <a:p>
            <a:r>
              <a:rPr lang="en-IN" dirty="0">
                <a:latin typeface="Times New Roman" panose="02020603050405020304" pitchFamily="18" charset="0"/>
                <a:cs typeface="Times New Roman" panose="02020603050405020304" pitchFamily="18" charset="0"/>
              </a:rPr>
              <a:t>DATASET DESCRIPTION</a:t>
            </a:r>
          </a:p>
        </p:txBody>
      </p:sp>
      <p:sp>
        <p:nvSpPr>
          <p:cNvPr id="4" name="TextBox 3">
            <a:extLst>
              <a:ext uri="{FF2B5EF4-FFF2-40B4-BE49-F238E27FC236}">
                <a16:creationId xmlns:a16="http://schemas.microsoft.com/office/drawing/2014/main" id="{1648E0C8-4DBA-AD28-C146-A36A6DFFC96B}"/>
              </a:ext>
            </a:extLst>
          </p:cNvPr>
          <p:cNvSpPr txBox="1"/>
          <p:nvPr/>
        </p:nvSpPr>
        <p:spPr>
          <a:xfrm>
            <a:off x="457200" y="1143634"/>
            <a:ext cx="11506200" cy="5078313"/>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First Name : He first of your names that come before your family name.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Last Name : A name that identifies a person's family and is different from their given name.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Email :An email is a form of electronic communication that allows users to send messages to other users over the internet.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Gender : Is a social, psychological, and cultural construct that is developed through socialization and varies from society to society.</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Department :A part of an organization such as a school, business, or government that deals with a particular area of study or work.</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Job title : A job title is a formal name for a position within an organization that can include the position's name, the organization's name, and sometimes the name of the person who holds the position.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Years of experience: Is a term that refers to how long a candidate has worked in a particular industry or field.</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Salary : The money that a person receives (usually every month) for the work he/she has done.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683240" y="212725"/>
            <a:ext cx="4289425"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imes New Roman" panose="02020603050405020304" pitchFamily="18" charset="0"/>
                <a:cs typeface="Times New Roman" panose="02020603050405020304" pitchFamily="18" charset="0"/>
              </a:rPr>
              <a:t>M</a:t>
            </a:r>
            <a:r>
              <a:rPr sz="4800" b="1" dirty="0">
                <a:latin typeface="Times New Roman" panose="02020603050405020304" pitchFamily="18" charset="0"/>
                <a:cs typeface="Times New Roman" panose="02020603050405020304" pitchFamily="18" charset="0"/>
              </a:rPr>
              <a:t>O</a:t>
            </a:r>
            <a:r>
              <a:rPr sz="4800" b="1" spc="-15" dirty="0">
                <a:latin typeface="Times New Roman" panose="02020603050405020304" pitchFamily="18" charset="0"/>
                <a:cs typeface="Times New Roman" panose="02020603050405020304" pitchFamily="18" charset="0"/>
              </a:rPr>
              <a:t>D</a:t>
            </a:r>
            <a:r>
              <a:rPr sz="4800" b="1" spc="-35" dirty="0">
                <a:latin typeface="Times New Roman" panose="02020603050405020304" pitchFamily="18" charset="0"/>
                <a:cs typeface="Times New Roman" panose="02020603050405020304" pitchFamily="18" charset="0"/>
              </a:rPr>
              <a:t>E</a:t>
            </a:r>
            <a:r>
              <a:rPr sz="4800" b="1" spc="-30" dirty="0">
                <a:latin typeface="Times New Roman" panose="02020603050405020304" pitchFamily="18" charset="0"/>
                <a:cs typeface="Times New Roman" panose="02020603050405020304" pitchFamily="18" charset="0"/>
              </a:rPr>
              <a:t>LL</a:t>
            </a:r>
            <a:r>
              <a:rPr sz="4800" b="1" spc="-5" dirty="0">
                <a:latin typeface="Times New Roman" panose="02020603050405020304" pitchFamily="18" charset="0"/>
                <a:cs typeface="Times New Roman" panose="02020603050405020304" pitchFamily="18" charset="0"/>
              </a:rPr>
              <a:t>I</a:t>
            </a:r>
            <a:r>
              <a:rPr sz="4800" b="1" spc="30" dirty="0">
                <a:latin typeface="Times New Roman" panose="02020603050405020304" pitchFamily="18" charset="0"/>
                <a:cs typeface="Times New Roman" panose="02020603050405020304" pitchFamily="18" charset="0"/>
              </a:rPr>
              <a:t>N</a:t>
            </a:r>
            <a:r>
              <a:rPr sz="4800" b="1" spc="5" dirty="0">
                <a:latin typeface="Times New Roman" panose="02020603050405020304" pitchFamily="18" charset="0"/>
                <a:cs typeface="Times New Roman" panose="02020603050405020304" pitchFamily="18" charset="0"/>
              </a:rPr>
              <a:t>G</a:t>
            </a:r>
            <a:endParaRPr sz="4800" dirty="0">
              <a:latin typeface="Times New Roman" panose="02020603050405020304" pitchFamily="18" charset="0"/>
              <a:cs typeface="Times New Roman" panose="02020603050405020304" pitchFamily="18" charset="0"/>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3D6EA0F0-9BF4-5772-E950-3378C3CD931F}"/>
              </a:ext>
            </a:extLst>
          </p:cNvPr>
          <p:cNvSpPr txBox="1"/>
          <p:nvPr/>
        </p:nvSpPr>
        <p:spPr>
          <a:xfrm>
            <a:off x="663575" y="1069880"/>
            <a:ext cx="9852025" cy="5262979"/>
          </a:xfrm>
          <a:prstGeom prst="rect">
            <a:avLst/>
          </a:prstGeom>
          <a:noFill/>
        </p:spPr>
        <p:txBody>
          <a:bodyPr wrap="square" rtlCol="0">
            <a:spAutoFit/>
          </a:bodyPr>
          <a:lstStyle/>
          <a:p>
            <a:pPr marL="285750" indent="-28575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Data set was downloaded from Kaggle website.</a:t>
            </a:r>
          </a:p>
          <a:p>
            <a:pPr marL="285750" indent="-28575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 Extract it from zip format</a:t>
            </a:r>
          </a:p>
          <a:p>
            <a:pPr marL="285750" indent="-28575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Data Cleaning: Data cleaning is a process required to remove incomplete records, and modifying data to rectify inaccurate records.</a:t>
            </a:r>
          </a:p>
          <a:p>
            <a:pPr marL="285750" indent="-28575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Remove Duplicates It removes the combination of values across all selected range to determine duplicates. </a:t>
            </a:r>
          </a:p>
          <a:p>
            <a:pPr marL="285750" indent="-28575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Filter: It take my dataset and show only the data that meet my criteria specify</a:t>
            </a:r>
          </a:p>
          <a:p>
            <a:pPr marL="285750" indent="-28575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 Conditional Formating: It is used to specify important values stand out in employee performance score in a data set</a:t>
            </a:r>
          </a:p>
          <a:p>
            <a:pPr marL="285750" indent="-28575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Slicer: I used slicer to filter my data</a:t>
            </a:r>
          </a:p>
          <a:p>
            <a:pPr marL="285750" indent="-28575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 Pivot Table: I used "pivot table to summarize my huge data</a:t>
            </a:r>
          </a:p>
          <a:p>
            <a:pPr marL="285750" indent="-28575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Pivot Chart: I used using area graph. "pivot chart" to visually summarizes my data.</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374</TotalTime>
  <Words>893</Words>
  <Application>Microsoft Office PowerPoint</Application>
  <PresentationFormat>Widescreen</PresentationFormat>
  <Paragraphs>139</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messiauriya2004@gmail.com</cp:lastModifiedBy>
  <cp:revision>37</cp:revision>
  <dcterms:created xsi:type="dcterms:W3CDTF">2024-03-29T15:07:22Z</dcterms:created>
  <dcterms:modified xsi:type="dcterms:W3CDTF">2024-09-10T19:41:37Z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