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105" dt="2025-10-28T15:43:59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8T15:46:07.534" v="1069" actId="1076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addSp delSp modSp mod">
        <pc:chgData name="K Harini" userId="f9280a8dc068fb33" providerId="LiveId" clId="{C49C1DDF-4A1C-46A9-AF51-0E685ABBB218}" dt="2025-10-28T15:46:07.534" v="1069" actId="1076"/>
        <pc:sldMkLst>
          <pc:docMk/>
          <pc:sldMk cId="519586359" sldId="258"/>
        </pc:sldMkLst>
        <pc:spChg chg="mod">
          <ac:chgData name="K Harini" userId="f9280a8dc068fb33" providerId="LiveId" clId="{C49C1DDF-4A1C-46A9-AF51-0E685ABBB218}" dt="2025-10-28T15:45:56.452" v="1068" actId="20577"/>
          <ac:spMkLst>
            <pc:docMk/>
            <pc:sldMk cId="519586359" sldId="258"/>
            <ac:spMk id="3" creationId="{A229904C-7E5E-5862-ACA4-167CDBC5044B}"/>
          </ac:spMkLst>
        </pc:spChg>
        <pc:graphicFrameChg chg="add del mod modGraphic">
          <ac:chgData name="K Harini" userId="f9280a8dc068fb33" providerId="LiveId" clId="{C49C1DDF-4A1C-46A9-AF51-0E685ABBB218}" dt="2025-10-28T15:30:31.551" v="708" actId="3680"/>
          <ac:graphicFrameMkLst>
            <pc:docMk/>
            <pc:sldMk cId="519586359" sldId="258"/>
            <ac:graphicFrameMk id="6" creationId="{BB7B1A40-FFC1-2975-E900-770FB6A6DAE1}"/>
          </ac:graphicFrameMkLst>
        </pc:graphicFrameChg>
        <pc:graphicFrameChg chg="add del mod modGraphic">
          <ac:chgData name="K Harini" userId="f9280a8dc068fb33" providerId="LiveId" clId="{C49C1DDF-4A1C-46A9-AF51-0E685ABBB218}" dt="2025-10-28T15:32:47.267" v="767" actId="21"/>
          <ac:graphicFrameMkLst>
            <pc:docMk/>
            <pc:sldMk cId="519586359" sldId="258"/>
            <ac:graphicFrameMk id="7" creationId="{ACE64048-76D1-E559-97A6-1E9DA8CC9F64}"/>
          </ac:graphicFrameMkLst>
        </pc:graphicFrameChg>
        <pc:graphicFrameChg chg="add del mod modGraphic">
          <ac:chgData name="K Harini" userId="f9280a8dc068fb33" providerId="LiveId" clId="{C49C1DDF-4A1C-46A9-AF51-0E685ABBB218}" dt="2025-10-28T15:31:02.615" v="714" actId="3680"/>
          <ac:graphicFrameMkLst>
            <pc:docMk/>
            <pc:sldMk cId="519586359" sldId="258"/>
            <ac:graphicFrameMk id="8" creationId="{E17901A1-F7BF-85B1-3048-A7D71CEC5024}"/>
          </ac:graphicFrameMkLst>
        </pc:graphicFrameChg>
        <pc:graphicFrameChg chg="add del mod modGraphic">
          <ac:chgData name="K Harini" userId="f9280a8dc068fb33" providerId="LiveId" clId="{C49C1DDF-4A1C-46A9-AF51-0E685ABBB218}" dt="2025-10-28T15:31:55.630" v="735" actId="3680"/>
          <ac:graphicFrameMkLst>
            <pc:docMk/>
            <pc:sldMk cId="519586359" sldId="258"/>
            <ac:graphicFrameMk id="9" creationId="{CBAE18B3-2B46-9B7E-F142-E15EBA8B3DE5}"/>
          </ac:graphicFrameMkLst>
        </pc:graphicFrameChg>
        <pc:graphicFrameChg chg="add del">
          <ac:chgData name="K Harini" userId="f9280a8dc068fb33" providerId="LiveId" clId="{C49C1DDF-4A1C-46A9-AF51-0E685ABBB218}" dt="2025-10-28T15:32:05.926" v="737" actId="3680"/>
          <ac:graphicFrameMkLst>
            <pc:docMk/>
            <pc:sldMk cId="519586359" sldId="258"/>
            <ac:graphicFrameMk id="10" creationId="{80718D1A-A916-4127-4602-20699A77CE1D}"/>
          </ac:graphicFrameMkLst>
        </pc:graphicFrameChg>
        <pc:graphicFrameChg chg="add mod modGraphic">
          <ac:chgData name="K Harini" userId="f9280a8dc068fb33" providerId="LiveId" clId="{C49C1DDF-4A1C-46A9-AF51-0E685ABBB218}" dt="2025-10-28T15:46:07.534" v="1069" actId="1076"/>
          <ac:graphicFrameMkLst>
            <pc:docMk/>
            <pc:sldMk cId="519586359" sldId="258"/>
            <ac:graphicFrameMk id="11" creationId="{CD96C7CA-F5AC-8C97-0614-5636AD3C7CA1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rtificial_intelligence/artificial_intelligence_a_star_algorithm.html" TargetMode="External"/><Relationship Id="rId7" Type="http://schemas.openxmlformats.org/officeDocument/2006/relationships/hyperlink" Target="https://docs.python.org/3/library/heapq.html" TargetMode="External"/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api/animation_api.html" TargetMode="External"/><Relationship Id="rId5" Type="http://schemas.openxmlformats.org/officeDocument/2006/relationships/hyperlink" Target="https://towardsdatascience.com/a-star-a-search-algorithm-eb495fb156bb" TargetMode="External"/><Relationship Id="rId4" Type="http://schemas.openxmlformats.org/officeDocument/2006/relationships/hyperlink" Target="https://www.geeksforgeeks.org/a-searc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SOLVING USING A*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55119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HARINI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200" b="1" dirty="0"/>
              <a:t>Stuart Russell &amp; Peter Norvig (2020).</a:t>
            </a:r>
            <a:r>
              <a:rPr lang="en-US" sz="2200" dirty="0"/>
              <a:t> </a:t>
            </a:r>
            <a:r>
              <a:rPr lang="en-US" sz="2200" i="1" dirty="0"/>
              <a:t>Artificial Intelligence: A Modern Approach</a:t>
            </a:r>
            <a:r>
              <a:rPr lang="en-US" sz="2200" dirty="0"/>
              <a:t> (4th Edition).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https://aima.cs.berkeley.edu/</a:t>
            </a:r>
            <a:endParaRPr lang="en-US" sz="2200" dirty="0"/>
          </a:p>
          <a:p>
            <a:pPr lvl="0"/>
            <a:r>
              <a:rPr lang="en-US" sz="2200" i="1" dirty="0" err="1"/>
              <a:t>TutorialsPoint</a:t>
            </a:r>
            <a:r>
              <a:rPr lang="en-US" sz="2200" i="1" dirty="0"/>
              <a:t> – A Algorithm in AI</a:t>
            </a:r>
            <a:r>
              <a:rPr lang="en-US" sz="2200" dirty="0"/>
              <a:t>*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https://www.tutorialspoint.com/artificial_intelligence/artificial_intelligence_a_star_algorithm.html</a:t>
            </a:r>
            <a:endParaRPr lang="en-US" sz="2200" dirty="0"/>
          </a:p>
          <a:p>
            <a:pPr lvl="0"/>
            <a:r>
              <a:rPr lang="en-US" sz="2200" i="1" dirty="0" err="1"/>
              <a:t>GeeksforGeeks</a:t>
            </a:r>
            <a:r>
              <a:rPr lang="en-US" sz="2200" i="1" dirty="0"/>
              <a:t> – A Search Algorithm in Python</a:t>
            </a:r>
            <a:r>
              <a:rPr lang="en-US" sz="2200" dirty="0"/>
              <a:t>*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https://www.geeksforgeeks.org/a-search-algorithm/</a:t>
            </a:r>
            <a:endParaRPr lang="en-US" sz="2200" dirty="0"/>
          </a:p>
          <a:p>
            <a:pPr lvl="0"/>
            <a:r>
              <a:rPr lang="en-US" sz="2200" b="1" dirty="0"/>
              <a:t>Towards Data Science – Understanding A* Pathfinding Algorithm</a:t>
            </a:r>
            <a:br>
              <a:rPr lang="en-US" sz="2200" dirty="0"/>
            </a:br>
            <a:r>
              <a:rPr lang="en-US" sz="2200" dirty="0">
                <a:hlinkClick r:id="rId5"/>
              </a:rPr>
              <a:t>https://towardsdatascience.com/a-star-a-search-algorithm-eb495fb156bb</a:t>
            </a:r>
            <a:endParaRPr lang="en-US" sz="2200" dirty="0"/>
          </a:p>
          <a:p>
            <a:pPr lvl="0"/>
            <a:r>
              <a:rPr lang="en-US" sz="2200" b="1" dirty="0"/>
              <a:t>Python Official Documentation – Matplotlib Animation</a:t>
            </a:r>
            <a:br>
              <a:rPr lang="en-US" sz="2200" dirty="0"/>
            </a:br>
            <a:r>
              <a:rPr lang="en-US" sz="2200" dirty="0">
                <a:hlinkClick r:id="rId6"/>
              </a:rPr>
              <a:t>https://matplotlib.org/stable/api/animation_api.html</a:t>
            </a:r>
            <a:endParaRPr lang="en-US" sz="2200" dirty="0"/>
          </a:p>
          <a:p>
            <a:pPr lvl="0"/>
            <a:r>
              <a:rPr lang="en-US" sz="2200" b="1" dirty="0"/>
              <a:t>Python Official Documentation – Heap Queue (</a:t>
            </a:r>
            <a:r>
              <a:rPr lang="en-US" sz="2200" b="1" dirty="0" err="1"/>
              <a:t>heapq</a:t>
            </a:r>
            <a:r>
              <a:rPr lang="en-US" sz="2200" b="1" dirty="0"/>
              <a:t>) Module</a:t>
            </a:r>
            <a:br>
              <a:rPr lang="en-US" sz="2200" dirty="0"/>
            </a:br>
            <a:r>
              <a:rPr lang="en-US" sz="2200" dirty="0">
                <a:hlinkClick r:id="rId7"/>
              </a:rPr>
              <a:t>https://docs.python.org/3/library/heapq.html</a:t>
            </a:r>
            <a:endParaRPr lang="en-US" sz="2200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b="1" dirty="0"/>
              <a:t>Artificial Intelligence (AI)</a:t>
            </a:r>
            <a:r>
              <a:rPr lang="en-US" sz="2000" dirty="0"/>
              <a:t> focuses on enabling machines to make intelligent decisions. One of the key applications of AI is </a:t>
            </a:r>
            <a:r>
              <a:rPr lang="en-US" sz="2000" b="1" dirty="0"/>
              <a:t>pathfinding</a:t>
            </a:r>
            <a:r>
              <a:rPr lang="en-US" sz="2000" dirty="0"/>
              <a:t>, which deals with finding an optimal route from a start point to a goal within a given environment.</a:t>
            </a:r>
          </a:p>
          <a:p>
            <a:pPr lvl="0"/>
            <a:r>
              <a:rPr lang="en-US" sz="2000" dirty="0"/>
              <a:t>In this project, a maze-solving problem is addressed using the </a:t>
            </a:r>
            <a:r>
              <a:rPr lang="en-US" sz="2000" b="1" dirty="0"/>
              <a:t>A*</a:t>
            </a:r>
            <a:r>
              <a:rPr lang="en-US" sz="2000" dirty="0"/>
              <a:t> (A-star) search algorithm, which combines the strengths of Dijkstra’s algorithm and heuristic search to efficiently find the shortest path.</a:t>
            </a:r>
          </a:p>
          <a:p>
            <a:pPr lvl="0"/>
            <a:r>
              <a:rPr lang="en-US" sz="2000" dirty="0"/>
              <a:t>The project demonstrates how AI can be used for decision-making and route optimization in constrained environments.</a:t>
            </a:r>
          </a:p>
          <a:p>
            <a:pPr lvl="0"/>
            <a:r>
              <a:rPr lang="en-US" sz="2000" dirty="0"/>
              <a:t>The task is to find the </a:t>
            </a:r>
            <a:r>
              <a:rPr lang="en-US" sz="2000" b="1" dirty="0"/>
              <a:t>shortest possible path</a:t>
            </a:r>
            <a:r>
              <a:rPr lang="en-US" sz="2000" dirty="0"/>
              <a:t> from a start cell to a goal cell within a maze containing obstacles. The maze can have multiple routes, and the algorithm must determine the most efficient one while avoiding walls.</a:t>
            </a:r>
          </a:p>
          <a:p>
            <a:pPr lvl="0"/>
            <a:r>
              <a:rPr lang="en-US" sz="2000" dirty="0"/>
              <a:t>The problem highlights the need for intelligent pathfinding that minimizes computational cost while guaranteeing an optimal result.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</a:t>
            </a:r>
            <a:r>
              <a:rPr lang="en-US" sz="2000" dirty="0"/>
              <a:t> </a:t>
            </a:r>
            <a:r>
              <a:rPr lang="en-US" sz="2000" b="1" dirty="0"/>
              <a:t>maze</a:t>
            </a:r>
            <a:r>
              <a:rPr lang="en-US" sz="2000" dirty="0"/>
              <a:t> by finding the shortest path between start and goal nodes.</a:t>
            </a:r>
          </a:p>
          <a:p>
            <a:pPr lvl="0"/>
            <a:r>
              <a:rPr lang="en-US" sz="2000" dirty="0"/>
              <a:t>To visualize the exploration and pathfinding process using Python.</a:t>
            </a:r>
          </a:p>
          <a:p>
            <a:r>
              <a:rPr lang="en-US" sz="2000" dirty="0"/>
              <a:t>To analyze the </a:t>
            </a:r>
            <a:r>
              <a:rPr lang="en-US" sz="2000" b="1" dirty="0"/>
              <a:t>efficiency</a:t>
            </a:r>
            <a:r>
              <a:rPr lang="en-US" sz="2000" dirty="0"/>
              <a:t> of A* compared to other classical search algorithms like BFS and Dijkstra.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sz="2000" dirty="0"/>
                  <a:t>Maze solving is a </a:t>
                </a:r>
                <a:r>
                  <a:rPr lang="en-US" sz="2000" b="1" dirty="0"/>
                  <a:t>search problem</a:t>
                </a:r>
                <a:r>
                  <a:rPr lang="en-US" sz="2000" dirty="0"/>
                  <a:t> where each cell is treated as a </a:t>
                </a:r>
                <a:r>
                  <a:rPr lang="en-US" sz="2000" b="1" dirty="0"/>
                  <a:t>state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Common search algorithms include:</a:t>
                </a:r>
              </a:p>
              <a:p>
                <a:pPr lvl="2"/>
                <a:r>
                  <a:rPr lang="en-US" b="1" dirty="0"/>
                  <a:t>Depth-First Search (DFS)</a:t>
                </a:r>
                <a:r>
                  <a:rPr lang="en-US" dirty="0"/>
                  <a:t> – explores deep but not always optimal.</a:t>
                </a:r>
              </a:p>
              <a:p>
                <a:pPr lvl="2"/>
                <a:r>
                  <a:rPr lang="en-US" b="1" dirty="0"/>
                  <a:t>Breadth-First Search (BFS)</a:t>
                </a:r>
                <a:r>
                  <a:rPr lang="en-US" dirty="0"/>
                  <a:t> – guarantees shortest path but uses more memory.</a:t>
                </a:r>
              </a:p>
              <a:p>
                <a:pPr lvl="2"/>
                <a:r>
                  <a:rPr lang="en-US" b="1" dirty="0"/>
                  <a:t>Dijkstra’s Algorithm</a:t>
                </a:r>
                <a:r>
                  <a:rPr lang="en-US" dirty="0"/>
                  <a:t> – works for weighted graphs but is slower.</a:t>
                </a:r>
              </a:p>
              <a:p>
                <a:pPr lvl="2"/>
                <a:r>
                  <a:rPr lang="en-US" b="1" dirty="0"/>
                  <a:t>A*</a:t>
                </a:r>
                <a:r>
                  <a:rPr lang="en-US" dirty="0"/>
                  <a:t> Algorithm – combines path cost and heuristic guidance.</a:t>
                </a:r>
              </a:p>
              <a:p>
                <a:pPr lvl="1"/>
                <a:r>
                  <a:rPr lang="en-US" sz="2000" b="1" dirty="0"/>
                  <a:t>A*</a:t>
                </a:r>
                <a:r>
                  <a:rPr lang="en-US" sz="2000" dirty="0"/>
                  <a:t> uses the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000" i="1" dirty="0"/>
                </a:br>
                <a:r>
                  <a:rPr lang="en-US" sz="2000" i="1" dirty="0"/>
                  <a:t>              </a:t>
                </a:r>
                <a:r>
                  <a:rPr lang="en-US" sz="2000" dirty="0"/>
                  <a:t> where:</a:t>
                </a:r>
              </a:p>
              <a:p>
                <a:pPr lvl="2"/>
                <a:r>
                  <a:rPr lang="en-US" dirty="0"/>
                  <a:t>g(n) = cost from start to current node.</a:t>
                </a:r>
              </a:p>
              <a:p>
                <a:pPr lvl="2"/>
                <a:r>
                  <a:rPr lang="en-US" dirty="0"/>
                  <a:t>h(n) = estimated cost (heuristic) to reach the goal.</a:t>
                </a:r>
              </a:p>
              <a:p>
                <a:pPr lvl="1"/>
                <a:r>
                  <a:rPr lang="en-US" sz="2000" b="1" dirty="0"/>
                  <a:t>Heuristic used:</a:t>
                </a:r>
                <a:r>
                  <a:rPr lang="en-US" sz="2000" dirty="0"/>
                  <a:t> Manhattan Distance — suitable for 2D grid mazes.</a:t>
                </a:r>
              </a:p>
              <a:p>
                <a:pPr lvl="1"/>
                <a:r>
                  <a:rPr lang="en-US" sz="2000" b="1" dirty="0"/>
                  <a:t>Justification:</a:t>
                </a:r>
                <a:r>
                  <a:rPr lang="en-US" sz="2000" dirty="0"/>
                  <a:t> A* is both 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complete</a:t>
                </a:r>
                <a:r>
                  <a:rPr lang="en-US" sz="2000" dirty="0"/>
                  <a:t>, offering best performance among classical methods.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sz="2400" b="1" dirty="0"/>
                  <a:t>ALGORITHM</a:t>
                </a:r>
              </a:p>
              <a:p>
                <a:pPr lvl="0"/>
                <a:r>
                  <a:rPr lang="en-US" sz="2400" dirty="0"/>
                  <a:t>Initialize </a:t>
                </a:r>
                <a:r>
                  <a:rPr lang="en-US" sz="2400" b="1" dirty="0"/>
                  <a:t>open list</a:t>
                </a:r>
                <a:r>
                  <a:rPr lang="en-US" sz="2400" dirty="0"/>
                  <a:t> (priority queue) and </a:t>
                </a:r>
                <a:r>
                  <a:rPr lang="en-US" sz="2400" b="1" dirty="0"/>
                  <a:t>closed list</a:t>
                </a:r>
                <a:r>
                  <a:rPr lang="en-US" sz="2400" dirty="0"/>
                  <a:t>.</a:t>
                </a:r>
              </a:p>
              <a:p>
                <a:pPr lvl="0"/>
                <a:r>
                  <a:rPr lang="en-US" sz="2400" dirty="0"/>
                  <a:t>Add the </a:t>
                </a:r>
                <a:r>
                  <a:rPr lang="en-US" sz="2400" b="1" dirty="0"/>
                  <a:t>start node</a:t>
                </a:r>
                <a:r>
                  <a:rPr lang="en-US" sz="2400" dirty="0"/>
                  <a:t> to the open list with f-score = 0.</a:t>
                </a:r>
              </a:p>
              <a:p>
                <a:pPr lvl="0"/>
                <a:r>
                  <a:rPr lang="en-US" sz="2400" dirty="0"/>
                  <a:t>Pick the node with the </a:t>
                </a:r>
                <a:r>
                  <a:rPr lang="en-US" sz="2400" b="1" dirty="0"/>
                  <a:t>lowest f(n)</a:t>
                </a:r>
                <a:r>
                  <a:rPr lang="en-US" sz="2400" dirty="0"/>
                  <a:t> from the open list.</a:t>
                </a:r>
              </a:p>
              <a:p>
                <a:pPr lvl="0"/>
                <a:r>
                  <a:rPr lang="en-US" sz="2400" dirty="0"/>
                  <a:t>Expand neighbors (Up, Down, Left, Right) — skip walls or invalid cells.</a:t>
                </a:r>
              </a:p>
              <a:p>
                <a:pPr lvl="0"/>
                <a:r>
                  <a:rPr lang="en-US" sz="2400" dirty="0"/>
                  <a:t>Calculate: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for each neighbor.</a:t>
                </a:r>
              </a:p>
              <a:p>
                <a:pPr lvl="0"/>
                <a:r>
                  <a:rPr lang="en-US" sz="2400" dirty="0"/>
                  <a:t>Update if a </a:t>
                </a:r>
                <a:r>
                  <a:rPr lang="en-US" sz="2400" b="1" dirty="0"/>
                  <a:t>better path</a:t>
                </a:r>
                <a:r>
                  <a:rPr lang="en-US" sz="2400" dirty="0"/>
                  <a:t> is found.</a:t>
                </a:r>
              </a:p>
              <a:p>
                <a:pPr lvl="0"/>
                <a:r>
                  <a:rPr lang="en-US" sz="2400" dirty="0"/>
                  <a:t>Move current node to the </a:t>
                </a:r>
                <a:r>
                  <a:rPr lang="en-US" sz="2400" b="1" dirty="0"/>
                  <a:t>closed list</a:t>
                </a:r>
                <a:r>
                  <a:rPr lang="en-US" sz="2400" dirty="0"/>
                  <a:t>.</a:t>
                </a:r>
              </a:p>
              <a:p>
                <a:pPr lvl="0"/>
                <a:r>
                  <a:rPr lang="en-US" sz="2400" dirty="0"/>
                  <a:t>Continue until the </a:t>
                </a:r>
                <a:r>
                  <a:rPr lang="en-US" sz="2400" b="1" dirty="0"/>
                  <a:t>goal node</a:t>
                </a:r>
                <a:r>
                  <a:rPr lang="en-US" sz="2400" dirty="0"/>
                  <a:t> is reached.</a:t>
                </a:r>
              </a:p>
              <a:p>
                <a:pPr lvl="0"/>
                <a:r>
                  <a:rPr lang="en-US" sz="2400" b="1" dirty="0"/>
                  <a:t>Trace back</a:t>
                </a:r>
                <a:r>
                  <a:rPr lang="en-US" sz="2400" dirty="0"/>
                  <a:t> the path from goal to start.</a:t>
                </a:r>
              </a:p>
              <a:p>
                <a:r>
                  <a:rPr lang="en-US" sz="2400" b="1" dirty="0"/>
                  <a:t>   Example:</a:t>
                </a:r>
                <a:endParaRPr lang="en-US" sz="2400" dirty="0"/>
              </a:p>
              <a:p>
                <a:pPr lvl="0"/>
                <a:r>
                  <a:rPr lang="en-US" sz="2400" dirty="0"/>
                  <a:t>In a 5×5 maze, if start = (0,0) and goal = (4,4),</a:t>
                </a:r>
                <a:br>
                  <a:rPr lang="en-US" sz="2400" dirty="0"/>
                </a:br>
                <a:r>
                  <a:rPr lang="en-US" sz="2400" dirty="0"/>
                  <a:t>A* will explore nearby cells and find the shortest path while skipping walls.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  <a:blipFill>
                <a:blip r:embed="rId2"/>
                <a:stretch>
                  <a:fillRect l="-638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6C7CA-F5AC-8C97-0614-5636AD3C7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63868"/>
              </p:ext>
            </p:extLst>
          </p:nvPr>
        </p:nvGraphicFramePr>
        <p:xfrm>
          <a:off x="2032000" y="3233057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8114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7384833"/>
                    </a:ext>
                  </a:extLst>
                </a:gridCol>
              </a:tblGrid>
              <a:tr h="417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Hub Link of the project and report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https://github.com/harinik1510/HariniK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8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200" dirty="0"/>
              <a:t>The program begins generating random mazes.</a:t>
            </a:r>
          </a:p>
          <a:p>
            <a:pPr lvl="0"/>
            <a:r>
              <a:rPr lang="en-US" sz="2200" dirty="0"/>
              <a:t>The message </a:t>
            </a:r>
            <a:r>
              <a:rPr lang="en-US" sz="2200" b="1" dirty="0"/>
              <a:t>“✅ Solvable maze generated”</a:t>
            </a:r>
            <a:r>
              <a:rPr lang="en-US" sz="2200" dirty="0"/>
              <a:t> confirms a valid maze was created where a path exists from start to goal.</a:t>
            </a:r>
          </a:p>
          <a:p>
            <a:pPr lvl="0"/>
            <a:r>
              <a:rPr lang="en-US" sz="2200" dirty="0"/>
              <a:t>This ensures the upcoming visualization will successfully display a solvable maze.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AA2EF04-B0E4-2818-5427-D2007434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3309258"/>
            <a:ext cx="7772398" cy="14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200" dirty="0"/>
              <a:t>The maze grid is displayed using colors to represent different states:</a:t>
            </a:r>
          </a:p>
          <a:p>
            <a:pPr lvl="0"/>
            <a:r>
              <a:rPr lang="en-US" sz="2200" b="1" dirty="0"/>
              <a:t>Green</a:t>
            </a:r>
            <a:r>
              <a:rPr lang="en-US" sz="2200" dirty="0"/>
              <a:t> → Start cell</a:t>
            </a:r>
          </a:p>
          <a:p>
            <a:pPr lvl="0"/>
            <a:r>
              <a:rPr lang="en-US" sz="2200" b="1" dirty="0"/>
              <a:t>Red</a:t>
            </a:r>
            <a:r>
              <a:rPr lang="en-US" sz="2200" dirty="0"/>
              <a:t> → Goal cell</a:t>
            </a:r>
          </a:p>
          <a:p>
            <a:pPr lvl="0"/>
            <a:r>
              <a:rPr lang="en-US" sz="2200" b="1" dirty="0"/>
              <a:t>Black</a:t>
            </a:r>
            <a:r>
              <a:rPr lang="en-US" sz="2200" dirty="0"/>
              <a:t> → Walls or obstacles</a:t>
            </a:r>
          </a:p>
          <a:p>
            <a:pPr lvl="0"/>
            <a:r>
              <a:rPr lang="en-US" sz="2200" b="1" dirty="0"/>
              <a:t>White</a:t>
            </a:r>
            <a:r>
              <a:rPr lang="en-US" sz="2200" dirty="0"/>
              <a:t> → Open paths</a:t>
            </a:r>
          </a:p>
          <a:p>
            <a:pPr lvl="0"/>
            <a:r>
              <a:rPr lang="en-US" sz="2200" b="1" dirty="0"/>
              <a:t>Blue</a:t>
            </a:r>
            <a:r>
              <a:rPr lang="en-US" sz="2200" dirty="0"/>
              <a:t> → Explored cells during search</a:t>
            </a:r>
          </a:p>
          <a:p>
            <a:pPr lvl="0"/>
            <a:r>
              <a:rPr lang="en-US" sz="2200" b="1" dirty="0"/>
              <a:t>Yellow</a:t>
            </a:r>
            <a:r>
              <a:rPr lang="en-US" sz="2200" dirty="0"/>
              <a:t> → Final shortest path found by A*</a:t>
            </a:r>
          </a:p>
          <a:p>
            <a:pPr lvl="0"/>
            <a:r>
              <a:rPr lang="en-US" sz="2200" dirty="0"/>
              <a:t>The yellow path clearly shows the </a:t>
            </a:r>
            <a:r>
              <a:rPr lang="en-US" sz="2200" b="1" dirty="0"/>
              <a:t>optimal route</a:t>
            </a:r>
            <a:r>
              <a:rPr lang="en-US" sz="2200" dirty="0"/>
              <a:t> </a:t>
            </a:r>
          </a:p>
          <a:p>
            <a:pPr marL="0" lvl="0" indent="0">
              <a:buNone/>
            </a:pPr>
            <a:r>
              <a:rPr lang="en-US" sz="2200" dirty="0"/>
              <a:t>   from start to goal through open cells, avoiding obstacles.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olorful squares and a yellow line&#10;&#10;AI-generated content may be incorrect.">
            <a:extLst>
              <a:ext uri="{FF2B5EF4-FFF2-40B4-BE49-F238E27FC236}">
                <a16:creationId xmlns:a16="http://schemas.microsoft.com/office/drawing/2014/main" id="{81A820CC-E106-8711-5A13-C49211D1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1981200"/>
            <a:ext cx="4572000" cy="38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GB" sz="2000" b="1" dirty="0"/>
          </a:p>
          <a:p>
            <a:pPr lvl="0"/>
            <a:r>
              <a:rPr lang="en-GB" sz="2000" b="1" dirty="0"/>
              <a:t>Results</a:t>
            </a:r>
            <a:endParaRPr lang="en-US" sz="2000" dirty="0"/>
          </a:p>
          <a:p>
            <a:pPr lvl="1"/>
            <a:r>
              <a:rPr lang="en-US" sz="2000" dirty="0"/>
              <a:t>The A* algorithm successfully finds the </a:t>
            </a:r>
            <a:r>
              <a:rPr lang="en-US" sz="2000" b="1" dirty="0"/>
              <a:t>shortest path</a:t>
            </a:r>
            <a:r>
              <a:rPr lang="en-US" sz="2000" dirty="0"/>
              <a:t> between the start and goal in the generated maze.</a:t>
            </a:r>
          </a:p>
          <a:p>
            <a:pPr lvl="1"/>
            <a:r>
              <a:rPr lang="en-US" sz="2000" dirty="0"/>
              <a:t>The algorithm intelligently avoids walls and explores only the necessary paths.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visual output</a:t>
            </a:r>
            <a:r>
              <a:rPr lang="en-US" sz="2000" dirty="0"/>
              <a:t> clearly shows the exploration process (blue cells) and the final shortest path (yellow cells).</a:t>
            </a:r>
          </a:p>
          <a:p>
            <a:pPr lvl="1"/>
            <a:r>
              <a:rPr lang="en-US" sz="2000" dirty="0"/>
              <a:t>A* performs efficiently even in medium-sized mazes (10×10, 12×12 grids).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runtime is low</a:t>
            </a:r>
            <a:r>
              <a:rPr lang="en-US" sz="2000" dirty="0"/>
              <a:t> (under 0.2 seconds for smaller mazes).</a:t>
            </a:r>
          </a:p>
          <a:p>
            <a:pPr lvl="1"/>
            <a:r>
              <a:rPr lang="en-US" sz="2000" dirty="0"/>
              <a:t>The algorithm guarantees an </a:t>
            </a:r>
            <a:r>
              <a:rPr lang="en-US" sz="2000" b="1" dirty="0"/>
              <a:t>optimal solution</a:t>
            </a:r>
            <a:r>
              <a:rPr lang="en-US" sz="2000" dirty="0"/>
              <a:t> if the heuristic is admissible.</a:t>
            </a:r>
          </a:p>
          <a:p>
            <a:pPr lvl="1"/>
            <a:r>
              <a:rPr lang="en-US" sz="2000" dirty="0"/>
              <a:t>Compared to other classical algorithms (DFS, BFS, Dijkstra), A* provides a </a:t>
            </a:r>
            <a:r>
              <a:rPr lang="en-US" sz="2000" b="1" dirty="0"/>
              <a:t>balance of speed and accuracy</a:t>
            </a:r>
            <a:r>
              <a:rPr lang="en-US" sz="2000" dirty="0"/>
              <a:t>.</a:t>
            </a: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1"/>
            <a:r>
              <a:rPr lang="en-US" sz="2000" dirty="0"/>
              <a:t>Add </a:t>
            </a:r>
            <a:r>
              <a:rPr lang="en-US" sz="2000" b="1" dirty="0"/>
              <a:t>diagonal movements</a:t>
            </a:r>
            <a:r>
              <a:rPr lang="en-US" sz="2000" dirty="0"/>
              <a:t> to make pathfinding more flexible and realistic.</a:t>
            </a:r>
          </a:p>
          <a:p>
            <a:pPr lvl="1"/>
            <a:r>
              <a:rPr lang="en-US" sz="2000" dirty="0"/>
              <a:t>Extend the system to handle </a:t>
            </a:r>
            <a:r>
              <a:rPr lang="en-US" sz="2000" b="1" dirty="0"/>
              <a:t>3D or larger mazes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Integrate </a:t>
            </a:r>
            <a:r>
              <a:rPr lang="en-US" sz="2000" b="1" dirty="0"/>
              <a:t>dynamic obstacle detection</a:t>
            </a:r>
            <a:r>
              <a:rPr lang="en-US" sz="2000" dirty="0"/>
              <a:t>, where the maze changes during execution.</a:t>
            </a:r>
          </a:p>
          <a:p>
            <a:pPr lvl="1"/>
            <a:r>
              <a:rPr lang="en-US" sz="2000" dirty="0"/>
              <a:t>Combine A* with </a:t>
            </a:r>
            <a:r>
              <a:rPr lang="en-US" sz="2000" b="1" dirty="0"/>
              <a:t>Reinforcement Learning (Q-Learning)</a:t>
            </a:r>
            <a:r>
              <a:rPr lang="en-US" sz="2000" dirty="0"/>
              <a:t> for adaptive and self-improving navigation.</a:t>
            </a:r>
          </a:p>
          <a:p>
            <a:pPr lvl="1"/>
            <a:r>
              <a:rPr lang="en-US" sz="2000" dirty="0"/>
              <a:t>Develop a </a:t>
            </a:r>
            <a:r>
              <a:rPr lang="en-US" sz="2000" b="1" dirty="0"/>
              <a:t>robot navigation simulator</a:t>
            </a:r>
            <a:r>
              <a:rPr lang="en-US" sz="2000" dirty="0"/>
              <a:t> using the same logic for real-world applications.</a:t>
            </a:r>
          </a:p>
          <a:p>
            <a:pPr lvl="1"/>
            <a:r>
              <a:rPr lang="en-US" sz="2000" dirty="0"/>
              <a:t>Implement </a:t>
            </a:r>
            <a:r>
              <a:rPr lang="en-US" sz="2000" b="1" dirty="0"/>
              <a:t>weighted paths</a:t>
            </a:r>
            <a:r>
              <a:rPr lang="en-US" sz="2000" dirty="0"/>
              <a:t> to simulate different terrain costs (e.g., easy vs. difficult areas).</a:t>
            </a:r>
          </a:p>
          <a:p>
            <a:pPr lvl="0"/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1066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DEPARTMENT OF CSE (ARTIFICIAL INTELLIGENCE AND MACHINE LEARNING) ACADEMIC YEAR 2025 - 2026 SEMESTER III ARTIFICIAL INTELLIGENCE LABORATORY  MINI PROJECT REVIEW   MAZE SOLVING USING A* ALGORITHM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K Harini</cp:lastModifiedBy>
  <cp:revision>5</cp:revision>
  <dcterms:created xsi:type="dcterms:W3CDTF">2025-10-18T08:57:34Z</dcterms:created>
  <dcterms:modified xsi:type="dcterms:W3CDTF">2025-10-28T15:46:18Z</dcterms:modified>
</cp:coreProperties>
</file>