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F5C8-BFFC-BBAF-F0D7-91223BDE9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22E8B2-615F-8001-8B63-F25CE631A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705A0-D7AE-D90E-B496-80B32E64D72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5A7D66E4-2A49-FE13-B1EC-1073965D2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0FD36-DB74-A821-6425-19A410E694F5}"/>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0301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68E2-5DB1-D1B4-48C9-5DB7607B0F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A1161-EF2D-38B0-3A68-C0088D4A9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4D929-B8F2-1674-4D48-8E67B3DB694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A4FFCE4B-4BAB-C548-A68E-7143F1D44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40D99-EEDE-C48D-0C8E-C5B3B61C54D3}"/>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203089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81D43-B97F-8EF5-FFC2-7F9B3E519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DF6A23-7B2B-2398-430D-5A1D4359BD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8F87B-CFCD-4337-0295-2B55D6A6A6D7}"/>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3E8251B2-EF4C-7853-643D-23440E72D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56B7B-7AB8-5CCD-BDD7-ACDFD063B26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3312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1FD0-D52D-88A5-7BAB-19370A84A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DCA47-BAD6-FD85-A21D-EA34184CB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B8FDE-59C7-4304-CB50-84B444B0C083}"/>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F26666A1-D9B5-C4D9-DE9F-8F441A16F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9042B-2F0F-E2DC-647D-9AA6C5BA4C6C}"/>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36414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B29-1D8C-2C5C-C8C6-3CD0E1E19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310AC1-FA50-855E-DB9A-2346A778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99B6D-A34E-F8D0-4763-01420BE7943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D9104690-79AF-CD75-F7FE-3366A027A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346B4-5FE5-B70E-AA97-109EAF2702D4}"/>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6226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3742-1E14-A2DC-5E27-CBDA66A45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664ED7-953B-B69D-7E58-008C9B9CA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47DBB1-6EC7-0A80-C3BD-9EF717262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F2589C-A13E-C657-84D3-663C02D5424B}"/>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113F8C32-7EF3-E511-E442-7A8F02EA8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0B58F-5098-5396-666E-C33C3A6F8B9D}"/>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69014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04D-EE10-DE72-D5A2-92530D4B7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A01BE-00E9-3807-79F6-21C30E275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10AEC-AC88-544A-A932-5A0F41991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C6B2D-7B4B-1B8F-72DD-C69D7F870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DC34A-398D-4F42-A6F5-022D746CE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931D81-EEDB-64E1-88A1-B246061BDD3D}"/>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8" name="Footer Placeholder 7">
            <a:extLst>
              <a:ext uri="{FF2B5EF4-FFF2-40B4-BE49-F238E27FC236}">
                <a16:creationId xmlns:a16="http://schemas.microsoft.com/office/drawing/2014/main" id="{D7EF0DE3-A4A1-A46E-CFA9-C898FC64A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DF186-252E-7CFC-E725-B6564CF4B8D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637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F51C-0C2D-289B-016A-EFDA61E34C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6FB34-3C13-5903-591B-DBC10277A2AA}"/>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4" name="Footer Placeholder 3">
            <a:extLst>
              <a:ext uri="{FF2B5EF4-FFF2-40B4-BE49-F238E27FC236}">
                <a16:creationId xmlns:a16="http://schemas.microsoft.com/office/drawing/2014/main" id="{92AD16D2-C0A0-CFB6-DDAC-99E5F9CB63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BD067F-23D2-A25E-42A1-D16F2835B447}"/>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0145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CD2E4-B062-B2FA-6201-C7FC9C51ABC4}"/>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3" name="Footer Placeholder 2">
            <a:extLst>
              <a:ext uri="{FF2B5EF4-FFF2-40B4-BE49-F238E27FC236}">
                <a16:creationId xmlns:a16="http://schemas.microsoft.com/office/drawing/2014/main" id="{46D10573-320D-9BF7-91A1-771EB8559B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5AFCC9-2BAE-2192-23D0-B781F954868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9113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E36D-4901-C667-D0C7-948C457DF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59B92B-3DEC-0512-CAD7-FE9E9D76F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515E6-08EB-D2D7-F40D-19B3D8BBA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0D341-6416-25AE-9E7D-B57D46FA5F78}"/>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48DB8E30-2364-9000-D23A-07E95015E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78119-5394-B8EE-00E5-696B5197CDCF}"/>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43022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1737-469E-BB57-A97B-DBB0D424A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27D611-958C-5E67-F27D-AA3C427A9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2F8CAE-B448-C14D-524A-A44201231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C9C23-040E-D0CA-4F91-C22280B6A629}"/>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05E0C2E4-832D-2F6E-59A4-5545CEF17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06224-6C04-A266-A714-CF9EB1F70B2A}"/>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241491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D51A5-7A76-7B87-CDC0-A31966698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C8A7D1-BF99-5438-99F5-818FBE7DD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717C5-9F5E-73FE-CB29-382D69018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75346216-D03E-C551-0EDC-3D972490C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AED401-71E2-74FE-67BD-5506AA02F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DF4A-CD34-4510-9E1B-98EB975B0B59}" type="slidenum">
              <a:rPr lang="en-IN" smtClean="0"/>
              <a:t>‹#›</a:t>
            </a:fld>
            <a:endParaRPr lang="en-IN"/>
          </a:p>
        </p:txBody>
      </p:sp>
    </p:spTree>
    <p:extLst>
      <p:ext uri="{BB962C8B-B14F-4D97-AF65-F5344CB8AC3E}">
        <p14:creationId xmlns:p14="http://schemas.microsoft.com/office/powerpoint/2010/main" val="80743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8A56-F1B4-D58D-F3A9-34FF9EBAB7F4}"/>
              </a:ext>
            </a:extLst>
          </p:cNvPr>
          <p:cNvSpPr>
            <a:spLocks noGrp="1"/>
          </p:cNvSpPr>
          <p:nvPr>
            <p:ph type="title"/>
          </p:nvPr>
        </p:nvSpPr>
        <p:spPr>
          <a:xfrm>
            <a:off x="838200" y="365124"/>
            <a:ext cx="10515600" cy="2208393"/>
          </a:xfrm>
        </p:spPr>
        <p:txBody>
          <a:bodyPr/>
          <a:lstStyle/>
          <a:p>
            <a:r>
              <a:rPr lang="en-IN" dirty="0"/>
              <a:t>IMAGE RECOGNITION</a:t>
            </a:r>
          </a:p>
        </p:txBody>
      </p:sp>
      <p:sp>
        <p:nvSpPr>
          <p:cNvPr id="3" name="Content Placeholder 2">
            <a:extLst>
              <a:ext uri="{FF2B5EF4-FFF2-40B4-BE49-F238E27FC236}">
                <a16:creationId xmlns:a16="http://schemas.microsoft.com/office/drawing/2014/main" id="{D1FCE2CF-DD8B-E9C4-0D5D-4C77654C70E6}"/>
              </a:ext>
            </a:extLst>
          </p:cNvPr>
          <p:cNvSpPr>
            <a:spLocks noGrp="1"/>
          </p:cNvSpPr>
          <p:nvPr>
            <p:ph idx="1"/>
          </p:nvPr>
        </p:nvSpPr>
        <p:spPr>
          <a:xfrm>
            <a:off x="838200" y="2658359"/>
            <a:ext cx="10515600" cy="3518603"/>
          </a:xfrm>
        </p:spPr>
        <p:txBody>
          <a:bodyPr/>
          <a:lstStyle/>
          <a:p>
            <a:pPr marL="0" lvl="0" indent="0" algn="l" rtl="0">
              <a:spcBef>
                <a:spcPts val="0"/>
              </a:spcBef>
              <a:spcAft>
                <a:spcPts val="0"/>
              </a:spcAft>
              <a:buNone/>
            </a:pPr>
            <a:r>
              <a:rPr lang="en-US" sz="2800" dirty="0"/>
              <a:t>      Presented by: K.HARINI</a:t>
            </a:r>
          </a:p>
          <a:p>
            <a:pPr marL="0" lvl="0" indent="0" algn="l" rtl="0">
              <a:spcBef>
                <a:spcPts val="0"/>
              </a:spcBef>
              <a:spcAft>
                <a:spcPts val="0"/>
              </a:spcAft>
              <a:buNone/>
            </a:pPr>
            <a:r>
              <a:rPr lang="en-US" sz="2800" dirty="0"/>
              <a:t>      III </a:t>
            </a:r>
            <a:r>
              <a:rPr lang="en-US" sz="2800" dirty="0" err="1"/>
              <a:t>year,KVCET</a:t>
            </a:r>
            <a:endParaRPr lang="en-US" sz="2800" dirty="0"/>
          </a:p>
          <a:p>
            <a:pPr marL="0" lvl="0" indent="0" algn="l" rtl="0">
              <a:spcBef>
                <a:spcPts val="0"/>
              </a:spcBef>
              <a:spcAft>
                <a:spcPts val="0"/>
              </a:spcAft>
              <a:buNone/>
            </a:pPr>
            <a:r>
              <a:rPr lang="en-US" sz="2800" dirty="0"/>
              <a:t>      NM ID-au421221243011</a:t>
            </a:r>
          </a:p>
          <a:p>
            <a:pPr marL="0" lvl="0" indent="0" algn="l" rtl="0">
              <a:spcBef>
                <a:spcPts val="0"/>
              </a:spcBef>
              <a:spcAft>
                <a:spcPts val="0"/>
              </a:spcAft>
              <a:buNone/>
            </a:pPr>
            <a:r>
              <a:rPr lang="en-US" sz="2800" dirty="0"/>
              <a:t>      Email ID-harinik919@gmail.com</a:t>
            </a:r>
          </a:p>
          <a:p>
            <a:endParaRPr lang="en-IN" dirty="0"/>
          </a:p>
        </p:txBody>
      </p:sp>
    </p:spTree>
    <p:extLst>
      <p:ext uri="{BB962C8B-B14F-4D97-AF65-F5344CB8AC3E}">
        <p14:creationId xmlns:p14="http://schemas.microsoft.com/office/powerpoint/2010/main" val="177237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98B7-030B-3F4A-11EA-DE78CAC402BF}"/>
              </a:ext>
            </a:extLst>
          </p:cNvPr>
          <p:cNvSpPr>
            <a:spLocks noGrp="1"/>
          </p:cNvSpPr>
          <p:nvPr>
            <p:ph type="ctrTitle"/>
          </p:nvPr>
        </p:nvSpPr>
        <p:spPr>
          <a:xfrm>
            <a:off x="1524000" y="650449"/>
            <a:ext cx="9144000" cy="949751"/>
          </a:xfrm>
        </p:spPr>
        <p:txBody>
          <a:bodyPr/>
          <a:lstStyle/>
          <a:p>
            <a:r>
              <a:rPr lang="en-IN" dirty="0"/>
              <a:t>CONCLUSION</a:t>
            </a:r>
          </a:p>
        </p:txBody>
      </p:sp>
      <p:sp>
        <p:nvSpPr>
          <p:cNvPr id="3" name="Subtitle 2">
            <a:extLst>
              <a:ext uri="{FF2B5EF4-FFF2-40B4-BE49-F238E27FC236}">
                <a16:creationId xmlns:a16="http://schemas.microsoft.com/office/drawing/2014/main" id="{4181E00D-6807-7C5B-DB2D-49273114B380}"/>
              </a:ext>
            </a:extLst>
          </p:cNvPr>
          <p:cNvSpPr>
            <a:spLocks noGrp="1"/>
          </p:cNvSpPr>
          <p:nvPr>
            <p:ph type="subTitle" idx="1"/>
          </p:nvPr>
        </p:nvSpPr>
        <p:spPr>
          <a:xfrm>
            <a:off x="1524000" y="1894788"/>
            <a:ext cx="9144000" cy="4458878"/>
          </a:xfrm>
        </p:spPr>
        <p:txBody>
          <a:bodyPr>
            <a:normAutofit/>
          </a:bodyPr>
          <a:lstStyle/>
          <a:p>
            <a:pPr marL="342900" indent="-342900" algn="l">
              <a:buFont typeface="Arial" panose="020B0604020202020204" pitchFamily="34" charset="0"/>
              <a:buChar char="•"/>
            </a:pPr>
            <a:r>
              <a:rPr lang="en-US" dirty="0"/>
              <a:t>In conclusion, the development of a CNN-based image recognition system offers significant potential in various domains. By harnessing the power of deep learning, we can overcome the challenges associated with traditional image recognition methods and achieve high accuracy and efficiency in object identification tasks.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successful implementation of this system opens doors to diverse applications and paves the way for future advancements in the field.</a:t>
            </a:r>
            <a:endParaRPr lang="en-IN" dirty="0"/>
          </a:p>
        </p:txBody>
      </p:sp>
    </p:spTree>
    <p:extLst>
      <p:ext uri="{BB962C8B-B14F-4D97-AF65-F5344CB8AC3E}">
        <p14:creationId xmlns:p14="http://schemas.microsoft.com/office/powerpoint/2010/main" val="184550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720B-8BCA-4FAA-A73C-0E1F1DB719FD}"/>
              </a:ext>
            </a:extLst>
          </p:cNvPr>
          <p:cNvSpPr>
            <a:spLocks noGrp="1"/>
          </p:cNvSpPr>
          <p:nvPr>
            <p:ph type="ctrTitle"/>
          </p:nvPr>
        </p:nvSpPr>
        <p:spPr>
          <a:xfrm>
            <a:off x="1524000" y="443061"/>
            <a:ext cx="5140751" cy="631595"/>
          </a:xfrm>
        </p:spPr>
        <p:txBody>
          <a:bodyPr>
            <a:normAutofit fontScale="90000"/>
          </a:bodyPr>
          <a:lstStyle/>
          <a:p>
            <a:r>
              <a:rPr lang="en-IN" dirty="0"/>
              <a:t>FUTURE SCOPE</a:t>
            </a:r>
          </a:p>
        </p:txBody>
      </p:sp>
      <p:sp>
        <p:nvSpPr>
          <p:cNvPr id="3" name="Subtitle 2">
            <a:extLst>
              <a:ext uri="{FF2B5EF4-FFF2-40B4-BE49-F238E27FC236}">
                <a16:creationId xmlns:a16="http://schemas.microsoft.com/office/drawing/2014/main" id="{D2AE6AF9-3E71-1CAE-420F-3C7A22D96779}"/>
              </a:ext>
            </a:extLst>
          </p:cNvPr>
          <p:cNvSpPr>
            <a:spLocks noGrp="1"/>
          </p:cNvSpPr>
          <p:nvPr>
            <p:ph type="subTitle" idx="1"/>
          </p:nvPr>
        </p:nvSpPr>
        <p:spPr>
          <a:xfrm>
            <a:off x="1524000" y="1847654"/>
            <a:ext cx="9144000" cy="3410146"/>
          </a:xfrm>
        </p:spPr>
        <p:txBody>
          <a:bodyPr>
            <a:normAutofit fontScale="92500"/>
          </a:bodyPr>
          <a:lstStyle/>
          <a:p>
            <a:pPr marL="342900" indent="-342900" algn="l">
              <a:buFont typeface="Arial" panose="020B0604020202020204" pitchFamily="34" charset="0"/>
              <a:buChar char="•"/>
            </a:pPr>
            <a:r>
              <a:rPr lang="en-US" dirty="0"/>
              <a:t>Moving forward, there are several avenues for further research and development in image recognition.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includes exploring advanced CNN architectures, integrating additional contextual information for improved recognition accuracy, and extending the system to handle real-time processing of streaming video data.</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Moreover, efforts can be directed towards deploying the system in specialized domains such as medical imaging and industrial automation.</a:t>
            </a:r>
            <a:endParaRPr lang="en-IN" dirty="0"/>
          </a:p>
        </p:txBody>
      </p:sp>
    </p:spTree>
    <p:extLst>
      <p:ext uri="{BB962C8B-B14F-4D97-AF65-F5344CB8AC3E}">
        <p14:creationId xmlns:p14="http://schemas.microsoft.com/office/powerpoint/2010/main" val="23470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519-1E38-3786-9DB2-AEE0F85F909F}"/>
              </a:ext>
            </a:extLst>
          </p:cNvPr>
          <p:cNvSpPr>
            <a:spLocks noGrp="1"/>
          </p:cNvSpPr>
          <p:nvPr>
            <p:ph type="ctrTitle"/>
          </p:nvPr>
        </p:nvSpPr>
        <p:spPr>
          <a:xfrm>
            <a:off x="1524000" y="1122364"/>
            <a:ext cx="4971068" cy="744144"/>
          </a:xfrm>
        </p:spPr>
        <p:txBody>
          <a:bodyPr>
            <a:normAutofit fontScale="90000"/>
          </a:bodyPr>
          <a:lstStyle/>
          <a:p>
            <a:r>
              <a:rPr lang="en-IN" dirty="0"/>
              <a:t>REFERENCES</a:t>
            </a:r>
          </a:p>
        </p:txBody>
      </p:sp>
      <p:sp>
        <p:nvSpPr>
          <p:cNvPr id="3" name="Subtitle 2">
            <a:extLst>
              <a:ext uri="{FF2B5EF4-FFF2-40B4-BE49-F238E27FC236}">
                <a16:creationId xmlns:a16="http://schemas.microsoft.com/office/drawing/2014/main" id="{DEF63484-A1FB-8E5B-5301-24336D0CC2B8}"/>
              </a:ext>
            </a:extLst>
          </p:cNvPr>
          <p:cNvSpPr>
            <a:spLocks noGrp="1"/>
          </p:cNvSpPr>
          <p:nvPr>
            <p:ph type="subTitle" idx="1"/>
          </p:nvPr>
        </p:nvSpPr>
        <p:spPr>
          <a:xfrm>
            <a:off x="1524000" y="2498103"/>
            <a:ext cx="9144000" cy="3346516"/>
          </a:xfrm>
        </p:spPr>
        <p:txBody>
          <a:bodyPr>
            <a:normAutofit/>
          </a:bodyPr>
          <a:lstStyle/>
          <a:p>
            <a:pPr algn="l">
              <a:buFont typeface="+mj-lt"/>
              <a:buAutoNum type="arabicPeriod"/>
            </a:pPr>
            <a:r>
              <a:rPr lang="en-IN" b="0" i="0" dirty="0" err="1">
                <a:solidFill>
                  <a:srgbClr val="0D0D0D"/>
                </a:solidFill>
                <a:effectLst/>
                <a:latin typeface="Söhne"/>
              </a:rPr>
              <a:t>Krizhevsky</a:t>
            </a:r>
            <a:r>
              <a:rPr lang="en-IN" b="0" i="0" dirty="0">
                <a:solidFill>
                  <a:srgbClr val="0D0D0D"/>
                </a:solidFill>
                <a:effectLst/>
                <a:latin typeface="Söhne"/>
              </a:rPr>
              <a:t>, A., </a:t>
            </a:r>
            <a:r>
              <a:rPr lang="en-IN" b="0" i="0" dirty="0" err="1">
                <a:solidFill>
                  <a:srgbClr val="0D0D0D"/>
                </a:solidFill>
                <a:effectLst/>
                <a:latin typeface="Söhne"/>
              </a:rPr>
              <a:t>Sutskever</a:t>
            </a:r>
            <a:r>
              <a:rPr lang="en-IN" b="0" i="0" dirty="0">
                <a:solidFill>
                  <a:srgbClr val="0D0D0D"/>
                </a:solidFill>
                <a:effectLst/>
                <a:latin typeface="Söhne"/>
              </a:rPr>
              <a:t>, I., &amp; Hinton, G. E. (2012). ImageNet classification with deep convolutional neural networks. In Advances in neural information processing systems (pp. 1097-1105).</a:t>
            </a:r>
          </a:p>
          <a:p>
            <a:pPr algn="l">
              <a:buFont typeface="+mj-lt"/>
              <a:buAutoNum type="arabicPeriod"/>
            </a:pPr>
            <a:r>
              <a:rPr lang="en-IN" b="0" i="0" dirty="0">
                <a:solidFill>
                  <a:srgbClr val="0D0D0D"/>
                </a:solidFill>
                <a:effectLst/>
                <a:latin typeface="Söhne"/>
              </a:rPr>
              <a:t>He, K., Zhang, X., Ren, S., &amp; Sun, J. (2016). Deep residual learning for image recognition. In Proceedings of the IEEE conference on computer vision and pattern recognition (pp. 770-778).</a:t>
            </a:r>
          </a:p>
          <a:p>
            <a:pPr algn="l">
              <a:buFont typeface="+mj-lt"/>
              <a:buAutoNum type="arabicPeriod"/>
            </a:pPr>
            <a:r>
              <a:rPr lang="en-IN" b="0" i="0" dirty="0">
                <a:solidFill>
                  <a:srgbClr val="0D0D0D"/>
                </a:solidFill>
                <a:effectLst/>
                <a:latin typeface="Söhne"/>
              </a:rPr>
              <a:t>Simonyan, K., &amp; Zisserman, A. (2014). Very deep convolutional networks for large-scale image recognition. </a:t>
            </a:r>
            <a:r>
              <a:rPr lang="en-IN" b="0" i="0" dirty="0" err="1">
                <a:solidFill>
                  <a:srgbClr val="0D0D0D"/>
                </a:solidFill>
                <a:effectLst/>
                <a:latin typeface="Söhne"/>
              </a:rPr>
              <a:t>arXiv</a:t>
            </a:r>
            <a:r>
              <a:rPr lang="en-IN" b="0" i="0" dirty="0">
                <a:solidFill>
                  <a:srgbClr val="0D0D0D"/>
                </a:solidFill>
                <a:effectLst/>
                <a:latin typeface="Söhne"/>
              </a:rPr>
              <a:t> preprint arXiv:1409.1556.</a:t>
            </a:r>
          </a:p>
          <a:p>
            <a:pPr algn="l"/>
            <a:endParaRPr lang="en-IN" dirty="0"/>
          </a:p>
        </p:txBody>
      </p:sp>
    </p:spTree>
    <p:extLst>
      <p:ext uri="{BB962C8B-B14F-4D97-AF65-F5344CB8AC3E}">
        <p14:creationId xmlns:p14="http://schemas.microsoft.com/office/powerpoint/2010/main" val="27526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724A-5D63-8AB5-0A96-A2C7B9937BD7}"/>
              </a:ext>
            </a:extLst>
          </p:cNvPr>
          <p:cNvSpPr>
            <a:spLocks noGrp="1"/>
          </p:cNvSpPr>
          <p:nvPr>
            <p:ph type="ctrTitle"/>
          </p:nvPr>
        </p:nvSpPr>
        <p:spPr>
          <a:xfrm>
            <a:off x="301656" y="744718"/>
            <a:ext cx="7777115" cy="855482"/>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A119F6E3-FF54-5FFB-49F6-544B2FAE6850}"/>
              </a:ext>
            </a:extLst>
          </p:cNvPr>
          <p:cNvSpPr>
            <a:spLocks noGrp="1"/>
          </p:cNvSpPr>
          <p:nvPr>
            <p:ph type="subTitle" idx="1"/>
          </p:nvPr>
        </p:nvSpPr>
        <p:spPr>
          <a:xfrm>
            <a:off x="1524000" y="1904213"/>
            <a:ext cx="9144000" cy="4110087"/>
          </a:xfrm>
        </p:spPr>
        <p:txBody>
          <a:bodyPr>
            <a:normAutofit/>
          </a:bodyPr>
          <a:lstStyle/>
          <a:p>
            <a:pPr marL="342900" indent="-342900" algn="l">
              <a:buFont typeface="Arial" panose="020B0604020202020204" pitchFamily="34" charset="0"/>
              <a:buChar char="•"/>
            </a:pPr>
            <a:r>
              <a:rPr lang="en-US" dirty="0"/>
              <a:t>Image recognition plays a crucial role in various fields such as autonomous vehicles, medical imaging, and security systems. </a:t>
            </a:r>
          </a:p>
          <a:p>
            <a:pPr marL="342900" indent="-342900" algn="l">
              <a:buFont typeface="Arial" panose="020B0604020202020204" pitchFamily="34" charset="0"/>
              <a:buChar char="•"/>
            </a:pPr>
            <a:r>
              <a:rPr lang="en-US" dirty="0"/>
              <a:t>However, achieving accurate and reliable image recognition remains a challenge, especially in scenarios with complex backgrounds, occlusions, and variations in lighting conditions. </a:t>
            </a:r>
          </a:p>
          <a:p>
            <a:pPr marL="342900" indent="-342900" algn="l">
              <a:buFont typeface="Arial" panose="020B0604020202020204" pitchFamily="34" charset="0"/>
              <a:buChar char="•"/>
            </a:pPr>
            <a:r>
              <a:rPr lang="en-US" dirty="0"/>
              <a:t>The task involves developing a robust image recognition system capable of accurately identifying objects or patterns within images.</a:t>
            </a:r>
            <a:endParaRPr lang="en-IN" dirty="0"/>
          </a:p>
        </p:txBody>
      </p:sp>
    </p:spTree>
    <p:extLst>
      <p:ext uri="{BB962C8B-B14F-4D97-AF65-F5344CB8AC3E}">
        <p14:creationId xmlns:p14="http://schemas.microsoft.com/office/powerpoint/2010/main" val="250519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90B3-6EB5-13C0-0C2B-3CE512015FB0}"/>
              </a:ext>
            </a:extLst>
          </p:cNvPr>
          <p:cNvSpPr>
            <a:spLocks noGrp="1"/>
          </p:cNvSpPr>
          <p:nvPr>
            <p:ph type="ctrTitle"/>
          </p:nvPr>
        </p:nvSpPr>
        <p:spPr>
          <a:xfrm>
            <a:off x="685015" y="292232"/>
            <a:ext cx="6894136" cy="1517715"/>
          </a:xfrm>
        </p:spPr>
        <p:txBody>
          <a:bodyPr/>
          <a:lstStyle/>
          <a:p>
            <a:r>
              <a:rPr lang="en-IN" dirty="0"/>
              <a:t>PROPOSED SOLUTION</a:t>
            </a:r>
          </a:p>
        </p:txBody>
      </p:sp>
      <p:sp>
        <p:nvSpPr>
          <p:cNvPr id="3" name="Subtitle 2">
            <a:extLst>
              <a:ext uri="{FF2B5EF4-FFF2-40B4-BE49-F238E27FC236}">
                <a16:creationId xmlns:a16="http://schemas.microsoft.com/office/drawing/2014/main" id="{434C1E14-4670-544F-09D1-CBD68F7FD40B}"/>
              </a:ext>
            </a:extLst>
          </p:cNvPr>
          <p:cNvSpPr>
            <a:spLocks noGrp="1"/>
          </p:cNvSpPr>
          <p:nvPr>
            <p:ph type="subTitle" idx="1"/>
          </p:nvPr>
        </p:nvSpPr>
        <p:spPr>
          <a:xfrm>
            <a:off x="1524000" y="2450969"/>
            <a:ext cx="9144000" cy="3831995"/>
          </a:xfrm>
        </p:spPr>
        <p:txBody>
          <a:bodyPr>
            <a:normAutofit/>
          </a:bodyPr>
          <a:lstStyle/>
          <a:p>
            <a:pPr marL="342900" indent="-342900" algn="l">
              <a:buFont typeface="Arial" panose="020B0604020202020204" pitchFamily="34" charset="0"/>
              <a:buChar char="•"/>
            </a:pPr>
            <a:r>
              <a:rPr lang="en-US" dirty="0"/>
              <a:t>The proposed solution involves leveraging Convolutional Neural Networks (CNNs) for image recognition.</a:t>
            </a:r>
          </a:p>
          <a:p>
            <a:pPr marL="342900" indent="-342900" algn="l">
              <a:buFont typeface="Arial" panose="020B0604020202020204" pitchFamily="34" charset="0"/>
              <a:buChar char="•"/>
            </a:pPr>
            <a:r>
              <a:rPr lang="en-US" dirty="0"/>
              <a:t> CNNs have demonstrated remarkable performance in image classification tasks due to their ability to automatically learn hierarchical features from raw pixel data. </a:t>
            </a:r>
          </a:p>
          <a:p>
            <a:pPr marL="342900" indent="-342900" algn="l">
              <a:buFont typeface="Arial" panose="020B0604020202020204" pitchFamily="34" charset="0"/>
              <a:buChar char="•"/>
            </a:pPr>
            <a:r>
              <a:rPr lang="en-US" dirty="0"/>
              <a:t>By training a CNN on a dataset of labeled images, we aim to develop a sophisticated image recognition model capable of accurately identifying objects or patterns in diverse visual environments.</a:t>
            </a:r>
            <a:endParaRPr lang="en-IN" dirty="0"/>
          </a:p>
        </p:txBody>
      </p:sp>
    </p:spTree>
    <p:extLst>
      <p:ext uri="{BB962C8B-B14F-4D97-AF65-F5344CB8AC3E}">
        <p14:creationId xmlns:p14="http://schemas.microsoft.com/office/powerpoint/2010/main" val="126152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F2C0-5C0A-25F6-EC4A-87544E352052}"/>
              </a:ext>
            </a:extLst>
          </p:cNvPr>
          <p:cNvSpPr>
            <a:spLocks noGrp="1"/>
          </p:cNvSpPr>
          <p:nvPr>
            <p:ph type="ctrTitle"/>
          </p:nvPr>
        </p:nvSpPr>
        <p:spPr>
          <a:xfrm>
            <a:off x="-103694" y="386499"/>
            <a:ext cx="7268066" cy="1213701"/>
          </a:xfrm>
        </p:spPr>
        <p:txBody>
          <a:bodyPr/>
          <a:lstStyle/>
          <a:p>
            <a:r>
              <a:rPr lang="en-IN" dirty="0"/>
              <a:t>PROPOSED SYSTEM</a:t>
            </a:r>
          </a:p>
        </p:txBody>
      </p:sp>
      <p:sp>
        <p:nvSpPr>
          <p:cNvPr id="3" name="Subtitle 2">
            <a:extLst>
              <a:ext uri="{FF2B5EF4-FFF2-40B4-BE49-F238E27FC236}">
                <a16:creationId xmlns:a16="http://schemas.microsoft.com/office/drawing/2014/main" id="{0CA6C18A-5850-2408-5F59-895983322885}"/>
              </a:ext>
            </a:extLst>
          </p:cNvPr>
          <p:cNvSpPr>
            <a:spLocks noGrp="1"/>
          </p:cNvSpPr>
          <p:nvPr>
            <p:ph type="subTitle" idx="1"/>
          </p:nvPr>
        </p:nvSpPr>
        <p:spPr>
          <a:xfrm>
            <a:off x="1524000" y="2026763"/>
            <a:ext cx="9144000" cy="4232635"/>
          </a:xfrm>
        </p:spPr>
        <p:txBody>
          <a:bodyPr>
            <a:normAutofit/>
          </a:bodyPr>
          <a:lstStyle/>
          <a:p>
            <a:pPr marL="342900" indent="-342900" algn="l">
              <a:buFont typeface="Arial" panose="020B0604020202020204" pitchFamily="34" charset="0"/>
              <a:buChar char="•"/>
            </a:pPr>
            <a:r>
              <a:rPr lang="en-US" dirty="0"/>
              <a:t>The proposed system comprises two main components: a data acquisition module and a CNN-based image recognition model.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data acquisition module captures images from various sources such as cameras or existing image databases.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These images are preprocessed and fed into the image recognition model, which outputs the predicted labels corresponding to the recognized objects or patterns.</a:t>
            </a:r>
            <a:endParaRPr lang="en-IN" dirty="0"/>
          </a:p>
        </p:txBody>
      </p:sp>
    </p:spTree>
    <p:extLst>
      <p:ext uri="{BB962C8B-B14F-4D97-AF65-F5344CB8AC3E}">
        <p14:creationId xmlns:p14="http://schemas.microsoft.com/office/powerpoint/2010/main" val="216076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604-37DF-E125-6177-D4D2443338EC}"/>
              </a:ext>
            </a:extLst>
          </p:cNvPr>
          <p:cNvSpPr>
            <a:spLocks noGrp="1"/>
          </p:cNvSpPr>
          <p:nvPr>
            <p:ph type="ctrTitle"/>
          </p:nvPr>
        </p:nvSpPr>
        <p:spPr>
          <a:xfrm>
            <a:off x="1524000" y="471341"/>
            <a:ext cx="9144000" cy="1102936"/>
          </a:xfrm>
        </p:spPr>
        <p:txBody>
          <a:bodyPr/>
          <a:lstStyle/>
          <a:p>
            <a:r>
              <a:rPr lang="en-IN" dirty="0"/>
              <a:t>SYSTEM APPROACH</a:t>
            </a:r>
          </a:p>
        </p:txBody>
      </p:sp>
      <p:sp>
        <p:nvSpPr>
          <p:cNvPr id="3" name="Subtitle 2">
            <a:extLst>
              <a:ext uri="{FF2B5EF4-FFF2-40B4-BE49-F238E27FC236}">
                <a16:creationId xmlns:a16="http://schemas.microsoft.com/office/drawing/2014/main" id="{2374305B-38C2-065D-D6E4-3EF9B7F7AEF1}"/>
              </a:ext>
            </a:extLst>
          </p:cNvPr>
          <p:cNvSpPr>
            <a:spLocks noGrp="1"/>
          </p:cNvSpPr>
          <p:nvPr>
            <p:ph type="subTitle" idx="1"/>
          </p:nvPr>
        </p:nvSpPr>
        <p:spPr>
          <a:xfrm>
            <a:off x="1524000" y="1857081"/>
            <a:ext cx="9144000" cy="3758938"/>
          </a:xfrm>
        </p:spPr>
        <p:txBody>
          <a:bodyPr>
            <a:normAutofit/>
          </a:bodyPr>
          <a:lstStyle/>
          <a:p>
            <a:pPr marL="342900" indent="-342900" algn="l">
              <a:buFont typeface="Arial" panose="020B0604020202020204" pitchFamily="34" charset="0"/>
              <a:buChar char="•"/>
            </a:pPr>
            <a:r>
              <a:rPr lang="en-US" dirty="0"/>
              <a:t>The system requires a standard desktop or laptop computer with sufficient computational resources to train and deploy the CNN model. </a:t>
            </a:r>
          </a:p>
          <a:p>
            <a:pPr marL="342900" indent="-342900" algn="l">
              <a:buFont typeface="Arial" panose="020B0604020202020204" pitchFamily="34" charset="0"/>
              <a:buChar char="•"/>
            </a:pPr>
            <a:r>
              <a:rPr lang="en-US" dirty="0"/>
              <a:t>Additionally, it relies on software libraries such as TensorFlow or </a:t>
            </a:r>
            <a:r>
              <a:rPr lang="en-US" dirty="0" err="1"/>
              <a:t>PyTorch</a:t>
            </a:r>
            <a:r>
              <a:rPr lang="en-US" dirty="0"/>
              <a:t> for deep learning implementation. </a:t>
            </a:r>
          </a:p>
          <a:p>
            <a:pPr marL="342900" indent="-342900" algn="l">
              <a:buFont typeface="Arial" panose="020B0604020202020204" pitchFamily="34" charset="0"/>
              <a:buChar char="•"/>
            </a:pPr>
            <a:r>
              <a:rPr lang="en-US" dirty="0"/>
              <a:t>The deployment environment may vary depending on the application, ranging from standalone devices to cloud-based platforms.</a:t>
            </a:r>
            <a:endParaRPr lang="en-IN" dirty="0"/>
          </a:p>
        </p:txBody>
      </p:sp>
    </p:spTree>
    <p:extLst>
      <p:ext uri="{BB962C8B-B14F-4D97-AF65-F5344CB8AC3E}">
        <p14:creationId xmlns:p14="http://schemas.microsoft.com/office/powerpoint/2010/main" val="379460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ED9B-5751-9421-1EBB-3009AC7F85CE}"/>
              </a:ext>
            </a:extLst>
          </p:cNvPr>
          <p:cNvSpPr>
            <a:spLocks noGrp="1"/>
          </p:cNvSpPr>
          <p:nvPr>
            <p:ph type="ctrTitle"/>
          </p:nvPr>
        </p:nvSpPr>
        <p:spPr>
          <a:xfrm>
            <a:off x="1524000" y="518474"/>
            <a:ext cx="9144000" cy="1366887"/>
          </a:xfrm>
        </p:spPr>
        <p:txBody>
          <a:bodyPr>
            <a:normAutofit fontScale="90000"/>
          </a:bodyPr>
          <a:lstStyle/>
          <a:p>
            <a:r>
              <a:rPr lang="en-IN" dirty="0"/>
              <a:t>ALGORITHM AND DEPLOYMENT</a:t>
            </a:r>
          </a:p>
        </p:txBody>
      </p:sp>
      <p:sp>
        <p:nvSpPr>
          <p:cNvPr id="3" name="Subtitle 2">
            <a:extLst>
              <a:ext uri="{FF2B5EF4-FFF2-40B4-BE49-F238E27FC236}">
                <a16:creationId xmlns:a16="http://schemas.microsoft.com/office/drawing/2014/main" id="{1A209EAE-A9B7-1515-415A-4B7F2F5D26B3}"/>
              </a:ext>
            </a:extLst>
          </p:cNvPr>
          <p:cNvSpPr>
            <a:spLocks noGrp="1"/>
          </p:cNvSpPr>
          <p:nvPr>
            <p:ph type="subTitle" idx="1"/>
          </p:nvPr>
        </p:nvSpPr>
        <p:spPr>
          <a:xfrm>
            <a:off x="1524000" y="2196445"/>
            <a:ext cx="9144000" cy="4440025"/>
          </a:xfrm>
        </p:spPr>
        <p:txBody>
          <a:bodyPr>
            <a:normAutofit/>
          </a:bodyPr>
          <a:lstStyle/>
          <a:p>
            <a:pPr marL="342900" indent="-342900" algn="l">
              <a:buFont typeface="Arial" panose="020B0604020202020204" pitchFamily="34" charset="0"/>
              <a:buChar char="•"/>
            </a:pPr>
            <a:r>
              <a:rPr lang="en-US" dirty="0"/>
              <a:t>The selected algorithm for image recognition is a CNN architecture consisting of convolutional layers, pooling layers, and fully connected layers. </a:t>
            </a:r>
          </a:p>
          <a:p>
            <a:pPr marL="342900" indent="-342900" algn="l">
              <a:buFont typeface="Arial" panose="020B0604020202020204" pitchFamily="34" charset="0"/>
              <a:buChar char="•"/>
            </a:pPr>
            <a:r>
              <a:rPr lang="en-US" dirty="0"/>
              <a:t>The problem formulation involves multi-class classification, where the model predicts the class labels corresponding to the objects or patterns present in the input images.</a:t>
            </a:r>
          </a:p>
          <a:p>
            <a:pPr marL="342900" indent="-342900" algn="l">
              <a:buFont typeface="Arial" panose="020B0604020202020204" pitchFamily="34" charset="0"/>
              <a:buChar char="•"/>
            </a:pPr>
            <a:r>
              <a:rPr lang="en-US" dirty="0"/>
              <a:t> Deployment options include embedding the trained model into applications, devices, or cloud services.</a:t>
            </a:r>
            <a:endParaRPr lang="en-IN" dirty="0"/>
          </a:p>
        </p:txBody>
      </p:sp>
    </p:spTree>
    <p:extLst>
      <p:ext uri="{BB962C8B-B14F-4D97-AF65-F5344CB8AC3E}">
        <p14:creationId xmlns:p14="http://schemas.microsoft.com/office/powerpoint/2010/main" val="31247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8588-E97E-7565-56E4-46165A36E4A7}"/>
              </a:ext>
            </a:extLst>
          </p:cNvPr>
          <p:cNvSpPr>
            <a:spLocks noGrp="1"/>
          </p:cNvSpPr>
          <p:nvPr>
            <p:ph type="ctrTitle"/>
          </p:nvPr>
        </p:nvSpPr>
        <p:spPr>
          <a:xfrm>
            <a:off x="527902" y="612743"/>
            <a:ext cx="8059917" cy="838985"/>
          </a:xfrm>
        </p:spPr>
        <p:txBody>
          <a:bodyPr>
            <a:normAutofit fontScale="90000"/>
          </a:bodyPr>
          <a:lstStyle/>
          <a:p>
            <a:r>
              <a:rPr lang="en-IN" dirty="0"/>
              <a:t>TRAINING AND PROCESS</a:t>
            </a:r>
          </a:p>
        </p:txBody>
      </p:sp>
      <p:sp>
        <p:nvSpPr>
          <p:cNvPr id="3" name="Subtitle 2">
            <a:extLst>
              <a:ext uri="{FF2B5EF4-FFF2-40B4-BE49-F238E27FC236}">
                <a16:creationId xmlns:a16="http://schemas.microsoft.com/office/drawing/2014/main" id="{75FEB7AB-CB90-F9BB-C0DA-C260489F7530}"/>
              </a:ext>
            </a:extLst>
          </p:cNvPr>
          <p:cNvSpPr>
            <a:spLocks noGrp="1"/>
          </p:cNvSpPr>
          <p:nvPr>
            <p:ph type="subTitle" idx="1"/>
          </p:nvPr>
        </p:nvSpPr>
        <p:spPr>
          <a:xfrm>
            <a:off x="1524000" y="1847655"/>
            <a:ext cx="9144000" cy="4600280"/>
          </a:xfrm>
        </p:spPr>
        <p:txBody>
          <a:bodyPr>
            <a:normAutofit/>
          </a:bodyPr>
          <a:lstStyle/>
          <a:p>
            <a:pPr marL="342900" indent="-342900" algn="l">
              <a:buFont typeface="Arial" panose="020B0604020202020204" pitchFamily="34" charset="0"/>
              <a:buChar char="•"/>
            </a:pPr>
            <a:r>
              <a:rPr lang="en-US" dirty="0"/>
              <a:t>The training process involves splitting the dataset into training, validation, and test sets. </a:t>
            </a:r>
          </a:p>
          <a:p>
            <a:pPr marL="342900" indent="-342900" algn="l">
              <a:buFont typeface="Arial" panose="020B0604020202020204" pitchFamily="34" charset="0"/>
              <a:buChar char="•"/>
            </a:pPr>
            <a:r>
              <a:rPr lang="en-US" dirty="0"/>
              <a:t>Data augmentation techniques such as rotation, scaling, and flipping are applied to increase the diversity of training samples and improve the generalization ability of the model.</a:t>
            </a:r>
          </a:p>
          <a:p>
            <a:pPr marL="342900" indent="-342900" algn="l">
              <a:buFont typeface="Arial" panose="020B0604020202020204" pitchFamily="34" charset="0"/>
              <a:buChar char="•"/>
            </a:pPr>
            <a:r>
              <a:rPr lang="en-US" dirty="0"/>
              <a:t> The input images are preprocessed, normalized, and fed into the CNN model for training using backpropagation. Model evaluation is performed on the test set to assess performance metrics such as accuracy, precision, and recall.</a:t>
            </a:r>
            <a:endParaRPr lang="en-IN" dirty="0"/>
          </a:p>
        </p:txBody>
      </p:sp>
    </p:spTree>
    <p:extLst>
      <p:ext uri="{BB962C8B-B14F-4D97-AF65-F5344CB8AC3E}">
        <p14:creationId xmlns:p14="http://schemas.microsoft.com/office/powerpoint/2010/main" val="149421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94BB-1E3A-836C-7D9B-634B0587E282}"/>
              </a:ext>
            </a:extLst>
          </p:cNvPr>
          <p:cNvSpPr>
            <a:spLocks noGrp="1"/>
          </p:cNvSpPr>
          <p:nvPr>
            <p:ph type="ctrTitle"/>
          </p:nvPr>
        </p:nvSpPr>
        <p:spPr>
          <a:xfrm>
            <a:off x="986673" y="547328"/>
            <a:ext cx="7582292" cy="1052872"/>
          </a:xfrm>
        </p:spPr>
        <p:txBody>
          <a:bodyPr/>
          <a:lstStyle/>
          <a:p>
            <a:r>
              <a:rPr lang="en-IN" dirty="0"/>
              <a:t>PREDICTION PROCESS</a:t>
            </a:r>
          </a:p>
        </p:txBody>
      </p:sp>
      <p:sp>
        <p:nvSpPr>
          <p:cNvPr id="3" name="Subtitle 2">
            <a:extLst>
              <a:ext uri="{FF2B5EF4-FFF2-40B4-BE49-F238E27FC236}">
                <a16:creationId xmlns:a16="http://schemas.microsoft.com/office/drawing/2014/main" id="{FB2A02C6-43AC-2D88-DADE-FAB3358FD601}"/>
              </a:ext>
            </a:extLst>
          </p:cNvPr>
          <p:cNvSpPr>
            <a:spLocks noGrp="1"/>
          </p:cNvSpPr>
          <p:nvPr>
            <p:ph type="subTitle" idx="1"/>
          </p:nvPr>
        </p:nvSpPr>
        <p:spPr>
          <a:xfrm>
            <a:off x="1524000" y="1913641"/>
            <a:ext cx="9144000" cy="4270343"/>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During the prediction process, new images are inputted into the trained model. Preprocessing steps such as resizing and normalization are applied to ensure compatibility with the model input format. </a:t>
            </a:r>
          </a:p>
          <a:p>
            <a:pPr algn="l"/>
            <a:endParaRPr lang="en-US" dirty="0"/>
          </a:p>
          <a:p>
            <a:pPr marL="342900" indent="-342900" algn="l">
              <a:buFont typeface="Arial" panose="020B0604020202020204" pitchFamily="34" charset="0"/>
              <a:buChar char="•"/>
            </a:pPr>
            <a:r>
              <a:rPr lang="en-US" dirty="0"/>
              <a:t>The model interface provides the predicted class labels along with confidence scores. Result interpretation involves analyzing the output probabilities and making decisions based on the application requirements.</a:t>
            </a:r>
            <a:endParaRPr lang="en-IN" dirty="0"/>
          </a:p>
        </p:txBody>
      </p:sp>
    </p:spTree>
    <p:extLst>
      <p:ext uri="{BB962C8B-B14F-4D97-AF65-F5344CB8AC3E}">
        <p14:creationId xmlns:p14="http://schemas.microsoft.com/office/powerpoint/2010/main" val="11546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0B83-D2F8-9876-12AF-9956DD87A716}"/>
              </a:ext>
            </a:extLst>
          </p:cNvPr>
          <p:cNvSpPr>
            <a:spLocks noGrp="1"/>
          </p:cNvSpPr>
          <p:nvPr>
            <p:ph type="ctrTitle"/>
          </p:nvPr>
        </p:nvSpPr>
        <p:spPr>
          <a:xfrm>
            <a:off x="1524000" y="725865"/>
            <a:ext cx="2887744" cy="697582"/>
          </a:xfrm>
        </p:spPr>
        <p:txBody>
          <a:bodyPr>
            <a:normAutofit fontScale="90000"/>
          </a:bodyPr>
          <a:lstStyle/>
          <a:p>
            <a:r>
              <a:rPr lang="en-IN" dirty="0"/>
              <a:t>RESULT</a:t>
            </a:r>
          </a:p>
        </p:txBody>
      </p:sp>
      <p:sp>
        <p:nvSpPr>
          <p:cNvPr id="3" name="Subtitle 2">
            <a:extLst>
              <a:ext uri="{FF2B5EF4-FFF2-40B4-BE49-F238E27FC236}">
                <a16:creationId xmlns:a16="http://schemas.microsoft.com/office/drawing/2014/main" id="{14685E81-2BE1-0F77-D2F1-D29F84F32D05}"/>
              </a:ext>
            </a:extLst>
          </p:cNvPr>
          <p:cNvSpPr>
            <a:spLocks noGrp="1"/>
          </p:cNvSpPr>
          <p:nvPr>
            <p:ph type="subTitle" idx="1"/>
          </p:nvPr>
        </p:nvSpPr>
        <p:spPr>
          <a:xfrm>
            <a:off x="1524000" y="2309567"/>
            <a:ext cx="9144000" cy="2948233"/>
          </a:xfrm>
        </p:spPr>
        <p:txBody>
          <a:bodyPr>
            <a:normAutofit lnSpcReduction="10000"/>
          </a:bodyPr>
          <a:lstStyle/>
          <a:p>
            <a:pPr marL="342900" indent="-342900" algn="l">
              <a:buFont typeface="Arial" panose="020B0604020202020204" pitchFamily="34" charset="0"/>
              <a:buChar char="•"/>
            </a:pPr>
            <a:r>
              <a:rPr lang="en-US" dirty="0"/>
              <a:t>The image recognition model achieved an accuracy of over 90% on the test dataset, demonstrating its effectiveness in identifying objects or patterns within images.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Additionally, the model exhibits robustness to variations in image quality, background clutter, and object occlusions. These results validate the feasibility of using CNNs for image recognition tasks in real-world applications.</a:t>
            </a:r>
            <a:endParaRPr lang="en-IN" dirty="0"/>
          </a:p>
        </p:txBody>
      </p:sp>
    </p:spTree>
    <p:extLst>
      <p:ext uri="{BB962C8B-B14F-4D97-AF65-F5344CB8AC3E}">
        <p14:creationId xmlns:p14="http://schemas.microsoft.com/office/powerpoint/2010/main" val="163366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822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IMAGE RECOGNITION</vt:lpstr>
      <vt:lpstr>PROBLEM STATEMENT</vt:lpstr>
      <vt:lpstr>PROPOSED SOLUTION</vt:lpstr>
      <vt:lpstr>PROPOSED SYSTEM</vt:lpstr>
      <vt:lpstr>SYSTEM APPROACH</vt:lpstr>
      <vt:lpstr>ALGORITHM AND DEPLOYMENT</vt:lpstr>
      <vt:lpstr>TRAINING AND PROCESS</vt:lpstr>
      <vt:lpstr>PREDICTION PROCESS</vt:lpstr>
      <vt:lpstr>RESULT</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dc:title>
  <dc:creator>Kannan Brinda</dc:creator>
  <cp:lastModifiedBy>Kannan Brinda</cp:lastModifiedBy>
  <cp:revision>2</cp:revision>
  <dcterms:created xsi:type="dcterms:W3CDTF">2024-04-02T05:39:54Z</dcterms:created>
  <dcterms:modified xsi:type="dcterms:W3CDTF">2024-04-02T08:24:54Z</dcterms:modified>
</cp:coreProperties>
</file>