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71" r:id="rId10"/>
    <p:sldId id="265" r:id="rId11"/>
    <p:sldId id="263" r:id="rId12"/>
    <p:sldId id="270" r:id="rId13"/>
    <p:sldId id="269" r:id="rId14"/>
    <p:sldId id="272"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34ED-D217-2C7F-EC3A-F3DCAE0143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1431AB-D2D4-823E-9C55-B4E9A54E7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B2EFC6-CC11-3001-E4D8-6D118577F5BA}"/>
              </a:ext>
            </a:extLst>
          </p:cNvPr>
          <p:cNvSpPr>
            <a:spLocks noGrp="1"/>
          </p:cNvSpPr>
          <p:nvPr>
            <p:ph type="dt" sz="half" idx="10"/>
          </p:nvPr>
        </p:nvSpPr>
        <p:spPr/>
        <p:txBody>
          <a:bodyPr/>
          <a:lstStyle/>
          <a:p>
            <a:fld id="{9CF8D498-BD72-45F8-94F8-C114329FF9E6}" type="datetimeFigureOut">
              <a:rPr lang="en-IN" smtClean="0"/>
              <a:t>02-04-2024</a:t>
            </a:fld>
            <a:endParaRPr lang="en-IN"/>
          </a:p>
        </p:txBody>
      </p:sp>
      <p:sp>
        <p:nvSpPr>
          <p:cNvPr id="5" name="Footer Placeholder 4">
            <a:extLst>
              <a:ext uri="{FF2B5EF4-FFF2-40B4-BE49-F238E27FC236}">
                <a16:creationId xmlns:a16="http://schemas.microsoft.com/office/drawing/2014/main" id="{828C5001-5A16-3AB4-3BC0-F4855C3A9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D3BD-6F75-84B2-E053-D9CE6A7E7422}"/>
              </a:ext>
            </a:extLst>
          </p:cNvPr>
          <p:cNvSpPr>
            <a:spLocks noGrp="1"/>
          </p:cNvSpPr>
          <p:nvPr>
            <p:ph type="sldNum" sz="quarter" idx="12"/>
          </p:nvPr>
        </p:nvSpPr>
        <p:spPr/>
        <p:txBody>
          <a:bodyPr/>
          <a:lstStyle/>
          <a:p>
            <a:fld id="{6F5F0808-4777-4649-A605-C1309201DDBD}" type="slidenum">
              <a:rPr lang="en-IN" smtClean="0"/>
              <a:t>‹#›</a:t>
            </a:fld>
            <a:endParaRPr lang="en-IN"/>
          </a:p>
        </p:txBody>
      </p:sp>
    </p:spTree>
    <p:extLst>
      <p:ext uri="{BB962C8B-B14F-4D97-AF65-F5344CB8AC3E}">
        <p14:creationId xmlns:p14="http://schemas.microsoft.com/office/powerpoint/2010/main" val="245722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9F98-5093-218C-9A3D-6E1C404DE4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9808DC-B187-31E8-688C-A3F032531D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F8A6B3-14F9-E6E5-6F7B-0132B86CFDED}"/>
              </a:ext>
            </a:extLst>
          </p:cNvPr>
          <p:cNvSpPr>
            <a:spLocks noGrp="1"/>
          </p:cNvSpPr>
          <p:nvPr>
            <p:ph type="dt" sz="half" idx="10"/>
          </p:nvPr>
        </p:nvSpPr>
        <p:spPr/>
        <p:txBody>
          <a:bodyPr/>
          <a:lstStyle/>
          <a:p>
            <a:fld id="{9CF8D498-BD72-45F8-94F8-C114329FF9E6}" type="datetimeFigureOut">
              <a:rPr lang="en-IN" smtClean="0"/>
              <a:t>02-04-2024</a:t>
            </a:fld>
            <a:endParaRPr lang="en-IN"/>
          </a:p>
        </p:txBody>
      </p:sp>
      <p:sp>
        <p:nvSpPr>
          <p:cNvPr id="5" name="Footer Placeholder 4">
            <a:extLst>
              <a:ext uri="{FF2B5EF4-FFF2-40B4-BE49-F238E27FC236}">
                <a16:creationId xmlns:a16="http://schemas.microsoft.com/office/drawing/2014/main" id="{13F41539-C2E6-EDDA-CC39-A0505CF1F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0E2CC8-2454-9F9A-A684-F285C7EE81CB}"/>
              </a:ext>
            </a:extLst>
          </p:cNvPr>
          <p:cNvSpPr>
            <a:spLocks noGrp="1"/>
          </p:cNvSpPr>
          <p:nvPr>
            <p:ph type="sldNum" sz="quarter" idx="12"/>
          </p:nvPr>
        </p:nvSpPr>
        <p:spPr/>
        <p:txBody>
          <a:bodyPr/>
          <a:lstStyle/>
          <a:p>
            <a:fld id="{6F5F0808-4777-4649-A605-C1309201DDBD}" type="slidenum">
              <a:rPr lang="en-IN" smtClean="0"/>
              <a:t>‹#›</a:t>
            </a:fld>
            <a:endParaRPr lang="en-IN"/>
          </a:p>
        </p:txBody>
      </p:sp>
    </p:spTree>
    <p:extLst>
      <p:ext uri="{BB962C8B-B14F-4D97-AF65-F5344CB8AC3E}">
        <p14:creationId xmlns:p14="http://schemas.microsoft.com/office/powerpoint/2010/main" val="428965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008AD-7D70-783A-E276-5086231F33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3DCA35-A6EA-C418-22C0-5001FD25C3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32A8F-B61D-BCE8-EC4A-3DF123F7D5B1}"/>
              </a:ext>
            </a:extLst>
          </p:cNvPr>
          <p:cNvSpPr>
            <a:spLocks noGrp="1"/>
          </p:cNvSpPr>
          <p:nvPr>
            <p:ph type="dt" sz="half" idx="10"/>
          </p:nvPr>
        </p:nvSpPr>
        <p:spPr/>
        <p:txBody>
          <a:bodyPr/>
          <a:lstStyle/>
          <a:p>
            <a:fld id="{9CF8D498-BD72-45F8-94F8-C114329FF9E6}" type="datetimeFigureOut">
              <a:rPr lang="en-IN" smtClean="0"/>
              <a:t>02-04-2024</a:t>
            </a:fld>
            <a:endParaRPr lang="en-IN"/>
          </a:p>
        </p:txBody>
      </p:sp>
      <p:sp>
        <p:nvSpPr>
          <p:cNvPr id="5" name="Footer Placeholder 4">
            <a:extLst>
              <a:ext uri="{FF2B5EF4-FFF2-40B4-BE49-F238E27FC236}">
                <a16:creationId xmlns:a16="http://schemas.microsoft.com/office/drawing/2014/main" id="{2BDD35B6-FF5A-BCE5-6060-088176698A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AF09F-51E1-EAAD-D036-4C4864DB4EE5}"/>
              </a:ext>
            </a:extLst>
          </p:cNvPr>
          <p:cNvSpPr>
            <a:spLocks noGrp="1"/>
          </p:cNvSpPr>
          <p:nvPr>
            <p:ph type="sldNum" sz="quarter" idx="12"/>
          </p:nvPr>
        </p:nvSpPr>
        <p:spPr/>
        <p:txBody>
          <a:bodyPr/>
          <a:lstStyle/>
          <a:p>
            <a:fld id="{6F5F0808-4777-4649-A605-C1309201DDBD}" type="slidenum">
              <a:rPr lang="en-IN" smtClean="0"/>
              <a:t>‹#›</a:t>
            </a:fld>
            <a:endParaRPr lang="en-IN"/>
          </a:p>
        </p:txBody>
      </p:sp>
    </p:spTree>
    <p:extLst>
      <p:ext uri="{BB962C8B-B14F-4D97-AF65-F5344CB8AC3E}">
        <p14:creationId xmlns:p14="http://schemas.microsoft.com/office/powerpoint/2010/main" val="873705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3AEB-858C-E16C-2EEE-CAF2D94A7C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E48E7E-F416-D631-05B9-363B796AB9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4814A8-9265-42FC-2490-134EB22771A3}"/>
              </a:ext>
            </a:extLst>
          </p:cNvPr>
          <p:cNvSpPr>
            <a:spLocks noGrp="1"/>
          </p:cNvSpPr>
          <p:nvPr>
            <p:ph type="dt" sz="half" idx="10"/>
          </p:nvPr>
        </p:nvSpPr>
        <p:spPr/>
        <p:txBody>
          <a:bodyPr/>
          <a:lstStyle/>
          <a:p>
            <a:fld id="{9CF8D498-BD72-45F8-94F8-C114329FF9E6}" type="datetimeFigureOut">
              <a:rPr lang="en-IN" smtClean="0"/>
              <a:t>02-04-2024</a:t>
            </a:fld>
            <a:endParaRPr lang="en-IN"/>
          </a:p>
        </p:txBody>
      </p:sp>
      <p:sp>
        <p:nvSpPr>
          <p:cNvPr id="5" name="Footer Placeholder 4">
            <a:extLst>
              <a:ext uri="{FF2B5EF4-FFF2-40B4-BE49-F238E27FC236}">
                <a16:creationId xmlns:a16="http://schemas.microsoft.com/office/drawing/2014/main" id="{043AD4F0-666B-1A91-6ACE-ADB4A15AEA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766AD5-0DC1-C8BF-E288-6B08A58DB947}"/>
              </a:ext>
            </a:extLst>
          </p:cNvPr>
          <p:cNvSpPr>
            <a:spLocks noGrp="1"/>
          </p:cNvSpPr>
          <p:nvPr>
            <p:ph type="sldNum" sz="quarter" idx="12"/>
          </p:nvPr>
        </p:nvSpPr>
        <p:spPr/>
        <p:txBody>
          <a:bodyPr/>
          <a:lstStyle/>
          <a:p>
            <a:fld id="{6F5F0808-4777-4649-A605-C1309201DDBD}" type="slidenum">
              <a:rPr lang="en-IN" smtClean="0"/>
              <a:t>‹#›</a:t>
            </a:fld>
            <a:endParaRPr lang="en-IN"/>
          </a:p>
        </p:txBody>
      </p:sp>
    </p:spTree>
    <p:extLst>
      <p:ext uri="{BB962C8B-B14F-4D97-AF65-F5344CB8AC3E}">
        <p14:creationId xmlns:p14="http://schemas.microsoft.com/office/powerpoint/2010/main" val="1989936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A803-77CA-7331-0E14-C5E74445E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D50460-44BE-C546-DF22-6A193084C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FCC11D-3BEA-5260-9537-7192251AF35F}"/>
              </a:ext>
            </a:extLst>
          </p:cNvPr>
          <p:cNvSpPr>
            <a:spLocks noGrp="1"/>
          </p:cNvSpPr>
          <p:nvPr>
            <p:ph type="dt" sz="half" idx="10"/>
          </p:nvPr>
        </p:nvSpPr>
        <p:spPr/>
        <p:txBody>
          <a:bodyPr/>
          <a:lstStyle/>
          <a:p>
            <a:fld id="{9CF8D498-BD72-45F8-94F8-C114329FF9E6}" type="datetimeFigureOut">
              <a:rPr lang="en-IN" smtClean="0"/>
              <a:t>02-04-2024</a:t>
            </a:fld>
            <a:endParaRPr lang="en-IN"/>
          </a:p>
        </p:txBody>
      </p:sp>
      <p:sp>
        <p:nvSpPr>
          <p:cNvPr id="5" name="Footer Placeholder 4">
            <a:extLst>
              <a:ext uri="{FF2B5EF4-FFF2-40B4-BE49-F238E27FC236}">
                <a16:creationId xmlns:a16="http://schemas.microsoft.com/office/drawing/2014/main" id="{8600B0F4-96C4-8735-CB5A-6BE40944A6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76A46E-E24C-E09B-70B4-2625EDB31486}"/>
              </a:ext>
            </a:extLst>
          </p:cNvPr>
          <p:cNvSpPr>
            <a:spLocks noGrp="1"/>
          </p:cNvSpPr>
          <p:nvPr>
            <p:ph type="sldNum" sz="quarter" idx="12"/>
          </p:nvPr>
        </p:nvSpPr>
        <p:spPr/>
        <p:txBody>
          <a:bodyPr/>
          <a:lstStyle/>
          <a:p>
            <a:fld id="{6F5F0808-4777-4649-A605-C1309201DDBD}" type="slidenum">
              <a:rPr lang="en-IN" smtClean="0"/>
              <a:t>‹#›</a:t>
            </a:fld>
            <a:endParaRPr lang="en-IN"/>
          </a:p>
        </p:txBody>
      </p:sp>
    </p:spTree>
    <p:extLst>
      <p:ext uri="{BB962C8B-B14F-4D97-AF65-F5344CB8AC3E}">
        <p14:creationId xmlns:p14="http://schemas.microsoft.com/office/powerpoint/2010/main" val="46796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3A0C-AA4C-2458-03D1-10586844D8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097E55-1CA5-BD33-E00B-7409BB05F4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55D4AF-E98F-6FD5-F524-8996CE5EAC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5766E0-E672-2ABB-95E8-F593815B97D2}"/>
              </a:ext>
            </a:extLst>
          </p:cNvPr>
          <p:cNvSpPr>
            <a:spLocks noGrp="1"/>
          </p:cNvSpPr>
          <p:nvPr>
            <p:ph type="dt" sz="half" idx="10"/>
          </p:nvPr>
        </p:nvSpPr>
        <p:spPr/>
        <p:txBody>
          <a:bodyPr/>
          <a:lstStyle/>
          <a:p>
            <a:fld id="{9CF8D498-BD72-45F8-94F8-C114329FF9E6}" type="datetimeFigureOut">
              <a:rPr lang="en-IN" smtClean="0"/>
              <a:t>02-04-2024</a:t>
            </a:fld>
            <a:endParaRPr lang="en-IN"/>
          </a:p>
        </p:txBody>
      </p:sp>
      <p:sp>
        <p:nvSpPr>
          <p:cNvPr id="6" name="Footer Placeholder 5">
            <a:extLst>
              <a:ext uri="{FF2B5EF4-FFF2-40B4-BE49-F238E27FC236}">
                <a16:creationId xmlns:a16="http://schemas.microsoft.com/office/drawing/2014/main" id="{FFAFBE38-8C31-730B-97C0-C52252D88B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B11AD5-AB3E-B29B-8947-AE418C4B594F}"/>
              </a:ext>
            </a:extLst>
          </p:cNvPr>
          <p:cNvSpPr>
            <a:spLocks noGrp="1"/>
          </p:cNvSpPr>
          <p:nvPr>
            <p:ph type="sldNum" sz="quarter" idx="12"/>
          </p:nvPr>
        </p:nvSpPr>
        <p:spPr/>
        <p:txBody>
          <a:bodyPr/>
          <a:lstStyle/>
          <a:p>
            <a:fld id="{6F5F0808-4777-4649-A605-C1309201DDBD}" type="slidenum">
              <a:rPr lang="en-IN" smtClean="0"/>
              <a:t>‹#›</a:t>
            </a:fld>
            <a:endParaRPr lang="en-IN"/>
          </a:p>
        </p:txBody>
      </p:sp>
    </p:spTree>
    <p:extLst>
      <p:ext uri="{BB962C8B-B14F-4D97-AF65-F5344CB8AC3E}">
        <p14:creationId xmlns:p14="http://schemas.microsoft.com/office/powerpoint/2010/main" val="1831825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0487-9E33-694C-CFC4-00E9559168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BD4FCF-1AF4-76AD-FF51-349C93716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EDA42B-3130-E941-4A2A-BD2E6CC3C1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ACCAB9-D839-7F1C-FE7E-02B82579B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F72827-ECEB-DA9C-1791-F95A4A8D9A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3517BB-F457-C71C-B85D-5CB949EFA7C2}"/>
              </a:ext>
            </a:extLst>
          </p:cNvPr>
          <p:cNvSpPr>
            <a:spLocks noGrp="1"/>
          </p:cNvSpPr>
          <p:nvPr>
            <p:ph type="dt" sz="half" idx="10"/>
          </p:nvPr>
        </p:nvSpPr>
        <p:spPr/>
        <p:txBody>
          <a:bodyPr/>
          <a:lstStyle/>
          <a:p>
            <a:fld id="{9CF8D498-BD72-45F8-94F8-C114329FF9E6}" type="datetimeFigureOut">
              <a:rPr lang="en-IN" smtClean="0"/>
              <a:t>02-04-2024</a:t>
            </a:fld>
            <a:endParaRPr lang="en-IN"/>
          </a:p>
        </p:txBody>
      </p:sp>
      <p:sp>
        <p:nvSpPr>
          <p:cNvPr id="8" name="Footer Placeholder 7">
            <a:extLst>
              <a:ext uri="{FF2B5EF4-FFF2-40B4-BE49-F238E27FC236}">
                <a16:creationId xmlns:a16="http://schemas.microsoft.com/office/drawing/2014/main" id="{1034AD18-BA8E-0EF4-46E1-3F873F2EAC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1491CE-B063-1342-B28E-341A4815FF22}"/>
              </a:ext>
            </a:extLst>
          </p:cNvPr>
          <p:cNvSpPr>
            <a:spLocks noGrp="1"/>
          </p:cNvSpPr>
          <p:nvPr>
            <p:ph type="sldNum" sz="quarter" idx="12"/>
          </p:nvPr>
        </p:nvSpPr>
        <p:spPr/>
        <p:txBody>
          <a:bodyPr/>
          <a:lstStyle/>
          <a:p>
            <a:fld id="{6F5F0808-4777-4649-A605-C1309201DDBD}" type="slidenum">
              <a:rPr lang="en-IN" smtClean="0"/>
              <a:t>‹#›</a:t>
            </a:fld>
            <a:endParaRPr lang="en-IN"/>
          </a:p>
        </p:txBody>
      </p:sp>
    </p:spTree>
    <p:extLst>
      <p:ext uri="{BB962C8B-B14F-4D97-AF65-F5344CB8AC3E}">
        <p14:creationId xmlns:p14="http://schemas.microsoft.com/office/powerpoint/2010/main" val="3086383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945E-35BD-D3FD-C997-EE3672B4A8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22D02E-24FB-48BB-5D87-026CE1472485}"/>
              </a:ext>
            </a:extLst>
          </p:cNvPr>
          <p:cNvSpPr>
            <a:spLocks noGrp="1"/>
          </p:cNvSpPr>
          <p:nvPr>
            <p:ph type="dt" sz="half" idx="10"/>
          </p:nvPr>
        </p:nvSpPr>
        <p:spPr/>
        <p:txBody>
          <a:bodyPr/>
          <a:lstStyle/>
          <a:p>
            <a:fld id="{9CF8D498-BD72-45F8-94F8-C114329FF9E6}" type="datetimeFigureOut">
              <a:rPr lang="en-IN" smtClean="0"/>
              <a:t>02-04-2024</a:t>
            </a:fld>
            <a:endParaRPr lang="en-IN"/>
          </a:p>
        </p:txBody>
      </p:sp>
      <p:sp>
        <p:nvSpPr>
          <p:cNvPr id="4" name="Footer Placeholder 3">
            <a:extLst>
              <a:ext uri="{FF2B5EF4-FFF2-40B4-BE49-F238E27FC236}">
                <a16:creationId xmlns:a16="http://schemas.microsoft.com/office/drawing/2014/main" id="{EE235609-AEEA-63DF-656B-9F9FBA201D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065B65-A1E2-FA48-F99E-0432F06C287A}"/>
              </a:ext>
            </a:extLst>
          </p:cNvPr>
          <p:cNvSpPr>
            <a:spLocks noGrp="1"/>
          </p:cNvSpPr>
          <p:nvPr>
            <p:ph type="sldNum" sz="quarter" idx="12"/>
          </p:nvPr>
        </p:nvSpPr>
        <p:spPr/>
        <p:txBody>
          <a:bodyPr/>
          <a:lstStyle/>
          <a:p>
            <a:fld id="{6F5F0808-4777-4649-A605-C1309201DDBD}" type="slidenum">
              <a:rPr lang="en-IN" smtClean="0"/>
              <a:t>‹#›</a:t>
            </a:fld>
            <a:endParaRPr lang="en-IN"/>
          </a:p>
        </p:txBody>
      </p:sp>
    </p:spTree>
    <p:extLst>
      <p:ext uri="{BB962C8B-B14F-4D97-AF65-F5344CB8AC3E}">
        <p14:creationId xmlns:p14="http://schemas.microsoft.com/office/powerpoint/2010/main" val="412478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3C7A30-FFE8-8178-6705-C6892FB7CEE7}"/>
              </a:ext>
            </a:extLst>
          </p:cNvPr>
          <p:cNvSpPr>
            <a:spLocks noGrp="1"/>
          </p:cNvSpPr>
          <p:nvPr>
            <p:ph type="dt" sz="half" idx="10"/>
          </p:nvPr>
        </p:nvSpPr>
        <p:spPr/>
        <p:txBody>
          <a:bodyPr/>
          <a:lstStyle/>
          <a:p>
            <a:fld id="{9CF8D498-BD72-45F8-94F8-C114329FF9E6}" type="datetimeFigureOut">
              <a:rPr lang="en-IN" smtClean="0"/>
              <a:t>02-04-2024</a:t>
            </a:fld>
            <a:endParaRPr lang="en-IN"/>
          </a:p>
        </p:txBody>
      </p:sp>
      <p:sp>
        <p:nvSpPr>
          <p:cNvPr id="3" name="Footer Placeholder 2">
            <a:extLst>
              <a:ext uri="{FF2B5EF4-FFF2-40B4-BE49-F238E27FC236}">
                <a16:creationId xmlns:a16="http://schemas.microsoft.com/office/drawing/2014/main" id="{58BB0D17-8773-B009-5C46-826B25B2A1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2944D0-8F57-7B42-8A48-7BAD40AA8CA0}"/>
              </a:ext>
            </a:extLst>
          </p:cNvPr>
          <p:cNvSpPr>
            <a:spLocks noGrp="1"/>
          </p:cNvSpPr>
          <p:nvPr>
            <p:ph type="sldNum" sz="quarter" idx="12"/>
          </p:nvPr>
        </p:nvSpPr>
        <p:spPr/>
        <p:txBody>
          <a:bodyPr/>
          <a:lstStyle/>
          <a:p>
            <a:fld id="{6F5F0808-4777-4649-A605-C1309201DDBD}" type="slidenum">
              <a:rPr lang="en-IN" smtClean="0"/>
              <a:t>‹#›</a:t>
            </a:fld>
            <a:endParaRPr lang="en-IN"/>
          </a:p>
        </p:txBody>
      </p:sp>
    </p:spTree>
    <p:extLst>
      <p:ext uri="{BB962C8B-B14F-4D97-AF65-F5344CB8AC3E}">
        <p14:creationId xmlns:p14="http://schemas.microsoft.com/office/powerpoint/2010/main" val="813172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173C-98EB-0B36-6C53-343E37D98E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AD469-7F32-D89F-8A7B-189AF270E7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0B7895-E2C1-4AE9-1BED-09F2B1FE5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ADB96-D288-8CAE-AFE5-902D1E578DEF}"/>
              </a:ext>
            </a:extLst>
          </p:cNvPr>
          <p:cNvSpPr>
            <a:spLocks noGrp="1"/>
          </p:cNvSpPr>
          <p:nvPr>
            <p:ph type="dt" sz="half" idx="10"/>
          </p:nvPr>
        </p:nvSpPr>
        <p:spPr/>
        <p:txBody>
          <a:bodyPr/>
          <a:lstStyle/>
          <a:p>
            <a:fld id="{9CF8D498-BD72-45F8-94F8-C114329FF9E6}" type="datetimeFigureOut">
              <a:rPr lang="en-IN" smtClean="0"/>
              <a:t>02-04-2024</a:t>
            </a:fld>
            <a:endParaRPr lang="en-IN"/>
          </a:p>
        </p:txBody>
      </p:sp>
      <p:sp>
        <p:nvSpPr>
          <p:cNvPr id="6" name="Footer Placeholder 5">
            <a:extLst>
              <a:ext uri="{FF2B5EF4-FFF2-40B4-BE49-F238E27FC236}">
                <a16:creationId xmlns:a16="http://schemas.microsoft.com/office/drawing/2014/main" id="{23E3F899-8EF8-E4F4-1FC1-0462B161E3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2272CF-EC4F-9F7D-9E4E-B400F10FBEF6}"/>
              </a:ext>
            </a:extLst>
          </p:cNvPr>
          <p:cNvSpPr>
            <a:spLocks noGrp="1"/>
          </p:cNvSpPr>
          <p:nvPr>
            <p:ph type="sldNum" sz="quarter" idx="12"/>
          </p:nvPr>
        </p:nvSpPr>
        <p:spPr/>
        <p:txBody>
          <a:bodyPr/>
          <a:lstStyle/>
          <a:p>
            <a:fld id="{6F5F0808-4777-4649-A605-C1309201DDBD}" type="slidenum">
              <a:rPr lang="en-IN" smtClean="0"/>
              <a:t>‹#›</a:t>
            </a:fld>
            <a:endParaRPr lang="en-IN"/>
          </a:p>
        </p:txBody>
      </p:sp>
    </p:spTree>
    <p:extLst>
      <p:ext uri="{BB962C8B-B14F-4D97-AF65-F5344CB8AC3E}">
        <p14:creationId xmlns:p14="http://schemas.microsoft.com/office/powerpoint/2010/main" val="124631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DEEA-5EAD-DA6E-D705-B979CDC52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2456E9-14BE-D03F-048B-9E8A97F18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726CC3-5236-94BD-E699-FD1C7AD0E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F66995-B733-377F-94F7-482D962D2D8E}"/>
              </a:ext>
            </a:extLst>
          </p:cNvPr>
          <p:cNvSpPr>
            <a:spLocks noGrp="1"/>
          </p:cNvSpPr>
          <p:nvPr>
            <p:ph type="dt" sz="half" idx="10"/>
          </p:nvPr>
        </p:nvSpPr>
        <p:spPr/>
        <p:txBody>
          <a:bodyPr/>
          <a:lstStyle/>
          <a:p>
            <a:fld id="{9CF8D498-BD72-45F8-94F8-C114329FF9E6}" type="datetimeFigureOut">
              <a:rPr lang="en-IN" smtClean="0"/>
              <a:t>02-04-2024</a:t>
            </a:fld>
            <a:endParaRPr lang="en-IN"/>
          </a:p>
        </p:txBody>
      </p:sp>
      <p:sp>
        <p:nvSpPr>
          <p:cNvPr id="6" name="Footer Placeholder 5">
            <a:extLst>
              <a:ext uri="{FF2B5EF4-FFF2-40B4-BE49-F238E27FC236}">
                <a16:creationId xmlns:a16="http://schemas.microsoft.com/office/drawing/2014/main" id="{B51A4ED1-EE46-E2C9-2FC4-B5180EFA03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705CF2-1E17-413A-3D6A-D5D1E81059D1}"/>
              </a:ext>
            </a:extLst>
          </p:cNvPr>
          <p:cNvSpPr>
            <a:spLocks noGrp="1"/>
          </p:cNvSpPr>
          <p:nvPr>
            <p:ph type="sldNum" sz="quarter" idx="12"/>
          </p:nvPr>
        </p:nvSpPr>
        <p:spPr/>
        <p:txBody>
          <a:bodyPr/>
          <a:lstStyle/>
          <a:p>
            <a:fld id="{6F5F0808-4777-4649-A605-C1309201DDBD}" type="slidenum">
              <a:rPr lang="en-IN" smtClean="0"/>
              <a:t>‹#›</a:t>
            </a:fld>
            <a:endParaRPr lang="en-IN"/>
          </a:p>
        </p:txBody>
      </p:sp>
    </p:spTree>
    <p:extLst>
      <p:ext uri="{BB962C8B-B14F-4D97-AF65-F5344CB8AC3E}">
        <p14:creationId xmlns:p14="http://schemas.microsoft.com/office/powerpoint/2010/main" val="2822341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B7B813-B56E-51C2-B48B-5E4F21F4A0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229997-29F9-5AE5-CF10-92FA443BB9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A363D6-BADE-B57D-B9C4-D1FF4CA00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8D498-BD72-45F8-94F8-C114329FF9E6}" type="datetimeFigureOut">
              <a:rPr lang="en-IN" smtClean="0"/>
              <a:t>02-04-2024</a:t>
            </a:fld>
            <a:endParaRPr lang="en-IN"/>
          </a:p>
        </p:txBody>
      </p:sp>
      <p:sp>
        <p:nvSpPr>
          <p:cNvPr id="5" name="Footer Placeholder 4">
            <a:extLst>
              <a:ext uri="{FF2B5EF4-FFF2-40B4-BE49-F238E27FC236}">
                <a16:creationId xmlns:a16="http://schemas.microsoft.com/office/drawing/2014/main" id="{4367183E-51A1-59FE-13A6-D26C4EFEB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78F542-7919-8EAC-9A90-7D450FB59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F0808-4777-4649-A605-C1309201DDBD}" type="slidenum">
              <a:rPr lang="en-IN" smtClean="0"/>
              <a:t>‹#›</a:t>
            </a:fld>
            <a:endParaRPr lang="en-IN"/>
          </a:p>
        </p:txBody>
      </p:sp>
    </p:spTree>
    <p:extLst>
      <p:ext uri="{BB962C8B-B14F-4D97-AF65-F5344CB8AC3E}">
        <p14:creationId xmlns:p14="http://schemas.microsoft.com/office/powerpoint/2010/main" val="474772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E6B9-1A4E-84BA-4302-98DB5D95BC70}"/>
              </a:ext>
            </a:extLst>
          </p:cNvPr>
          <p:cNvSpPr>
            <a:spLocks noGrp="1"/>
          </p:cNvSpPr>
          <p:nvPr>
            <p:ph type="ctrTitle"/>
          </p:nvPr>
        </p:nvSpPr>
        <p:spPr>
          <a:xfrm>
            <a:off x="1524000" y="552451"/>
            <a:ext cx="9144000" cy="1419224"/>
          </a:xfrm>
        </p:spPr>
        <p:txBody>
          <a:bodyPr>
            <a:normAutofit/>
          </a:bodyPr>
          <a:lstStyle/>
          <a:p>
            <a:r>
              <a:rPr lang="en-IN" sz="3200" b="1" dirty="0">
                <a:latin typeface="+mn-lt"/>
              </a:rPr>
              <a:t>PHISHING WEBSITE  DETECTION USING </a:t>
            </a:r>
            <a:br>
              <a:rPr lang="en-IN" sz="3200" b="1" dirty="0">
                <a:latin typeface="+mn-lt"/>
              </a:rPr>
            </a:br>
            <a:r>
              <a:rPr lang="en-IN" sz="3200" b="1" dirty="0">
                <a:latin typeface="+mn-lt"/>
              </a:rPr>
              <a:t>CONVOLUTIONAL NEURAL NETWORK </a:t>
            </a:r>
          </a:p>
        </p:txBody>
      </p:sp>
      <p:sp>
        <p:nvSpPr>
          <p:cNvPr id="3" name="Subtitle 2">
            <a:extLst>
              <a:ext uri="{FF2B5EF4-FFF2-40B4-BE49-F238E27FC236}">
                <a16:creationId xmlns:a16="http://schemas.microsoft.com/office/drawing/2014/main" id="{663BCEE3-CD6B-F4D2-3026-9602035CE9D4}"/>
              </a:ext>
            </a:extLst>
          </p:cNvPr>
          <p:cNvSpPr>
            <a:spLocks noGrp="1"/>
          </p:cNvSpPr>
          <p:nvPr>
            <p:ph type="subTitle" idx="1"/>
          </p:nvPr>
        </p:nvSpPr>
        <p:spPr>
          <a:xfrm>
            <a:off x="6591300" y="2800351"/>
            <a:ext cx="4076700" cy="2962274"/>
          </a:xfrm>
        </p:spPr>
        <p:txBody>
          <a:bodyPr>
            <a:normAutofit/>
          </a:bodyPr>
          <a:lstStyle/>
          <a:p>
            <a:pPr algn="l">
              <a:lnSpc>
                <a:spcPct val="100000"/>
              </a:lnSpc>
            </a:pPr>
            <a:r>
              <a:rPr lang="en-IN" sz="1800" dirty="0">
                <a:latin typeface="+mj-lt"/>
              </a:rPr>
              <a:t>PRESENTED BY:</a:t>
            </a:r>
          </a:p>
          <a:p>
            <a:pPr algn="l">
              <a:lnSpc>
                <a:spcPct val="100000"/>
              </a:lnSpc>
            </a:pPr>
            <a:r>
              <a:rPr lang="en-IN" sz="1800" dirty="0">
                <a:latin typeface="+mj-lt"/>
              </a:rPr>
              <a:t>HARINI K</a:t>
            </a:r>
          </a:p>
          <a:p>
            <a:pPr algn="l">
              <a:lnSpc>
                <a:spcPct val="100000"/>
              </a:lnSpc>
            </a:pPr>
            <a:r>
              <a:rPr lang="en-IN" sz="1800" dirty="0">
                <a:latin typeface="+mj-lt"/>
              </a:rPr>
              <a:t>III YEAR,KVCET,CSE</a:t>
            </a:r>
          </a:p>
          <a:p>
            <a:pPr algn="l">
              <a:lnSpc>
                <a:spcPct val="100000"/>
              </a:lnSpc>
            </a:pPr>
            <a:r>
              <a:rPr lang="en-IN" sz="1800" dirty="0">
                <a:latin typeface="+mj-lt"/>
              </a:rPr>
              <a:t>NM ID: au421221104014</a:t>
            </a:r>
          </a:p>
          <a:p>
            <a:pPr algn="l">
              <a:lnSpc>
                <a:spcPct val="100000"/>
              </a:lnSpc>
            </a:pPr>
            <a:r>
              <a:rPr lang="en-IN" sz="1800" dirty="0">
                <a:latin typeface="+mj-lt"/>
              </a:rPr>
              <a:t>EMAIL ID: harinikarthikeyan6@gmail.com</a:t>
            </a:r>
          </a:p>
        </p:txBody>
      </p:sp>
    </p:spTree>
    <p:extLst>
      <p:ext uri="{BB962C8B-B14F-4D97-AF65-F5344CB8AC3E}">
        <p14:creationId xmlns:p14="http://schemas.microsoft.com/office/powerpoint/2010/main" val="1039977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DB96-A4D6-7040-6951-454160465EB7}"/>
              </a:ext>
            </a:extLst>
          </p:cNvPr>
          <p:cNvSpPr>
            <a:spLocks noGrp="1"/>
          </p:cNvSpPr>
          <p:nvPr>
            <p:ph type="title"/>
          </p:nvPr>
        </p:nvSpPr>
        <p:spPr/>
        <p:txBody>
          <a:bodyPr>
            <a:normAutofit/>
          </a:bodyPr>
          <a:lstStyle/>
          <a:p>
            <a:r>
              <a:rPr lang="en-IN" sz="3200" dirty="0">
                <a:latin typeface="+mn-lt"/>
              </a:rPr>
              <a:t>MODELLING</a:t>
            </a:r>
          </a:p>
        </p:txBody>
      </p:sp>
      <p:sp>
        <p:nvSpPr>
          <p:cNvPr id="3" name="Content Placeholder 2">
            <a:extLst>
              <a:ext uri="{FF2B5EF4-FFF2-40B4-BE49-F238E27FC236}">
                <a16:creationId xmlns:a16="http://schemas.microsoft.com/office/drawing/2014/main" id="{9740F33D-3056-D1FC-CCFC-E0D409E73A02}"/>
              </a:ext>
            </a:extLst>
          </p:cNvPr>
          <p:cNvSpPr>
            <a:spLocks noGrp="1"/>
          </p:cNvSpPr>
          <p:nvPr>
            <p:ph idx="1"/>
          </p:nvPr>
        </p:nvSpPr>
        <p:spPr>
          <a:xfrm>
            <a:off x="838200" y="1352550"/>
            <a:ext cx="10515600" cy="4824413"/>
          </a:xfrm>
        </p:spPr>
        <p:txBody>
          <a:bodyPr>
            <a:noAutofit/>
          </a:bodyPr>
          <a:lstStyle/>
          <a:p>
            <a:pPr>
              <a:lnSpc>
                <a:spcPct val="100000"/>
              </a:lnSpc>
            </a:pPr>
            <a:r>
              <a:rPr lang="en-US" sz="2000" dirty="0">
                <a:latin typeface="+mj-lt"/>
              </a:rPr>
              <a:t>Here is a high-level overview of the steps involved in building a CNN model for phishing website detection: </a:t>
            </a:r>
          </a:p>
          <a:p>
            <a:pPr marL="914400" lvl="2" indent="0">
              <a:lnSpc>
                <a:spcPct val="100000"/>
              </a:lnSpc>
              <a:buNone/>
            </a:pPr>
            <a:r>
              <a:rPr lang="en-US" dirty="0">
                <a:latin typeface="+mj-lt"/>
              </a:rPr>
              <a:t>        1.Data collection</a:t>
            </a:r>
          </a:p>
          <a:p>
            <a:pPr marL="1371600" lvl="3" indent="0">
              <a:lnSpc>
                <a:spcPct val="100000"/>
              </a:lnSpc>
              <a:buNone/>
            </a:pPr>
            <a:r>
              <a:rPr lang="en-US" sz="2000" dirty="0">
                <a:latin typeface="+mj-lt"/>
              </a:rPr>
              <a:t>2.Data pre-processing</a:t>
            </a:r>
          </a:p>
          <a:p>
            <a:pPr marL="1371600" lvl="3" indent="0">
              <a:lnSpc>
                <a:spcPct val="100000"/>
              </a:lnSpc>
              <a:buNone/>
            </a:pPr>
            <a:r>
              <a:rPr lang="en-US" sz="2000" dirty="0">
                <a:latin typeface="+mj-lt"/>
              </a:rPr>
              <a:t>3.Feature extraction</a:t>
            </a:r>
          </a:p>
          <a:p>
            <a:pPr marL="1371600" lvl="3" indent="0">
              <a:lnSpc>
                <a:spcPct val="100000"/>
              </a:lnSpc>
              <a:buNone/>
            </a:pPr>
            <a:r>
              <a:rPr lang="en-US" sz="2000" dirty="0">
                <a:latin typeface="+mj-lt"/>
              </a:rPr>
              <a:t>4.Model architecture</a:t>
            </a:r>
          </a:p>
          <a:p>
            <a:pPr marL="1371600" lvl="3" indent="0">
              <a:lnSpc>
                <a:spcPct val="100000"/>
              </a:lnSpc>
              <a:buNone/>
            </a:pPr>
            <a:r>
              <a:rPr lang="en-US" sz="2000" dirty="0">
                <a:latin typeface="+mj-lt"/>
              </a:rPr>
              <a:t>5.Training</a:t>
            </a:r>
          </a:p>
          <a:p>
            <a:pPr marL="1371600" lvl="3" indent="0">
              <a:lnSpc>
                <a:spcPct val="100000"/>
              </a:lnSpc>
              <a:buNone/>
            </a:pPr>
            <a:r>
              <a:rPr lang="en-US" sz="2000" dirty="0">
                <a:latin typeface="+mj-lt"/>
              </a:rPr>
              <a:t>6.Evaluation</a:t>
            </a:r>
          </a:p>
          <a:p>
            <a:pPr marL="1371600" lvl="3" indent="0">
              <a:lnSpc>
                <a:spcPct val="100000"/>
              </a:lnSpc>
              <a:buNone/>
            </a:pPr>
            <a:r>
              <a:rPr lang="en-US" sz="2000" dirty="0">
                <a:latin typeface="+mj-lt"/>
              </a:rPr>
              <a:t>7.Deployment</a:t>
            </a:r>
          </a:p>
          <a:p>
            <a:pPr>
              <a:lnSpc>
                <a:spcPct val="100000"/>
              </a:lnSpc>
            </a:pPr>
            <a:r>
              <a:rPr lang="en-US" sz="2000" dirty="0">
                <a:latin typeface="+mj-lt"/>
              </a:rPr>
              <a:t>By following these steps and fine-tuning the model parameters, it is possible to build an effective CNN-based model for detecting phishing websites. Remember to continually update and retrain the model as new phishing techniques emerge to ensure ongoing effectiveness.</a:t>
            </a:r>
            <a:endParaRPr lang="en-IN" sz="2000" dirty="0">
              <a:latin typeface="+mj-lt"/>
            </a:endParaRPr>
          </a:p>
        </p:txBody>
      </p:sp>
    </p:spTree>
    <p:extLst>
      <p:ext uri="{BB962C8B-B14F-4D97-AF65-F5344CB8AC3E}">
        <p14:creationId xmlns:p14="http://schemas.microsoft.com/office/powerpoint/2010/main" val="188102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435F-E33C-BFA9-1488-757FFD6A7302}"/>
              </a:ext>
            </a:extLst>
          </p:cNvPr>
          <p:cNvSpPr>
            <a:spLocks noGrp="1"/>
          </p:cNvSpPr>
          <p:nvPr>
            <p:ph type="title"/>
          </p:nvPr>
        </p:nvSpPr>
        <p:spPr/>
        <p:txBody>
          <a:bodyPr>
            <a:normAutofit/>
          </a:bodyPr>
          <a:lstStyle/>
          <a:p>
            <a:r>
              <a:rPr lang="en-IN" sz="3200" dirty="0">
                <a:latin typeface="+mn-lt"/>
              </a:rPr>
              <a:t>RESULT</a:t>
            </a:r>
          </a:p>
        </p:txBody>
      </p:sp>
      <p:sp>
        <p:nvSpPr>
          <p:cNvPr id="3" name="Content Placeholder 2">
            <a:extLst>
              <a:ext uri="{FF2B5EF4-FFF2-40B4-BE49-F238E27FC236}">
                <a16:creationId xmlns:a16="http://schemas.microsoft.com/office/drawing/2014/main" id="{1AEB1F2C-4D62-B70C-64E4-8CEC1490A389}"/>
              </a:ext>
            </a:extLst>
          </p:cNvPr>
          <p:cNvSpPr>
            <a:spLocks noGrp="1"/>
          </p:cNvSpPr>
          <p:nvPr>
            <p:ph idx="1"/>
          </p:nvPr>
        </p:nvSpPr>
        <p:spPr/>
        <p:txBody>
          <a:bodyPr>
            <a:normAutofit/>
          </a:bodyPr>
          <a:lstStyle/>
          <a:p>
            <a:pPr>
              <a:lnSpc>
                <a:spcPct val="100000"/>
              </a:lnSpc>
            </a:pPr>
            <a:r>
              <a:rPr lang="en-US" sz="2000" dirty="0">
                <a:latin typeface="+mj-lt"/>
              </a:rPr>
              <a:t>The proposed approach achieved an </a:t>
            </a:r>
            <a:r>
              <a:rPr lang="en-US" sz="2000" b="1" dirty="0">
                <a:latin typeface="+mj-lt"/>
              </a:rPr>
              <a:t>accuracy of 96.76% </a:t>
            </a:r>
            <a:r>
              <a:rPr lang="en-US" sz="2000" dirty="0">
                <a:latin typeface="+mj-lt"/>
              </a:rPr>
              <a:t>with only 1.39% false-positive rate on our dataset, and an </a:t>
            </a:r>
            <a:r>
              <a:rPr lang="en-US" sz="2000" b="1" dirty="0">
                <a:latin typeface="+mj-lt"/>
              </a:rPr>
              <a:t>accuracy of 98.48% </a:t>
            </a:r>
            <a:r>
              <a:rPr lang="en-US" sz="2000" dirty="0">
                <a:latin typeface="+mj-lt"/>
              </a:rPr>
              <a:t>with 2.09% false-positive rate on benchmark dataset, which outperforms the existing baseline approaches. </a:t>
            </a:r>
            <a:endParaRPr lang="en-IN" sz="2000" dirty="0">
              <a:latin typeface="+mj-lt"/>
            </a:endParaRPr>
          </a:p>
        </p:txBody>
      </p:sp>
      <p:pic>
        <p:nvPicPr>
          <p:cNvPr id="5" name="Picture 4">
            <a:extLst>
              <a:ext uri="{FF2B5EF4-FFF2-40B4-BE49-F238E27FC236}">
                <a16:creationId xmlns:a16="http://schemas.microsoft.com/office/drawing/2014/main" id="{6136D178-9971-5C0A-A977-B94B93536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4" y="2971801"/>
            <a:ext cx="7553326" cy="3648074"/>
          </a:xfrm>
          <a:prstGeom prst="rect">
            <a:avLst/>
          </a:prstGeom>
        </p:spPr>
      </p:pic>
    </p:spTree>
    <p:extLst>
      <p:ext uri="{BB962C8B-B14F-4D97-AF65-F5344CB8AC3E}">
        <p14:creationId xmlns:p14="http://schemas.microsoft.com/office/powerpoint/2010/main" val="313221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2842-3D5B-2FBF-9F4A-6FD6D55D7D8C}"/>
              </a:ext>
            </a:extLst>
          </p:cNvPr>
          <p:cNvSpPr>
            <a:spLocks noGrp="1"/>
          </p:cNvSpPr>
          <p:nvPr>
            <p:ph type="title"/>
          </p:nvPr>
        </p:nvSpPr>
        <p:spPr>
          <a:xfrm>
            <a:off x="838200" y="403225"/>
            <a:ext cx="10382250" cy="1325563"/>
          </a:xfrm>
        </p:spPr>
        <p:txBody>
          <a:bodyPr>
            <a:normAutofit/>
          </a:bodyPr>
          <a:lstStyle/>
          <a:p>
            <a:r>
              <a:rPr lang="en-IN" sz="3200" dirty="0">
                <a:latin typeface="+mn-lt"/>
              </a:rPr>
              <a:t>FUTURE WORKS</a:t>
            </a:r>
          </a:p>
        </p:txBody>
      </p:sp>
      <p:sp>
        <p:nvSpPr>
          <p:cNvPr id="3" name="Content Placeholder 2">
            <a:extLst>
              <a:ext uri="{FF2B5EF4-FFF2-40B4-BE49-F238E27FC236}">
                <a16:creationId xmlns:a16="http://schemas.microsoft.com/office/drawing/2014/main" id="{D5BC6622-74BF-BA4E-3335-7026C6D7D224}"/>
              </a:ext>
            </a:extLst>
          </p:cNvPr>
          <p:cNvSpPr>
            <a:spLocks noGrp="1"/>
          </p:cNvSpPr>
          <p:nvPr>
            <p:ph idx="1"/>
          </p:nvPr>
        </p:nvSpPr>
        <p:spPr/>
        <p:txBody>
          <a:bodyPr>
            <a:normAutofit fontScale="70000" lnSpcReduction="20000"/>
          </a:bodyPr>
          <a:lstStyle/>
          <a:p>
            <a:pPr>
              <a:lnSpc>
                <a:spcPct val="120000"/>
              </a:lnSpc>
            </a:pPr>
            <a:r>
              <a:rPr lang="en-US" dirty="0"/>
              <a:t> </a:t>
            </a:r>
            <a:r>
              <a:rPr lang="en-US" sz="3200" dirty="0"/>
              <a:t>Enhancing model performance: </a:t>
            </a:r>
            <a:r>
              <a:rPr lang="en-US" sz="3200" dirty="0">
                <a:latin typeface="+mj-lt"/>
              </a:rPr>
              <a:t>This could potentially improve the accuracy of phishing website detection.</a:t>
            </a:r>
          </a:p>
          <a:p>
            <a:pPr>
              <a:lnSpc>
                <a:spcPct val="120000"/>
              </a:lnSpc>
            </a:pPr>
            <a:r>
              <a:rPr lang="en-US" dirty="0"/>
              <a:t> </a:t>
            </a:r>
            <a:r>
              <a:rPr lang="en-US" sz="3200" dirty="0"/>
              <a:t>Transfer learning</a:t>
            </a:r>
            <a:r>
              <a:rPr lang="en-US" sz="3200" dirty="0">
                <a:latin typeface="+mj-lt"/>
              </a:rPr>
              <a:t>: Transfer learning involves improving the performance of a new model and improve the generalization of the phishing website detection model.</a:t>
            </a:r>
          </a:p>
          <a:p>
            <a:pPr>
              <a:lnSpc>
                <a:spcPct val="120000"/>
              </a:lnSpc>
            </a:pPr>
            <a:r>
              <a:rPr lang="en-US" dirty="0"/>
              <a:t> </a:t>
            </a:r>
            <a:r>
              <a:rPr lang="en-US" sz="3200" dirty="0"/>
              <a:t>Adversarial attacks</a:t>
            </a:r>
            <a:r>
              <a:rPr lang="en-US" sz="3200" dirty="0">
                <a:latin typeface="+mj-lt"/>
              </a:rPr>
              <a:t>: Future work could explore the vulnerability of the CNN model to adversarial attacks and develop defenses to mitigate these threats.</a:t>
            </a:r>
          </a:p>
          <a:p>
            <a:pPr>
              <a:lnSpc>
                <a:spcPct val="120000"/>
              </a:lnSpc>
            </a:pPr>
            <a:r>
              <a:rPr lang="en-US" dirty="0"/>
              <a:t> </a:t>
            </a:r>
            <a:r>
              <a:rPr lang="en-US" sz="3200" dirty="0"/>
              <a:t>Real-time detection:</a:t>
            </a:r>
            <a:r>
              <a:rPr lang="en-US" dirty="0">
                <a:latin typeface="+mj-lt"/>
              </a:rPr>
              <a:t> </a:t>
            </a:r>
            <a:r>
              <a:rPr lang="en-US" sz="3200" dirty="0">
                <a:latin typeface="+mj-lt"/>
              </a:rPr>
              <a:t>This would involve processing website data as it is accessed by users and quickly flagging any potential phishing websites.</a:t>
            </a:r>
          </a:p>
          <a:p>
            <a:pPr>
              <a:lnSpc>
                <a:spcPct val="120000"/>
              </a:lnSpc>
            </a:pPr>
            <a:r>
              <a:rPr lang="en-US" dirty="0"/>
              <a:t> </a:t>
            </a:r>
            <a:r>
              <a:rPr lang="en-US" dirty="0">
                <a:latin typeface="+mj-lt"/>
              </a:rPr>
              <a:t>Overall, there are many opportunities for future research in phishing website detection using CNN, and further advancements in this area could significantly enhance the security of online users.</a:t>
            </a:r>
            <a:endParaRPr lang="en-IN" dirty="0">
              <a:latin typeface="+mj-lt"/>
            </a:endParaRPr>
          </a:p>
        </p:txBody>
      </p:sp>
    </p:spTree>
    <p:extLst>
      <p:ext uri="{BB962C8B-B14F-4D97-AF65-F5344CB8AC3E}">
        <p14:creationId xmlns:p14="http://schemas.microsoft.com/office/powerpoint/2010/main" val="2388517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B5E2-E371-0147-6834-4F642CA8BF33}"/>
              </a:ext>
            </a:extLst>
          </p:cNvPr>
          <p:cNvSpPr>
            <a:spLocks noGrp="1"/>
          </p:cNvSpPr>
          <p:nvPr>
            <p:ph type="title"/>
          </p:nvPr>
        </p:nvSpPr>
        <p:spPr/>
        <p:txBody>
          <a:bodyPr>
            <a:normAutofit/>
          </a:bodyPr>
          <a:lstStyle/>
          <a:p>
            <a:r>
              <a:rPr lang="en-IN" sz="3200" dirty="0">
                <a:latin typeface="+mn-lt"/>
              </a:rPr>
              <a:t>CONCLUSION</a:t>
            </a:r>
          </a:p>
        </p:txBody>
      </p:sp>
      <p:sp>
        <p:nvSpPr>
          <p:cNvPr id="3" name="Content Placeholder 2">
            <a:extLst>
              <a:ext uri="{FF2B5EF4-FFF2-40B4-BE49-F238E27FC236}">
                <a16:creationId xmlns:a16="http://schemas.microsoft.com/office/drawing/2014/main" id="{3490484A-06DC-B5EA-25A6-6DD568380FD8}"/>
              </a:ext>
            </a:extLst>
          </p:cNvPr>
          <p:cNvSpPr>
            <a:spLocks noGrp="1"/>
          </p:cNvSpPr>
          <p:nvPr>
            <p:ph idx="1"/>
          </p:nvPr>
        </p:nvSpPr>
        <p:spPr/>
        <p:txBody>
          <a:bodyPr>
            <a:normAutofit/>
          </a:bodyPr>
          <a:lstStyle/>
          <a:p>
            <a:pPr>
              <a:lnSpc>
                <a:spcPct val="100000"/>
              </a:lnSpc>
            </a:pPr>
            <a:r>
              <a:rPr lang="en-US" sz="2000" dirty="0">
                <a:latin typeface="+mj-lt"/>
              </a:rPr>
              <a:t>In conclusion, our study on phishing website detection using Convolutional Neural Networks (CNN) has demonstrated the effectiveness of CNNs in accurately identifying and classifying phishing websites.</a:t>
            </a:r>
          </a:p>
          <a:p>
            <a:pPr>
              <a:lnSpc>
                <a:spcPct val="100000"/>
              </a:lnSpc>
            </a:pPr>
            <a:r>
              <a:rPr lang="en-US" sz="2000" dirty="0">
                <a:latin typeface="+mj-lt"/>
              </a:rPr>
              <a:t>By utilizing the advanced image recognition capabilities of CNNs, we were able to achieve a high detection accuracy rate, outperforming traditional machine learning algorithms.</a:t>
            </a:r>
          </a:p>
          <a:p>
            <a:pPr>
              <a:lnSpc>
                <a:spcPct val="100000"/>
              </a:lnSpc>
            </a:pPr>
            <a:r>
              <a:rPr lang="en-US" sz="2000" dirty="0">
                <a:latin typeface="+mj-lt"/>
              </a:rPr>
              <a:t>Overall, our research highlights the potential of CNNs as a powerful tool in the fight against online security threats, particularly in the detection and mitigation of phishing attacks.</a:t>
            </a:r>
          </a:p>
          <a:p>
            <a:pPr>
              <a:lnSpc>
                <a:spcPct val="100000"/>
              </a:lnSpc>
            </a:pPr>
            <a:r>
              <a:rPr lang="en-US" sz="2000" dirty="0">
                <a:latin typeface="+mj-lt"/>
              </a:rPr>
              <a:t> Further research and improvements in CNN architecture and training techniques could lead to even more accurate and efficient phishing website detection systems in the future.</a:t>
            </a:r>
            <a:endParaRPr lang="en-IN" sz="2000" dirty="0">
              <a:latin typeface="+mj-lt"/>
            </a:endParaRPr>
          </a:p>
        </p:txBody>
      </p:sp>
    </p:spTree>
    <p:extLst>
      <p:ext uri="{BB962C8B-B14F-4D97-AF65-F5344CB8AC3E}">
        <p14:creationId xmlns:p14="http://schemas.microsoft.com/office/powerpoint/2010/main" val="1987993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E3D9-B5B6-7B76-B0A5-AEAD87282179}"/>
              </a:ext>
            </a:extLst>
          </p:cNvPr>
          <p:cNvSpPr>
            <a:spLocks noGrp="1"/>
          </p:cNvSpPr>
          <p:nvPr>
            <p:ph type="title"/>
          </p:nvPr>
        </p:nvSpPr>
        <p:spPr/>
        <p:txBody>
          <a:bodyPr>
            <a:normAutofit/>
          </a:bodyPr>
          <a:lstStyle/>
          <a:p>
            <a:r>
              <a:rPr lang="en-IN" sz="3200" dirty="0">
                <a:latin typeface="+mn-lt"/>
              </a:rPr>
              <a:t>SYSTEM APPROACH</a:t>
            </a:r>
          </a:p>
        </p:txBody>
      </p:sp>
      <p:sp>
        <p:nvSpPr>
          <p:cNvPr id="3" name="Content Placeholder 2">
            <a:extLst>
              <a:ext uri="{FF2B5EF4-FFF2-40B4-BE49-F238E27FC236}">
                <a16:creationId xmlns:a16="http://schemas.microsoft.com/office/drawing/2014/main" id="{737A3EE1-29CC-8889-0DA3-C2CA43FB3BD1}"/>
              </a:ext>
            </a:extLst>
          </p:cNvPr>
          <p:cNvSpPr>
            <a:spLocks noGrp="1"/>
          </p:cNvSpPr>
          <p:nvPr>
            <p:ph idx="1"/>
          </p:nvPr>
        </p:nvSpPr>
        <p:spPr/>
        <p:txBody>
          <a:bodyPr>
            <a:normAutofit/>
          </a:bodyPr>
          <a:lstStyle/>
          <a:p>
            <a:r>
              <a:rPr lang="en-IN" sz="2000" dirty="0"/>
              <a:t>SYSTEM REQUIREMENT:</a:t>
            </a:r>
          </a:p>
          <a:p>
            <a:pPr>
              <a:lnSpc>
                <a:spcPct val="100000"/>
              </a:lnSpc>
            </a:pPr>
            <a:r>
              <a:rPr lang="en-IN" sz="2000" dirty="0"/>
              <a:t>HARDWARE: </a:t>
            </a:r>
            <a:r>
              <a:rPr lang="en-IN" sz="2000" dirty="0">
                <a:latin typeface="+mj-lt"/>
              </a:rPr>
              <a:t>laptop i3 processor with 8gb ram, keyboard, mouse</a:t>
            </a:r>
          </a:p>
          <a:p>
            <a:r>
              <a:rPr lang="en-IN" sz="2000" dirty="0"/>
              <a:t>SOFTWARE: </a:t>
            </a:r>
            <a:r>
              <a:rPr lang="en-IN" sz="2000" dirty="0">
                <a:latin typeface="+mj-lt"/>
              </a:rPr>
              <a:t>Anaconda(</a:t>
            </a:r>
            <a:r>
              <a:rPr lang="en-IN" sz="2000" dirty="0" err="1">
                <a:latin typeface="+mj-lt"/>
              </a:rPr>
              <a:t>Jupyter</a:t>
            </a:r>
            <a:r>
              <a:rPr lang="en-IN" sz="2000" dirty="0">
                <a:latin typeface="+mj-lt"/>
              </a:rPr>
              <a:t> Notebook)</a:t>
            </a:r>
          </a:p>
        </p:txBody>
      </p:sp>
    </p:spTree>
    <p:extLst>
      <p:ext uri="{BB962C8B-B14F-4D97-AF65-F5344CB8AC3E}">
        <p14:creationId xmlns:p14="http://schemas.microsoft.com/office/powerpoint/2010/main" val="145229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AB5C-B05E-8FB9-DC9B-997A4AFA5A69}"/>
              </a:ext>
            </a:extLst>
          </p:cNvPr>
          <p:cNvSpPr>
            <a:spLocks noGrp="1"/>
          </p:cNvSpPr>
          <p:nvPr>
            <p:ph type="title"/>
          </p:nvPr>
        </p:nvSpPr>
        <p:spPr/>
        <p:txBody>
          <a:bodyPr>
            <a:normAutofit/>
          </a:bodyPr>
          <a:lstStyle/>
          <a:p>
            <a:r>
              <a:rPr lang="en-IN" sz="3200" dirty="0">
                <a:latin typeface="+mn-lt"/>
              </a:rPr>
              <a:t>REFERENCE</a:t>
            </a:r>
          </a:p>
        </p:txBody>
      </p:sp>
      <p:sp>
        <p:nvSpPr>
          <p:cNvPr id="3" name="Content Placeholder 2">
            <a:extLst>
              <a:ext uri="{FF2B5EF4-FFF2-40B4-BE49-F238E27FC236}">
                <a16:creationId xmlns:a16="http://schemas.microsoft.com/office/drawing/2014/main" id="{BC9A129D-0A35-C93B-22BF-3B4CD7905285}"/>
              </a:ext>
            </a:extLst>
          </p:cNvPr>
          <p:cNvSpPr>
            <a:spLocks noGrp="1"/>
          </p:cNvSpPr>
          <p:nvPr>
            <p:ph idx="1"/>
          </p:nvPr>
        </p:nvSpPr>
        <p:spPr/>
        <p:txBody>
          <a:bodyPr>
            <a:normAutofit/>
          </a:bodyPr>
          <a:lstStyle/>
          <a:p>
            <a:r>
              <a:rPr lang="en-IN" sz="2000" b="1" dirty="0">
                <a:latin typeface="+mj-lt"/>
              </a:rPr>
              <a:t>Data </a:t>
            </a:r>
            <a:r>
              <a:rPr lang="en-IN" sz="2000" b="1" dirty="0" err="1">
                <a:latin typeface="+mj-lt"/>
              </a:rPr>
              <a:t>set:</a:t>
            </a:r>
            <a:r>
              <a:rPr lang="en-IN" sz="2000" dirty="0" err="1">
                <a:latin typeface="+mj-lt"/>
              </a:rPr>
              <a:t>https</a:t>
            </a:r>
            <a:r>
              <a:rPr lang="en-IN" sz="2000" dirty="0">
                <a:latin typeface="+mj-lt"/>
              </a:rPr>
              <a:t>://www.Kaggle.com/datasets/phishing website</a:t>
            </a:r>
          </a:p>
          <a:p>
            <a:r>
              <a:rPr lang="en-IN" sz="2000" b="1" dirty="0">
                <a:latin typeface="+mj-lt"/>
              </a:rPr>
              <a:t>Libraries</a:t>
            </a:r>
            <a:r>
              <a:rPr lang="en-IN" sz="2000" dirty="0">
                <a:latin typeface="+mj-lt"/>
              </a:rPr>
              <a:t>(</a:t>
            </a:r>
            <a:r>
              <a:rPr lang="en-IN" sz="2000" dirty="0" err="1">
                <a:latin typeface="+mj-lt"/>
              </a:rPr>
              <a:t>pandas,numpy</a:t>
            </a:r>
            <a:r>
              <a:rPr lang="en-IN" sz="2000" dirty="0">
                <a:latin typeface="+mj-lt"/>
              </a:rPr>
              <a:t> etc…)</a:t>
            </a:r>
          </a:p>
          <a:p>
            <a:pPr>
              <a:lnSpc>
                <a:spcPct val="100000"/>
              </a:lnSpc>
            </a:pPr>
            <a:r>
              <a:rPr lang="en-IN" sz="2000" b="1" dirty="0" err="1">
                <a:latin typeface="+mj-lt"/>
              </a:rPr>
              <a:t>Github:</a:t>
            </a:r>
            <a:r>
              <a:rPr lang="en-IN" sz="2000" dirty="0" err="1">
                <a:latin typeface="+mj-lt"/>
              </a:rPr>
              <a:t>https</a:t>
            </a:r>
            <a:r>
              <a:rPr lang="en-IN" sz="2000" dirty="0">
                <a:latin typeface="+mj-lt"/>
              </a:rPr>
              <a:t>://www.github.com/Phishing Website Detection</a:t>
            </a:r>
          </a:p>
        </p:txBody>
      </p:sp>
    </p:spTree>
    <p:extLst>
      <p:ext uri="{BB962C8B-B14F-4D97-AF65-F5344CB8AC3E}">
        <p14:creationId xmlns:p14="http://schemas.microsoft.com/office/powerpoint/2010/main" val="116742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C1EB6-CCF1-F65A-302C-B3017CAFD8A7}"/>
              </a:ext>
            </a:extLst>
          </p:cNvPr>
          <p:cNvSpPr>
            <a:spLocks noGrp="1"/>
          </p:cNvSpPr>
          <p:nvPr>
            <p:ph type="title"/>
          </p:nvPr>
        </p:nvSpPr>
        <p:spPr/>
        <p:txBody>
          <a:bodyPr>
            <a:normAutofit/>
          </a:bodyPr>
          <a:lstStyle/>
          <a:p>
            <a:r>
              <a:rPr lang="en-IN" sz="3200" dirty="0">
                <a:latin typeface="+mn-lt"/>
              </a:rPr>
              <a:t>PROBLEM STATEMENT</a:t>
            </a:r>
          </a:p>
        </p:txBody>
      </p:sp>
      <p:sp>
        <p:nvSpPr>
          <p:cNvPr id="3" name="Content Placeholder 2">
            <a:extLst>
              <a:ext uri="{FF2B5EF4-FFF2-40B4-BE49-F238E27FC236}">
                <a16:creationId xmlns:a16="http://schemas.microsoft.com/office/drawing/2014/main" id="{C4230A69-E4CF-9B40-7528-EFB158126945}"/>
              </a:ext>
            </a:extLst>
          </p:cNvPr>
          <p:cNvSpPr>
            <a:spLocks noGrp="1"/>
          </p:cNvSpPr>
          <p:nvPr>
            <p:ph idx="1"/>
          </p:nvPr>
        </p:nvSpPr>
        <p:spPr/>
        <p:txBody>
          <a:bodyPr>
            <a:normAutofit/>
          </a:bodyPr>
          <a:lstStyle/>
          <a:p>
            <a:pPr>
              <a:lnSpc>
                <a:spcPct val="100000"/>
              </a:lnSpc>
            </a:pPr>
            <a:r>
              <a:rPr lang="en-US" sz="2000" dirty="0">
                <a:latin typeface="+mj-lt"/>
              </a:rPr>
              <a:t>Phishing attacks have become a widespread problem in today's digital age, with cybercriminals continuously developing new methods to trick users into providing sensitive information such as login credentials and personal data. One common method used by cybercriminals is the creation of phishing websites that mimic legitimate websites to deceive </a:t>
            </a:r>
            <a:r>
              <a:rPr lang="en-US" sz="2000" dirty="0" err="1">
                <a:latin typeface="+mj-lt"/>
              </a:rPr>
              <a:t>users.The</a:t>
            </a:r>
            <a:r>
              <a:rPr lang="en-US" sz="2000" dirty="0">
                <a:latin typeface="+mj-lt"/>
              </a:rPr>
              <a:t> detection of phishing websites is crucial in order to protect users from falling victim to these attacks. </a:t>
            </a:r>
          </a:p>
        </p:txBody>
      </p:sp>
    </p:spTree>
    <p:extLst>
      <p:ext uri="{BB962C8B-B14F-4D97-AF65-F5344CB8AC3E}">
        <p14:creationId xmlns:p14="http://schemas.microsoft.com/office/powerpoint/2010/main" val="306645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D0F6-ADA9-E5EC-814D-0FF0F267FD77}"/>
              </a:ext>
            </a:extLst>
          </p:cNvPr>
          <p:cNvSpPr>
            <a:spLocks noGrp="1"/>
          </p:cNvSpPr>
          <p:nvPr>
            <p:ph type="title"/>
          </p:nvPr>
        </p:nvSpPr>
        <p:spPr>
          <a:xfrm>
            <a:off x="838200" y="260350"/>
            <a:ext cx="10658475" cy="1325563"/>
          </a:xfrm>
        </p:spPr>
        <p:txBody>
          <a:bodyPr>
            <a:normAutofit/>
          </a:bodyPr>
          <a:lstStyle/>
          <a:p>
            <a:r>
              <a:rPr lang="en-IN" sz="3200" dirty="0">
                <a:latin typeface="+mn-lt"/>
              </a:rPr>
              <a:t>SOLUTION</a:t>
            </a:r>
          </a:p>
        </p:txBody>
      </p:sp>
      <p:sp>
        <p:nvSpPr>
          <p:cNvPr id="3" name="Content Placeholder 2">
            <a:extLst>
              <a:ext uri="{FF2B5EF4-FFF2-40B4-BE49-F238E27FC236}">
                <a16:creationId xmlns:a16="http://schemas.microsoft.com/office/drawing/2014/main" id="{969119BB-65D9-0FD8-0BE8-883AA3518518}"/>
              </a:ext>
            </a:extLst>
          </p:cNvPr>
          <p:cNvSpPr>
            <a:spLocks noGrp="1"/>
          </p:cNvSpPr>
          <p:nvPr>
            <p:ph idx="1"/>
          </p:nvPr>
        </p:nvSpPr>
        <p:spPr/>
        <p:txBody>
          <a:bodyPr/>
          <a:lstStyle/>
          <a:p>
            <a:pPr>
              <a:lnSpc>
                <a:spcPct val="100000"/>
              </a:lnSpc>
            </a:pPr>
            <a:r>
              <a:rPr lang="en-US" sz="2000" dirty="0">
                <a:latin typeface="+mj-lt"/>
              </a:rPr>
              <a:t>Traditional methods of detecting phishing websites often rely on static features such as URL or domain matching, which can be easily manipulated by attackers.</a:t>
            </a:r>
          </a:p>
          <a:p>
            <a:pPr>
              <a:lnSpc>
                <a:spcPct val="100000"/>
              </a:lnSpc>
            </a:pPr>
            <a:r>
              <a:rPr lang="en-US" sz="2000" dirty="0">
                <a:latin typeface="+mj-lt"/>
              </a:rPr>
              <a:t> In this project, I propose using Convolutional Neural Networks (CNN) for the detection of phishing websites. CNNs have shown promising results in image recognition tasks and can be adapted to analyze website content for phishing indicators. </a:t>
            </a:r>
          </a:p>
          <a:p>
            <a:pPr>
              <a:lnSpc>
                <a:spcPct val="100000"/>
              </a:lnSpc>
            </a:pPr>
            <a:r>
              <a:rPr lang="en-US" sz="2000" dirty="0">
                <a:latin typeface="+mj-lt"/>
              </a:rPr>
              <a:t>By training a CNN model on a large dataset of known phishing and legitimate websites, we aim to develop an effective and accurate approach for detecting phishing websites in real-time. </a:t>
            </a:r>
          </a:p>
          <a:p>
            <a:pPr>
              <a:lnSpc>
                <a:spcPct val="100000"/>
              </a:lnSpc>
            </a:pPr>
            <a:r>
              <a:rPr lang="en-US" sz="2000" dirty="0">
                <a:latin typeface="+mj-lt"/>
              </a:rPr>
              <a:t>This research will contribute to improving online security and protecting users from falling prey to phishing attacks</a:t>
            </a:r>
            <a:r>
              <a:rPr lang="en-US" dirty="0">
                <a:latin typeface="+mj-lt"/>
              </a:rPr>
              <a:t>.</a:t>
            </a:r>
            <a:endParaRPr lang="en-IN" dirty="0">
              <a:latin typeface="+mj-lt"/>
            </a:endParaRPr>
          </a:p>
        </p:txBody>
      </p:sp>
    </p:spTree>
    <p:extLst>
      <p:ext uri="{BB962C8B-B14F-4D97-AF65-F5344CB8AC3E}">
        <p14:creationId xmlns:p14="http://schemas.microsoft.com/office/powerpoint/2010/main" val="213940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D00D-9AD2-3A53-6F49-F4AC9DDA1D49}"/>
              </a:ext>
            </a:extLst>
          </p:cNvPr>
          <p:cNvSpPr>
            <a:spLocks noGrp="1"/>
          </p:cNvSpPr>
          <p:nvPr>
            <p:ph type="title"/>
          </p:nvPr>
        </p:nvSpPr>
        <p:spPr/>
        <p:txBody>
          <a:bodyPr>
            <a:normAutofit/>
          </a:bodyPr>
          <a:lstStyle/>
          <a:p>
            <a:r>
              <a:rPr lang="en-IN" sz="3200" dirty="0">
                <a:latin typeface="+mn-lt"/>
              </a:rPr>
              <a:t>PROJECT OVERVIEW</a:t>
            </a:r>
          </a:p>
        </p:txBody>
      </p:sp>
      <p:sp>
        <p:nvSpPr>
          <p:cNvPr id="3" name="Content Placeholder 2">
            <a:extLst>
              <a:ext uri="{FF2B5EF4-FFF2-40B4-BE49-F238E27FC236}">
                <a16:creationId xmlns:a16="http://schemas.microsoft.com/office/drawing/2014/main" id="{79A4EA8B-5465-9792-D0FA-29DC7E61DFB2}"/>
              </a:ext>
            </a:extLst>
          </p:cNvPr>
          <p:cNvSpPr>
            <a:spLocks noGrp="1"/>
          </p:cNvSpPr>
          <p:nvPr>
            <p:ph idx="1"/>
          </p:nvPr>
        </p:nvSpPr>
        <p:spPr/>
        <p:txBody>
          <a:bodyPr>
            <a:normAutofit fontScale="85000" lnSpcReduction="10000"/>
          </a:bodyPr>
          <a:lstStyle/>
          <a:p>
            <a:pPr>
              <a:lnSpc>
                <a:spcPct val="120000"/>
              </a:lnSpc>
            </a:pPr>
            <a:r>
              <a:rPr lang="en-US" sz="2000" dirty="0">
                <a:latin typeface="+mj-lt"/>
              </a:rPr>
              <a:t>In this project, I aim to develop a deep learning model based on Convolutional Neural Networks (CNN) to detect phishing websites. CNNs are commonly used in image recognition tasks, but they can also be applied to text and URL data by converting them into image-like representations.</a:t>
            </a:r>
          </a:p>
          <a:p>
            <a:pPr>
              <a:lnSpc>
                <a:spcPct val="120000"/>
              </a:lnSpc>
            </a:pPr>
            <a:r>
              <a:rPr lang="en-US" sz="2000" dirty="0">
                <a:latin typeface="+mj-lt"/>
              </a:rPr>
              <a:t>The dataset for training and testing the model will consist of a large number of URLs labeled as phishing or legitimate. The model will be trained on the labeled dataset to learn patterns and characteristics.</a:t>
            </a:r>
          </a:p>
          <a:p>
            <a:pPr>
              <a:lnSpc>
                <a:spcPct val="120000"/>
              </a:lnSpc>
            </a:pPr>
            <a:r>
              <a:rPr lang="en-US" sz="2000" dirty="0">
                <a:latin typeface="+mj-lt"/>
              </a:rPr>
              <a:t>Once the model is trained, we will evaluate its performance on a separate test dataset to measure its accuracy, precision, recall, and F1 score. </a:t>
            </a:r>
          </a:p>
          <a:p>
            <a:pPr>
              <a:lnSpc>
                <a:spcPct val="120000"/>
              </a:lnSpc>
            </a:pPr>
            <a:r>
              <a:rPr lang="en-US" sz="2000" dirty="0">
                <a:latin typeface="+mj-lt"/>
              </a:rPr>
              <a:t>We will also analyze the model's prediction capabilities and refine it if necessary to improve its detection accuracy.</a:t>
            </a:r>
          </a:p>
          <a:p>
            <a:pPr>
              <a:lnSpc>
                <a:spcPct val="120000"/>
              </a:lnSpc>
            </a:pPr>
            <a:r>
              <a:rPr lang="en-US" sz="2000" dirty="0">
                <a:latin typeface="+mj-lt"/>
              </a:rPr>
              <a:t>Finally, we will deploy the trained model as a phishing website detection tool that can be integrated into web browsers or security software to protect users from falling victim to phishing scams.</a:t>
            </a:r>
          </a:p>
          <a:p>
            <a:pPr>
              <a:lnSpc>
                <a:spcPct val="120000"/>
              </a:lnSpc>
            </a:pPr>
            <a:r>
              <a:rPr lang="en-US" sz="2000" dirty="0">
                <a:latin typeface="+mj-lt"/>
              </a:rPr>
              <a:t> This project aims to contribute to the development of effective cybersecurity solutions for safeguarding internet users' sensitive information.</a:t>
            </a:r>
            <a:endParaRPr lang="en-IN" sz="2000" dirty="0">
              <a:latin typeface="+mj-lt"/>
            </a:endParaRPr>
          </a:p>
        </p:txBody>
      </p:sp>
    </p:spTree>
    <p:extLst>
      <p:ext uri="{BB962C8B-B14F-4D97-AF65-F5344CB8AC3E}">
        <p14:creationId xmlns:p14="http://schemas.microsoft.com/office/powerpoint/2010/main" val="250235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79BB-ACD8-5557-35FD-A75B1D220022}"/>
              </a:ext>
            </a:extLst>
          </p:cNvPr>
          <p:cNvSpPr>
            <a:spLocks noGrp="1"/>
          </p:cNvSpPr>
          <p:nvPr>
            <p:ph type="title"/>
          </p:nvPr>
        </p:nvSpPr>
        <p:spPr/>
        <p:txBody>
          <a:bodyPr>
            <a:normAutofit/>
          </a:bodyPr>
          <a:lstStyle/>
          <a:p>
            <a:r>
              <a:rPr lang="en-IN" sz="3200" dirty="0">
                <a:latin typeface="+mn-lt"/>
              </a:rPr>
              <a:t>END USERS</a:t>
            </a:r>
          </a:p>
        </p:txBody>
      </p:sp>
      <p:sp>
        <p:nvSpPr>
          <p:cNvPr id="3" name="Content Placeholder 2">
            <a:extLst>
              <a:ext uri="{FF2B5EF4-FFF2-40B4-BE49-F238E27FC236}">
                <a16:creationId xmlns:a16="http://schemas.microsoft.com/office/drawing/2014/main" id="{9EB70318-ED4E-D235-7376-8B4FD3EEE71C}"/>
              </a:ext>
            </a:extLst>
          </p:cNvPr>
          <p:cNvSpPr>
            <a:spLocks noGrp="1"/>
          </p:cNvSpPr>
          <p:nvPr>
            <p:ph idx="1"/>
          </p:nvPr>
        </p:nvSpPr>
        <p:spPr>
          <a:xfrm>
            <a:off x="1400175" y="1690688"/>
            <a:ext cx="9734550" cy="4351338"/>
          </a:xfrm>
        </p:spPr>
        <p:txBody>
          <a:bodyPr>
            <a:normAutofit/>
          </a:bodyPr>
          <a:lstStyle/>
          <a:p>
            <a:pPr>
              <a:lnSpc>
                <a:spcPct val="100000"/>
              </a:lnSpc>
            </a:pPr>
            <a:r>
              <a:rPr lang="en-IN" sz="2000" dirty="0">
                <a:latin typeface="+mj-lt"/>
              </a:rPr>
              <a:t> Internet users</a:t>
            </a:r>
          </a:p>
          <a:p>
            <a:pPr>
              <a:lnSpc>
                <a:spcPct val="100000"/>
              </a:lnSpc>
            </a:pPr>
            <a:r>
              <a:rPr lang="en-US" sz="2000" dirty="0">
                <a:latin typeface="+mj-lt"/>
              </a:rPr>
              <a:t> Online shoppers</a:t>
            </a:r>
          </a:p>
          <a:p>
            <a:pPr>
              <a:lnSpc>
                <a:spcPct val="100000"/>
              </a:lnSpc>
            </a:pPr>
            <a:r>
              <a:rPr lang="en-US" sz="2000" dirty="0">
                <a:latin typeface="+mj-lt"/>
              </a:rPr>
              <a:t> Businesses</a:t>
            </a:r>
          </a:p>
          <a:p>
            <a:pPr>
              <a:lnSpc>
                <a:spcPct val="100000"/>
              </a:lnSpc>
            </a:pPr>
            <a:r>
              <a:rPr lang="en-US" sz="2000" dirty="0">
                <a:latin typeface="+mj-lt"/>
              </a:rPr>
              <a:t> Financial institutions</a:t>
            </a:r>
          </a:p>
          <a:p>
            <a:pPr>
              <a:lnSpc>
                <a:spcPct val="100000"/>
              </a:lnSpc>
            </a:pPr>
            <a:r>
              <a:rPr lang="en-US" sz="2000" dirty="0">
                <a:latin typeface="+mj-lt"/>
              </a:rPr>
              <a:t> Cybersecurity professionals</a:t>
            </a:r>
          </a:p>
          <a:p>
            <a:pPr>
              <a:lnSpc>
                <a:spcPct val="100000"/>
              </a:lnSpc>
            </a:pPr>
            <a:r>
              <a:rPr lang="en-US" sz="2000" dirty="0">
                <a:latin typeface="+mj-lt"/>
              </a:rPr>
              <a:t> Educational institutions</a:t>
            </a:r>
          </a:p>
          <a:p>
            <a:pPr>
              <a:lnSpc>
                <a:spcPct val="100000"/>
              </a:lnSpc>
            </a:pPr>
            <a:r>
              <a:rPr lang="en-US" sz="2000" dirty="0">
                <a:latin typeface="+mj-lt"/>
              </a:rPr>
              <a:t> Government institutions</a:t>
            </a:r>
            <a:endParaRPr lang="en-IN" sz="2000" dirty="0">
              <a:latin typeface="+mj-lt"/>
            </a:endParaRPr>
          </a:p>
        </p:txBody>
      </p:sp>
    </p:spTree>
    <p:extLst>
      <p:ext uri="{BB962C8B-B14F-4D97-AF65-F5344CB8AC3E}">
        <p14:creationId xmlns:p14="http://schemas.microsoft.com/office/powerpoint/2010/main" val="341067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4A03-42D3-B466-89D4-410A2D8BE79C}"/>
              </a:ext>
            </a:extLst>
          </p:cNvPr>
          <p:cNvSpPr>
            <a:spLocks noGrp="1"/>
          </p:cNvSpPr>
          <p:nvPr>
            <p:ph type="title"/>
          </p:nvPr>
        </p:nvSpPr>
        <p:spPr/>
        <p:txBody>
          <a:bodyPr>
            <a:normAutofit/>
          </a:bodyPr>
          <a:lstStyle/>
          <a:p>
            <a:r>
              <a:rPr lang="en-IN" sz="3200" dirty="0">
                <a:latin typeface="+mn-lt"/>
              </a:rPr>
              <a:t>FLOW CHART</a:t>
            </a:r>
          </a:p>
        </p:txBody>
      </p:sp>
      <p:pic>
        <p:nvPicPr>
          <p:cNvPr id="5" name="Content Placeholder 4">
            <a:extLst>
              <a:ext uri="{FF2B5EF4-FFF2-40B4-BE49-F238E27FC236}">
                <a16:creationId xmlns:a16="http://schemas.microsoft.com/office/drawing/2014/main" id="{8FFD3B8B-1FDA-F2B3-D052-03587A826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500" y="1238250"/>
            <a:ext cx="7905750" cy="5372099"/>
          </a:xfrm>
        </p:spPr>
      </p:pic>
    </p:spTree>
    <p:extLst>
      <p:ext uri="{BB962C8B-B14F-4D97-AF65-F5344CB8AC3E}">
        <p14:creationId xmlns:p14="http://schemas.microsoft.com/office/powerpoint/2010/main" val="8902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0C80-E0F1-4AD5-C2BE-17680FFA03A5}"/>
              </a:ext>
            </a:extLst>
          </p:cNvPr>
          <p:cNvSpPr>
            <a:spLocks noGrp="1"/>
          </p:cNvSpPr>
          <p:nvPr>
            <p:ph type="title"/>
          </p:nvPr>
        </p:nvSpPr>
        <p:spPr/>
        <p:txBody>
          <a:bodyPr>
            <a:normAutofit/>
          </a:bodyPr>
          <a:lstStyle/>
          <a:p>
            <a:r>
              <a:rPr lang="en-IN" sz="3200" dirty="0">
                <a:latin typeface="+mn-lt"/>
              </a:rPr>
              <a:t>VALUE PROPORTION</a:t>
            </a:r>
          </a:p>
        </p:txBody>
      </p:sp>
      <p:sp>
        <p:nvSpPr>
          <p:cNvPr id="3" name="Content Placeholder 2">
            <a:extLst>
              <a:ext uri="{FF2B5EF4-FFF2-40B4-BE49-F238E27FC236}">
                <a16:creationId xmlns:a16="http://schemas.microsoft.com/office/drawing/2014/main" id="{05D394EF-3C22-F070-037D-206DA82F2FDA}"/>
              </a:ext>
            </a:extLst>
          </p:cNvPr>
          <p:cNvSpPr>
            <a:spLocks noGrp="1"/>
          </p:cNvSpPr>
          <p:nvPr>
            <p:ph idx="1"/>
          </p:nvPr>
        </p:nvSpPr>
        <p:spPr/>
        <p:txBody>
          <a:bodyPr>
            <a:normAutofit lnSpcReduction="10000"/>
          </a:bodyPr>
          <a:lstStyle/>
          <a:p>
            <a:pPr>
              <a:lnSpc>
                <a:spcPct val="100000"/>
              </a:lnSpc>
            </a:pPr>
            <a:r>
              <a:rPr lang="en-US" sz="2400" dirty="0"/>
              <a:t>Accuracy: </a:t>
            </a:r>
            <a:r>
              <a:rPr lang="en-US" sz="2200" dirty="0">
                <a:latin typeface="+mj-lt"/>
              </a:rPr>
              <a:t>Our CNN model offers high accuracy in detecting phishing websites, reducing the risk of users falling victim to phishing attack</a:t>
            </a:r>
          </a:p>
          <a:p>
            <a:pPr>
              <a:lnSpc>
                <a:spcPct val="100000"/>
              </a:lnSpc>
            </a:pPr>
            <a:r>
              <a:rPr lang="en-US" sz="2400" dirty="0"/>
              <a:t>Real-time detection: </a:t>
            </a:r>
            <a:r>
              <a:rPr lang="en-US" sz="2200" dirty="0">
                <a:latin typeface="+mj-lt"/>
              </a:rPr>
              <a:t>The CNN can quickly scan and classify websites in real-time, providing immediate feedback to users on the legitimacy of a website.</a:t>
            </a:r>
          </a:p>
          <a:p>
            <a:pPr>
              <a:lnSpc>
                <a:spcPct val="100000"/>
              </a:lnSpc>
            </a:pPr>
            <a:r>
              <a:rPr lang="en-US" sz="2400" dirty="0"/>
              <a:t>Cost-effective</a:t>
            </a:r>
            <a:r>
              <a:rPr lang="en-US" sz="2400" dirty="0">
                <a:latin typeface="+mj-lt"/>
              </a:rPr>
              <a:t>: </a:t>
            </a:r>
            <a:r>
              <a:rPr lang="en-US" sz="2200" dirty="0">
                <a:latin typeface="+mj-lt"/>
              </a:rPr>
              <a:t>Our solution is a cost-effective way to protect users from phishing attacks, compared to traditional methods such as manual screening or installing expensive security software.</a:t>
            </a:r>
          </a:p>
          <a:p>
            <a:pPr>
              <a:lnSpc>
                <a:spcPct val="100000"/>
              </a:lnSpc>
            </a:pPr>
            <a:r>
              <a:rPr lang="en-US" sz="2400" dirty="0"/>
              <a:t>Scalability:</a:t>
            </a:r>
            <a:r>
              <a:rPr lang="en-US" dirty="0"/>
              <a:t> </a:t>
            </a:r>
            <a:r>
              <a:rPr lang="en-US" sz="2200" dirty="0">
                <a:latin typeface="+mj-lt"/>
              </a:rPr>
              <a:t>The CNN model can be easily scaled to handle a large volume of website scans, making it suitable for use by organizations of all sizes</a:t>
            </a:r>
            <a:r>
              <a:rPr lang="en-US" dirty="0"/>
              <a:t>.</a:t>
            </a:r>
          </a:p>
          <a:p>
            <a:pPr>
              <a:lnSpc>
                <a:spcPct val="100000"/>
              </a:lnSpc>
            </a:pPr>
            <a:r>
              <a:rPr lang="en-US" sz="2400" dirty="0"/>
              <a:t>User-friendly</a:t>
            </a:r>
            <a:r>
              <a:rPr lang="en-US" sz="2400" dirty="0">
                <a:latin typeface="+mj-lt"/>
              </a:rPr>
              <a:t>: </a:t>
            </a:r>
            <a:r>
              <a:rPr lang="en-US" sz="2200" dirty="0">
                <a:latin typeface="+mj-lt"/>
              </a:rPr>
              <a:t>Our solution is user-friendly and does not require any technical expertise to operate, making it accessible to a wide range of users.</a:t>
            </a:r>
            <a:endParaRPr lang="en-IN" sz="2200" dirty="0">
              <a:latin typeface="+mj-lt"/>
            </a:endParaRPr>
          </a:p>
        </p:txBody>
      </p:sp>
    </p:spTree>
    <p:extLst>
      <p:ext uri="{BB962C8B-B14F-4D97-AF65-F5344CB8AC3E}">
        <p14:creationId xmlns:p14="http://schemas.microsoft.com/office/powerpoint/2010/main" val="398186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33D9-5E65-BEF5-2E07-0B977361A2CB}"/>
              </a:ext>
            </a:extLst>
          </p:cNvPr>
          <p:cNvSpPr>
            <a:spLocks noGrp="1"/>
          </p:cNvSpPr>
          <p:nvPr>
            <p:ph type="title"/>
          </p:nvPr>
        </p:nvSpPr>
        <p:spPr/>
        <p:txBody>
          <a:bodyPr>
            <a:normAutofit/>
          </a:bodyPr>
          <a:lstStyle/>
          <a:p>
            <a:r>
              <a:rPr lang="en-IN" sz="3200" dirty="0">
                <a:latin typeface="+mn-lt"/>
              </a:rPr>
              <a:t>WOW FACTOR OF USING CNN</a:t>
            </a:r>
          </a:p>
        </p:txBody>
      </p:sp>
      <p:sp>
        <p:nvSpPr>
          <p:cNvPr id="3" name="Content Placeholder 2">
            <a:extLst>
              <a:ext uri="{FF2B5EF4-FFF2-40B4-BE49-F238E27FC236}">
                <a16:creationId xmlns:a16="http://schemas.microsoft.com/office/drawing/2014/main" id="{BE6E7FEB-17F8-5815-2E3C-FD1CE80212B4}"/>
              </a:ext>
            </a:extLst>
          </p:cNvPr>
          <p:cNvSpPr>
            <a:spLocks noGrp="1"/>
          </p:cNvSpPr>
          <p:nvPr>
            <p:ph idx="1"/>
          </p:nvPr>
        </p:nvSpPr>
        <p:spPr/>
        <p:txBody>
          <a:bodyPr>
            <a:normAutofit/>
          </a:bodyPr>
          <a:lstStyle/>
          <a:p>
            <a:pPr>
              <a:lnSpc>
                <a:spcPct val="100000"/>
              </a:lnSpc>
            </a:pPr>
            <a:r>
              <a:rPr lang="en-US" sz="2000" dirty="0">
                <a:latin typeface="+mj-lt"/>
              </a:rPr>
              <a:t>The "wow" factor in using Convolutional Neural Networks (CNN) for phishing website detection lies in the cutting-edge technology and advanced algorithms employed. </a:t>
            </a:r>
          </a:p>
          <a:p>
            <a:pPr>
              <a:lnSpc>
                <a:spcPct val="100000"/>
              </a:lnSpc>
            </a:pPr>
            <a:r>
              <a:rPr lang="en-US" sz="2000" dirty="0">
                <a:latin typeface="+mj-lt"/>
              </a:rPr>
              <a:t>By utilizing CNN, we are able to effectively extract features from website data and analyze patterns that may indicate phishing attempts. </a:t>
            </a:r>
          </a:p>
          <a:p>
            <a:pPr>
              <a:lnSpc>
                <a:spcPct val="100000"/>
              </a:lnSpc>
            </a:pPr>
            <a:r>
              <a:rPr lang="en-US" sz="2000" dirty="0">
                <a:latin typeface="+mj-lt"/>
              </a:rPr>
              <a:t>This allows for a highly accurate and efficient detection system that can help protect users from falling victim to fraudulent websites. </a:t>
            </a:r>
          </a:p>
          <a:p>
            <a:pPr>
              <a:lnSpc>
                <a:spcPct val="100000"/>
              </a:lnSpc>
            </a:pPr>
            <a:r>
              <a:rPr lang="en-US" sz="2000" dirty="0">
                <a:latin typeface="+mj-lt"/>
              </a:rPr>
              <a:t>Additionally, the use of CNN enables real-time monitoring and rapid response to emerging threats, ensuring the continuous safety of online users.</a:t>
            </a:r>
            <a:endParaRPr lang="en-IN" sz="2000" dirty="0">
              <a:latin typeface="+mj-lt"/>
            </a:endParaRPr>
          </a:p>
        </p:txBody>
      </p:sp>
    </p:spTree>
    <p:extLst>
      <p:ext uri="{BB962C8B-B14F-4D97-AF65-F5344CB8AC3E}">
        <p14:creationId xmlns:p14="http://schemas.microsoft.com/office/powerpoint/2010/main" val="308095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649C-3A17-30A1-894C-F3139A5E1CC7}"/>
              </a:ext>
            </a:extLst>
          </p:cNvPr>
          <p:cNvSpPr>
            <a:spLocks noGrp="1"/>
          </p:cNvSpPr>
          <p:nvPr>
            <p:ph type="title"/>
          </p:nvPr>
        </p:nvSpPr>
        <p:spPr>
          <a:xfrm>
            <a:off x="838200" y="365125"/>
            <a:ext cx="10515600" cy="873125"/>
          </a:xfrm>
        </p:spPr>
        <p:txBody>
          <a:bodyPr>
            <a:normAutofit/>
          </a:bodyPr>
          <a:lstStyle/>
          <a:p>
            <a:r>
              <a:rPr lang="en-IN" sz="3200" dirty="0">
                <a:latin typeface="+mn-lt"/>
              </a:rPr>
              <a:t>PROPOSED SYSTEM</a:t>
            </a:r>
          </a:p>
        </p:txBody>
      </p:sp>
      <p:pic>
        <p:nvPicPr>
          <p:cNvPr id="6" name="Content Placeholder 5">
            <a:extLst>
              <a:ext uri="{FF2B5EF4-FFF2-40B4-BE49-F238E27FC236}">
                <a16:creationId xmlns:a16="http://schemas.microsoft.com/office/drawing/2014/main" id="{B0AF162D-639F-EBF4-F5D7-1CC4B424C486}"/>
              </a:ext>
            </a:extLst>
          </p:cNvPr>
          <p:cNvPicPr>
            <a:picLocks noGrp="1" noChangeAspect="1"/>
          </p:cNvPicPr>
          <p:nvPr>
            <p:ph idx="1"/>
          </p:nvPr>
        </p:nvPicPr>
        <p:blipFill>
          <a:blip r:embed="rId2"/>
          <a:stretch>
            <a:fillRect/>
          </a:stretch>
        </p:blipFill>
        <p:spPr>
          <a:xfrm>
            <a:off x="3095626" y="1238250"/>
            <a:ext cx="5600700" cy="5505450"/>
          </a:xfrm>
          <a:prstGeom prst="rect">
            <a:avLst/>
          </a:prstGeom>
        </p:spPr>
      </p:pic>
    </p:spTree>
    <p:extLst>
      <p:ext uri="{BB962C8B-B14F-4D97-AF65-F5344CB8AC3E}">
        <p14:creationId xmlns:p14="http://schemas.microsoft.com/office/powerpoint/2010/main" val="1282663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1110</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PHISHING WEBSITE  DETECTION USING  CONVOLUTIONAL NEURAL NETWORK </vt:lpstr>
      <vt:lpstr>PROBLEM STATEMENT</vt:lpstr>
      <vt:lpstr>SOLUTION</vt:lpstr>
      <vt:lpstr>PROJECT OVERVIEW</vt:lpstr>
      <vt:lpstr>END USERS</vt:lpstr>
      <vt:lpstr>FLOW CHART</vt:lpstr>
      <vt:lpstr>VALUE PROPORTION</vt:lpstr>
      <vt:lpstr>WOW FACTOR OF USING CNN</vt:lpstr>
      <vt:lpstr>PROPOSED SYSTEM</vt:lpstr>
      <vt:lpstr>MODELLING</vt:lpstr>
      <vt:lpstr>RESULT</vt:lpstr>
      <vt:lpstr>FUTURE WORKS</vt:lpstr>
      <vt:lpstr>CONCLUSION</vt:lpstr>
      <vt:lpstr>SYSTEM APPROACH</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  DETECTION USING  CONVOLUTIONAL NEURAL NETWORK</dc:title>
  <dc:creator>jotheeswarikarthikeyan@outlook.com</dc:creator>
  <cp:lastModifiedBy>jotheeswarikarthikeyan@outlook.com</cp:lastModifiedBy>
  <cp:revision>8</cp:revision>
  <dcterms:created xsi:type="dcterms:W3CDTF">2024-03-29T13:46:25Z</dcterms:created>
  <dcterms:modified xsi:type="dcterms:W3CDTF">2024-04-02T15:09:08Z</dcterms:modified>
</cp:coreProperties>
</file>