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Lobster"/>
      <p:regular r:id="rId45"/>
    </p:embeddedFont>
    <p:embeddedFont>
      <p:font typeface="Montserrat"/>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764724-A6BA-4042-A434-886A2F0C4E72}">
  <a:tblStyle styleId="{6D764724-A6BA-4042-A434-886A2F0C4E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Montserrat-regular.fntdata"/><Relationship Id="rId45" Type="http://schemas.openxmlformats.org/officeDocument/2006/relationships/font" Target="fonts/Lobs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577a4643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577a4643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577a4643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4577a4643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577a46431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4577a46431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68d46d6e0aa6dfb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68d46d6e0aa6dfb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4577a4643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4577a4643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577a4643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4577a4643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577a4643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4577a4643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577a46431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4577a46431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4577a4643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4577a4643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577a4643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4577a4643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577a4643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577a4643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4577a46431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4577a46431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577a46431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4577a46431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577a4643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4577a4643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562172541cf45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562172541cf45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4577a4643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4577a4643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4577a46431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4577a46431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568d46d6e0aa6dfb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68d46d6e0aa6dfb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4577a46431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4577a46431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568d46d6e0aa6dfb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68d46d6e0aa6dfb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577a46431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4577a46431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577a4643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4577a4643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4577a46431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4577a46431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577a4643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4577a4643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577a4643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577a4643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4577a46431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4577a46431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562172541cf451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562172541cf451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577a4643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577a4643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577a4643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577a4643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577a4643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577a4643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577a4643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577a4643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577a4643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577a4643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577a46431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577a46431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w3schools.com/images/stickman.gif" TargetMode="External"/><Relationship Id="rId4" Type="http://schemas.openxmlformats.org/officeDocument/2006/relationships/hyperlink" Target="https://www.w3schools.com/tags/tag_base.asp" TargetMode="External"/><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a:t>
            </a:r>
            <a:r>
              <a:rPr lang="en" sz="3500"/>
              <a:t> </a:t>
            </a:r>
            <a:r>
              <a:rPr b="1" lang="en" sz="3700"/>
              <a:t>HTML  TAGS</a:t>
            </a:r>
            <a:endParaRPr b="1" sz="3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&lt;cite&gt;</a:t>
            </a:r>
            <a:endParaRPr/>
          </a:p>
        </p:txBody>
      </p:sp>
      <p:sp>
        <p:nvSpPr>
          <p:cNvPr id="196" name="Google Shape;196;p22"/>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is used to define the title of the work, book, website, etc.</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endParaRPr sz="1700" u="sng">
              <a:highlight>
                <a:schemeClr val="dk1"/>
              </a:highlight>
              <a:latin typeface="Roboto"/>
              <a:ea typeface="Roboto"/>
              <a:cs typeface="Roboto"/>
              <a:sym typeface="Roboto"/>
            </a:endParaRPr>
          </a:p>
          <a:p>
            <a:pPr indent="0" lvl="0" marL="0" rtl="0" algn="l">
              <a:spcBef>
                <a:spcPts val="1200"/>
              </a:spcBef>
              <a:spcAft>
                <a:spcPts val="1200"/>
              </a:spcAft>
              <a:buNone/>
            </a:pPr>
            <a:r>
              <a:rPr lang="en" sz="1450">
                <a:solidFill>
                  <a:srgbClr val="289240"/>
                </a:solidFill>
                <a:highlight>
                  <a:schemeClr val="dk1"/>
                </a:highlight>
                <a:latin typeface="Courier New"/>
                <a:ea typeface="Courier New"/>
                <a:cs typeface="Courier New"/>
                <a:sym typeface="Courier New"/>
              </a:rPr>
              <a:t>&lt;p&gt;&lt;cite&gt;The Scream&lt;/cite&gt; by Edward Munch. Painted in 1893.&lt;/p&gt;</a:t>
            </a:r>
            <a:endParaRPr sz="2000">
              <a:solidFill>
                <a:srgbClr val="289240"/>
              </a:solidFill>
              <a:highlight>
                <a:schemeClr val="dk1"/>
              </a:highlight>
              <a:latin typeface="Roboto"/>
              <a:ea typeface="Roboto"/>
              <a:cs typeface="Roboto"/>
              <a:sym typeface="Roboto"/>
            </a:endParaRPr>
          </a:p>
        </p:txBody>
      </p:sp>
      <p:sp>
        <p:nvSpPr>
          <p:cNvPr id="197" name="Google Shape;197;p22"/>
          <p:cNvSpPr txBox="1"/>
          <p:nvPr>
            <p:ph idx="2" type="body"/>
          </p:nvPr>
        </p:nvSpPr>
        <p:spPr>
          <a:xfrm>
            <a:off x="4933221" y="15675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
                <a:solidFill>
                  <a:schemeClr val="dk1"/>
                </a:solidFill>
              </a:rPr>
              <a:t>The Scream</a:t>
            </a:r>
            <a:r>
              <a:rPr lang="en">
                <a:solidFill>
                  <a:schemeClr val="dk1"/>
                </a:solidFill>
              </a:rPr>
              <a:t> by Edward Munch. Painted in 1893.</a:t>
            </a:r>
            <a:endParaRPr>
              <a:solidFill>
                <a:schemeClr val="dk1"/>
              </a:solidFill>
            </a:endParaRPr>
          </a:p>
        </p:txBody>
      </p:sp>
      <p:pic>
        <p:nvPicPr>
          <p:cNvPr id="198" name="Google Shape;198;p22"/>
          <p:cNvPicPr preferRelativeResize="0"/>
          <p:nvPr/>
        </p:nvPicPr>
        <p:blipFill>
          <a:blip r:embed="rId3">
            <a:alphaModFix/>
          </a:blip>
          <a:stretch>
            <a:fillRect/>
          </a:stretch>
        </p:blipFill>
        <p:spPr>
          <a:xfrm>
            <a:off x="5054625" y="2113274"/>
            <a:ext cx="1356650" cy="170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&lt;code&gt;</a:t>
            </a:r>
            <a:endParaRPr/>
          </a:p>
        </p:txBody>
      </p:sp>
      <p:sp>
        <p:nvSpPr>
          <p:cNvPr id="204" name="Google Shape;204;p23"/>
          <p:cNvSpPr txBox="1"/>
          <p:nvPr>
            <p:ph idx="1" type="body"/>
          </p:nvPr>
        </p:nvSpPr>
        <p:spPr>
          <a:xfrm>
            <a:off x="1029325" y="1457950"/>
            <a:ext cx="3903900" cy="337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highlight>
                  <a:schemeClr val="dk1"/>
                </a:highlight>
                <a:latin typeface="Roboto"/>
                <a:ea typeface="Roboto"/>
                <a:cs typeface="Roboto"/>
                <a:sym typeface="Roboto"/>
              </a:rPr>
              <a:t> It </a:t>
            </a:r>
            <a:r>
              <a:rPr lang="en" sz="1700">
                <a:highlight>
                  <a:schemeClr val="dk1"/>
                </a:highlight>
                <a:latin typeface="Roboto"/>
                <a:ea typeface="Roboto"/>
                <a:cs typeface="Roboto"/>
                <a:sym typeface="Roboto"/>
              </a:rPr>
              <a:t>is used to display a part of programming code in an HTML docume</a:t>
            </a:r>
            <a:r>
              <a:rPr lang="en" sz="1700">
                <a:highlight>
                  <a:schemeClr val="dk1"/>
                </a:highlight>
                <a:latin typeface="Roboto"/>
                <a:ea typeface="Roboto"/>
                <a:cs typeface="Roboto"/>
                <a:sym typeface="Roboto"/>
              </a:rPr>
              <a:t>nt.</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2052" u="sng">
                <a:highlight>
                  <a:schemeClr val="dk1"/>
                </a:highlight>
                <a:latin typeface="Roboto"/>
                <a:ea typeface="Roboto"/>
                <a:cs typeface="Roboto"/>
                <a:sym typeface="Roboto"/>
              </a:rPr>
              <a:t>Example:</a:t>
            </a:r>
            <a:endParaRPr sz="2052" u="sng">
              <a:highlight>
                <a:schemeClr val="dk1"/>
              </a:highlight>
              <a:latin typeface="Roboto"/>
              <a:ea typeface="Roboto"/>
              <a:cs typeface="Roboto"/>
              <a:sym typeface="Roboto"/>
            </a:endParaRPr>
          </a:p>
          <a:p>
            <a:pPr indent="0" lvl="0" marL="0" rtl="0" algn="l">
              <a:spcBef>
                <a:spcPts val="1200"/>
              </a:spcBef>
              <a:spcAft>
                <a:spcPts val="0"/>
              </a:spcAft>
              <a:buNone/>
            </a:pPr>
            <a:r>
              <a:rPr lang="en" sz="1253">
                <a:solidFill>
                  <a:srgbClr val="289240"/>
                </a:solidFill>
                <a:highlight>
                  <a:schemeClr val="dk1"/>
                </a:highlight>
                <a:latin typeface="Courier New"/>
                <a:ea typeface="Courier New"/>
                <a:cs typeface="Courier New"/>
                <a:sym typeface="Courier New"/>
              </a:rPr>
              <a:t>&lt;p&gt;The HTML &lt;code&gt;button&lt;/code&gt; tag defines a clickable button.&lt;/p&gt;</a:t>
            </a:r>
            <a:endParaRPr sz="1253">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1253">
                <a:solidFill>
                  <a:srgbClr val="289240"/>
                </a:solidFill>
                <a:highlight>
                  <a:schemeClr val="dk1"/>
                </a:highlight>
                <a:latin typeface="Courier New"/>
                <a:ea typeface="Courier New"/>
                <a:cs typeface="Courier New"/>
                <a:sym typeface="Courier New"/>
              </a:rPr>
              <a:t>&lt;p&gt;The CSS &lt;code&gt;background-color&lt;/code&gt; property defines the background color of an element.&lt;/p&gt;</a:t>
            </a:r>
            <a:endParaRPr sz="1803">
              <a:solidFill>
                <a:srgbClr val="289240"/>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sz="1803">
              <a:solidFill>
                <a:srgbClr val="289240"/>
              </a:solidFill>
              <a:highlight>
                <a:schemeClr val="dk1"/>
              </a:highlight>
              <a:latin typeface="Roboto"/>
              <a:ea typeface="Roboto"/>
              <a:cs typeface="Roboto"/>
              <a:sym typeface="Roboto"/>
            </a:endParaRPr>
          </a:p>
        </p:txBody>
      </p:sp>
      <p:sp>
        <p:nvSpPr>
          <p:cNvPr id="205" name="Google Shape;205;p23"/>
          <p:cNvSpPr txBox="1"/>
          <p:nvPr>
            <p:ph idx="2" type="body"/>
          </p:nvPr>
        </p:nvSpPr>
        <p:spPr>
          <a:xfrm>
            <a:off x="4933221" y="15675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1200"/>
              </a:spcBef>
              <a:spcAft>
                <a:spcPts val="0"/>
              </a:spcAft>
              <a:buNone/>
            </a:pPr>
            <a:r>
              <a:rPr lang="en">
                <a:solidFill>
                  <a:schemeClr val="dk1"/>
                </a:solidFill>
              </a:rPr>
              <a:t>The HTML button tag defines a clickable button.</a:t>
            </a:r>
            <a:endParaRPr>
              <a:solidFill>
                <a:schemeClr val="dk1"/>
              </a:solidFill>
            </a:endParaRPr>
          </a:p>
          <a:p>
            <a:pPr indent="0" lvl="0" marL="0" rtl="0" algn="l">
              <a:spcBef>
                <a:spcPts val="1200"/>
              </a:spcBef>
              <a:spcAft>
                <a:spcPts val="0"/>
              </a:spcAft>
              <a:buNone/>
            </a:pPr>
            <a:r>
              <a:rPr lang="en">
                <a:solidFill>
                  <a:schemeClr val="dk1"/>
                </a:solidFill>
              </a:rPr>
              <a:t>The CSS background-color property defines the background color of an element.</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&lt;col&gt;</a:t>
            </a:r>
            <a:endParaRPr/>
          </a:p>
        </p:txBody>
      </p:sp>
      <p:sp>
        <p:nvSpPr>
          <p:cNvPr id="211" name="Google Shape;211;p24"/>
          <p:cNvSpPr txBox="1"/>
          <p:nvPr>
            <p:ph idx="1" type="body"/>
          </p:nvPr>
        </p:nvSpPr>
        <p:spPr>
          <a:xfrm>
            <a:off x="1297500" y="1307850"/>
            <a:ext cx="3804000" cy="383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defines a column within a table which represent common properties of columns and used with the &lt;colgroup&gt; element.</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2500">
                <a:highlight>
                  <a:schemeClr val="dk1"/>
                </a:highlight>
                <a:latin typeface="Roboto"/>
                <a:ea typeface="Roboto"/>
                <a:cs typeface="Roboto"/>
                <a:sym typeface="Roboto"/>
              </a:rPr>
              <a:t>&lt;colgroup&gt;</a:t>
            </a:r>
            <a:endParaRPr sz="2500">
              <a:highlight>
                <a:schemeClr val="dk1"/>
              </a:highlight>
              <a:latin typeface="Roboto"/>
              <a:ea typeface="Roboto"/>
              <a:cs typeface="Roboto"/>
              <a:sym typeface="Roboto"/>
            </a:endParaRPr>
          </a:p>
          <a:p>
            <a:pPr indent="0" lvl="0" marL="0" rtl="0" algn="l">
              <a:spcBef>
                <a:spcPts val="1200"/>
              </a:spcBef>
              <a:spcAft>
                <a:spcPts val="0"/>
              </a:spcAft>
              <a:buNone/>
            </a:pPr>
            <a:r>
              <a:rPr lang="en" sz="1700">
                <a:highlight>
                  <a:schemeClr val="dk1"/>
                </a:highlight>
                <a:latin typeface="Roboto"/>
                <a:ea typeface="Roboto"/>
                <a:cs typeface="Roboto"/>
                <a:sym typeface="Roboto"/>
              </a:rPr>
              <a:t>It is used to define group of columns in a table.</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r>
              <a:rPr lang="en" sz="1700">
                <a:highlight>
                  <a:schemeClr val="dk1"/>
                </a:highlight>
                <a:latin typeface="Roboto"/>
                <a:ea typeface="Roboto"/>
                <a:cs typeface="Roboto"/>
                <a:sym typeface="Roboto"/>
              </a:rPr>
              <a:t>:</a:t>
            </a:r>
            <a:endParaRPr sz="1700">
              <a:highlight>
                <a:schemeClr val="dk1"/>
              </a:highlight>
              <a:latin typeface="Roboto"/>
              <a:ea typeface="Roboto"/>
              <a:cs typeface="Roboto"/>
              <a:sym typeface="Roboto"/>
            </a:endParaRPr>
          </a:p>
          <a:p>
            <a:pPr indent="0" lvl="0" marL="0" rtl="0" algn="l">
              <a:spcBef>
                <a:spcPts val="1200"/>
              </a:spcBef>
              <a:spcAft>
                <a:spcPts val="0"/>
              </a:spcAft>
              <a:buNone/>
            </a:pPr>
            <a:r>
              <a:t/>
            </a:r>
            <a:endParaRPr sz="1700">
              <a:highlight>
                <a:schemeClr val="dk1"/>
              </a:highlight>
              <a:latin typeface="Roboto"/>
              <a:ea typeface="Roboto"/>
              <a:cs typeface="Roboto"/>
              <a:sym typeface="Roboto"/>
            </a:endParaRPr>
          </a:p>
          <a:p>
            <a:pPr indent="0" lvl="0" marL="0" rtl="0" algn="l">
              <a:spcBef>
                <a:spcPts val="1200"/>
              </a:spcBef>
              <a:spcAft>
                <a:spcPts val="1200"/>
              </a:spcAft>
              <a:buNone/>
            </a:pPr>
            <a:r>
              <a:t/>
            </a:r>
            <a:endParaRPr sz="1700">
              <a:highlight>
                <a:schemeClr val="dk1"/>
              </a:highlight>
              <a:latin typeface="Roboto"/>
              <a:ea typeface="Roboto"/>
              <a:cs typeface="Roboto"/>
              <a:sym typeface="Roboto"/>
            </a:endParaRPr>
          </a:p>
        </p:txBody>
      </p:sp>
      <p:sp>
        <p:nvSpPr>
          <p:cNvPr id="212" name="Google Shape;212;p24"/>
          <p:cNvSpPr txBox="1"/>
          <p:nvPr/>
        </p:nvSpPr>
        <p:spPr>
          <a:xfrm>
            <a:off x="5340000" y="1334250"/>
            <a:ext cx="3804000" cy="378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rPr>
              <a:t>&lt;table&gt;</a:t>
            </a:r>
            <a:endParaRPr>
              <a:solidFill>
                <a:srgbClr val="38761D"/>
              </a:solidFill>
            </a:endParaRPr>
          </a:p>
          <a:p>
            <a:pPr indent="0" lvl="0" marL="0" rtl="0" algn="l">
              <a:spcBef>
                <a:spcPts val="0"/>
              </a:spcBef>
              <a:spcAft>
                <a:spcPts val="0"/>
              </a:spcAft>
              <a:buNone/>
            </a:pPr>
            <a:r>
              <a:rPr lang="en">
                <a:solidFill>
                  <a:srgbClr val="38761D"/>
                </a:solidFill>
              </a:rPr>
              <a:t>  &lt;colgroup&gt;</a:t>
            </a:r>
            <a:endParaRPr>
              <a:solidFill>
                <a:srgbClr val="38761D"/>
              </a:solidFill>
            </a:endParaRPr>
          </a:p>
          <a:p>
            <a:pPr indent="0" lvl="0" marL="0" rtl="0" algn="l">
              <a:spcBef>
                <a:spcPts val="0"/>
              </a:spcBef>
              <a:spcAft>
                <a:spcPts val="0"/>
              </a:spcAft>
              <a:buNone/>
            </a:pPr>
            <a:r>
              <a:rPr lang="en">
                <a:solidFill>
                  <a:srgbClr val="38761D"/>
                </a:solidFill>
              </a:rPr>
              <a:t>    &lt;col span="2" style="background-color:red"&gt;</a:t>
            </a:r>
            <a:endParaRPr>
              <a:solidFill>
                <a:srgbClr val="38761D"/>
              </a:solidFill>
            </a:endParaRPr>
          </a:p>
          <a:p>
            <a:pPr indent="0" lvl="0" marL="0" rtl="0" algn="l">
              <a:spcBef>
                <a:spcPts val="0"/>
              </a:spcBef>
              <a:spcAft>
                <a:spcPts val="0"/>
              </a:spcAft>
              <a:buNone/>
            </a:pPr>
            <a:r>
              <a:rPr lang="en">
                <a:solidFill>
                  <a:srgbClr val="38761D"/>
                </a:solidFill>
              </a:rPr>
              <a:t>    &lt;col style="background-color:yellow"&gt;</a:t>
            </a:r>
            <a:endParaRPr>
              <a:solidFill>
                <a:srgbClr val="38761D"/>
              </a:solidFill>
            </a:endParaRPr>
          </a:p>
          <a:p>
            <a:pPr indent="0" lvl="0" marL="0" rtl="0" algn="l">
              <a:spcBef>
                <a:spcPts val="0"/>
              </a:spcBef>
              <a:spcAft>
                <a:spcPts val="0"/>
              </a:spcAft>
              <a:buNone/>
            </a:pPr>
            <a:r>
              <a:rPr lang="en">
                <a:solidFill>
                  <a:srgbClr val="38761D"/>
                </a:solidFill>
              </a:rPr>
              <a:t>  &lt;/colgroup&gt;</a:t>
            </a:r>
            <a:endParaRPr>
              <a:solidFill>
                <a:srgbClr val="38761D"/>
              </a:solidFill>
            </a:endParaRPr>
          </a:p>
          <a:p>
            <a:pPr indent="0" lvl="0" marL="0" rtl="0" algn="l">
              <a:spcBef>
                <a:spcPts val="0"/>
              </a:spcBef>
              <a:spcAft>
                <a:spcPts val="0"/>
              </a:spcAft>
              <a:buNone/>
            </a:pPr>
            <a:r>
              <a:rPr lang="en">
                <a:solidFill>
                  <a:srgbClr val="38761D"/>
                </a:solidFill>
              </a:rPr>
              <a:t>  &lt;tr&gt;</a:t>
            </a:r>
            <a:endParaRPr>
              <a:solidFill>
                <a:srgbClr val="38761D"/>
              </a:solidFill>
            </a:endParaRPr>
          </a:p>
          <a:p>
            <a:pPr indent="0" lvl="0" marL="0" rtl="0" algn="l">
              <a:spcBef>
                <a:spcPts val="0"/>
              </a:spcBef>
              <a:spcAft>
                <a:spcPts val="0"/>
              </a:spcAft>
              <a:buNone/>
            </a:pPr>
            <a:r>
              <a:rPr lang="en">
                <a:solidFill>
                  <a:srgbClr val="38761D"/>
                </a:solidFill>
              </a:rPr>
              <a:t>    &lt;th&gt;ISBN&lt;/th&gt;</a:t>
            </a:r>
            <a:endParaRPr>
              <a:solidFill>
                <a:srgbClr val="38761D"/>
              </a:solidFill>
            </a:endParaRPr>
          </a:p>
          <a:p>
            <a:pPr indent="0" lvl="0" marL="0" rtl="0" algn="l">
              <a:spcBef>
                <a:spcPts val="0"/>
              </a:spcBef>
              <a:spcAft>
                <a:spcPts val="0"/>
              </a:spcAft>
              <a:buNone/>
            </a:pPr>
            <a:r>
              <a:rPr lang="en">
                <a:solidFill>
                  <a:srgbClr val="38761D"/>
                </a:solidFill>
              </a:rPr>
              <a:t>    &lt;th&gt;Title&lt;/th&gt;</a:t>
            </a:r>
            <a:endParaRPr>
              <a:solidFill>
                <a:srgbClr val="38761D"/>
              </a:solidFill>
            </a:endParaRPr>
          </a:p>
          <a:p>
            <a:pPr indent="0" lvl="0" marL="0" rtl="0" algn="l">
              <a:spcBef>
                <a:spcPts val="0"/>
              </a:spcBef>
              <a:spcAft>
                <a:spcPts val="0"/>
              </a:spcAft>
              <a:buNone/>
            </a:pPr>
            <a:r>
              <a:rPr lang="en">
                <a:solidFill>
                  <a:srgbClr val="38761D"/>
                </a:solidFill>
              </a:rPr>
              <a:t>    &lt;th&gt;Price&lt;/th&gt;</a:t>
            </a:r>
            <a:endParaRPr>
              <a:solidFill>
                <a:srgbClr val="38761D"/>
              </a:solidFill>
            </a:endParaRPr>
          </a:p>
          <a:p>
            <a:pPr indent="0" lvl="0" marL="0" rtl="0" algn="l">
              <a:spcBef>
                <a:spcPts val="0"/>
              </a:spcBef>
              <a:spcAft>
                <a:spcPts val="0"/>
              </a:spcAft>
              <a:buNone/>
            </a:pPr>
            <a:r>
              <a:rPr lang="en">
                <a:solidFill>
                  <a:srgbClr val="38761D"/>
                </a:solidFill>
              </a:rPr>
              <a:t>  &lt;/tr&gt;</a:t>
            </a:r>
            <a:endParaRPr>
              <a:solidFill>
                <a:srgbClr val="38761D"/>
              </a:solidFill>
            </a:endParaRPr>
          </a:p>
          <a:p>
            <a:pPr indent="0" lvl="0" marL="0" rtl="0" algn="l">
              <a:spcBef>
                <a:spcPts val="0"/>
              </a:spcBef>
              <a:spcAft>
                <a:spcPts val="0"/>
              </a:spcAft>
              <a:buNone/>
            </a:pPr>
            <a:r>
              <a:rPr lang="en">
                <a:solidFill>
                  <a:srgbClr val="38761D"/>
                </a:solidFill>
              </a:rPr>
              <a:t>  &lt;tr&gt;</a:t>
            </a:r>
            <a:endParaRPr>
              <a:solidFill>
                <a:srgbClr val="38761D"/>
              </a:solidFill>
            </a:endParaRPr>
          </a:p>
          <a:p>
            <a:pPr indent="0" lvl="0" marL="0" rtl="0" algn="l">
              <a:spcBef>
                <a:spcPts val="0"/>
              </a:spcBef>
              <a:spcAft>
                <a:spcPts val="0"/>
              </a:spcAft>
              <a:buNone/>
            </a:pPr>
            <a:r>
              <a:rPr lang="en">
                <a:solidFill>
                  <a:srgbClr val="38761D"/>
                </a:solidFill>
              </a:rPr>
              <a:t>    &lt;td&gt;3476896&lt;/td&gt;</a:t>
            </a:r>
            <a:endParaRPr>
              <a:solidFill>
                <a:srgbClr val="38761D"/>
              </a:solidFill>
            </a:endParaRPr>
          </a:p>
          <a:p>
            <a:pPr indent="0" lvl="0" marL="0" rtl="0" algn="l">
              <a:spcBef>
                <a:spcPts val="0"/>
              </a:spcBef>
              <a:spcAft>
                <a:spcPts val="0"/>
              </a:spcAft>
              <a:buNone/>
            </a:pPr>
            <a:r>
              <a:rPr lang="en">
                <a:solidFill>
                  <a:srgbClr val="38761D"/>
                </a:solidFill>
              </a:rPr>
              <a:t>    &lt;td&gt;My first HTML&lt;/td&gt;</a:t>
            </a:r>
            <a:endParaRPr>
              <a:solidFill>
                <a:srgbClr val="38761D"/>
              </a:solidFill>
            </a:endParaRPr>
          </a:p>
          <a:p>
            <a:pPr indent="0" lvl="0" marL="0" rtl="0" algn="l">
              <a:spcBef>
                <a:spcPts val="0"/>
              </a:spcBef>
              <a:spcAft>
                <a:spcPts val="0"/>
              </a:spcAft>
              <a:buNone/>
            </a:pPr>
            <a:r>
              <a:rPr lang="en">
                <a:solidFill>
                  <a:srgbClr val="38761D"/>
                </a:solidFill>
              </a:rPr>
              <a:t>    &lt;td&gt;$53&lt;/td&gt;</a:t>
            </a:r>
            <a:endParaRPr>
              <a:solidFill>
                <a:srgbClr val="38761D"/>
              </a:solidFill>
            </a:endParaRPr>
          </a:p>
          <a:p>
            <a:pPr indent="0" lvl="0" marL="0" rtl="0" algn="l">
              <a:spcBef>
                <a:spcPts val="0"/>
              </a:spcBef>
              <a:spcAft>
                <a:spcPts val="0"/>
              </a:spcAft>
              <a:buNone/>
            </a:pPr>
            <a:r>
              <a:rPr lang="en">
                <a:solidFill>
                  <a:srgbClr val="38761D"/>
                </a:solidFill>
              </a:rPr>
              <a:t>  &lt;/tr&gt;</a:t>
            </a:r>
            <a:endParaRPr>
              <a:solidFill>
                <a:srgbClr val="38761D"/>
              </a:solidFill>
            </a:endParaRPr>
          </a:p>
          <a:p>
            <a:pPr indent="0" lvl="0" marL="0" rtl="0" algn="l">
              <a:spcBef>
                <a:spcPts val="0"/>
              </a:spcBef>
              <a:spcAft>
                <a:spcPts val="0"/>
              </a:spcAft>
              <a:buNone/>
            </a:pPr>
            <a:r>
              <a:rPr lang="en">
                <a:solidFill>
                  <a:srgbClr val="38761D"/>
                </a:solidFill>
              </a:rPr>
              <a:t>&lt;/table&gt;</a:t>
            </a:r>
            <a:endParaRPr>
              <a:solidFill>
                <a:srgbClr val="38761D"/>
              </a:solidFill>
            </a:endParaRPr>
          </a:p>
        </p:txBody>
      </p:sp>
      <p:cxnSp>
        <p:nvCxnSpPr>
          <p:cNvPr id="213" name="Google Shape;213;p24"/>
          <p:cNvCxnSpPr/>
          <p:nvPr/>
        </p:nvCxnSpPr>
        <p:spPr>
          <a:xfrm>
            <a:off x="5101502" y="1482288"/>
            <a:ext cx="25200" cy="348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2150" y="801000"/>
            <a:ext cx="6381000" cy="27864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0"/>
              </a:spcBef>
              <a:spcAft>
                <a:spcPts val="0"/>
              </a:spcAft>
              <a:buNone/>
            </a:pPr>
            <a:r>
              <a:t/>
            </a:r>
            <a:endParaRPr/>
          </a:p>
        </p:txBody>
      </p:sp>
      <p:graphicFrame>
        <p:nvGraphicFramePr>
          <p:cNvPr id="219" name="Google Shape;219;p25"/>
          <p:cNvGraphicFramePr/>
          <p:nvPr/>
        </p:nvGraphicFramePr>
        <p:xfrm>
          <a:off x="1478925" y="1702625"/>
          <a:ext cx="3000000" cy="3000000"/>
        </p:xfrm>
        <a:graphic>
          <a:graphicData uri="http://schemas.openxmlformats.org/drawingml/2006/table">
            <a:tbl>
              <a:tblPr>
                <a:noFill/>
                <a:tableStyleId>{6D764724-A6BA-4042-A434-886A2F0C4E72}</a:tableStyleId>
              </a:tblPr>
              <a:tblGrid>
                <a:gridCol w="1903350"/>
                <a:gridCol w="1903350"/>
                <a:gridCol w="1903350"/>
              </a:tblGrid>
              <a:tr h="687025">
                <a:tc>
                  <a:txBody>
                    <a:bodyPr/>
                    <a:lstStyle/>
                    <a:p>
                      <a:pPr indent="0" lvl="0" marL="0" rtl="0" algn="l">
                        <a:spcBef>
                          <a:spcPts val="0"/>
                        </a:spcBef>
                        <a:spcAft>
                          <a:spcPts val="0"/>
                        </a:spcAft>
                        <a:buNone/>
                      </a:pPr>
                      <a:r>
                        <a:rPr b="1" lang="en"/>
                        <a:t>ISBN</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Price</a:t>
                      </a:r>
                      <a:endParaRPr b="1"/>
                    </a:p>
                  </a:txBody>
                  <a:tcPr marT="91425" marB="91425" marR="91425" marL="91425"/>
                </a:tc>
              </a:tr>
              <a:tr h="687025">
                <a:tc>
                  <a:txBody>
                    <a:bodyPr/>
                    <a:lstStyle/>
                    <a:p>
                      <a:pPr indent="0" lvl="0" marL="0" rtl="0" algn="l">
                        <a:spcBef>
                          <a:spcPts val="0"/>
                        </a:spcBef>
                        <a:spcAft>
                          <a:spcPts val="0"/>
                        </a:spcAft>
                        <a:buNone/>
                      </a:pPr>
                      <a:r>
                        <a:rPr lang="en"/>
                        <a:t>3476896</a:t>
                      </a:r>
                      <a:endParaRPr/>
                    </a:p>
                  </a:txBody>
                  <a:tcPr marT="91425" marB="91425" marR="91425" marL="91425"/>
                </a:tc>
                <a:tc>
                  <a:txBody>
                    <a:bodyPr/>
                    <a:lstStyle/>
                    <a:p>
                      <a:pPr indent="0" lvl="0" marL="0" rtl="0" algn="l">
                        <a:spcBef>
                          <a:spcPts val="0"/>
                        </a:spcBef>
                        <a:spcAft>
                          <a:spcPts val="0"/>
                        </a:spcAft>
                        <a:buNone/>
                      </a:pPr>
                      <a:r>
                        <a:rPr lang="en"/>
                        <a:t>My first HTML</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523875" y="647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&lt;data&gt;</a:t>
            </a:r>
            <a:endParaRPr/>
          </a:p>
        </p:txBody>
      </p:sp>
      <p:sp>
        <p:nvSpPr>
          <p:cNvPr id="225" name="Google Shape;225;p26"/>
          <p:cNvSpPr txBox="1"/>
          <p:nvPr>
            <p:ph idx="1" type="body"/>
          </p:nvPr>
        </p:nvSpPr>
        <p:spPr>
          <a:xfrm>
            <a:off x="987050" y="1676225"/>
            <a:ext cx="4392900" cy="29112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4083">
                <a:highlight>
                  <a:schemeClr val="dk1"/>
                </a:highlight>
                <a:latin typeface="Roboto"/>
                <a:ea typeface="Roboto"/>
                <a:cs typeface="Roboto"/>
                <a:sym typeface="Roboto"/>
              </a:rPr>
              <a:t>It is used to link the content with the machine-readable translation.</a:t>
            </a:r>
            <a:endParaRPr sz="4083">
              <a:highlight>
                <a:schemeClr val="dk1"/>
              </a:highlight>
              <a:latin typeface="Roboto"/>
              <a:ea typeface="Roboto"/>
              <a:cs typeface="Roboto"/>
              <a:sym typeface="Roboto"/>
            </a:endParaRPr>
          </a:p>
          <a:p>
            <a:pPr indent="0" lvl="0" marL="0" rtl="0" algn="l">
              <a:spcBef>
                <a:spcPts val="1200"/>
              </a:spcBef>
              <a:spcAft>
                <a:spcPts val="0"/>
              </a:spcAft>
              <a:buNone/>
            </a:pPr>
            <a:r>
              <a:rPr lang="en" sz="4083" u="sng">
                <a:highlight>
                  <a:schemeClr val="dk1"/>
                </a:highlight>
                <a:latin typeface="Roboto"/>
                <a:ea typeface="Roboto"/>
                <a:cs typeface="Roboto"/>
                <a:sym typeface="Roboto"/>
              </a:rPr>
              <a:t>Example:</a:t>
            </a:r>
            <a:endParaRPr sz="4083" u="sng">
              <a:highlight>
                <a:schemeClr val="dk1"/>
              </a:highlight>
              <a:latin typeface="Roboto"/>
              <a:ea typeface="Roboto"/>
              <a:cs typeface="Roboto"/>
              <a:sym typeface="Roboto"/>
            </a:endParaRPr>
          </a:p>
          <a:p>
            <a:pPr indent="0" lvl="0" marL="0" rtl="0" algn="l">
              <a:spcBef>
                <a:spcPts val="1200"/>
              </a:spcBef>
              <a:spcAft>
                <a:spcPts val="0"/>
              </a:spcAft>
              <a:buNone/>
            </a:pPr>
            <a:r>
              <a:rPr lang="en" sz="2787">
                <a:solidFill>
                  <a:srgbClr val="289240"/>
                </a:solidFill>
                <a:highlight>
                  <a:schemeClr val="dk1"/>
                </a:highlight>
                <a:latin typeface="Courier New"/>
                <a:ea typeface="Courier New"/>
                <a:cs typeface="Courier New"/>
                <a:sym typeface="Courier New"/>
              </a:rPr>
              <a:t>&lt;ul&gt;</a:t>
            </a:r>
            <a:endParaRPr sz="2787">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2787">
                <a:solidFill>
                  <a:srgbClr val="289240"/>
                </a:solidFill>
                <a:highlight>
                  <a:schemeClr val="dk1"/>
                </a:highlight>
                <a:latin typeface="Courier New"/>
                <a:ea typeface="Courier New"/>
                <a:cs typeface="Courier New"/>
                <a:sym typeface="Courier New"/>
              </a:rPr>
              <a:t>&lt;li&gt;&lt;data value="21053"&gt;Cherry Tomato&lt;/data&gt;&lt;/li&gt;</a:t>
            </a:r>
            <a:endParaRPr sz="2787">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2787">
                <a:solidFill>
                  <a:srgbClr val="289240"/>
                </a:solidFill>
                <a:highlight>
                  <a:schemeClr val="dk1"/>
                </a:highlight>
                <a:latin typeface="Courier New"/>
                <a:ea typeface="Courier New"/>
                <a:cs typeface="Courier New"/>
                <a:sym typeface="Courier New"/>
              </a:rPr>
              <a:t>&lt;li&gt;&lt;data value="21054"&gt;Beef Tomato&lt;/data&gt;&lt;/li&gt;</a:t>
            </a:r>
            <a:endParaRPr sz="2787">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2787">
                <a:solidFill>
                  <a:srgbClr val="289240"/>
                </a:solidFill>
                <a:highlight>
                  <a:schemeClr val="dk1"/>
                </a:highlight>
                <a:latin typeface="Courier New"/>
                <a:ea typeface="Courier New"/>
                <a:cs typeface="Courier New"/>
                <a:sym typeface="Courier New"/>
              </a:rPr>
              <a:t>&lt;li&gt;&lt;data value="21055"&gt;Snack Tomato&lt;/data&gt;&lt;/li&gt;</a:t>
            </a:r>
            <a:endParaRPr sz="2787">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1200"/>
              </a:spcAft>
              <a:buNone/>
            </a:pPr>
            <a:r>
              <a:rPr lang="en" sz="2787">
                <a:solidFill>
                  <a:srgbClr val="289240"/>
                </a:solidFill>
                <a:highlight>
                  <a:schemeClr val="dk1"/>
                </a:highlight>
                <a:latin typeface="Courier New"/>
                <a:ea typeface="Courier New"/>
                <a:cs typeface="Courier New"/>
                <a:sym typeface="Courier New"/>
              </a:rPr>
              <a:t>&lt;/ul&gt;</a:t>
            </a:r>
            <a:endParaRPr sz="3337">
              <a:solidFill>
                <a:srgbClr val="289240"/>
              </a:solidFill>
              <a:highlight>
                <a:schemeClr val="dk1"/>
              </a:highlight>
              <a:latin typeface="Roboto"/>
              <a:ea typeface="Roboto"/>
              <a:cs typeface="Roboto"/>
              <a:sym typeface="Roboto"/>
            </a:endParaRPr>
          </a:p>
        </p:txBody>
      </p:sp>
      <p:sp>
        <p:nvSpPr>
          <p:cNvPr id="226" name="Google Shape;226;p26"/>
          <p:cNvSpPr txBox="1"/>
          <p:nvPr>
            <p:ph idx="2" type="body"/>
          </p:nvPr>
        </p:nvSpPr>
        <p:spPr>
          <a:xfrm>
            <a:off x="5603321" y="1639975"/>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chemeClr val="accent1"/>
                </a:solidFill>
              </a:rPr>
              <a:t>OUTPUT:</a:t>
            </a:r>
            <a:endParaRPr sz="1500" u="sng">
              <a:solidFill>
                <a:schemeClr val="accent1"/>
              </a:solidFill>
            </a:endParaRPr>
          </a:p>
          <a:p>
            <a:pPr indent="0" lvl="0" marL="0" rtl="0" algn="l">
              <a:spcBef>
                <a:spcPts val="1200"/>
              </a:spcBef>
              <a:spcAft>
                <a:spcPts val="0"/>
              </a:spcAft>
              <a:buNone/>
            </a:pPr>
            <a:r>
              <a:rPr lang="en">
                <a:solidFill>
                  <a:schemeClr val="dk1"/>
                </a:solidFill>
              </a:rPr>
              <a:t>The following example displays product names but also associates each name with a product number:</a:t>
            </a:r>
            <a:endParaRPr>
              <a:solidFill>
                <a:schemeClr val="dk1"/>
              </a:solidFill>
            </a:endParaRPr>
          </a:p>
          <a:p>
            <a:pPr indent="-298450" lvl="0" marL="457200" rtl="0" algn="l">
              <a:spcBef>
                <a:spcPts val="1200"/>
              </a:spcBef>
              <a:spcAft>
                <a:spcPts val="0"/>
              </a:spcAft>
              <a:buClr>
                <a:schemeClr val="dk1"/>
              </a:buClr>
              <a:buSzPts val="1100"/>
              <a:buFont typeface="Arial"/>
              <a:buChar char="●"/>
            </a:pPr>
            <a:r>
              <a:rPr lang="en">
                <a:solidFill>
                  <a:schemeClr val="dk1"/>
                </a:solidFill>
              </a:rPr>
              <a:t>Cherry Tomato</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Beef Tomato</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Snack Tomato</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&lt;dd&gt;</a:t>
            </a:r>
            <a:endParaRPr/>
          </a:p>
        </p:txBody>
      </p:sp>
      <p:sp>
        <p:nvSpPr>
          <p:cNvPr id="232" name="Google Shape;232;p27"/>
          <p:cNvSpPr txBox="1"/>
          <p:nvPr>
            <p:ph idx="1" type="body"/>
          </p:nvPr>
        </p:nvSpPr>
        <p:spPr>
          <a:xfrm>
            <a:off x="1195325" y="1307850"/>
            <a:ext cx="3831300" cy="381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58">
                <a:highlight>
                  <a:schemeClr val="dk1"/>
                </a:highlight>
                <a:latin typeface="Roboto"/>
                <a:ea typeface="Roboto"/>
                <a:cs typeface="Roboto"/>
                <a:sym typeface="Roboto"/>
              </a:rPr>
              <a:t>It is used to provide definition/description of a term in description list.</a:t>
            </a:r>
            <a:endParaRPr sz="1958">
              <a:highlight>
                <a:schemeClr val="dk1"/>
              </a:highlight>
              <a:latin typeface="Roboto"/>
              <a:ea typeface="Roboto"/>
              <a:cs typeface="Roboto"/>
              <a:sym typeface="Roboto"/>
            </a:endParaRPr>
          </a:p>
          <a:p>
            <a:pPr indent="0" lvl="0" marL="0" rtl="0" algn="l">
              <a:spcBef>
                <a:spcPts val="1200"/>
              </a:spcBef>
              <a:spcAft>
                <a:spcPts val="0"/>
              </a:spcAft>
              <a:buNone/>
            </a:pPr>
            <a:r>
              <a:rPr lang="en" sz="2087" u="sng">
                <a:highlight>
                  <a:schemeClr val="dk1"/>
                </a:highlight>
                <a:latin typeface="Roboto"/>
                <a:ea typeface="Roboto"/>
                <a:cs typeface="Roboto"/>
                <a:sym typeface="Roboto"/>
              </a:rPr>
              <a:t>Example:</a:t>
            </a:r>
            <a:endParaRPr sz="2087" u="sng">
              <a:highlight>
                <a:schemeClr val="dk1"/>
              </a:highlight>
              <a:latin typeface="Roboto"/>
              <a:ea typeface="Roboto"/>
              <a:cs typeface="Roboto"/>
              <a:sym typeface="Roboto"/>
            </a:endParaRPr>
          </a:p>
          <a:p>
            <a:pPr indent="0" lvl="0" marL="0" rtl="0" algn="l">
              <a:spcBef>
                <a:spcPts val="1200"/>
              </a:spcBef>
              <a:spcAft>
                <a:spcPts val="0"/>
              </a:spcAft>
              <a:buNone/>
            </a:pPr>
            <a:r>
              <a:rPr lang="en" sz="1744">
                <a:solidFill>
                  <a:srgbClr val="289240"/>
                </a:solidFill>
                <a:highlight>
                  <a:schemeClr val="dk1"/>
                </a:highlight>
                <a:latin typeface="Courier New"/>
                <a:ea typeface="Courier New"/>
                <a:cs typeface="Courier New"/>
                <a:sym typeface="Courier New"/>
              </a:rPr>
              <a:t>&lt;dl&gt;</a:t>
            </a:r>
            <a:endParaRPr sz="1744">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1744">
                <a:solidFill>
                  <a:srgbClr val="289240"/>
                </a:solidFill>
                <a:highlight>
                  <a:schemeClr val="dk1"/>
                </a:highlight>
                <a:latin typeface="Courier New"/>
                <a:ea typeface="Courier New"/>
                <a:cs typeface="Courier New"/>
                <a:sym typeface="Courier New"/>
              </a:rPr>
              <a:t>  &lt;dt&gt;Coffee&lt;/dt&gt;</a:t>
            </a:r>
            <a:endParaRPr sz="1744">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1744">
                <a:solidFill>
                  <a:srgbClr val="289240"/>
                </a:solidFill>
                <a:highlight>
                  <a:schemeClr val="dk1"/>
                </a:highlight>
                <a:latin typeface="Courier New"/>
                <a:ea typeface="Courier New"/>
                <a:cs typeface="Courier New"/>
                <a:sym typeface="Courier New"/>
              </a:rPr>
              <a:t>  &lt;dd&gt;Black hot drink&lt;/dd&gt;</a:t>
            </a:r>
            <a:endParaRPr sz="1744">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1744">
                <a:solidFill>
                  <a:srgbClr val="289240"/>
                </a:solidFill>
                <a:highlight>
                  <a:schemeClr val="dk1"/>
                </a:highlight>
                <a:latin typeface="Courier New"/>
                <a:ea typeface="Courier New"/>
                <a:cs typeface="Courier New"/>
                <a:sym typeface="Courier New"/>
              </a:rPr>
              <a:t>  &lt;dt&gt;Milk&lt;/dt&gt;</a:t>
            </a:r>
            <a:endParaRPr sz="1744">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1744">
                <a:solidFill>
                  <a:srgbClr val="289240"/>
                </a:solidFill>
                <a:highlight>
                  <a:schemeClr val="dk1"/>
                </a:highlight>
                <a:latin typeface="Courier New"/>
                <a:ea typeface="Courier New"/>
                <a:cs typeface="Courier New"/>
                <a:sym typeface="Courier New"/>
              </a:rPr>
              <a:t>  &lt;dd&gt;White cold drink&lt;/dd&gt;</a:t>
            </a:r>
            <a:endParaRPr sz="1744">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1200"/>
              </a:spcAft>
              <a:buNone/>
            </a:pPr>
            <a:r>
              <a:rPr lang="en" sz="1744">
                <a:solidFill>
                  <a:srgbClr val="289240"/>
                </a:solidFill>
                <a:highlight>
                  <a:schemeClr val="dk1"/>
                </a:highlight>
                <a:latin typeface="Courier New"/>
                <a:ea typeface="Courier New"/>
                <a:cs typeface="Courier New"/>
                <a:sym typeface="Courier New"/>
              </a:rPr>
              <a:t>&lt;/dl&gt;</a:t>
            </a:r>
            <a:endParaRPr sz="2294">
              <a:solidFill>
                <a:srgbClr val="289240"/>
              </a:solidFill>
              <a:highlight>
                <a:schemeClr val="dk1"/>
              </a:highlight>
              <a:latin typeface="Roboto"/>
              <a:ea typeface="Roboto"/>
              <a:cs typeface="Roboto"/>
              <a:sym typeface="Roboto"/>
            </a:endParaRPr>
          </a:p>
        </p:txBody>
      </p:sp>
      <p:sp>
        <p:nvSpPr>
          <p:cNvPr id="233" name="Google Shape;233;p27"/>
          <p:cNvSpPr txBox="1"/>
          <p:nvPr>
            <p:ph idx="2" type="body"/>
          </p:nvPr>
        </p:nvSpPr>
        <p:spPr>
          <a:xfrm>
            <a:off x="4933221" y="15675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chemeClr val="accent1"/>
                </a:solidFill>
              </a:rPr>
              <a:t>OUTPUT:</a:t>
            </a:r>
            <a:endParaRPr sz="1600" u="sng">
              <a:solidFill>
                <a:schemeClr val="accent1"/>
              </a:solidFill>
            </a:endParaRPr>
          </a:p>
          <a:p>
            <a:pPr indent="0" lvl="0" marL="0" rtl="0" algn="l">
              <a:spcBef>
                <a:spcPts val="1200"/>
              </a:spcBef>
              <a:spcAft>
                <a:spcPts val="0"/>
              </a:spcAft>
              <a:buNone/>
            </a:pPr>
            <a:r>
              <a:rPr lang="en">
                <a:solidFill>
                  <a:schemeClr val="dk1"/>
                </a:solidFill>
              </a:rPr>
              <a:t>These three elements are used to create a description list:</a:t>
            </a:r>
            <a:endParaRPr>
              <a:solidFill>
                <a:schemeClr val="dk1"/>
              </a:solidFill>
            </a:endParaRPr>
          </a:p>
          <a:p>
            <a:pPr indent="0" lvl="0" marL="0" rtl="0" algn="l">
              <a:spcBef>
                <a:spcPts val="1200"/>
              </a:spcBef>
              <a:spcAft>
                <a:spcPts val="0"/>
              </a:spcAft>
              <a:buNone/>
            </a:pPr>
            <a:r>
              <a:rPr lang="en">
                <a:solidFill>
                  <a:schemeClr val="dk1"/>
                </a:solidFill>
              </a:rPr>
              <a:t>Coffee</a:t>
            </a:r>
            <a:endParaRPr>
              <a:solidFill>
                <a:schemeClr val="dk1"/>
              </a:solidFill>
            </a:endParaRPr>
          </a:p>
          <a:p>
            <a:pPr indent="0" lvl="0" marL="0" rtl="0" algn="l">
              <a:spcBef>
                <a:spcPts val="0"/>
              </a:spcBef>
              <a:spcAft>
                <a:spcPts val="0"/>
              </a:spcAft>
              <a:buNone/>
            </a:pPr>
            <a:r>
              <a:rPr lang="en">
                <a:solidFill>
                  <a:schemeClr val="dk1"/>
                </a:solidFill>
              </a:rPr>
              <a:t>Black hot drink</a:t>
            </a:r>
            <a:endParaRPr>
              <a:solidFill>
                <a:schemeClr val="dk1"/>
              </a:solidFill>
            </a:endParaRPr>
          </a:p>
          <a:p>
            <a:pPr indent="0" lvl="0" marL="0" rtl="0" algn="l">
              <a:spcBef>
                <a:spcPts val="1200"/>
              </a:spcBef>
              <a:spcAft>
                <a:spcPts val="0"/>
              </a:spcAft>
              <a:buNone/>
            </a:pPr>
            <a:r>
              <a:rPr lang="en">
                <a:solidFill>
                  <a:schemeClr val="dk1"/>
                </a:solidFill>
              </a:rPr>
              <a:t>Milk</a:t>
            </a:r>
            <a:endParaRPr>
              <a:solidFill>
                <a:schemeClr val="dk1"/>
              </a:solidFill>
            </a:endParaRPr>
          </a:p>
          <a:p>
            <a:pPr indent="0" lvl="0" marL="0" rtl="0" algn="l">
              <a:spcBef>
                <a:spcPts val="1200"/>
              </a:spcBef>
              <a:spcAft>
                <a:spcPts val="0"/>
              </a:spcAft>
              <a:buNone/>
            </a:pPr>
            <a:r>
              <a:rPr lang="en">
                <a:solidFill>
                  <a:schemeClr val="dk1"/>
                </a:solidFill>
              </a:rPr>
              <a:t>White cold drink</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&lt;i&gt;</a:t>
            </a:r>
            <a:endParaRPr/>
          </a:p>
        </p:txBody>
      </p:sp>
      <p:sp>
        <p:nvSpPr>
          <p:cNvPr id="239" name="Google Shape;239;p28"/>
          <p:cNvSpPr txBox="1"/>
          <p:nvPr>
            <p:ph idx="1" type="body"/>
          </p:nvPr>
        </p:nvSpPr>
        <p:spPr>
          <a:xfrm>
            <a:off x="534275" y="1567550"/>
            <a:ext cx="4627200" cy="32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is used to represent a text in some different voice.</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2024" u="sng">
                <a:highlight>
                  <a:schemeClr val="dk1"/>
                </a:highlight>
                <a:latin typeface="Roboto"/>
                <a:ea typeface="Roboto"/>
                <a:cs typeface="Roboto"/>
                <a:sym typeface="Roboto"/>
              </a:rPr>
              <a:t>Example:</a:t>
            </a:r>
            <a:endParaRPr sz="2024" u="sng">
              <a:highlight>
                <a:schemeClr val="dk1"/>
              </a:highlight>
              <a:latin typeface="Roboto"/>
              <a:ea typeface="Roboto"/>
              <a:cs typeface="Roboto"/>
              <a:sym typeface="Roboto"/>
            </a:endParaRPr>
          </a:p>
          <a:p>
            <a:pPr indent="0" lvl="0" marL="0" rtl="0" algn="l">
              <a:spcBef>
                <a:spcPts val="1200"/>
              </a:spcBef>
              <a:spcAft>
                <a:spcPts val="0"/>
              </a:spcAft>
              <a:buNone/>
            </a:pPr>
            <a:r>
              <a:rPr lang="en" sz="1150">
                <a:solidFill>
                  <a:srgbClr val="289240"/>
                </a:solidFill>
                <a:highlight>
                  <a:schemeClr val="dk1"/>
                </a:highlight>
                <a:latin typeface="Courier New"/>
                <a:ea typeface="Courier New"/>
                <a:cs typeface="Courier New"/>
                <a:sym typeface="Courier New"/>
              </a:rPr>
              <a:t>&lt;p&gt;&lt;i&gt;Lorem ipsum&lt;/i&gt; is the most popular filler text in history.&lt;/p&gt;</a:t>
            </a:r>
            <a:endParaRPr sz="1150">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289240"/>
                </a:solidFill>
                <a:highlight>
                  <a:schemeClr val="dk1"/>
                </a:highlight>
                <a:latin typeface="Courier New"/>
                <a:ea typeface="Courier New"/>
                <a:cs typeface="Courier New"/>
                <a:sym typeface="Courier New"/>
              </a:rPr>
              <a:t>&lt;p&gt;The &lt;i&gt;RMS Titanic&lt;/i&gt;, a luxury steamship, sank on April 15, 1912 after striking an iceberg.&lt;/p&gt;</a:t>
            </a:r>
            <a:endParaRPr sz="1700">
              <a:solidFill>
                <a:srgbClr val="289240"/>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sz="1700">
              <a:highlight>
                <a:schemeClr val="dk1"/>
              </a:highlight>
              <a:latin typeface="Roboto"/>
              <a:ea typeface="Roboto"/>
              <a:cs typeface="Roboto"/>
              <a:sym typeface="Roboto"/>
            </a:endParaRPr>
          </a:p>
        </p:txBody>
      </p:sp>
      <p:sp>
        <p:nvSpPr>
          <p:cNvPr id="240" name="Google Shape;240;p28"/>
          <p:cNvSpPr txBox="1"/>
          <p:nvPr>
            <p:ph idx="2" type="body"/>
          </p:nvPr>
        </p:nvSpPr>
        <p:spPr>
          <a:xfrm>
            <a:off x="5505699" y="1567550"/>
            <a:ext cx="28851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chemeClr val="accent1"/>
                </a:solidFill>
              </a:rPr>
              <a:t>OUTPUT:</a:t>
            </a:r>
            <a:endParaRPr sz="1600" u="sng">
              <a:solidFill>
                <a:schemeClr val="accent1"/>
              </a:solidFill>
            </a:endParaRPr>
          </a:p>
          <a:p>
            <a:pPr indent="0" lvl="0" marL="0" rtl="0" algn="l">
              <a:spcBef>
                <a:spcPts val="1200"/>
              </a:spcBef>
              <a:spcAft>
                <a:spcPts val="0"/>
              </a:spcAft>
              <a:buNone/>
            </a:pPr>
            <a:r>
              <a:rPr i="1" lang="en" sz="1100">
                <a:solidFill>
                  <a:srgbClr val="000000"/>
                </a:solidFill>
                <a:latin typeface="Arial"/>
                <a:ea typeface="Arial"/>
                <a:cs typeface="Arial"/>
                <a:sym typeface="Arial"/>
              </a:rPr>
              <a:t>Lorem ipsum</a:t>
            </a:r>
            <a:r>
              <a:rPr lang="en" sz="1100">
                <a:solidFill>
                  <a:srgbClr val="000000"/>
                </a:solidFill>
                <a:latin typeface="Arial"/>
                <a:ea typeface="Arial"/>
                <a:cs typeface="Arial"/>
                <a:sym typeface="Arial"/>
              </a:rPr>
              <a:t> is the most popular filler text in history.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a:t>
            </a:r>
            <a:r>
              <a:rPr i="1" lang="en" sz="1100">
                <a:solidFill>
                  <a:srgbClr val="000000"/>
                </a:solidFill>
                <a:latin typeface="Arial"/>
                <a:ea typeface="Arial"/>
                <a:cs typeface="Arial"/>
                <a:sym typeface="Arial"/>
              </a:rPr>
              <a:t>RMS Titanic</a:t>
            </a:r>
            <a:r>
              <a:rPr lang="en" sz="1100">
                <a:solidFill>
                  <a:srgbClr val="000000"/>
                </a:solidFill>
                <a:latin typeface="Arial"/>
                <a:ea typeface="Arial"/>
                <a:cs typeface="Arial"/>
                <a:sym typeface="Arial"/>
              </a:rPr>
              <a:t>, a luxury steamship, sank on April 15, 1912 after striking an iceberg.</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&lt;ins&gt;</a:t>
            </a:r>
            <a:endParaRPr/>
          </a:p>
        </p:txBody>
      </p:sp>
      <p:sp>
        <p:nvSpPr>
          <p:cNvPr id="246" name="Google Shape;246;p2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represent text that has been inserted within an HTML document.</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endParaRPr sz="1700" u="sng">
              <a:highlight>
                <a:schemeClr val="dk1"/>
              </a:highlight>
              <a:latin typeface="Roboto"/>
              <a:ea typeface="Roboto"/>
              <a:cs typeface="Roboto"/>
              <a:sym typeface="Roboto"/>
            </a:endParaRPr>
          </a:p>
          <a:p>
            <a:pPr indent="0" lvl="0" marL="0" rtl="0" algn="l">
              <a:spcBef>
                <a:spcPts val="1200"/>
              </a:spcBef>
              <a:spcAft>
                <a:spcPts val="0"/>
              </a:spcAft>
              <a:buNone/>
            </a:pPr>
            <a:r>
              <a:rPr lang="en" sz="1450">
                <a:solidFill>
                  <a:srgbClr val="289240"/>
                </a:solidFill>
                <a:highlight>
                  <a:schemeClr val="dk1"/>
                </a:highlight>
                <a:latin typeface="Courier New"/>
                <a:ea typeface="Courier New"/>
                <a:cs typeface="Courier New"/>
                <a:sym typeface="Courier New"/>
              </a:rPr>
              <a:t>&lt;p&gt;My favorite color is &lt;del&gt;blue&lt;/del&gt; &lt;ins&gt;red&lt;/ins&gt;!&lt;/p&gt;</a:t>
            </a:r>
            <a:endParaRPr sz="2000">
              <a:solidFill>
                <a:srgbClr val="289240"/>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sz="2000">
              <a:highlight>
                <a:schemeClr val="dk1"/>
              </a:highlight>
              <a:latin typeface="Roboto"/>
              <a:ea typeface="Roboto"/>
              <a:cs typeface="Roboto"/>
              <a:sym typeface="Roboto"/>
            </a:endParaRPr>
          </a:p>
        </p:txBody>
      </p:sp>
      <p:sp>
        <p:nvSpPr>
          <p:cNvPr id="247" name="Google Shape;247;p29"/>
          <p:cNvSpPr txBox="1"/>
          <p:nvPr>
            <p:ph idx="2" type="body"/>
          </p:nvPr>
        </p:nvSpPr>
        <p:spPr>
          <a:xfrm>
            <a:off x="4933221" y="1567550"/>
            <a:ext cx="3403200" cy="2911200"/>
          </a:xfrm>
          <a:prstGeom prst="rect">
            <a:avLst/>
          </a:prstGeom>
          <a:solidFill>
            <a:srgbClr val="FCE5CD"/>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chemeClr val="accent1"/>
                </a:solidFill>
              </a:rPr>
              <a:t>OUTPUT:</a:t>
            </a:r>
            <a:endParaRPr sz="1500" u="sng">
              <a:solidFill>
                <a:schemeClr val="accent1"/>
              </a:solidFill>
            </a:endParaRPr>
          </a:p>
          <a:p>
            <a:pPr indent="0" lvl="0" marL="0" rtl="0" algn="l">
              <a:spcBef>
                <a:spcPts val="1200"/>
              </a:spcBef>
              <a:spcAft>
                <a:spcPts val="1200"/>
              </a:spcAft>
              <a:buNone/>
            </a:pPr>
            <a:r>
              <a:rPr lang="en" sz="1400">
                <a:solidFill>
                  <a:schemeClr val="dk1"/>
                </a:solidFill>
              </a:rPr>
              <a:t>My favorite color is blue </a:t>
            </a:r>
            <a:r>
              <a:rPr lang="en" sz="1400" u="sng">
                <a:solidFill>
                  <a:schemeClr val="dk1"/>
                </a:solidFill>
              </a:rPr>
              <a:t>red</a:t>
            </a:r>
            <a:r>
              <a:rPr lang="en" sz="1400">
                <a:solidFill>
                  <a:schemeClr val="dk1"/>
                </a:solidFill>
              </a:rPr>
              <a:t>!</a:t>
            </a:r>
            <a:endParaRPr sz="1400">
              <a:solidFill>
                <a:schemeClr val="dk1"/>
              </a:solidFill>
            </a:endParaRPr>
          </a:p>
        </p:txBody>
      </p:sp>
      <p:cxnSp>
        <p:nvCxnSpPr>
          <p:cNvPr id="248" name="Google Shape;248;p29"/>
          <p:cNvCxnSpPr/>
          <p:nvPr/>
        </p:nvCxnSpPr>
        <p:spPr>
          <a:xfrm>
            <a:off x="6542500" y="2191100"/>
            <a:ext cx="308700" cy="10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&lt;map&gt;</a:t>
            </a:r>
            <a:endParaRPr/>
          </a:p>
        </p:txBody>
      </p:sp>
      <p:sp>
        <p:nvSpPr>
          <p:cNvPr id="254" name="Google Shape;254;p30"/>
          <p:cNvSpPr txBox="1"/>
          <p:nvPr>
            <p:ph idx="1" type="body"/>
          </p:nvPr>
        </p:nvSpPr>
        <p:spPr>
          <a:xfrm>
            <a:off x="1111000" y="1307850"/>
            <a:ext cx="4814400" cy="391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345">
                <a:highlight>
                  <a:schemeClr val="dk1"/>
                </a:highlight>
                <a:latin typeface="Roboto"/>
                <a:ea typeface="Roboto"/>
                <a:cs typeface="Roboto"/>
                <a:sym typeface="Roboto"/>
              </a:rPr>
              <a:t>It defines an image map with active areas.</a:t>
            </a:r>
            <a:endParaRPr sz="2345">
              <a:highlight>
                <a:schemeClr val="dk1"/>
              </a:highlight>
              <a:latin typeface="Roboto"/>
              <a:ea typeface="Roboto"/>
              <a:cs typeface="Roboto"/>
              <a:sym typeface="Roboto"/>
            </a:endParaRPr>
          </a:p>
          <a:p>
            <a:pPr indent="0" lvl="0" marL="0" rtl="0" algn="l">
              <a:spcBef>
                <a:spcPts val="1200"/>
              </a:spcBef>
              <a:spcAft>
                <a:spcPts val="0"/>
              </a:spcAft>
              <a:buNone/>
            </a:pPr>
            <a:r>
              <a:rPr lang="en" sz="2236" u="sng">
                <a:highlight>
                  <a:schemeClr val="dk1"/>
                </a:highlight>
                <a:latin typeface="Roboto"/>
                <a:ea typeface="Roboto"/>
                <a:cs typeface="Roboto"/>
                <a:sym typeface="Roboto"/>
              </a:rPr>
              <a:t>Example:</a:t>
            </a:r>
            <a:endParaRPr sz="2236" u="sng">
              <a:highlight>
                <a:schemeClr val="dk1"/>
              </a:highlight>
              <a:latin typeface="Roboto"/>
              <a:ea typeface="Roboto"/>
              <a:cs typeface="Roboto"/>
              <a:sym typeface="Roboto"/>
            </a:endParaRPr>
          </a:p>
          <a:p>
            <a:pPr indent="0" lvl="0" marL="0" rtl="0" algn="l">
              <a:spcBef>
                <a:spcPts val="1200"/>
              </a:spcBef>
              <a:spcAft>
                <a:spcPts val="0"/>
              </a:spcAft>
              <a:buNone/>
            </a:pPr>
            <a:r>
              <a:rPr lang="en" sz="1150">
                <a:solidFill>
                  <a:srgbClr val="289240"/>
                </a:solidFill>
                <a:highlight>
                  <a:schemeClr val="dk1"/>
                </a:highlight>
                <a:latin typeface="Courier New"/>
                <a:ea typeface="Courier New"/>
                <a:cs typeface="Courier New"/>
                <a:sym typeface="Courier New"/>
              </a:rPr>
              <a:t>&lt;img src="workplace.jpg" alt="Workplace" usemap="#workmap" width="400" height="379"&gt;</a:t>
            </a:r>
            <a:endParaRPr sz="1150">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289240"/>
                </a:solidFill>
                <a:highlight>
                  <a:schemeClr val="dk1"/>
                </a:highlight>
                <a:latin typeface="Courier New"/>
                <a:ea typeface="Courier New"/>
                <a:cs typeface="Courier New"/>
                <a:sym typeface="Courier New"/>
              </a:rPr>
              <a:t>&lt;map name="workmap"&gt;</a:t>
            </a:r>
            <a:endParaRPr sz="1150">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289240"/>
                </a:solidFill>
                <a:highlight>
                  <a:schemeClr val="dk1"/>
                </a:highlight>
                <a:latin typeface="Courier New"/>
                <a:ea typeface="Courier New"/>
                <a:cs typeface="Courier New"/>
                <a:sym typeface="Courier New"/>
              </a:rPr>
              <a:t>&lt;area shape="rect" coords="34,44,270,350" alt="Computer" href="computer.htm"&gt;</a:t>
            </a:r>
            <a:endParaRPr sz="1150">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289240"/>
                </a:solidFill>
                <a:highlight>
                  <a:schemeClr val="dk1"/>
                </a:highlight>
                <a:latin typeface="Courier New"/>
                <a:ea typeface="Courier New"/>
                <a:cs typeface="Courier New"/>
                <a:sym typeface="Courier New"/>
              </a:rPr>
              <a:t>&lt;area shape="rect" coords="290,172,333,250" alt="Phone" href="phone.htm"&gt;</a:t>
            </a:r>
            <a:endParaRPr sz="1150">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289240"/>
                </a:solidFill>
                <a:highlight>
                  <a:schemeClr val="dk1"/>
                </a:highlight>
                <a:latin typeface="Courier New"/>
                <a:ea typeface="Courier New"/>
                <a:cs typeface="Courier New"/>
                <a:sym typeface="Courier New"/>
              </a:rPr>
              <a:t>&lt;area shape="circle" coords="337,300,44" alt="Cup of coffee" href="coffee.htm"&gt;</a:t>
            </a:r>
            <a:endParaRPr sz="1150">
              <a:solidFill>
                <a:srgbClr val="289240"/>
              </a:solidFill>
              <a:highlight>
                <a:schemeClr val="dk1"/>
              </a:highlight>
              <a:latin typeface="Courier New"/>
              <a:ea typeface="Courier New"/>
              <a:cs typeface="Courier New"/>
              <a:sym typeface="Courier New"/>
            </a:endParaRPr>
          </a:p>
          <a:p>
            <a:pPr indent="0" lvl="0" marL="0" rtl="0" algn="l">
              <a:spcBef>
                <a:spcPts val="1200"/>
              </a:spcBef>
              <a:spcAft>
                <a:spcPts val="1200"/>
              </a:spcAft>
              <a:buNone/>
            </a:pPr>
            <a:r>
              <a:rPr lang="en" sz="1150">
                <a:solidFill>
                  <a:srgbClr val="289240"/>
                </a:solidFill>
                <a:highlight>
                  <a:schemeClr val="dk1"/>
                </a:highlight>
                <a:latin typeface="Courier New"/>
                <a:ea typeface="Courier New"/>
                <a:cs typeface="Courier New"/>
                <a:sym typeface="Courier New"/>
              </a:rPr>
              <a:t>&lt;/map&gt;</a:t>
            </a:r>
            <a:endParaRPr sz="1700">
              <a:solidFill>
                <a:srgbClr val="289240"/>
              </a:solidFill>
              <a:highlight>
                <a:schemeClr val="dk1"/>
              </a:highlight>
              <a:latin typeface="Roboto"/>
              <a:ea typeface="Roboto"/>
              <a:cs typeface="Roboto"/>
              <a:sym typeface="Roboto"/>
            </a:endParaRPr>
          </a:p>
        </p:txBody>
      </p:sp>
      <p:sp>
        <p:nvSpPr>
          <p:cNvPr id="255" name="Google Shape;255;p30"/>
          <p:cNvSpPr txBox="1"/>
          <p:nvPr>
            <p:ph idx="2" type="body"/>
          </p:nvPr>
        </p:nvSpPr>
        <p:spPr>
          <a:xfrm>
            <a:off x="5925300" y="1567550"/>
            <a:ext cx="2931900" cy="33084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700" u="sng">
                <a:solidFill>
                  <a:schemeClr val="accent1"/>
                </a:solidFill>
              </a:rPr>
              <a:t>OUTPUT:</a:t>
            </a:r>
            <a:endParaRPr sz="1700" u="sng">
              <a:solidFill>
                <a:schemeClr val="accent1"/>
              </a:solidFill>
            </a:endParaRPr>
          </a:p>
          <a:p>
            <a:pPr indent="0" lvl="0" marL="0" rtl="0" algn="l">
              <a:spcBef>
                <a:spcPts val="1200"/>
              </a:spcBef>
              <a:spcAft>
                <a:spcPts val="0"/>
              </a:spcAft>
              <a:buNone/>
            </a:pPr>
            <a:r>
              <a:rPr lang="en">
                <a:solidFill>
                  <a:schemeClr val="dk1"/>
                </a:solidFill>
              </a:rPr>
              <a:t>Click on the computer, the phone, or the cup of coffee to go to a new page and read more about the topic:</a:t>
            </a:r>
            <a:endParaRPr>
              <a:solidFill>
                <a:schemeClr val="dk1"/>
              </a:solidFill>
            </a:endParaRPr>
          </a:p>
          <a:p>
            <a:pPr indent="0" lvl="0" marL="0" rtl="0" algn="l">
              <a:spcBef>
                <a:spcPts val="1200"/>
              </a:spcBef>
              <a:spcAft>
                <a:spcPts val="1200"/>
              </a:spcAft>
              <a:buNone/>
            </a:pPr>
            <a:r>
              <a:t/>
            </a:r>
            <a:endParaRPr sz="1700" u="sng"/>
          </a:p>
        </p:txBody>
      </p:sp>
      <p:pic>
        <p:nvPicPr>
          <p:cNvPr id="256" name="Google Shape;256;p30"/>
          <p:cNvPicPr preferRelativeResize="0"/>
          <p:nvPr/>
        </p:nvPicPr>
        <p:blipFill>
          <a:blip r:embed="rId3">
            <a:alphaModFix/>
          </a:blip>
          <a:stretch>
            <a:fillRect/>
          </a:stretch>
        </p:blipFill>
        <p:spPr>
          <a:xfrm>
            <a:off x="6384400" y="2865149"/>
            <a:ext cx="2013700" cy="190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379825" y="583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&lt;menu&gt;</a:t>
            </a:r>
            <a:endParaRPr sz="2500"/>
          </a:p>
        </p:txBody>
      </p:sp>
      <p:sp>
        <p:nvSpPr>
          <p:cNvPr id="262" name="Google Shape;262;p31"/>
          <p:cNvSpPr txBox="1"/>
          <p:nvPr>
            <p:ph idx="1" type="body"/>
          </p:nvPr>
        </p:nvSpPr>
        <p:spPr>
          <a:xfrm>
            <a:off x="997850" y="1497900"/>
            <a:ext cx="3744600" cy="36456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5328"/>
              <a:t>It is used for </a:t>
            </a:r>
            <a:r>
              <a:rPr lang="en" sz="5328"/>
              <a:t>creating</a:t>
            </a:r>
            <a:r>
              <a:rPr lang="en" sz="5328"/>
              <a:t> a menu list of commands</a:t>
            </a:r>
            <a:endParaRPr sz="5328"/>
          </a:p>
          <a:p>
            <a:pPr indent="0" lvl="0" marL="0" rtl="0" algn="l">
              <a:spcBef>
                <a:spcPts val="1200"/>
              </a:spcBef>
              <a:spcAft>
                <a:spcPts val="0"/>
              </a:spcAft>
              <a:buNone/>
            </a:pPr>
            <a:r>
              <a:rPr lang="en" sz="5328" u="sng"/>
              <a:t>Example:</a:t>
            </a:r>
            <a:endParaRPr sz="5328" u="sng"/>
          </a:p>
          <a:p>
            <a:pPr indent="0" lvl="0" marL="0" rtl="0" algn="l">
              <a:spcBef>
                <a:spcPts val="1200"/>
              </a:spcBef>
              <a:spcAft>
                <a:spcPts val="0"/>
              </a:spcAft>
              <a:buNone/>
            </a:pPr>
            <a:r>
              <a:rPr lang="en" sz="3988">
                <a:solidFill>
                  <a:srgbClr val="289240"/>
                </a:solidFill>
              </a:rPr>
              <a:t>&lt;menu&gt;</a:t>
            </a:r>
            <a:endParaRPr sz="3988">
              <a:solidFill>
                <a:srgbClr val="289240"/>
              </a:solidFill>
            </a:endParaRPr>
          </a:p>
          <a:p>
            <a:pPr indent="0" lvl="0" marL="0" rtl="0" algn="l">
              <a:spcBef>
                <a:spcPts val="1200"/>
              </a:spcBef>
              <a:spcAft>
                <a:spcPts val="0"/>
              </a:spcAft>
              <a:buNone/>
            </a:pPr>
            <a:r>
              <a:rPr lang="en" sz="3988">
                <a:solidFill>
                  <a:srgbClr val="289240"/>
                </a:solidFill>
              </a:rPr>
              <a:t> 	&lt;li&gt;Home&lt;/li&gt;</a:t>
            </a:r>
            <a:endParaRPr sz="3988">
              <a:solidFill>
                <a:srgbClr val="289240"/>
              </a:solidFill>
            </a:endParaRPr>
          </a:p>
          <a:p>
            <a:pPr indent="0" lvl="0" marL="0" rtl="0" algn="l">
              <a:spcBef>
                <a:spcPts val="1200"/>
              </a:spcBef>
              <a:spcAft>
                <a:spcPts val="0"/>
              </a:spcAft>
              <a:buNone/>
            </a:pPr>
            <a:r>
              <a:rPr lang="en" sz="3988">
                <a:solidFill>
                  <a:srgbClr val="289240"/>
                </a:solidFill>
              </a:rPr>
              <a:t> 	&lt;li&gt;Registration&lt;/li&gt;</a:t>
            </a:r>
            <a:endParaRPr sz="3988">
              <a:solidFill>
                <a:srgbClr val="289240"/>
              </a:solidFill>
            </a:endParaRPr>
          </a:p>
          <a:p>
            <a:pPr indent="0" lvl="0" marL="0" rtl="0" algn="l">
              <a:spcBef>
                <a:spcPts val="1200"/>
              </a:spcBef>
              <a:spcAft>
                <a:spcPts val="0"/>
              </a:spcAft>
              <a:buNone/>
            </a:pPr>
            <a:r>
              <a:rPr lang="en" sz="3988">
                <a:solidFill>
                  <a:srgbClr val="289240"/>
                </a:solidFill>
              </a:rPr>
              <a:t> 	&lt;li&gt;Contact-us&lt;/li&gt;</a:t>
            </a:r>
            <a:endParaRPr sz="3988">
              <a:solidFill>
                <a:srgbClr val="289240"/>
              </a:solidFill>
            </a:endParaRPr>
          </a:p>
          <a:p>
            <a:pPr indent="0" lvl="0" marL="0" rtl="0" algn="l">
              <a:spcBef>
                <a:spcPts val="1200"/>
              </a:spcBef>
              <a:spcAft>
                <a:spcPts val="0"/>
              </a:spcAft>
              <a:buNone/>
            </a:pPr>
            <a:r>
              <a:rPr lang="en" sz="3988">
                <a:solidFill>
                  <a:srgbClr val="289240"/>
                </a:solidFill>
              </a:rPr>
              <a:t> 	&lt;li&gt;About-us&lt;/li&gt;</a:t>
            </a:r>
            <a:endParaRPr sz="3988">
              <a:solidFill>
                <a:srgbClr val="289240"/>
              </a:solidFill>
            </a:endParaRPr>
          </a:p>
          <a:p>
            <a:pPr indent="0" lvl="0" marL="0" rtl="0" algn="l">
              <a:spcBef>
                <a:spcPts val="1200"/>
              </a:spcBef>
              <a:spcAft>
                <a:spcPts val="0"/>
              </a:spcAft>
              <a:buNone/>
            </a:pPr>
            <a:r>
              <a:rPr lang="en" sz="3988">
                <a:solidFill>
                  <a:srgbClr val="289240"/>
                </a:solidFill>
              </a:rPr>
              <a:t> &lt;/menu&gt;</a:t>
            </a:r>
            <a:endParaRPr sz="3988">
              <a:solidFill>
                <a:srgbClr val="289240"/>
              </a:solidFill>
            </a:endParaRPr>
          </a:p>
          <a:p>
            <a:pPr indent="0" lvl="0" marL="0" rtl="0" algn="l">
              <a:spcBef>
                <a:spcPts val="1200"/>
              </a:spcBef>
              <a:spcAft>
                <a:spcPts val="0"/>
              </a:spcAft>
              <a:buNone/>
            </a:pPr>
            <a:r>
              <a:t/>
            </a:r>
            <a:endParaRPr sz="1700">
              <a:solidFill>
                <a:srgbClr val="289240"/>
              </a:solidFill>
            </a:endParaRPr>
          </a:p>
          <a:p>
            <a:pPr indent="0" lvl="0" marL="0" rtl="0" algn="l">
              <a:spcBef>
                <a:spcPts val="1200"/>
              </a:spcBef>
              <a:spcAft>
                <a:spcPts val="1200"/>
              </a:spcAft>
              <a:buNone/>
            </a:pPr>
            <a:r>
              <a:t/>
            </a:r>
            <a:endParaRPr sz="1700">
              <a:solidFill>
                <a:srgbClr val="289240"/>
              </a:solidFill>
            </a:endParaRPr>
          </a:p>
        </p:txBody>
      </p:sp>
      <p:sp>
        <p:nvSpPr>
          <p:cNvPr id="263" name="Google Shape;263;p31"/>
          <p:cNvSpPr txBox="1"/>
          <p:nvPr>
            <p:ph idx="2" type="body"/>
          </p:nvPr>
        </p:nvSpPr>
        <p:spPr>
          <a:xfrm>
            <a:off x="4933221" y="15675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700" u="sng">
                <a:solidFill>
                  <a:schemeClr val="accent1"/>
                </a:solidFill>
              </a:rPr>
              <a:t>OUTPUT:</a:t>
            </a:r>
            <a:endParaRPr sz="1700" u="sng">
              <a:solidFill>
                <a:schemeClr val="accent1"/>
              </a:solidFill>
            </a:endParaRPr>
          </a:p>
          <a:p>
            <a:pPr indent="-311150" lvl="0" marL="457200" rtl="0" algn="l">
              <a:spcBef>
                <a:spcPts val="1200"/>
              </a:spcBef>
              <a:spcAft>
                <a:spcPts val="0"/>
              </a:spcAft>
              <a:buClr>
                <a:schemeClr val="dk1"/>
              </a:buClr>
              <a:buSzPts val="1300"/>
              <a:buChar char="●"/>
            </a:pPr>
            <a:r>
              <a:rPr lang="en">
                <a:solidFill>
                  <a:schemeClr val="dk1"/>
                </a:solidFill>
              </a:rPr>
              <a:t>Home</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Registration</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Contact-us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About-us</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t>TAGS</a:t>
            </a:r>
            <a:endParaRPr b="1" sz="3800"/>
          </a:p>
        </p:txBody>
      </p:sp>
      <p:sp>
        <p:nvSpPr>
          <p:cNvPr id="140" name="Google Shape;140;p14"/>
          <p:cNvSpPr txBox="1"/>
          <p:nvPr>
            <p:ph idx="1" type="body"/>
          </p:nvPr>
        </p:nvSpPr>
        <p:spPr>
          <a:xfrm>
            <a:off x="1227525" y="1585050"/>
            <a:ext cx="7038900" cy="29112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Montserrat"/>
                <a:ea typeface="Montserrat"/>
                <a:cs typeface="Montserrat"/>
                <a:sym typeface="Montserrat"/>
              </a:rPr>
              <a:t> </a:t>
            </a:r>
            <a:r>
              <a:rPr lang="en" sz="2200">
                <a:latin typeface="Montserrat"/>
                <a:ea typeface="Montserrat"/>
                <a:cs typeface="Montserrat"/>
                <a:sym typeface="Montserrat"/>
              </a:rPr>
              <a:t>HTML tags are like keywords which defines that how web browser will format and display the content.</a:t>
            </a:r>
            <a:endParaRPr sz="2200">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&lt;main&gt;</a:t>
            </a:r>
            <a:endParaRPr/>
          </a:p>
        </p:txBody>
      </p:sp>
      <p:sp>
        <p:nvSpPr>
          <p:cNvPr id="269" name="Google Shape;269;p32"/>
          <p:cNvSpPr txBox="1"/>
          <p:nvPr>
            <p:ph idx="1" type="body"/>
          </p:nvPr>
        </p:nvSpPr>
        <p:spPr>
          <a:xfrm>
            <a:off x="822925" y="1567550"/>
            <a:ext cx="4110300" cy="381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t>It represents the main content of an HTML document.</a:t>
            </a:r>
            <a:endParaRPr sz="1700"/>
          </a:p>
          <a:p>
            <a:pPr indent="0" lvl="0" marL="0" rtl="0" algn="l">
              <a:spcBef>
                <a:spcPts val="1200"/>
              </a:spcBef>
              <a:spcAft>
                <a:spcPts val="0"/>
              </a:spcAft>
              <a:buNone/>
            </a:pPr>
            <a:r>
              <a:rPr lang="en" sz="1700" u="sng"/>
              <a:t>Example:</a:t>
            </a:r>
            <a:endParaRPr sz="1700" u="sng"/>
          </a:p>
          <a:p>
            <a:pPr indent="0" lvl="0" marL="0" rtl="0" algn="l">
              <a:spcBef>
                <a:spcPts val="1200"/>
              </a:spcBef>
              <a:spcAft>
                <a:spcPts val="0"/>
              </a:spcAft>
              <a:buNone/>
            </a:pPr>
            <a:r>
              <a:rPr lang="en" sz="1700">
                <a:solidFill>
                  <a:srgbClr val="38761D"/>
                </a:solidFill>
              </a:rPr>
              <a:t>&lt;main&gt;</a:t>
            </a:r>
            <a:endParaRPr sz="1700">
              <a:solidFill>
                <a:srgbClr val="38761D"/>
              </a:solidFill>
            </a:endParaRPr>
          </a:p>
          <a:p>
            <a:pPr indent="0" lvl="0" marL="0" rtl="0" algn="l">
              <a:spcBef>
                <a:spcPts val="1200"/>
              </a:spcBef>
              <a:spcAft>
                <a:spcPts val="0"/>
              </a:spcAft>
              <a:buNone/>
            </a:pPr>
            <a:r>
              <a:rPr lang="en" sz="1700">
                <a:solidFill>
                  <a:srgbClr val="38761D"/>
                </a:solidFill>
              </a:rPr>
              <a:t>    &lt;p&gt;Geckos are a group of usually small, usually nocturnal lizards. They are found on every continent except Australia.&lt;/p&gt;</a:t>
            </a:r>
            <a:endParaRPr sz="1700">
              <a:solidFill>
                <a:srgbClr val="38761D"/>
              </a:solidFill>
            </a:endParaRPr>
          </a:p>
          <a:p>
            <a:pPr indent="0" lvl="0" marL="0" rtl="0" algn="l">
              <a:spcBef>
                <a:spcPts val="1200"/>
              </a:spcBef>
              <a:spcAft>
                <a:spcPts val="0"/>
              </a:spcAft>
              <a:buNone/>
            </a:pPr>
            <a:r>
              <a:rPr lang="en" sz="1700">
                <a:solidFill>
                  <a:srgbClr val="38761D"/>
                </a:solidFill>
              </a:rPr>
              <a:t> &lt;p&gt;Many species of gecko have adhesive toe pads which enable them to climb walls and even windows.&lt;/p&gt;</a:t>
            </a:r>
            <a:endParaRPr sz="1700">
              <a:solidFill>
                <a:srgbClr val="38761D"/>
              </a:solidFill>
            </a:endParaRPr>
          </a:p>
          <a:p>
            <a:pPr indent="0" lvl="0" marL="0" rtl="0" algn="l">
              <a:spcBef>
                <a:spcPts val="1200"/>
              </a:spcBef>
              <a:spcAft>
                <a:spcPts val="1200"/>
              </a:spcAft>
              <a:buNone/>
            </a:pPr>
            <a:r>
              <a:rPr lang="en" sz="1700">
                <a:solidFill>
                  <a:srgbClr val="38761D"/>
                </a:solidFill>
              </a:rPr>
              <a:t>&lt;/main&gt;</a:t>
            </a:r>
            <a:endParaRPr sz="1700">
              <a:solidFill>
                <a:srgbClr val="38761D"/>
              </a:solidFill>
            </a:endParaRPr>
          </a:p>
        </p:txBody>
      </p:sp>
      <p:sp>
        <p:nvSpPr>
          <p:cNvPr id="270" name="Google Shape;270;p32"/>
          <p:cNvSpPr txBox="1"/>
          <p:nvPr>
            <p:ph idx="2" type="body"/>
          </p:nvPr>
        </p:nvSpPr>
        <p:spPr>
          <a:xfrm>
            <a:off x="4933221" y="1567550"/>
            <a:ext cx="3403200" cy="2911200"/>
          </a:xfrm>
          <a:prstGeom prst="rect">
            <a:avLst/>
          </a:prstGeom>
          <a:solidFill>
            <a:srgbClr val="FCE5CD"/>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1200"/>
              </a:spcBef>
              <a:spcAft>
                <a:spcPts val="0"/>
              </a:spcAft>
              <a:buNone/>
            </a:pPr>
            <a:r>
              <a:rPr lang="en">
                <a:solidFill>
                  <a:schemeClr val="dk1"/>
                </a:solidFill>
              </a:rPr>
              <a:t>Geckos are a group of usually small, usually nocturnal lizards. They are found on every continent except Australia.</a:t>
            </a:r>
            <a:endParaRPr>
              <a:solidFill>
                <a:schemeClr val="dk1"/>
              </a:solidFill>
            </a:endParaRPr>
          </a:p>
          <a:p>
            <a:pPr indent="0" lvl="0" marL="0" rtl="0" algn="l">
              <a:spcBef>
                <a:spcPts val="1200"/>
              </a:spcBef>
              <a:spcAft>
                <a:spcPts val="0"/>
              </a:spcAft>
              <a:buNone/>
            </a:pPr>
            <a:r>
              <a:rPr lang="en">
                <a:solidFill>
                  <a:schemeClr val="dk1"/>
                </a:solidFill>
              </a:rPr>
              <a:t>Many species of gecko have adhesive toe pads which enable them to climb walls and even windows.</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&lt;mark&gt;</a:t>
            </a:r>
            <a:endParaRPr/>
          </a:p>
        </p:txBody>
      </p:sp>
      <p:sp>
        <p:nvSpPr>
          <p:cNvPr id="276" name="Google Shape;276;p33"/>
          <p:cNvSpPr txBox="1"/>
          <p:nvPr>
            <p:ph idx="1" type="body"/>
          </p:nvPr>
        </p:nvSpPr>
        <p:spPr>
          <a:xfrm>
            <a:off x="386776" y="1567546"/>
            <a:ext cx="49332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It represent the </a:t>
            </a:r>
            <a:r>
              <a:rPr lang="en" sz="2300"/>
              <a:t>highlighted</a:t>
            </a:r>
            <a:r>
              <a:rPr lang="en" sz="2300"/>
              <a:t> text.</a:t>
            </a:r>
            <a:endParaRPr sz="2300"/>
          </a:p>
          <a:p>
            <a:pPr indent="0" lvl="0" marL="0" rtl="0" algn="l">
              <a:spcBef>
                <a:spcPts val="1200"/>
              </a:spcBef>
              <a:spcAft>
                <a:spcPts val="0"/>
              </a:spcAft>
              <a:buNone/>
            </a:pPr>
            <a:r>
              <a:rPr lang="en" sz="2300" u="sng"/>
              <a:t>Example:</a:t>
            </a:r>
            <a:endParaRPr sz="2300" u="sng"/>
          </a:p>
          <a:p>
            <a:pPr indent="0" lvl="0" marL="0" rtl="0" algn="l">
              <a:spcBef>
                <a:spcPts val="1200"/>
              </a:spcBef>
              <a:spcAft>
                <a:spcPts val="1200"/>
              </a:spcAft>
              <a:buNone/>
            </a:pPr>
            <a:r>
              <a:rPr lang="en" sz="1700">
                <a:solidFill>
                  <a:srgbClr val="38761D"/>
                </a:solidFill>
              </a:rPr>
              <a:t>&lt;p&gt;Do not forget to buy &lt;mark&gt;milk&lt;/mark&gt; today.&lt;/p&gt;</a:t>
            </a:r>
            <a:endParaRPr sz="1700">
              <a:solidFill>
                <a:srgbClr val="38761D"/>
              </a:solidFill>
            </a:endParaRPr>
          </a:p>
        </p:txBody>
      </p:sp>
      <p:sp>
        <p:nvSpPr>
          <p:cNvPr id="277" name="Google Shape;277;p33"/>
          <p:cNvSpPr txBox="1"/>
          <p:nvPr>
            <p:ph idx="2" type="body"/>
          </p:nvPr>
        </p:nvSpPr>
        <p:spPr>
          <a:xfrm>
            <a:off x="4933225" y="15675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1200"/>
              </a:spcBef>
              <a:spcAft>
                <a:spcPts val="1200"/>
              </a:spcAft>
              <a:buNone/>
            </a:pPr>
            <a:r>
              <a:rPr lang="en">
                <a:solidFill>
                  <a:schemeClr val="dk1"/>
                </a:solidFill>
              </a:rPr>
              <a:t>Do not forget to buy </a:t>
            </a:r>
            <a:r>
              <a:rPr lang="en">
                <a:solidFill>
                  <a:schemeClr val="dk1"/>
                </a:solidFill>
                <a:highlight>
                  <a:srgbClr val="FFFF00"/>
                </a:highlight>
              </a:rPr>
              <a:t>milk</a:t>
            </a:r>
            <a:r>
              <a:rPr lang="en">
                <a:solidFill>
                  <a:schemeClr val="dk1"/>
                </a:solidFill>
              </a:rPr>
              <a:t> today.</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&lt;ol&gt;</a:t>
            </a:r>
            <a:endParaRPr/>
          </a:p>
        </p:txBody>
      </p:sp>
      <p:sp>
        <p:nvSpPr>
          <p:cNvPr id="283" name="Google Shape;283;p34"/>
          <p:cNvSpPr txBox="1"/>
          <p:nvPr>
            <p:ph idx="1" type="body"/>
          </p:nvPr>
        </p:nvSpPr>
        <p:spPr>
          <a:xfrm>
            <a:off x="1297500" y="1307850"/>
            <a:ext cx="4876800" cy="65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defines an ordered list of items.</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endParaRPr sz="1700" u="sng">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&lt;ol&gt;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  &lt;li&gt;Coffee&lt;/li&gt;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  &lt;li&gt;Tea&lt;/li&gt;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  &lt;li&gt;Milk&lt;/li&gt;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&lt;/ol&gt;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t/>
            </a:r>
            <a:endParaRPr sz="1700">
              <a:highlight>
                <a:schemeClr val="dk1"/>
              </a:highlight>
              <a:latin typeface="Roboto"/>
              <a:ea typeface="Roboto"/>
              <a:cs typeface="Roboto"/>
              <a:sym typeface="Roboto"/>
            </a:endParaRPr>
          </a:p>
          <a:p>
            <a:pPr indent="0" lvl="0" marL="0" rtl="0" algn="l">
              <a:spcBef>
                <a:spcPts val="1200"/>
              </a:spcBef>
              <a:spcAft>
                <a:spcPts val="0"/>
              </a:spcAft>
              <a:buNone/>
            </a:pPr>
            <a:r>
              <a:t/>
            </a:r>
            <a:endParaRPr sz="1700">
              <a:highlight>
                <a:schemeClr val="dk1"/>
              </a:highlight>
              <a:latin typeface="Roboto"/>
              <a:ea typeface="Roboto"/>
              <a:cs typeface="Roboto"/>
              <a:sym typeface="Roboto"/>
            </a:endParaRPr>
          </a:p>
          <a:p>
            <a:pPr indent="0" lvl="0" marL="0" rtl="0" algn="l">
              <a:spcBef>
                <a:spcPts val="1200"/>
              </a:spcBef>
              <a:spcAft>
                <a:spcPts val="0"/>
              </a:spcAft>
              <a:buNone/>
            </a:pPr>
            <a:r>
              <a:t/>
            </a:r>
            <a:endParaRPr sz="1700">
              <a:highlight>
                <a:schemeClr val="dk1"/>
              </a:highlight>
              <a:latin typeface="Roboto"/>
              <a:ea typeface="Roboto"/>
              <a:cs typeface="Roboto"/>
              <a:sym typeface="Roboto"/>
            </a:endParaRPr>
          </a:p>
          <a:p>
            <a:pPr indent="0" lvl="0" marL="0" rtl="0" algn="l">
              <a:spcBef>
                <a:spcPts val="1200"/>
              </a:spcBef>
              <a:spcAft>
                <a:spcPts val="0"/>
              </a:spcAft>
              <a:buNone/>
            </a:pPr>
            <a:r>
              <a:t/>
            </a:r>
            <a:endParaRPr sz="1700">
              <a:highlight>
                <a:schemeClr val="dk1"/>
              </a:highlight>
              <a:latin typeface="Roboto"/>
              <a:ea typeface="Roboto"/>
              <a:cs typeface="Roboto"/>
              <a:sym typeface="Roboto"/>
            </a:endParaRPr>
          </a:p>
          <a:p>
            <a:pPr indent="0" lvl="0" marL="0" rtl="0" algn="l">
              <a:spcBef>
                <a:spcPts val="1200"/>
              </a:spcBef>
              <a:spcAft>
                <a:spcPts val="1200"/>
              </a:spcAft>
              <a:buNone/>
            </a:pPr>
            <a:r>
              <a:t/>
            </a:r>
            <a:endParaRPr sz="1700">
              <a:highlight>
                <a:schemeClr val="dk1"/>
              </a:highlight>
              <a:latin typeface="Roboto"/>
              <a:ea typeface="Roboto"/>
              <a:cs typeface="Roboto"/>
              <a:sym typeface="Roboto"/>
            </a:endParaRPr>
          </a:p>
        </p:txBody>
      </p:sp>
      <p:sp>
        <p:nvSpPr>
          <p:cNvPr id="284" name="Google Shape;284;p34"/>
          <p:cNvSpPr txBox="1"/>
          <p:nvPr/>
        </p:nvSpPr>
        <p:spPr>
          <a:xfrm>
            <a:off x="5597688" y="1734073"/>
            <a:ext cx="3000000" cy="24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38761D"/>
                </a:solidFill>
                <a:highlight>
                  <a:schemeClr val="dk1"/>
                </a:highlight>
                <a:latin typeface="Roboto"/>
                <a:ea typeface="Roboto"/>
                <a:cs typeface="Roboto"/>
                <a:sym typeface="Roboto"/>
              </a:rPr>
              <a:t>&lt;ol start="50"&gt;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  &lt;li&gt;Coffee&lt;/li&gt;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  &lt;li&gt;Tea&lt;/li&gt;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  &lt;li&gt;Milk&lt;/li&gt;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1200"/>
              </a:spcAft>
              <a:buNone/>
            </a:pPr>
            <a:r>
              <a:rPr lang="en" sz="1700">
                <a:solidFill>
                  <a:srgbClr val="38761D"/>
                </a:solidFill>
                <a:highlight>
                  <a:schemeClr val="dk1"/>
                </a:highlight>
                <a:latin typeface="Roboto"/>
                <a:ea typeface="Roboto"/>
                <a:cs typeface="Roboto"/>
                <a:sym typeface="Roboto"/>
              </a:rPr>
              <a:t>&lt;/ol&gt;</a:t>
            </a:r>
            <a:endParaRPr>
              <a:solidFill>
                <a:srgbClr val="38761D"/>
              </a:solidFill>
            </a:endParaRPr>
          </a:p>
        </p:txBody>
      </p:sp>
      <p:cxnSp>
        <p:nvCxnSpPr>
          <p:cNvPr id="285" name="Google Shape;285;p34"/>
          <p:cNvCxnSpPr/>
          <p:nvPr/>
        </p:nvCxnSpPr>
        <p:spPr>
          <a:xfrm>
            <a:off x="5284402" y="1564965"/>
            <a:ext cx="9600" cy="3343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idx="1" type="body"/>
          </p:nvPr>
        </p:nvSpPr>
        <p:spPr>
          <a:xfrm>
            <a:off x="2087611" y="1283704"/>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1200"/>
              </a:spcBef>
              <a:spcAft>
                <a:spcPts val="0"/>
              </a:spcAft>
              <a:buNone/>
            </a:pPr>
            <a:r>
              <a:rPr lang="en">
                <a:solidFill>
                  <a:srgbClr val="000000"/>
                </a:solidFill>
              </a:rPr>
              <a:t>1.Coffee</a:t>
            </a:r>
            <a:endParaRPr>
              <a:solidFill>
                <a:srgbClr val="000000"/>
              </a:solidFill>
            </a:endParaRPr>
          </a:p>
          <a:p>
            <a:pPr indent="0" lvl="0" marL="0" rtl="0" algn="l">
              <a:spcBef>
                <a:spcPts val="1200"/>
              </a:spcBef>
              <a:spcAft>
                <a:spcPts val="0"/>
              </a:spcAft>
              <a:buNone/>
            </a:pPr>
            <a:r>
              <a:rPr lang="en">
                <a:solidFill>
                  <a:srgbClr val="000000"/>
                </a:solidFill>
              </a:rPr>
              <a:t>2.Tea</a:t>
            </a:r>
            <a:endParaRPr>
              <a:solidFill>
                <a:srgbClr val="000000"/>
              </a:solidFill>
            </a:endParaRPr>
          </a:p>
          <a:p>
            <a:pPr indent="0" lvl="0" marL="0" rtl="0" algn="l">
              <a:spcBef>
                <a:spcPts val="1200"/>
              </a:spcBef>
              <a:spcAft>
                <a:spcPts val="0"/>
              </a:spcAft>
              <a:buNone/>
            </a:pPr>
            <a:r>
              <a:rPr lang="en">
                <a:solidFill>
                  <a:srgbClr val="000000"/>
                </a:solidFill>
              </a:rPr>
              <a:t>3.Milk</a:t>
            </a:r>
            <a:endParaRPr>
              <a:solidFill>
                <a:srgbClr val="000000"/>
              </a:solidFill>
            </a:endParaRPr>
          </a:p>
          <a:p>
            <a:pPr indent="0" lvl="0" marL="0" rtl="0" algn="l">
              <a:spcBef>
                <a:spcPts val="1200"/>
              </a:spcBef>
              <a:spcAft>
                <a:spcPts val="0"/>
              </a:spcAft>
              <a:buNone/>
            </a:pPr>
            <a:r>
              <a:rPr lang="en">
                <a:solidFill>
                  <a:srgbClr val="000000"/>
                </a:solidFill>
              </a:rPr>
              <a:t>50.Coffee</a:t>
            </a:r>
            <a:endParaRPr>
              <a:solidFill>
                <a:srgbClr val="000000"/>
              </a:solidFill>
            </a:endParaRPr>
          </a:p>
          <a:p>
            <a:pPr indent="0" lvl="0" marL="0" rtl="0" algn="l">
              <a:spcBef>
                <a:spcPts val="1200"/>
              </a:spcBef>
              <a:spcAft>
                <a:spcPts val="0"/>
              </a:spcAft>
              <a:buNone/>
            </a:pPr>
            <a:r>
              <a:rPr lang="en">
                <a:solidFill>
                  <a:srgbClr val="000000"/>
                </a:solidFill>
              </a:rPr>
              <a:t>51.Tea</a:t>
            </a:r>
            <a:endParaRPr>
              <a:solidFill>
                <a:srgbClr val="000000"/>
              </a:solidFill>
            </a:endParaRPr>
          </a:p>
          <a:p>
            <a:pPr indent="0" lvl="0" marL="0" rtl="0" algn="l">
              <a:spcBef>
                <a:spcPts val="1200"/>
              </a:spcBef>
              <a:spcAft>
                <a:spcPts val="1200"/>
              </a:spcAft>
              <a:buNone/>
            </a:pPr>
            <a:r>
              <a:rPr lang="en">
                <a:solidFill>
                  <a:srgbClr val="000000"/>
                </a:solidFill>
              </a:rPr>
              <a:t>52.Milk</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&lt;var&gt;</a:t>
            </a:r>
            <a:endParaRPr/>
          </a:p>
        </p:txBody>
      </p:sp>
      <p:sp>
        <p:nvSpPr>
          <p:cNvPr id="296" name="Google Shape;296;p3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defines variable name used in mathematical or programming context.</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endParaRPr sz="1700" u="sng">
              <a:highlight>
                <a:schemeClr val="dk1"/>
              </a:highlight>
              <a:latin typeface="Roboto"/>
              <a:ea typeface="Roboto"/>
              <a:cs typeface="Roboto"/>
              <a:sym typeface="Roboto"/>
            </a:endParaRPr>
          </a:p>
          <a:p>
            <a:pPr indent="0" lvl="0" marL="0" rtl="0" algn="l">
              <a:spcBef>
                <a:spcPts val="1200"/>
              </a:spcBef>
              <a:spcAft>
                <a:spcPts val="1200"/>
              </a:spcAft>
              <a:buNone/>
            </a:pPr>
            <a:r>
              <a:rPr lang="en" sz="1700">
                <a:solidFill>
                  <a:srgbClr val="38761D"/>
                </a:solidFill>
                <a:highlight>
                  <a:schemeClr val="dk1"/>
                </a:highlight>
                <a:latin typeface="Roboto"/>
                <a:ea typeface="Roboto"/>
                <a:cs typeface="Roboto"/>
                <a:sym typeface="Roboto"/>
              </a:rPr>
              <a:t>&lt;p&gt;The area of a triangle is: 1/2 x &lt;var&gt;b&lt;/var&gt; x &lt;var&gt;h&lt;/var&gt;, where &lt;var&gt;b&lt;/var&gt; is the base, and &lt;var&gt;h&lt;/var&gt; is the vertical height.&lt;/p&gt;</a:t>
            </a:r>
            <a:endParaRPr sz="1700">
              <a:solidFill>
                <a:srgbClr val="38761D"/>
              </a:solidFill>
              <a:highlight>
                <a:schemeClr val="dk1"/>
              </a:highlight>
              <a:latin typeface="Roboto"/>
              <a:ea typeface="Roboto"/>
              <a:cs typeface="Roboto"/>
              <a:sym typeface="Roboto"/>
            </a:endParaRPr>
          </a:p>
        </p:txBody>
      </p:sp>
      <p:sp>
        <p:nvSpPr>
          <p:cNvPr id="297" name="Google Shape;297;p36"/>
          <p:cNvSpPr txBox="1"/>
          <p:nvPr>
            <p:ph idx="2" type="body"/>
          </p:nvPr>
        </p:nvSpPr>
        <p:spPr>
          <a:xfrm>
            <a:off x="4933196" y="1690943"/>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1200"/>
              </a:spcBef>
              <a:spcAft>
                <a:spcPts val="0"/>
              </a:spcAft>
              <a:buNone/>
            </a:pPr>
            <a:r>
              <a:rPr lang="en">
                <a:solidFill>
                  <a:schemeClr val="dk1"/>
                </a:solidFill>
              </a:rPr>
              <a:t>The area of a triangle is: 1/2 x b x h, where b is the base, and h is the vertical height.</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&lt;table&gt;</a:t>
            </a:r>
            <a:endParaRPr/>
          </a:p>
        </p:txBody>
      </p:sp>
      <p:sp>
        <p:nvSpPr>
          <p:cNvPr id="303" name="Google Shape;303;p37"/>
          <p:cNvSpPr txBox="1"/>
          <p:nvPr>
            <p:ph idx="1" type="body"/>
          </p:nvPr>
        </p:nvSpPr>
        <p:spPr>
          <a:xfrm>
            <a:off x="887725" y="1503798"/>
            <a:ext cx="4758300" cy="44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is used to present data in tabular form or to create a table within HTML document.</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r>
              <a:rPr lang="en" sz="1700">
                <a:highlight>
                  <a:schemeClr val="dk1"/>
                </a:highlight>
                <a:latin typeface="Roboto"/>
                <a:ea typeface="Roboto"/>
                <a:cs typeface="Roboto"/>
                <a:sym typeface="Roboto"/>
              </a:rPr>
              <a:t>:</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&lt;table&gt;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  &lt;tr&gt;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    &lt;th&gt;Month&lt;/th&gt;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    &lt;th&gt;Savings&lt;/th&gt;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1200"/>
              </a:spcAft>
              <a:buNone/>
            </a:pPr>
            <a:r>
              <a:rPr lang="en" sz="1700">
                <a:solidFill>
                  <a:srgbClr val="38761D"/>
                </a:solidFill>
                <a:highlight>
                  <a:schemeClr val="dk1"/>
                </a:highlight>
                <a:latin typeface="Roboto"/>
                <a:ea typeface="Roboto"/>
                <a:cs typeface="Roboto"/>
                <a:sym typeface="Roboto"/>
              </a:rPr>
              <a:t>  &lt;/tr&gt;</a:t>
            </a:r>
            <a:endParaRPr sz="1700">
              <a:highlight>
                <a:schemeClr val="dk1"/>
              </a:highlight>
              <a:latin typeface="Roboto"/>
              <a:ea typeface="Roboto"/>
              <a:cs typeface="Roboto"/>
              <a:sym typeface="Roboto"/>
            </a:endParaRPr>
          </a:p>
        </p:txBody>
      </p:sp>
      <p:sp>
        <p:nvSpPr>
          <p:cNvPr id="304" name="Google Shape;304;p37"/>
          <p:cNvSpPr txBox="1"/>
          <p:nvPr/>
        </p:nvSpPr>
        <p:spPr>
          <a:xfrm>
            <a:off x="5857909" y="1083100"/>
            <a:ext cx="2712300" cy="42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38761D"/>
                </a:solidFill>
                <a:highlight>
                  <a:schemeClr val="dk1"/>
                </a:highlight>
                <a:latin typeface="Roboto"/>
                <a:ea typeface="Roboto"/>
                <a:cs typeface="Roboto"/>
                <a:sym typeface="Roboto"/>
              </a:rPr>
              <a:t>&lt;</a:t>
            </a:r>
            <a:r>
              <a:rPr lang="en" sz="1700">
                <a:solidFill>
                  <a:srgbClr val="38761D"/>
                </a:solidFill>
                <a:highlight>
                  <a:schemeClr val="dk1"/>
                </a:highlight>
                <a:latin typeface="Roboto"/>
                <a:ea typeface="Roboto"/>
                <a:cs typeface="Roboto"/>
                <a:sym typeface="Roboto"/>
              </a:rPr>
              <a:t>tr&gt;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 &lt;td&gt;January&lt;/td&gt;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 &lt;td&gt;$100&lt;/td&gt;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&lt;/tr&gt;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&lt;tr&gt;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&lt;td&gt;</a:t>
            </a:r>
            <a:r>
              <a:rPr lang="en" sz="1700">
                <a:solidFill>
                  <a:srgbClr val="38761D"/>
                </a:solidFill>
                <a:highlight>
                  <a:schemeClr val="dk1"/>
                </a:highlight>
                <a:latin typeface="Roboto"/>
                <a:ea typeface="Roboto"/>
                <a:cs typeface="Roboto"/>
                <a:sym typeface="Roboto"/>
              </a:rPr>
              <a:t>February &lt;/td&gt;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&lt;td&gt;$80&lt;/td&gt;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&lt;/tr&gt;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1200"/>
              </a:spcAft>
              <a:buNone/>
            </a:pPr>
            <a:r>
              <a:rPr lang="en" sz="1700">
                <a:solidFill>
                  <a:srgbClr val="38761D"/>
                </a:solidFill>
                <a:highlight>
                  <a:schemeClr val="dk1"/>
                </a:highlight>
                <a:latin typeface="Roboto"/>
                <a:ea typeface="Roboto"/>
                <a:cs typeface="Roboto"/>
                <a:sym typeface="Roboto"/>
              </a:rPr>
              <a:t>&lt;/table&gt;</a:t>
            </a:r>
            <a:endParaRPr>
              <a:solidFill>
                <a:srgbClr val="38761D"/>
              </a:solidFill>
            </a:endParaRPr>
          </a:p>
        </p:txBody>
      </p:sp>
      <p:cxnSp>
        <p:nvCxnSpPr>
          <p:cNvPr id="305" name="Google Shape;305;p37"/>
          <p:cNvCxnSpPr/>
          <p:nvPr/>
        </p:nvCxnSpPr>
        <p:spPr>
          <a:xfrm flipH="1">
            <a:off x="5624126" y="1234303"/>
            <a:ext cx="21900" cy="395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1297500" y="393750"/>
            <a:ext cx="5344200" cy="40470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0"/>
              </a:spcBef>
              <a:spcAft>
                <a:spcPts val="0"/>
              </a:spcAft>
              <a:buNone/>
            </a:pPr>
            <a:r>
              <a:t/>
            </a:r>
            <a:endParaRPr>
              <a:solidFill>
                <a:schemeClr val="dk1"/>
              </a:solidFill>
            </a:endParaRPr>
          </a:p>
        </p:txBody>
      </p:sp>
      <p:graphicFrame>
        <p:nvGraphicFramePr>
          <p:cNvPr id="311" name="Google Shape;311;p38"/>
          <p:cNvGraphicFramePr/>
          <p:nvPr/>
        </p:nvGraphicFramePr>
        <p:xfrm>
          <a:off x="1895725" y="1563600"/>
          <a:ext cx="3000000" cy="3000000"/>
        </p:xfrm>
        <a:graphic>
          <a:graphicData uri="http://schemas.openxmlformats.org/drawingml/2006/table">
            <a:tbl>
              <a:tblPr>
                <a:noFill/>
                <a:tableStyleId>{6D764724-A6BA-4042-A434-886A2F0C4E72}</a:tableStyleId>
              </a:tblPr>
              <a:tblGrid>
                <a:gridCol w="2013900"/>
                <a:gridCol w="2013900"/>
              </a:tblGrid>
              <a:tr h="645200">
                <a:tc>
                  <a:txBody>
                    <a:bodyPr/>
                    <a:lstStyle/>
                    <a:p>
                      <a:pPr indent="0" lvl="0" marL="0" rtl="0" algn="l">
                        <a:spcBef>
                          <a:spcPts val="0"/>
                        </a:spcBef>
                        <a:spcAft>
                          <a:spcPts val="0"/>
                        </a:spcAft>
                        <a:buNone/>
                      </a:pPr>
                      <a:r>
                        <a:rPr lang="en"/>
                        <a:t>Month</a:t>
                      </a:r>
                      <a:endParaRPr/>
                    </a:p>
                  </a:txBody>
                  <a:tcPr marT="91425" marB="91425" marR="91425" marL="91425"/>
                </a:tc>
                <a:tc>
                  <a:txBody>
                    <a:bodyPr/>
                    <a:lstStyle/>
                    <a:p>
                      <a:pPr indent="0" lvl="0" marL="0" rtl="0" algn="l">
                        <a:spcBef>
                          <a:spcPts val="0"/>
                        </a:spcBef>
                        <a:spcAft>
                          <a:spcPts val="0"/>
                        </a:spcAft>
                        <a:buNone/>
                      </a:pPr>
                      <a:r>
                        <a:rPr lang="en"/>
                        <a:t>Savings</a:t>
                      </a:r>
                      <a:endParaRPr/>
                    </a:p>
                  </a:txBody>
                  <a:tcPr marT="91425" marB="91425" marR="91425" marL="91425"/>
                </a:tc>
              </a:tr>
              <a:tr h="645200">
                <a:tc>
                  <a:txBody>
                    <a:bodyPr/>
                    <a:lstStyle/>
                    <a:p>
                      <a:pPr indent="0" lvl="0" marL="0" rtl="0" algn="l">
                        <a:spcBef>
                          <a:spcPts val="0"/>
                        </a:spcBef>
                        <a:spcAft>
                          <a:spcPts val="0"/>
                        </a:spcAft>
                        <a:buNone/>
                      </a:pPr>
                      <a:r>
                        <a:rPr lang="en"/>
                        <a:t>January</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645200">
                <a:tc>
                  <a:txBody>
                    <a:bodyPr/>
                    <a:lstStyle/>
                    <a:p>
                      <a:pPr indent="0" lvl="0" marL="0" rtl="0" algn="l">
                        <a:spcBef>
                          <a:spcPts val="0"/>
                        </a:spcBef>
                        <a:spcAft>
                          <a:spcPts val="0"/>
                        </a:spcAft>
                        <a:buNone/>
                      </a:pPr>
                      <a:r>
                        <a:rPr lang="en"/>
                        <a:t>Febr</a:t>
                      </a:r>
                      <a:r>
                        <a:rPr lang="en"/>
                        <a:t>uary </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&lt;th&gt;</a:t>
            </a:r>
            <a:endParaRPr/>
          </a:p>
        </p:txBody>
      </p:sp>
      <p:sp>
        <p:nvSpPr>
          <p:cNvPr id="317" name="Google Shape;317;p39"/>
          <p:cNvSpPr txBox="1"/>
          <p:nvPr>
            <p:ph idx="1" type="body"/>
          </p:nvPr>
        </p:nvSpPr>
        <p:spPr>
          <a:xfrm>
            <a:off x="1297500" y="1567550"/>
            <a:ext cx="5137800" cy="42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defines the head cell of an HTML table.</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endParaRPr sz="1700" u="sng">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&lt;table&gt;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  &lt;tr&gt;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    &lt;th&gt;Month&lt;/th&gt;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    &lt;th&gt;Savings&lt;/th&gt;</a:t>
            </a:r>
            <a:endParaRPr sz="1700">
              <a:solidFill>
                <a:srgbClr val="38761D"/>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38761D"/>
                </a:solidFill>
                <a:highlight>
                  <a:schemeClr val="dk1"/>
                </a:highlight>
                <a:latin typeface="Roboto"/>
                <a:ea typeface="Roboto"/>
                <a:cs typeface="Roboto"/>
                <a:sym typeface="Roboto"/>
              </a:rPr>
              <a:t>  &lt;/tr&gt;</a:t>
            </a:r>
            <a:endParaRPr sz="1700">
              <a:highlight>
                <a:schemeClr val="dk1"/>
              </a:highlight>
              <a:latin typeface="Roboto"/>
              <a:ea typeface="Roboto"/>
              <a:cs typeface="Roboto"/>
              <a:sym typeface="Roboto"/>
            </a:endParaRPr>
          </a:p>
          <a:p>
            <a:pPr indent="0" lvl="0" marL="0" rtl="0" algn="l">
              <a:spcBef>
                <a:spcPts val="1200"/>
              </a:spcBef>
              <a:spcAft>
                <a:spcPts val="1200"/>
              </a:spcAft>
              <a:buNone/>
            </a:pPr>
            <a:r>
              <a:t/>
            </a:r>
            <a:endParaRPr sz="1700">
              <a:highlight>
                <a:schemeClr val="dk1"/>
              </a:highlight>
              <a:latin typeface="Roboto"/>
              <a:ea typeface="Roboto"/>
              <a:cs typeface="Roboto"/>
              <a:sym typeface="Roboto"/>
            </a:endParaRPr>
          </a:p>
        </p:txBody>
      </p:sp>
      <p:sp>
        <p:nvSpPr>
          <p:cNvPr id="318" name="Google Shape;318;p39"/>
          <p:cNvSpPr txBox="1"/>
          <p:nvPr/>
        </p:nvSpPr>
        <p:spPr>
          <a:xfrm>
            <a:off x="5761556" y="896150"/>
            <a:ext cx="2795100" cy="42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38761D"/>
                </a:solidFill>
                <a:highlight>
                  <a:schemeClr val="dk1"/>
                </a:highlight>
                <a:latin typeface="Roboto"/>
                <a:ea typeface="Roboto"/>
                <a:cs typeface="Roboto"/>
                <a:sym typeface="Roboto"/>
              </a:rPr>
              <a:t>&lt;tr&gt;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 &lt;td&gt;January&lt;/td&gt;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 &lt;td&gt;$100&lt;/td&gt;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&lt;/tr&gt;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&lt;tr&gt;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&lt;td&gt;February &lt;/td&gt;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&lt;td&gt;$80&lt;/td&gt;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38761D"/>
                </a:solidFill>
                <a:highlight>
                  <a:schemeClr val="dk1"/>
                </a:highlight>
                <a:latin typeface="Roboto"/>
                <a:ea typeface="Roboto"/>
                <a:cs typeface="Roboto"/>
                <a:sym typeface="Roboto"/>
              </a:rPr>
              <a:t>&lt;/tr&gt;</a:t>
            </a:r>
            <a:endParaRPr sz="1700">
              <a:solidFill>
                <a:srgbClr val="38761D"/>
              </a:solidFill>
              <a:highlight>
                <a:schemeClr val="dk1"/>
              </a:highlight>
              <a:latin typeface="Roboto"/>
              <a:ea typeface="Roboto"/>
              <a:cs typeface="Roboto"/>
              <a:sym typeface="Roboto"/>
            </a:endParaRPr>
          </a:p>
          <a:p>
            <a:pPr indent="0" lvl="0" marL="0" rtl="0" algn="l">
              <a:lnSpc>
                <a:spcPct val="115000"/>
              </a:lnSpc>
              <a:spcBef>
                <a:spcPts val="1200"/>
              </a:spcBef>
              <a:spcAft>
                <a:spcPts val="1200"/>
              </a:spcAft>
              <a:buNone/>
            </a:pPr>
            <a:r>
              <a:rPr lang="en" sz="1700">
                <a:solidFill>
                  <a:srgbClr val="38761D"/>
                </a:solidFill>
                <a:highlight>
                  <a:schemeClr val="dk1"/>
                </a:highlight>
                <a:latin typeface="Roboto"/>
                <a:ea typeface="Roboto"/>
                <a:cs typeface="Roboto"/>
                <a:sym typeface="Roboto"/>
              </a:rPr>
              <a:t>&lt;/table&gt;</a:t>
            </a:r>
            <a:endParaRPr/>
          </a:p>
        </p:txBody>
      </p:sp>
      <p:cxnSp>
        <p:nvCxnSpPr>
          <p:cNvPr id="319" name="Google Shape;319;p39"/>
          <p:cNvCxnSpPr/>
          <p:nvPr/>
        </p:nvCxnSpPr>
        <p:spPr>
          <a:xfrm>
            <a:off x="5610275" y="945052"/>
            <a:ext cx="27600" cy="426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ph type="title"/>
          </p:nvPr>
        </p:nvSpPr>
        <p:spPr>
          <a:xfrm>
            <a:off x="1748700" y="823500"/>
            <a:ext cx="5003100" cy="34965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0"/>
              </a:spcBef>
              <a:spcAft>
                <a:spcPts val="0"/>
              </a:spcAft>
              <a:buNone/>
            </a:pPr>
            <a:r>
              <a:t/>
            </a:r>
            <a:endParaRPr u="sng">
              <a:solidFill>
                <a:schemeClr val="accent1"/>
              </a:solidFill>
            </a:endParaRPr>
          </a:p>
        </p:txBody>
      </p:sp>
      <p:graphicFrame>
        <p:nvGraphicFramePr>
          <p:cNvPr id="325" name="Google Shape;325;p40"/>
          <p:cNvGraphicFramePr/>
          <p:nvPr/>
        </p:nvGraphicFramePr>
        <p:xfrm>
          <a:off x="1950500" y="1562513"/>
          <a:ext cx="3000000" cy="3000000"/>
        </p:xfrm>
        <a:graphic>
          <a:graphicData uri="http://schemas.openxmlformats.org/drawingml/2006/table">
            <a:tbl>
              <a:tblPr>
                <a:noFill/>
                <a:tableStyleId>{6D764724-A6BA-4042-A434-886A2F0C4E72}</a:tableStyleId>
              </a:tblPr>
              <a:tblGrid>
                <a:gridCol w="2170300"/>
                <a:gridCol w="2170300"/>
              </a:tblGrid>
              <a:tr h="505625">
                <a:tc>
                  <a:txBody>
                    <a:bodyPr/>
                    <a:lstStyle/>
                    <a:p>
                      <a:pPr indent="0" lvl="0" marL="0" rtl="0" algn="l">
                        <a:spcBef>
                          <a:spcPts val="0"/>
                        </a:spcBef>
                        <a:spcAft>
                          <a:spcPts val="0"/>
                        </a:spcAft>
                        <a:buNone/>
                      </a:pPr>
                      <a:r>
                        <a:rPr b="1" lang="en"/>
                        <a:t>Month</a:t>
                      </a:r>
                      <a:endParaRPr b="1"/>
                    </a:p>
                  </a:txBody>
                  <a:tcPr marT="91425" marB="91425" marR="91425" marL="91425"/>
                </a:tc>
                <a:tc>
                  <a:txBody>
                    <a:bodyPr/>
                    <a:lstStyle/>
                    <a:p>
                      <a:pPr indent="0" lvl="0" marL="0" rtl="0" algn="l">
                        <a:spcBef>
                          <a:spcPts val="0"/>
                        </a:spcBef>
                        <a:spcAft>
                          <a:spcPts val="0"/>
                        </a:spcAft>
                        <a:buNone/>
                      </a:pPr>
                      <a:r>
                        <a:rPr b="1" lang="en"/>
                        <a:t>Savings</a:t>
                      </a:r>
                      <a:endParaRPr b="1"/>
                    </a:p>
                  </a:txBody>
                  <a:tcPr marT="91425" marB="91425" marR="91425" marL="91425"/>
                </a:tc>
              </a:tr>
              <a:tr h="505625">
                <a:tc>
                  <a:txBody>
                    <a:bodyPr/>
                    <a:lstStyle/>
                    <a:p>
                      <a:pPr indent="0" lvl="0" marL="0" rtl="0" algn="l">
                        <a:spcBef>
                          <a:spcPts val="0"/>
                        </a:spcBef>
                        <a:spcAft>
                          <a:spcPts val="0"/>
                        </a:spcAft>
                        <a:buNone/>
                      </a:pPr>
                      <a:r>
                        <a:rPr lang="en"/>
                        <a:t>January </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505625">
                <a:tc>
                  <a:txBody>
                    <a:bodyPr/>
                    <a:lstStyle/>
                    <a:p>
                      <a:pPr indent="0" lvl="0" marL="0" rtl="0" algn="l">
                        <a:spcBef>
                          <a:spcPts val="0"/>
                        </a:spcBef>
                        <a:spcAft>
                          <a:spcPts val="0"/>
                        </a:spcAft>
                        <a:buNone/>
                      </a:pPr>
                      <a:r>
                        <a:rPr lang="en"/>
                        <a:t>February </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&lt;time&gt;</a:t>
            </a:r>
            <a:endParaRPr/>
          </a:p>
        </p:txBody>
      </p:sp>
      <p:sp>
        <p:nvSpPr>
          <p:cNvPr id="331" name="Google Shape;331;p41"/>
          <p:cNvSpPr txBox="1"/>
          <p:nvPr>
            <p:ph idx="1" type="body"/>
          </p:nvPr>
        </p:nvSpPr>
        <p:spPr>
          <a:xfrm>
            <a:off x="390900" y="1639550"/>
            <a:ext cx="43716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900">
                <a:highlight>
                  <a:schemeClr val="dk1"/>
                </a:highlight>
                <a:latin typeface="Roboto"/>
                <a:ea typeface="Roboto"/>
                <a:cs typeface="Roboto"/>
                <a:sym typeface="Roboto"/>
              </a:rPr>
              <a:t>It is used to </a:t>
            </a:r>
            <a:r>
              <a:rPr lang="en" sz="7700">
                <a:highlight>
                  <a:schemeClr val="dk1"/>
                </a:highlight>
                <a:latin typeface="Roboto"/>
                <a:ea typeface="Roboto"/>
                <a:cs typeface="Roboto"/>
                <a:sym typeface="Roboto"/>
              </a:rPr>
              <a:t>define data/time within an HTML document.</a:t>
            </a:r>
            <a:endParaRPr sz="7700">
              <a:highlight>
                <a:schemeClr val="dk1"/>
              </a:highlight>
              <a:latin typeface="Roboto"/>
              <a:ea typeface="Roboto"/>
              <a:cs typeface="Roboto"/>
              <a:sym typeface="Roboto"/>
            </a:endParaRPr>
          </a:p>
          <a:p>
            <a:pPr indent="0" lvl="0" marL="0" rtl="0" algn="l">
              <a:spcBef>
                <a:spcPts val="1200"/>
              </a:spcBef>
              <a:spcAft>
                <a:spcPts val="0"/>
              </a:spcAft>
              <a:buNone/>
            </a:pPr>
            <a:r>
              <a:rPr lang="en" sz="7700" u="sng">
                <a:highlight>
                  <a:schemeClr val="dk1"/>
                </a:highlight>
                <a:latin typeface="Roboto"/>
                <a:ea typeface="Roboto"/>
                <a:cs typeface="Roboto"/>
                <a:sym typeface="Roboto"/>
              </a:rPr>
              <a:t>Example:</a:t>
            </a:r>
            <a:endParaRPr sz="7700" u="sng">
              <a:highlight>
                <a:schemeClr val="dk1"/>
              </a:highlight>
              <a:latin typeface="Roboto"/>
              <a:ea typeface="Roboto"/>
              <a:cs typeface="Roboto"/>
              <a:sym typeface="Roboto"/>
            </a:endParaRPr>
          </a:p>
          <a:p>
            <a:pPr indent="0" lvl="0" marL="0" rtl="0" algn="l">
              <a:spcBef>
                <a:spcPts val="1200"/>
              </a:spcBef>
              <a:spcAft>
                <a:spcPts val="0"/>
              </a:spcAft>
              <a:buNone/>
            </a:pPr>
            <a:r>
              <a:rPr lang="en" sz="5149">
                <a:solidFill>
                  <a:srgbClr val="289240"/>
                </a:solidFill>
                <a:highlight>
                  <a:schemeClr val="dk1"/>
                </a:highlight>
                <a:latin typeface="Courier New"/>
                <a:ea typeface="Courier New"/>
                <a:cs typeface="Courier New"/>
                <a:sym typeface="Courier New"/>
              </a:rPr>
              <a:t>&lt;p&gt;Open from &lt;time&gt;10:00&lt;/time&gt; to &lt;time&gt;21:00&lt;/time&gt; every weekday.&lt;/p&gt;</a:t>
            </a:r>
            <a:endParaRPr sz="5149">
              <a:solidFill>
                <a:srgbClr val="289240"/>
              </a:solidFill>
              <a:highlight>
                <a:schemeClr val="dk1"/>
              </a:highlight>
              <a:latin typeface="Courier New"/>
              <a:ea typeface="Courier New"/>
              <a:cs typeface="Courier New"/>
              <a:sym typeface="Courier New"/>
            </a:endParaRPr>
          </a:p>
          <a:p>
            <a:pPr indent="0" lvl="0" marL="0" marR="114300" rtl="0" algn="l">
              <a:spcBef>
                <a:spcPts val="1800"/>
              </a:spcBef>
              <a:spcAft>
                <a:spcPts val="0"/>
              </a:spcAft>
              <a:buNone/>
            </a:pPr>
            <a:r>
              <a:rPr lang="en" sz="5149">
                <a:solidFill>
                  <a:srgbClr val="289240"/>
                </a:solidFill>
                <a:highlight>
                  <a:schemeClr val="dk1"/>
                </a:highlight>
                <a:latin typeface="Courier New"/>
                <a:ea typeface="Courier New"/>
                <a:cs typeface="Courier New"/>
                <a:sym typeface="Courier New"/>
              </a:rPr>
              <a:t>&lt;p&gt;I have a date on &lt;time datetime="2008-02-14 20:00"&gt;Valentines day&lt;/time&gt;.&lt;/p&gt;</a:t>
            </a:r>
            <a:endParaRPr sz="5149">
              <a:solidFill>
                <a:srgbClr val="289240"/>
              </a:solidFill>
              <a:highlight>
                <a:schemeClr val="dk1"/>
              </a:highlight>
              <a:latin typeface="Courier New"/>
              <a:ea typeface="Courier New"/>
              <a:cs typeface="Courier New"/>
              <a:sym typeface="Courier New"/>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700">
              <a:highlight>
                <a:schemeClr val="dk1"/>
              </a:highlight>
              <a:latin typeface="Roboto"/>
              <a:ea typeface="Roboto"/>
              <a:cs typeface="Roboto"/>
              <a:sym typeface="Roboto"/>
            </a:endParaRPr>
          </a:p>
        </p:txBody>
      </p:sp>
      <p:sp>
        <p:nvSpPr>
          <p:cNvPr id="332" name="Google Shape;332;p41"/>
          <p:cNvSpPr txBox="1"/>
          <p:nvPr>
            <p:ph idx="2" type="body"/>
          </p:nvPr>
        </p:nvSpPr>
        <p:spPr>
          <a:xfrm>
            <a:off x="4933221" y="15675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chemeClr val="accent1"/>
                </a:solidFill>
              </a:rPr>
              <a:t>OUTPUT:</a:t>
            </a:r>
            <a:endParaRPr sz="1500" u="sng">
              <a:solidFill>
                <a:schemeClr val="accent1"/>
              </a:solidFill>
            </a:endParaRPr>
          </a:p>
          <a:p>
            <a:pPr indent="0" lvl="0" marL="0" rtl="0" algn="l">
              <a:spcBef>
                <a:spcPts val="1200"/>
              </a:spcBef>
              <a:spcAft>
                <a:spcPts val="0"/>
              </a:spcAft>
              <a:buNone/>
            </a:pPr>
            <a:r>
              <a:rPr lang="en">
                <a:solidFill>
                  <a:schemeClr val="dk1"/>
                </a:solidFill>
              </a:rPr>
              <a:t>Open from 10:00 to 21:00 every weekday.</a:t>
            </a:r>
            <a:endParaRPr>
              <a:solidFill>
                <a:schemeClr val="dk1"/>
              </a:solidFill>
            </a:endParaRPr>
          </a:p>
          <a:p>
            <a:pPr indent="0" lvl="0" marL="0" rtl="0" algn="l">
              <a:spcBef>
                <a:spcPts val="1200"/>
              </a:spcBef>
              <a:spcAft>
                <a:spcPts val="0"/>
              </a:spcAft>
              <a:buNone/>
            </a:pPr>
            <a:r>
              <a:rPr lang="en">
                <a:solidFill>
                  <a:schemeClr val="dk1"/>
                </a:solidFill>
              </a:rPr>
              <a:t>I have a date on Valentines day.</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NOTE</a:t>
            </a:r>
            <a:endParaRPr b="1"/>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Montserrat"/>
              <a:buChar char="●"/>
            </a:pPr>
            <a:r>
              <a:rPr lang="en" sz="1900">
                <a:latin typeface="Montserrat"/>
                <a:ea typeface="Montserrat"/>
                <a:cs typeface="Montserrat"/>
                <a:sym typeface="Montserrat"/>
              </a:rPr>
              <a:t>All HTML tags must enclosed within &lt; &gt; these brackets</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Char char="●"/>
            </a:pPr>
            <a:r>
              <a:rPr lang="en" sz="1900">
                <a:latin typeface="Montserrat"/>
                <a:ea typeface="Montserrat"/>
                <a:cs typeface="Montserrat"/>
                <a:sym typeface="Montserrat"/>
              </a:rPr>
              <a:t>Every tags in HTML performs different tasks</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Char char="●"/>
            </a:pPr>
            <a:r>
              <a:rPr lang="en" sz="1900">
                <a:latin typeface="Montserrat"/>
                <a:ea typeface="Montserrat"/>
                <a:cs typeface="Montserrat"/>
                <a:sym typeface="Montserrat"/>
              </a:rPr>
              <a:t>If you have used an open tag &lt;tag&gt; , then you must you an end tag &lt;/tag&gt;  (except some tags)</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Char char="●"/>
            </a:pPr>
            <a:r>
              <a:rPr lang="en" sz="1900">
                <a:latin typeface="Montserrat"/>
                <a:ea typeface="Montserrat"/>
                <a:cs typeface="Montserrat"/>
                <a:sym typeface="Montserrat"/>
              </a:rPr>
              <a:t>Always write the HTML tags  in lowercase letters.</a:t>
            </a:r>
            <a:endParaRPr sz="19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&lt;small&gt;</a:t>
            </a:r>
            <a:endParaRPr/>
          </a:p>
        </p:txBody>
      </p:sp>
      <p:sp>
        <p:nvSpPr>
          <p:cNvPr id="338" name="Google Shape;338;p42"/>
          <p:cNvSpPr txBox="1"/>
          <p:nvPr>
            <p:ph idx="1" type="body"/>
          </p:nvPr>
        </p:nvSpPr>
        <p:spPr>
          <a:xfrm>
            <a:off x="1297500" y="1567550"/>
            <a:ext cx="39909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is used to make text font one size smaller than document’s base font size.</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900" u="sng">
                <a:highlight>
                  <a:schemeClr val="dk1"/>
                </a:highlight>
                <a:latin typeface="Roboto"/>
                <a:ea typeface="Roboto"/>
                <a:cs typeface="Roboto"/>
                <a:sym typeface="Roboto"/>
              </a:rPr>
              <a:t>Example:</a:t>
            </a:r>
            <a:endParaRPr sz="1900" u="sng">
              <a:highlight>
                <a:schemeClr val="dk1"/>
              </a:highlight>
              <a:latin typeface="Roboto"/>
              <a:ea typeface="Roboto"/>
              <a:cs typeface="Roboto"/>
              <a:sym typeface="Roboto"/>
            </a:endParaRPr>
          </a:p>
          <a:p>
            <a:pPr indent="0" lvl="0" marL="114300" marR="114300" rtl="0" algn="l">
              <a:spcBef>
                <a:spcPts val="1800"/>
              </a:spcBef>
              <a:spcAft>
                <a:spcPts val="0"/>
              </a:spcAft>
              <a:buNone/>
            </a:pPr>
            <a:r>
              <a:rPr lang="en" sz="1450">
                <a:solidFill>
                  <a:srgbClr val="289240"/>
                </a:solidFill>
                <a:highlight>
                  <a:schemeClr val="dk1"/>
                </a:highlight>
                <a:latin typeface="Courier New"/>
                <a:ea typeface="Courier New"/>
                <a:cs typeface="Courier New"/>
                <a:sym typeface="Courier New"/>
              </a:rPr>
              <a:t>&lt;p&gt;This is some normal text.&lt;/p&gt;</a:t>
            </a:r>
            <a:endParaRPr sz="1450">
              <a:solidFill>
                <a:srgbClr val="289240"/>
              </a:solidFill>
              <a:highlight>
                <a:schemeClr val="dk1"/>
              </a:highlight>
              <a:latin typeface="Courier New"/>
              <a:ea typeface="Courier New"/>
              <a:cs typeface="Courier New"/>
              <a:sym typeface="Courier New"/>
            </a:endParaRPr>
          </a:p>
          <a:p>
            <a:pPr indent="0" lvl="0" marL="114300" marR="114300" rtl="0" algn="l">
              <a:spcBef>
                <a:spcPts val="1800"/>
              </a:spcBef>
              <a:spcAft>
                <a:spcPts val="0"/>
              </a:spcAft>
              <a:buNone/>
            </a:pPr>
            <a:r>
              <a:rPr lang="en" sz="1450">
                <a:solidFill>
                  <a:srgbClr val="289240"/>
                </a:solidFill>
                <a:highlight>
                  <a:schemeClr val="dk1"/>
                </a:highlight>
                <a:latin typeface="Courier New"/>
                <a:ea typeface="Courier New"/>
                <a:cs typeface="Courier New"/>
                <a:sym typeface="Courier New"/>
              </a:rPr>
              <a:t>&lt;p&gt;&lt;small&gt;This is some smaller text.&lt;/small&gt;&lt;/p&gt;</a:t>
            </a:r>
            <a:endParaRPr sz="1450">
              <a:solidFill>
                <a:srgbClr val="289240"/>
              </a:solidFill>
              <a:highlight>
                <a:schemeClr val="dk1"/>
              </a:highlight>
              <a:latin typeface="Courier New"/>
              <a:ea typeface="Courier New"/>
              <a:cs typeface="Courier New"/>
              <a:sym typeface="Courier New"/>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700">
              <a:highlight>
                <a:schemeClr val="dk1"/>
              </a:highlight>
              <a:latin typeface="Roboto"/>
              <a:ea typeface="Roboto"/>
              <a:cs typeface="Roboto"/>
              <a:sym typeface="Roboto"/>
            </a:endParaRPr>
          </a:p>
        </p:txBody>
      </p:sp>
      <p:sp>
        <p:nvSpPr>
          <p:cNvPr id="339" name="Google Shape;339;p42"/>
          <p:cNvSpPr txBox="1"/>
          <p:nvPr>
            <p:ph idx="2" type="body"/>
          </p:nvPr>
        </p:nvSpPr>
        <p:spPr>
          <a:xfrm>
            <a:off x="5288396" y="167620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chemeClr val="accent1"/>
                </a:solidFill>
              </a:rPr>
              <a:t>OUTPUT:</a:t>
            </a:r>
            <a:endParaRPr sz="1600" u="sng">
              <a:solidFill>
                <a:schemeClr val="accent1"/>
              </a:solidFill>
            </a:endParaRPr>
          </a:p>
          <a:p>
            <a:pPr indent="0" lvl="0" marL="0" rtl="0" algn="l">
              <a:spcBef>
                <a:spcPts val="1200"/>
              </a:spcBef>
              <a:spcAft>
                <a:spcPts val="0"/>
              </a:spcAft>
              <a:buNone/>
            </a:pPr>
            <a:r>
              <a:rPr lang="en" sz="1500">
                <a:solidFill>
                  <a:schemeClr val="dk1"/>
                </a:solidFill>
              </a:rPr>
              <a:t>This is some normal text.</a:t>
            </a:r>
            <a:endParaRPr sz="1500">
              <a:solidFill>
                <a:schemeClr val="dk1"/>
              </a:solidFill>
            </a:endParaRPr>
          </a:p>
          <a:p>
            <a:pPr indent="0" lvl="0" marL="0" rtl="0" algn="l">
              <a:spcBef>
                <a:spcPts val="1200"/>
              </a:spcBef>
              <a:spcAft>
                <a:spcPts val="0"/>
              </a:spcAft>
              <a:buNone/>
            </a:pPr>
            <a:r>
              <a:rPr lang="en" sz="1100">
                <a:solidFill>
                  <a:schemeClr val="dk1"/>
                </a:solidFill>
              </a:rPr>
              <a:t>This is some smaller text.</a:t>
            </a:r>
            <a:endParaRPr sz="1100">
              <a:solidFill>
                <a:schemeClr val="dk1"/>
              </a:solidFill>
            </a:endParaRPr>
          </a:p>
          <a:p>
            <a:pPr indent="0" lvl="0" marL="0" rtl="0" algn="l">
              <a:spcBef>
                <a:spcPts val="1200"/>
              </a:spcBef>
              <a:spcAft>
                <a:spcPts val="0"/>
              </a:spcAft>
              <a:buNone/>
            </a:pPr>
            <a:r>
              <a:t/>
            </a:r>
            <a:endParaRPr sz="1600" u="sng">
              <a:solidFill>
                <a:schemeClr val="accent1"/>
              </a:solidFill>
            </a:endParaRPr>
          </a:p>
          <a:p>
            <a:pPr indent="0" lvl="0" marL="0" rtl="0" algn="l">
              <a:spcBef>
                <a:spcPts val="1200"/>
              </a:spcBef>
              <a:spcAft>
                <a:spcPts val="0"/>
              </a:spcAft>
              <a:buNone/>
            </a:pPr>
            <a:r>
              <a:t/>
            </a:r>
            <a:endParaRPr sz="1600" u="sng">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&lt;section&gt;</a:t>
            </a:r>
            <a:endParaRPr/>
          </a:p>
        </p:txBody>
      </p:sp>
      <p:sp>
        <p:nvSpPr>
          <p:cNvPr id="345" name="Google Shape;345;p43"/>
          <p:cNvSpPr txBox="1"/>
          <p:nvPr>
            <p:ph idx="1" type="body"/>
          </p:nvPr>
        </p:nvSpPr>
        <p:spPr>
          <a:xfrm>
            <a:off x="1086650" y="1380275"/>
            <a:ext cx="4157400" cy="336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87">
                <a:highlight>
                  <a:schemeClr val="dk1"/>
                </a:highlight>
                <a:latin typeface="Roboto"/>
                <a:ea typeface="Roboto"/>
                <a:cs typeface="Roboto"/>
                <a:sym typeface="Roboto"/>
              </a:rPr>
              <a:t>It defines a generic section for a document.</a:t>
            </a:r>
            <a:endParaRPr sz="2087">
              <a:highlight>
                <a:schemeClr val="dk1"/>
              </a:highlight>
              <a:latin typeface="Roboto"/>
              <a:ea typeface="Roboto"/>
              <a:cs typeface="Roboto"/>
              <a:sym typeface="Roboto"/>
            </a:endParaRPr>
          </a:p>
          <a:p>
            <a:pPr indent="0" lvl="0" marL="0" rtl="0" algn="l">
              <a:spcBef>
                <a:spcPts val="1200"/>
              </a:spcBef>
              <a:spcAft>
                <a:spcPts val="0"/>
              </a:spcAft>
              <a:buNone/>
            </a:pPr>
            <a:r>
              <a:rPr lang="en" sz="2087" u="sng">
                <a:highlight>
                  <a:schemeClr val="dk1"/>
                </a:highlight>
                <a:latin typeface="Roboto"/>
                <a:ea typeface="Roboto"/>
                <a:cs typeface="Roboto"/>
                <a:sym typeface="Roboto"/>
              </a:rPr>
              <a:t>Example:</a:t>
            </a:r>
            <a:endParaRPr sz="2087" u="sng">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289240"/>
                </a:solidFill>
                <a:highlight>
                  <a:schemeClr val="dk1"/>
                </a:highlight>
                <a:latin typeface="Roboto"/>
                <a:ea typeface="Roboto"/>
                <a:cs typeface="Roboto"/>
                <a:sym typeface="Roboto"/>
              </a:rPr>
              <a:t>&lt;section&gt;</a:t>
            </a:r>
            <a:endParaRPr sz="1700">
              <a:solidFill>
                <a:srgbClr val="289240"/>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289240"/>
                </a:solidFill>
                <a:highlight>
                  <a:schemeClr val="dk1"/>
                </a:highlight>
                <a:latin typeface="Roboto"/>
                <a:ea typeface="Roboto"/>
                <a:cs typeface="Roboto"/>
                <a:sym typeface="Roboto"/>
              </a:rPr>
              <a:t>&lt;h2&gt;WWF History&lt;/h2&gt;</a:t>
            </a:r>
            <a:endParaRPr sz="1700">
              <a:solidFill>
                <a:srgbClr val="289240"/>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289240"/>
                </a:solidFill>
                <a:highlight>
                  <a:schemeClr val="dk1"/>
                </a:highlight>
                <a:latin typeface="Roboto"/>
                <a:ea typeface="Roboto"/>
                <a:cs typeface="Roboto"/>
                <a:sym typeface="Roboto"/>
              </a:rPr>
              <a:t> &lt;p&gt;The World Wide Fund for Nature (WWF) is an international organization working on issues regarding the conservation, research and restoration of the environment, formerly named the World Wildlife Fund. WWF was founded in 1961.&lt;/p&gt;</a:t>
            </a:r>
            <a:endParaRPr sz="1700">
              <a:solidFill>
                <a:srgbClr val="289240"/>
              </a:solidFill>
              <a:highlight>
                <a:schemeClr val="dk1"/>
              </a:highlight>
              <a:latin typeface="Roboto"/>
              <a:ea typeface="Roboto"/>
              <a:cs typeface="Roboto"/>
              <a:sym typeface="Roboto"/>
            </a:endParaRPr>
          </a:p>
          <a:p>
            <a:pPr indent="0" lvl="0" marL="0" rtl="0" algn="l">
              <a:spcBef>
                <a:spcPts val="1200"/>
              </a:spcBef>
              <a:spcAft>
                <a:spcPts val="0"/>
              </a:spcAft>
              <a:buNone/>
            </a:pPr>
            <a:r>
              <a:rPr lang="en" sz="1700">
                <a:solidFill>
                  <a:srgbClr val="289240"/>
                </a:solidFill>
                <a:highlight>
                  <a:schemeClr val="dk1"/>
                </a:highlight>
                <a:latin typeface="Roboto"/>
                <a:ea typeface="Roboto"/>
                <a:cs typeface="Roboto"/>
                <a:sym typeface="Roboto"/>
              </a:rPr>
              <a:t>&lt;/section&gt;</a:t>
            </a:r>
            <a:endParaRPr sz="1700">
              <a:solidFill>
                <a:srgbClr val="289240"/>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sz="1700">
              <a:highlight>
                <a:schemeClr val="dk1"/>
              </a:highlight>
              <a:latin typeface="Roboto"/>
              <a:ea typeface="Roboto"/>
              <a:cs typeface="Roboto"/>
              <a:sym typeface="Roboto"/>
            </a:endParaRPr>
          </a:p>
        </p:txBody>
      </p:sp>
      <p:sp>
        <p:nvSpPr>
          <p:cNvPr id="346" name="Google Shape;346;p43"/>
          <p:cNvSpPr txBox="1"/>
          <p:nvPr>
            <p:ph idx="2" type="body"/>
          </p:nvPr>
        </p:nvSpPr>
        <p:spPr>
          <a:xfrm>
            <a:off x="5431271" y="15346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chemeClr val="accent1"/>
                </a:solidFill>
              </a:rPr>
              <a:t>OUTPUT:</a:t>
            </a:r>
            <a:endParaRPr sz="1500" u="sng">
              <a:solidFill>
                <a:schemeClr val="accent1"/>
              </a:solidFill>
            </a:endParaRPr>
          </a:p>
          <a:p>
            <a:pPr indent="0" lvl="0" marL="0" rtl="0" algn="l">
              <a:spcBef>
                <a:spcPts val="1800"/>
              </a:spcBef>
              <a:spcAft>
                <a:spcPts val="0"/>
              </a:spcAft>
              <a:buNone/>
            </a:pPr>
            <a:r>
              <a:rPr b="1" lang="en" sz="1700">
                <a:solidFill>
                  <a:srgbClr val="000000"/>
                </a:solidFill>
                <a:latin typeface="Arial"/>
                <a:ea typeface="Arial"/>
                <a:cs typeface="Arial"/>
                <a:sym typeface="Arial"/>
              </a:rPr>
              <a:t>WWF History</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World Wide Fund for Nature (WWF) is an international organization working on issues regarding the conservation, research and restoration of the environment, formerly named the World Wildlife Fund. WWF was founded in 1961.</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&lt;q&gt;</a:t>
            </a:r>
            <a:endParaRPr/>
          </a:p>
        </p:txBody>
      </p:sp>
      <p:sp>
        <p:nvSpPr>
          <p:cNvPr id="352" name="Google Shape;352;p4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just">
              <a:lnSpc>
                <a:spcPct val="170000"/>
              </a:lnSpc>
              <a:spcBef>
                <a:spcPts val="0"/>
              </a:spcBef>
              <a:spcAft>
                <a:spcPts val="0"/>
              </a:spcAft>
              <a:buNone/>
            </a:pPr>
            <a:r>
              <a:rPr lang="en" sz="1700">
                <a:highlight>
                  <a:schemeClr val="dk1"/>
                </a:highlight>
                <a:latin typeface="Roboto"/>
                <a:ea typeface="Roboto"/>
                <a:cs typeface="Roboto"/>
                <a:sym typeface="Roboto"/>
              </a:rPr>
              <a:t>It defines short inline quotation.</a:t>
            </a:r>
            <a:endParaRPr sz="1700">
              <a:highlight>
                <a:schemeClr val="dk1"/>
              </a:highlight>
              <a:latin typeface="Roboto"/>
              <a:ea typeface="Roboto"/>
              <a:cs typeface="Roboto"/>
              <a:sym typeface="Roboto"/>
            </a:endParaRPr>
          </a:p>
          <a:p>
            <a:pPr indent="0" lvl="0" marL="0" rtl="0" algn="just">
              <a:lnSpc>
                <a:spcPct val="170000"/>
              </a:lnSpc>
              <a:spcBef>
                <a:spcPts val="0"/>
              </a:spcBef>
              <a:spcAft>
                <a:spcPts val="0"/>
              </a:spcAft>
              <a:buNone/>
            </a:pPr>
            <a:r>
              <a:rPr i="1" lang="en" sz="1900" u="sng">
                <a:highlight>
                  <a:schemeClr val="dk1"/>
                </a:highlight>
                <a:latin typeface="Arial"/>
                <a:ea typeface="Arial"/>
                <a:cs typeface="Arial"/>
                <a:sym typeface="Arial"/>
              </a:rPr>
              <a:t>Example:</a:t>
            </a:r>
            <a:endParaRPr i="1" sz="1900" u="sng">
              <a:highlight>
                <a:schemeClr val="dk1"/>
              </a:highlight>
              <a:latin typeface="Arial"/>
              <a:ea typeface="Arial"/>
              <a:cs typeface="Arial"/>
              <a:sym typeface="Arial"/>
            </a:endParaRPr>
          </a:p>
          <a:p>
            <a:pPr indent="0" lvl="0" marL="0" rtl="0" algn="just">
              <a:lnSpc>
                <a:spcPct val="170000"/>
              </a:lnSpc>
              <a:spcBef>
                <a:spcPts val="0"/>
              </a:spcBef>
              <a:spcAft>
                <a:spcPts val="0"/>
              </a:spcAft>
              <a:buNone/>
            </a:pPr>
            <a:r>
              <a:rPr lang="en" sz="1150">
                <a:solidFill>
                  <a:srgbClr val="289240"/>
                </a:solidFill>
                <a:highlight>
                  <a:schemeClr val="dk1"/>
                </a:highlight>
                <a:latin typeface="Courier New"/>
                <a:ea typeface="Courier New"/>
                <a:cs typeface="Courier New"/>
                <a:sym typeface="Courier New"/>
              </a:rPr>
              <a:t>&lt;p&gt;WWF's goal is to:</a:t>
            </a:r>
            <a:endParaRPr sz="1150">
              <a:solidFill>
                <a:srgbClr val="289240"/>
              </a:solidFill>
              <a:highlight>
                <a:schemeClr val="dk1"/>
              </a:highlight>
              <a:latin typeface="Courier New"/>
              <a:ea typeface="Courier New"/>
              <a:cs typeface="Courier New"/>
              <a:sym typeface="Courier New"/>
            </a:endParaRPr>
          </a:p>
          <a:p>
            <a:pPr indent="0" lvl="0" marL="0" rtl="0" algn="just">
              <a:lnSpc>
                <a:spcPct val="170000"/>
              </a:lnSpc>
              <a:spcBef>
                <a:spcPts val="0"/>
              </a:spcBef>
              <a:spcAft>
                <a:spcPts val="0"/>
              </a:spcAft>
              <a:buNone/>
            </a:pPr>
            <a:r>
              <a:rPr lang="en" sz="1150">
                <a:solidFill>
                  <a:srgbClr val="289240"/>
                </a:solidFill>
                <a:highlight>
                  <a:schemeClr val="dk1"/>
                </a:highlight>
                <a:latin typeface="Courier New"/>
                <a:ea typeface="Courier New"/>
                <a:cs typeface="Courier New"/>
                <a:sym typeface="Courier New"/>
              </a:rPr>
              <a:t>&lt;q&gt;Build a future where people live in harmony with nature.&lt;/q&gt;</a:t>
            </a:r>
            <a:endParaRPr sz="1150">
              <a:solidFill>
                <a:srgbClr val="289240"/>
              </a:solidFill>
              <a:highlight>
                <a:schemeClr val="dk1"/>
              </a:highlight>
              <a:latin typeface="Courier New"/>
              <a:ea typeface="Courier New"/>
              <a:cs typeface="Courier New"/>
              <a:sym typeface="Courier New"/>
            </a:endParaRPr>
          </a:p>
          <a:p>
            <a:pPr indent="0" lvl="0" marL="0" rtl="0" algn="just">
              <a:lnSpc>
                <a:spcPct val="170000"/>
              </a:lnSpc>
              <a:spcBef>
                <a:spcPts val="0"/>
              </a:spcBef>
              <a:spcAft>
                <a:spcPts val="0"/>
              </a:spcAft>
              <a:buNone/>
            </a:pPr>
            <a:r>
              <a:rPr lang="en" sz="1150">
                <a:solidFill>
                  <a:srgbClr val="289240"/>
                </a:solidFill>
                <a:highlight>
                  <a:schemeClr val="dk1"/>
                </a:highlight>
                <a:latin typeface="Courier New"/>
                <a:ea typeface="Courier New"/>
                <a:cs typeface="Courier New"/>
                <a:sym typeface="Courier New"/>
              </a:rPr>
              <a:t>We hope they succeed.&lt;/p&gt;</a:t>
            </a:r>
            <a:endParaRPr i="1" sz="1900">
              <a:solidFill>
                <a:srgbClr val="289240"/>
              </a:solidFill>
              <a:highlight>
                <a:schemeClr val="dk1"/>
              </a:highlight>
              <a:latin typeface="Arial"/>
              <a:ea typeface="Arial"/>
              <a:cs typeface="Arial"/>
              <a:sym typeface="Arial"/>
            </a:endParaRPr>
          </a:p>
          <a:p>
            <a:pPr indent="0" lvl="0" marL="0" rtl="0" algn="l">
              <a:spcBef>
                <a:spcPts val="0"/>
              </a:spcBef>
              <a:spcAft>
                <a:spcPts val="1200"/>
              </a:spcAft>
              <a:buNone/>
            </a:pPr>
            <a:r>
              <a:t/>
            </a:r>
            <a:endParaRPr>
              <a:highlight>
                <a:schemeClr val="dk1"/>
              </a:highlight>
            </a:endParaRPr>
          </a:p>
        </p:txBody>
      </p:sp>
      <p:sp>
        <p:nvSpPr>
          <p:cNvPr id="353" name="Google Shape;353;p44"/>
          <p:cNvSpPr txBox="1"/>
          <p:nvPr>
            <p:ph idx="2" type="body"/>
          </p:nvPr>
        </p:nvSpPr>
        <p:spPr>
          <a:xfrm>
            <a:off x="4933221" y="15675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rgbClr val="0000CD"/>
                </a:solidFill>
              </a:rPr>
              <a:t>OUTPUT:</a:t>
            </a:r>
            <a:endParaRPr sz="1500" u="sng">
              <a:solidFill>
                <a:srgbClr val="0000CD"/>
              </a:solidFill>
            </a:endParaRPr>
          </a:p>
          <a:p>
            <a:pPr indent="0" lvl="0" marL="0" rtl="0" algn="l">
              <a:spcBef>
                <a:spcPts val="1200"/>
              </a:spcBef>
              <a:spcAft>
                <a:spcPts val="1200"/>
              </a:spcAft>
              <a:buNone/>
            </a:pPr>
            <a:r>
              <a:rPr lang="en">
                <a:solidFill>
                  <a:schemeClr val="dk1"/>
                </a:solidFill>
              </a:rPr>
              <a:t>WWF's goal is to: “Build a future where people live in harmony with nature.” We hope they succeed.</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&lt;ul&gt;</a:t>
            </a:r>
            <a:endParaRPr/>
          </a:p>
        </p:txBody>
      </p:sp>
      <p:sp>
        <p:nvSpPr>
          <p:cNvPr id="359" name="Google Shape;359;p4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defines unordered list of items.</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endParaRPr sz="1700" u="sng">
              <a:highlight>
                <a:schemeClr val="dk1"/>
              </a:highlight>
              <a:latin typeface="Roboto"/>
              <a:ea typeface="Roboto"/>
              <a:cs typeface="Roboto"/>
              <a:sym typeface="Roboto"/>
            </a:endParaRPr>
          </a:p>
          <a:p>
            <a:pPr indent="0" lvl="0" marL="0" rtl="0" algn="l">
              <a:spcBef>
                <a:spcPts val="1200"/>
              </a:spcBef>
              <a:spcAft>
                <a:spcPts val="0"/>
              </a:spcAft>
              <a:buNone/>
            </a:pPr>
            <a:r>
              <a:rPr lang="en" sz="1150">
                <a:solidFill>
                  <a:srgbClr val="289240"/>
                </a:solidFill>
                <a:latin typeface="Courier New"/>
                <a:ea typeface="Courier New"/>
                <a:cs typeface="Courier New"/>
                <a:sym typeface="Courier New"/>
              </a:rPr>
              <a:t>&lt;ul&gt;</a:t>
            </a:r>
            <a:endParaRPr sz="1150">
              <a:solidFill>
                <a:srgbClr val="289240"/>
              </a:solidFill>
              <a:latin typeface="Courier New"/>
              <a:ea typeface="Courier New"/>
              <a:cs typeface="Courier New"/>
              <a:sym typeface="Courier New"/>
            </a:endParaRPr>
          </a:p>
          <a:p>
            <a:pPr indent="0" lvl="0" marL="0" rtl="0" algn="l">
              <a:spcBef>
                <a:spcPts val="1200"/>
              </a:spcBef>
              <a:spcAft>
                <a:spcPts val="0"/>
              </a:spcAft>
              <a:buNone/>
            </a:pPr>
            <a:r>
              <a:rPr lang="en" sz="1150">
                <a:solidFill>
                  <a:srgbClr val="289240"/>
                </a:solidFill>
                <a:latin typeface="Courier New"/>
                <a:ea typeface="Courier New"/>
                <a:cs typeface="Courier New"/>
                <a:sym typeface="Courier New"/>
              </a:rPr>
              <a:t>&lt;li&gt;Coffee&lt;/li&gt;</a:t>
            </a:r>
            <a:endParaRPr sz="1150">
              <a:solidFill>
                <a:srgbClr val="289240"/>
              </a:solidFill>
              <a:latin typeface="Courier New"/>
              <a:ea typeface="Courier New"/>
              <a:cs typeface="Courier New"/>
              <a:sym typeface="Courier New"/>
            </a:endParaRPr>
          </a:p>
          <a:p>
            <a:pPr indent="0" lvl="0" marL="0" rtl="0" algn="l">
              <a:spcBef>
                <a:spcPts val="1200"/>
              </a:spcBef>
              <a:spcAft>
                <a:spcPts val="0"/>
              </a:spcAft>
              <a:buNone/>
            </a:pPr>
            <a:r>
              <a:rPr lang="en" sz="1150">
                <a:solidFill>
                  <a:srgbClr val="289240"/>
                </a:solidFill>
                <a:latin typeface="Courier New"/>
                <a:ea typeface="Courier New"/>
                <a:cs typeface="Courier New"/>
                <a:sym typeface="Courier New"/>
              </a:rPr>
              <a:t>&lt;li&gt;Tea&lt;/li&gt;</a:t>
            </a:r>
            <a:endParaRPr sz="1150">
              <a:solidFill>
                <a:srgbClr val="289240"/>
              </a:solidFill>
              <a:latin typeface="Courier New"/>
              <a:ea typeface="Courier New"/>
              <a:cs typeface="Courier New"/>
              <a:sym typeface="Courier New"/>
            </a:endParaRPr>
          </a:p>
          <a:p>
            <a:pPr indent="0" lvl="0" marL="0" rtl="0" algn="l">
              <a:spcBef>
                <a:spcPts val="1200"/>
              </a:spcBef>
              <a:spcAft>
                <a:spcPts val="0"/>
              </a:spcAft>
              <a:buNone/>
            </a:pPr>
            <a:r>
              <a:rPr lang="en" sz="1150">
                <a:solidFill>
                  <a:srgbClr val="289240"/>
                </a:solidFill>
                <a:latin typeface="Courier New"/>
                <a:ea typeface="Courier New"/>
                <a:cs typeface="Courier New"/>
                <a:sym typeface="Courier New"/>
              </a:rPr>
              <a:t>&lt;li&gt;Milk&lt;/li&gt;</a:t>
            </a:r>
            <a:endParaRPr sz="1150">
              <a:solidFill>
                <a:srgbClr val="289240"/>
              </a:solidFill>
              <a:latin typeface="Courier New"/>
              <a:ea typeface="Courier New"/>
              <a:cs typeface="Courier New"/>
              <a:sym typeface="Courier New"/>
            </a:endParaRPr>
          </a:p>
          <a:p>
            <a:pPr indent="0" lvl="0" marL="0" rtl="0" algn="l">
              <a:spcBef>
                <a:spcPts val="1200"/>
              </a:spcBef>
              <a:spcAft>
                <a:spcPts val="1200"/>
              </a:spcAft>
              <a:buNone/>
            </a:pPr>
            <a:r>
              <a:rPr lang="en" sz="1150">
                <a:solidFill>
                  <a:srgbClr val="289240"/>
                </a:solidFill>
                <a:latin typeface="Courier New"/>
                <a:ea typeface="Courier New"/>
                <a:cs typeface="Courier New"/>
                <a:sym typeface="Courier New"/>
              </a:rPr>
              <a:t>&lt;/ul&gt;</a:t>
            </a:r>
            <a:endParaRPr sz="1150">
              <a:solidFill>
                <a:srgbClr val="289240"/>
              </a:solidFill>
              <a:latin typeface="Courier New"/>
              <a:ea typeface="Courier New"/>
              <a:cs typeface="Courier New"/>
              <a:sym typeface="Courier New"/>
            </a:endParaRPr>
          </a:p>
        </p:txBody>
      </p:sp>
      <p:sp>
        <p:nvSpPr>
          <p:cNvPr id="360" name="Google Shape;360;p45"/>
          <p:cNvSpPr txBox="1"/>
          <p:nvPr>
            <p:ph idx="2" type="body"/>
          </p:nvPr>
        </p:nvSpPr>
        <p:spPr>
          <a:xfrm>
            <a:off x="4933225" y="2108125"/>
            <a:ext cx="3403200" cy="23706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0000FF"/>
                </a:solidFill>
              </a:rPr>
              <a:t>OUTPUT:</a:t>
            </a:r>
            <a:endParaRPr u="sng">
              <a:solidFill>
                <a:srgbClr val="0000FF"/>
              </a:solidFill>
            </a:endParaRPr>
          </a:p>
          <a:p>
            <a:pPr indent="-311150" lvl="0" marL="457200" rtl="0" algn="l">
              <a:spcBef>
                <a:spcPts val="1200"/>
              </a:spcBef>
              <a:spcAft>
                <a:spcPts val="0"/>
              </a:spcAft>
              <a:buClr>
                <a:schemeClr val="dk1"/>
              </a:buClr>
              <a:buSzPts val="1300"/>
              <a:buChar char="●"/>
            </a:pPr>
            <a:r>
              <a:rPr lang="en">
                <a:solidFill>
                  <a:schemeClr val="dk1"/>
                </a:solidFill>
              </a:rPr>
              <a:t>Coffee</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Tea</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Milk</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txBox="1"/>
          <p:nvPr>
            <p:ph idx="2" type="body"/>
          </p:nvPr>
        </p:nvSpPr>
        <p:spPr>
          <a:xfrm>
            <a:off x="2929173" y="1990050"/>
            <a:ext cx="9460800" cy="160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4700">
                <a:latin typeface="Lobster"/>
                <a:ea typeface="Lobster"/>
                <a:cs typeface="Lobster"/>
                <a:sym typeface="Lobster"/>
              </a:rPr>
              <a:t>Thank you</a:t>
            </a:r>
            <a:endParaRPr sz="4700">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SYNTAX</a:t>
            </a:r>
            <a:endParaRPr b="1"/>
          </a:p>
        </p:txBody>
      </p:sp>
      <p:sp>
        <p:nvSpPr>
          <p:cNvPr id="152" name="Google Shape;152;p16"/>
          <p:cNvSpPr txBox="1"/>
          <p:nvPr>
            <p:ph idx="1" type="body"/>
          </p:nvPr>
        </p:nvSpPr>
        <p:spPr>
          <a:xfrm>
            <a:off x="1297500" y="1611300"/>
            <a:ext cx="7038900" cy="2911200"/>
          </a:xfrm>
          <a:prstGeom prst="rect">
            <a:avLst/>
          </a:prstGeom>
          <a:solidFill>
            <a:srgbClr val="EFF1EB"/>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20124D"/>
                </a:solidFill>
                <a:highlight>
                  <a:srgbClr val="EFEFEF"/>
                </a:highlight>
                <a:latin typeface="Montserrat"/>
                <a:ea typeface="Montserrat"/>
                <a:cs typeface="Montserrat"/>
                <a:sym typeface="Montserrat"/>
              </a:rPr>
              <a:t>&lt;tag&gt; content &lt;/tag&gt;</a:t>
            </a:r>
            <a:endParaRPr sz="2300">
              <a:solidFill>
                <a:srgbClr val="20124D"/>
              </a:solidFill>
              <a:highlight>
                <a:srgbClr val="EFEFEF"/>
              </a:highlight>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&lt;abbr&gt;</a:t>
            </a:r>
            <a:endParaRPr/>
          </a:p>
        </p:txBody>
      </p:sp>
      <p:sp>
        <p:nvSpPr>
          <p:cNvPr id="158" name="Google Shape;15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defines an abbreviation for a phrase or longer word.</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endParaRPr sz="1700" u="sng">
              <a:highlight>
                <a:schemeClr val="dk1"/>
              </a:highlight>
              <a:latin typeface="Roboto"/>
              <a:ea typeface="Roboto"/>
              <a:cs typeface="Roboto"/>
              <a:sym typeface="Roboto"/>
            </a:endParaRPr>
          </a:p>
          <a:p>
            <a:pPr indent="0" lvl="0" marL="0" rtl="0" algn="l">
              <a:spcBef>
                <a:spcPts val="1200"/>
              </a:spcBef>
              <a:spcAft>
                <a:spcPts val="1200"/>
              </a:spcAft>
              <a:buNone/>
            </a:pPr>
            <a:r>
              <a:rPr lang="en" sz="1700">
                <a:solidFill>
                  <a:srgbClr val="B6D7A8"/>
                </a:solidFill>
                <a:highlight>
                  <a:schemeClr val="dk1"/>
                </a:highlight>
                <a:latin typeface="Roboto"/>
                <a:ea typeface="Roboto"/>
                <a:cs typeface="Roboto"/>
                <a:sym typeface="Roboto"/>
              </a:rPr>
              <a:t>&lt;p&gt;The&lt;abbr title=”World Health Organization”&gt;WHO&lt;/abbr&gt;was founded in 1948.&lt;/p&gt;</a:t>
            </a:r>
            <a:endParaRPr sz="1700">
              <a:solidFill>
                <a:srgbClr val="B6D7A8"/>
              </a:solidFill>
              <a:highlight>
                <a:schemeClr val="dk1"/>
              </a:highlight>
              <a:latin typeface="Roboto"/>
              <a:ea typeface="Roboto"/>
              <a:cs typeface="Roboto"/>
              <a:sym typeface="Roboto"/>
            </a:endParaRPr>
          </a:p>
        </p:txBody>
      </p:sp>
      <p:sp>
        <p:nvSpPr>
          <p:cNvPr id="159" name="Google Shape;159;p17"/>
          <p:cNvSpPr txBox="1"/>
          <p:nvPr>
            <p:ph idx="2" type="body"/>
          </p:nvPr>
        </p:nvSpPr>
        <p:spPr>
          <a:xfrm>
            <a:off x="4933221" y="15675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0000FF"/>
                </a:solidFill>
              </a:rPr>
              <a:t>OUTPUT:</a:t>
            </a:r>
            <a:endParaRPr u="sng">
              <a:solidFill>
                <a:srgbClr val="0000FF"/>
              </a:solidFill>
            </a:endParaRPr>
          </a:p>
          <a:p>
            <a:pPr indent="0" lvl="0" marL="0" rtl="0" algn="l">
              <a:spcBef>
                <a:spcPts val="1200"/>
              </a:spcBef>
              <a:spcAft>
                <a:spcPts val="1200"/>
              </a:spcAft>
              <a:buNone/>
            </a:pPr>
            <a:r>
              <a:rPr lang="en">
                <a:solidFill>
                  <a:schemeClr val="dk1"/>
                </a:solidFill>
              </a:rPr>
              <a:t>The WHO was founded in 1948.</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&lt;area&gt;</a:t>
            </a:r>
            <a:endParaRPr/>
          </a:p>
        </p:txBody>
      </p:sp>
      <p:sp>
        <p:nvSpPr>
          <p:cNvPr id="165" name="Google Shape;165;p18"/>
          <p:cNvSpPr txBox="1"/>
          <p:nvPr>
            <p:ph idx="1" type="body"/>
          </p:nvPr>
        </p:nvSpPr>
        <p:spPr>
          <a:xfrm>
            <a:off x="1214075" y="1095700"/>
            <a:ext cx="4327800" cy="3649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7399">
                <a:highlight>
                  <a:schemeClr val="dk1"/>
                </a:highlight>
              </a:rPr>
              <a:t>It defines the area of an image map.</a:t>
            </a:r>
            <a:endParaRPr sz="7399">
              <a:highlight>
                <a:schemeClr val="dk1"/>
              </a:highlight>
            </a:endParaRPr>
          </a:p>
          <a:p>
            <a:pPr indent="0" lvl="0" marL="0" rtl="0" algn="l">
              <a:spcBef>
                <a:spcPts val="1200"/>
              </a:spcBef>
              <a:spcAft>
                <a:spcPts val="0"/>
              </a:spcAft>
              <a:buNone/>
            </a:pPr>
            <a:r>
              <a:rPr lang="en" sz="7399" u="sng">
                <a:highlight>
                  <a:schemeClr val="dk1"/>
                </a:highlight>
              </a:rPr>
              <a:t>Example:</a:t>
            </a:r>
            <a:endParaRPr sz="7399" u="sng">
              <a:highlight>
                <a:schemeClr val="dk1"/>
              </a:highlight>
            </a:endParaRPr>
          </a:p>
          <a:p>
            <a:pPr indent="0" lvl="0" marL="0" rtl="0" algn="l">
              <a:spcBef>
                <a:spcPts val="1200"/>
              </a:spcBef>
              <a:spcAft>
                <a:spcPts val="0"/>
              </a:spcAft>
              <a:buNone/>
            </a:pPr>
            <a:r>
              <a:rPr lang="en" sz="4999">
                <a:solidFill>
                  <a:schemeClr val="lt2"/>
                </a:solidFill>
                <a:highlight>
                  <a:schemeClr val="dk1"/>
                </a:highlight>
                <a:latin typeface="Courier New"/>
                <a:ea typeface="Courier New"/>
                <a:cs typeface="Courier New"/>
                <a:sym typeface="Courier New"/>
              </a:rPr>
              <a:t>&lt;img src="workplace.jpg" alt="Workplace" usemap="#workmap" width="400" height="379"&gt;</a:t>
            </a:r>
            <a:endParaRPr sz="4999">
              <a:solidFill>
                <a:schemeClr val="lt2"/>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4999">
                <a:solidFill>
                  <a:schemeClr val="lt2"/>
                </a:solidFill>
                <a:highlight>
                  <a:schemeClr val="dk1"/>
                </a:highlight>
                <a:latin typeface="Courier New"/>
                <a:ea typeface="Courier New"/>
                <a:cs typeface="Courier New"/>
                <a:sym typeface="Courier New"/>
              </a:rPr>
              <a:t>&lt;map name="workmap"&gt;</a:t>
            </a:r>
            <a:endParaRPr sz="4999">
              <a:solidFill>
                <a:schemeClr val="lt2"/>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4999">
                <a:solidFill>
                  <a:schemeClr val="lt2"/>
                </a:solidFill>
                <a:highlight>
                  <a:schemeClr val="dk1"/>
                </a:highlight>
                <a:latin typeface="Courier New"/>
                <a:ea typeface="Courier New"/>
                <a:cs typeface="Courier New"/>
                <a:sym typeface="Courier New"/>
              </a:rPr>
              <a:t>&lt;area shape="rect" coords="34,44,270,350" alt="Computer" href="computer.htm"&gt;</a:t>
            </a:r>
            <a:endParaRPr sz="4999">
              <a:solidFill>
                <a:schemeClr val="lt2"/>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4999">
                <a:solidFill>
                  <a:schemeClr val="lt2"/>
                </a:solidFill>
                <a:highlight>
                  <a:schemeClr val="dk1"/>
                </a:highlight>
                <a:latin typeface="Courier New"/>
                <a:ea typeface="Courier New"/>
                <a:cs typeface="Courier New"/>
                <a:sym typeface="Courier New"/>
              </a:rPr>
              <a:t>&lt;area shape="rect" coords="290,172,333,250" alt="Phone" href="phone.htm"&gt;</a:t>
            </a:r>
            <a:endParaRPr sz="4999">
              <a:solidFill>
                <a:schemeClr val="lt2"/>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4999">
                <a:solidFill>
                  <a:schemeClr val="lt2"/>
                </a:solidFill>
                <a:highlight>
                  <a:schemeClr val="dk1"/>
                </a:highlight>
                <a:latin typeface="Courier New"/>
                <a:ea typeface="Courier New"/>
                <a:cs typeface="Courier New"/>
                <a:sym typeface="Courier New"/>
              </a:rPr>
              <a:t>&lt;area shape="circle" coords="337,300,44" alt="Cup of coffee" href="coffee.htm"&gt;</a:t>
            </a:r>
            <a:endParaRPr sz="4999">
              <a:solidFill>
                <a:schemeClr val="lt2"/>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en" sz="4999">
                <a:solidFill>
                  <a:schemeClr val="lt2"/>
                </a:solidFill>
                <a:highlight>
                  <a:schemeClr val="dk1"/>
                </a:highlight>
                <a:latin typeface="Courier New"/>
                <a:ea typeface="Courier New"/>
                <a:cs typeface="Courier New"/>
                <a:sym typeface="Courier New"/>
              </a:rPr>
              <a:t>&lt;/map&gt;</a:t>
            </a:r>
            <a:endParaRPr sz="4999">
              <a:solidFill>
                <a:schemeClr val="lt2"/>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t/>
            </a:r>
            <a:endParaRPr sz="4999">
              <a:solidFill>
                <a:schemeClr val="lt2"/>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t/>
            </a:r>
            <a:endParaRPr sz="4999">
              <a:solidFill>
                <a:schemeClr val="lt2"/>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t/>
            </a:r>
            <a:endParaRPr sz="4999">
              <a:highlight>
                <a:schemeClr val="dk1"/>
              </a:highlight>
              <a:latin typeface="Courier New"/>
              <a:ea typeface="Courier New"/>
              <a:cs typeface="Courier New"/>
              <a:sym typeface="Courier New"/>
            </a:endParaRPr>
          </a:p>
          <a:p>
            <a:pPr indent="0" lvl="0" marL="0" rtl="0" algn="l">
              <a:spcBef>
                <a:spcPts val="1200"/>
              </a:spcBef>
              <a:spcAft>
                <a:spcPts val="0"/>
              </a:spcAft>
              <a:buNone/>
            </a:pPr>
            <a:r>
              <a:t/>
            </a:r>
            <a:endParaRPr sz="5549">
              <a:highlight>
                <a:schemeClr val="dk1"/>
              </a:highlight>
              <a:latin typeface="Roboto"/>
              <a:ea typeface="Roboto"/>
              <a:cs typeface="Roboto"/>
              <a:sym typeface="Roboto"/>
            </a:endParaRPr>
          </a:p>
          <a:p>
            <a:pPr indent="0" lvl="0" marL="0" rtl="0" algn="l">
              <a:spcBef>
                <a:spcPts val="1200"/>
              </a:spcBef>
              <a:spcAft>
                <a:spcPts val="1200"/>
              </a:spcAft>
              <a:buNone/>
            </a:pPr>
            <a:r>
              <a:t/>
            </a:r>
            <a:endParaRPr sz="1700">
              <a:highlight>
                <a:schemeClr val="dk1"/>
              </a:highlight>
              <a:latin typeface="Roboto"/>
              <a:ea typeface="Roboto"/>
              <a:cs typeface="Roboto"/>
              <a:sym typeface="Roboto"/>
            </a:endParaRPr>
          </a:p>
        </p:txBody>
      </p:sp>
      <p:sp>
        <p:nvSpPr>
          <p:cNvPr id="166" name="Google Shape;166;p18"/>
          <p:cNvSpPr txBox="1"/>
          <p:nvPr>
            <p:ph idx="2" type="body"/>
          </p:nvPr>
        </p:nvSpPr>
        <p:spPr>
          <a:xfrm>
            <a:off x="5713999" y="1567550"/>
            <a:ext cx="28761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1200"/>
              </a:spcBef>
              <a:spcAft>
                <a:spcPts val="0"/>
              </a:spcAft>
              <a:buNone/>
            </a:pPr>
            <a:r>
              <a:rPr lang="en">
                <a:solidFill>
                  <a:schemeClr val="dk1"/>
                </a:solidFill>
              </a:rPr>
              <a:t>Click on the computer, the phone, or the cup of coffee to go to a new page and read more about the topic:</a:t>
            </a:r>
            <a:endParaRPr>
              <a:solidFill>
                <a:schemeClr val="dk1"/>
              </a:solidFill>
            </a:endParaRPr>
          </a:p>
          <a:p>
            <a:pPr indent="0" lvl="0" marL="0" rtl="0" algn="l">
              <a:spcBef>
                <a:spcPts val="120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6289550" y="2894125"/>
            <a:ext cx="1652075" cy="144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&lt;b&gt;</a:t>
            </a:r>
            <a:endParaRPr/>
          </a:p>
        </p:txBody>
      </p:sp>
      <p:sp>
        <p:nvSpPr>
          <p:cNvPr id="173" name="Google Shape;173;p19"/>
          <p:cNvSpPr txBox="1"/>
          <p:nvPr>
            <p:ph idx="1" type="body"/>
          </p:nvPr>
        </p:nvSpPr>
        <p:spPr>
          <a:xfrm>
            <a:off x="1261275" y="14860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is used to make a text bold.</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endParaRPr sz="1700" u="sng">
              <a:highlight>
                <a:schemeClr val="dk1"/>
              </a:highlight>
              <a:latin typeface="Roboto"/>
              <a:ea typeface="Roboto"/>
              <a:cs typeface="Roboto"/>
              <a:sym typeface="Roboto"/>
            </a:endParaRPr>
          </a:p>
          <a:p>
            <a:pPr indent="0" lvl="0" marL="0" rtl="0" algn="l">
              <a:spcBef>
                <a:spcPts val="1200"/>
              </a:spcBef>
              <a:spcAft>
                <a:spcPts val="1200"/>
              </a:spcAft>
              <a:buNone/>
            </a:pPr>
            <a:r>
              <a:rPr lang="en" sz="1700">
                <a:solidFill>
                  <a:schemeClr val="lt2"/>
                </a:solidFill>
                <a:highlight>
                  <a:schemeClr val="dk1"/>
                </a:highlight>
                <a:latin typeface="Roboto"/>
                <a:ea typeface="Roboto"/>
                <a:cs typeface="Roboto"/>
                <a:sym typeface="Roboto"/>
              </a:rPr>
              <a:t>&lt;p&gt;This is normal text - &lt;b&gt;and this is bold text&lt;/b&gt;.&lt;/p&gt;</a:t>
            </a:r>
            <a:endParaRPr sz="1700">
              <a:solidFill>
                <a:schemeClr val="lt2"/>
              </a:solidFill>
              <a:highlight>
                <a:schemeClr val="dk1"/>
              </a:highlight>
              <a:latin typeface="Roboto"/>
              <a:ea typeface="Roboto"/>
              <a:cs typeface="Roboto"/>
              <a:sym typeface="Roboto"/>
            </a:endParaRPr>
          </a:p>
        </p:txBody>
      </p:sp>
      <p:sp>
        <p:nvSpPr>
          <p:cNvPr id="174" name="Google Shape;174;p19"/>
          <p:cNvSpPr txBox="1"/>
          <p:nvPr>
            <p:ph idx="2" type="body"/>
          </p:nvPr>
        </p:nvSpPr>
        <p:spPr>
          <a:xfrm>
            <a:off x="4933221" y="15675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1200"/>
              </a:spcBef>
              <a:spcAft>
                <a:spcPts val="1200"/>
              </a:spcAft>
              <a:buNone/>
            </a:pPr>
            <a:r>
              <a:rPr lang="en" sz="1400">
                <a:solidFill>
                  <a:schemeClr val="dk1"/>
                </a:solidFill>
                <a:latin typeface="Arial"/>
                <a:ea typeface="Arial"/>
                <a:cs typeface="Arial"/>
                <a:sym typeface="Arial"/>
              </a:rPr>
              <a:t>This is normal text - </a:t>
            </a:r>
            <a:r>
              <a:rPr b="1" lang="en" sz="1400">
                <a:solidFill>
                  <a:schemeClr val="dk1"/>
                </a:solidFill>
                <a:latin typeface="Arial"/>
                <a:ea typeface="Arial"/>
                <a:cs typeface="Arial"/>
                <a:sym typeface="Arial"/>
              </a:rPr>
              <a:t>and this is bold text</a:t>
            </a:r>
            <a:r>
              <a:rPr lang="en" sz="1400">
                <a:solidFill>
                  <a:schemeClr val="dk1"/>
                </a:solidFill>
                <a:latin typeface="Arial"/>
                <a:ea typeface="Arial"/>
                <a:cs typeface="Arial"/>
                <a:sym typeface="Arial"/>
              </a:rPr>
              <a:t>.</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&lt;base&gt;</a:t>
            </a:r>
            <a:endParaRPr/>
          </a:p>
        </p:txBody>
      </p:sp>
      <p:sp>
        <p:nvSpPr>
          <p:cNvPr id="180" name="Google Shape;180;p20"/>
          <p:cNvSpPr txBox="1"/>
          <p:nvPr>
            <p:ph idx="1" type="body"/>
          </p:nvPr>
        </p:nvSpPr>
        <p:spPr>
          <a:xfrm>
            <a:off x="824050" y="1567550"/>
            <a:ext cx="3949200" cy="33495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4104">
                <a:highlight>
                  <a:schemeClr val="dk1"/>
                </a:highlight>
                <a:latin typeface="Roboto"/>
                <a:ea typeface="Roboto"/>
                <a:cs typeface="Roboto"/>
                <a:sym typeface="Roboto"/>
              </a:rPr>
              <a:t>This tag defines the base URL for all relative URL within the document.</a:t>
            </a:r>
            <a:endParaRPr sz="4104">
              <a:highlight>
                <a:schemeClr val="dk1"/>
              </a:highlight>
              <a:latin typeface="Roboto"/>
              <a:ea typeface="Roboto"/>
              <a:cs typeface="Roboto"/>
              <a:sym typeface="Roboto"/>
            </a:endParaRPr>
          </a:p>
          <a:p>
            <a:pPr indent="0" lvl="0" marL="0" rtl="0" algn="l">
              <a:spcBef>
                <a:spcPts val="1200"/>
              </a:spcBef>
              <a:spcAft>
                <a:spcPts val="0"/>
              </a:spcAft>
              <a:buNone/>
            </a:pPr>
            <a:r>
              <a:rPr lang="en" sz="4104" u="sng">
                <a:highlight>
                  <a:schemeClr val="dk1"/>
                </a:highlight>
                <a:latin typeface="Roboto"/>
                <a:ea typeface="Roboto"/>
                <a:cs typeface="Roboto"/>
                <a:sym typeface="Roboto"/>
              </a:rPr>
              <a:t>Example:</a:t>
            </a:r>
            <a:endParaRPr sz="4104" u="sng">
              <a:highlight>
                <a:schemeClr val="dk1"/>
              </a:highlight>
              <a:latin typeface="Roboto"/>
              <a:ea typeface="Roboto"/>
              <a:cs typeface="Roboto"/>
              <a:sym typeface="Roboto"/>
            </a:endParaRPr>
          </a:p>
          <a:p>
            <a:pPr indent="0" lvl="0" marL="0" rtl="0" algn="l">
              <a:spcBef>
                <a:spcPts val="1200"/>
              </a:spcBef>
              <a:spcAft>
                <a:spcPts val="0"/>
              </a:spcAft>
              <a:buNone/>
            </a:pPr>
            <a:r>
              <a:rPr lang="en" sz="1871">
                <a:solidFill>
                  <a:srgbClr val="289240"/>
                </a:solidFill>
                <a:highlight>
                  <a:schemeClr val="dk1"/>
                </a:highlight>
                <a:latin typeface="Roboto"/>
                <a:ea typeface="Roboto"/>
                <a:cs typeface="Roboto"/>
                <a:sym typeface="Roboto"/>
              </a:rPr>
              <a:t>&lt;p&gt;&lt;img src="images/stickman.gif" width="24" height="39" alt="Stickman"&gt; - Notice that we have only specified a relative address for the image. Since we have specified a base URL in the head section, the browser will look for the image at "</a:t>
            </a:r>
            <a:r>
              <a:rPr lang="en" sz="1871" u="sng">
                <a:solidFill>
                  <a:srgbClr val="289240"/>
                </a:solidFill>
                <a:highlight>
                  <a:schemeClr val="dk1"/>
                </a:highlight>
                <a:latin typeface="Roboto"/>
                <a:ea typeface="Roboto"/>
                <a:cs typeface="Roboto"/>
                <a:sym typeface="Roboto"/>
                <a:hlinkClick r:id="rId3">
                  <a:extLst>
                    <a:ext uri="{A12FA001-AC4F-418D-AE19-62706E023703}">
                      <ahyp:hlinkClr val="tx"/>
                    </a:ext>
                  </a:extLst>
                </a:hlinkClick>
              </a:rPr>
              <a:t>https://www.w3schools.com/images/stickman.gif</a:t>
            </a:r>
            <a:r>
              <a:rPr lang="en" sz="1871">
                <a:solidFill>
                  <a:srgbClr val="289240"/>
                </a:solidFill>
                <a:highlight>
                  <a:schemeClr val="dk1"/>
                </a:highlight>
                <a:latin typeface="Roboto"/>
                <a:ea typeface="Roboto"/>
                <a:cs typeface="Roboto"/>
                <a:sym typeface="Roboto"/>
              </a:rPr>
              <a:t>".&lt;/p&gt;</a:t>
            </a:r>
            <a:endParaRPr sz="1871">
              <a:solidFill>
                <a:srgbClr val="289240"/>
              </a:solidFill>
              <a:highlight>
                <a:schemeClr val="dk1"/>
              </a:highlight>
              <a:latin typeface="Roboto"/>
              <a:ea typeface="Roboto"/>
              <a:cs typeface="Roboto"/>
              <a:sym typeface="Roboto"/>
            </a:endParaRPr>
          </a:p>
          <a:p>
            <a:pPr indent="0" lvl="0" marL="0" rtl="0" algn="l">
              <a:spcBef>
                <a:spcPts val="1200"/>
              </a:spcBef>
              <a:spcAft>
                <a:spcPts val="0"/>
              </a:spcAft>
              <a:buNone/>
            </a:pPr>
            <a:r>
              <a:rPr lang="en" sz="1871">
                <a:solidFill>
                  <a:srgbClr val="289240"/>
                </a:solidFill>
                <a:highlight>
                  <a:schemeClr val="dk1"/>
                </a:highlight>
                <a:latin typeface="Roboto"/>
                <a:ea typeface="Roboto"/>
                <a:cs typeface="Roboto"/>
                <a:sym typeface="Roboto"/>
              </a:rPr>
              <a:t>&lt;p&gt;&lt;a href="tags/tag_base.asp"&gt;HTML base tag&lt;/a&gt; - Notice that the link opens in a new window, even if it has no target="_blank" attribute. This is because the target attribute of the base element is set to "_blank".&lt;/p&gt;</a:t>
            </a:r>
            <a:endParaRPr sz="1871">
              <a:solidFill>
                <a:srgbClr val="289240"/>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sz="1700">
              <a:solidFill>
                <a:srgbClr val="289240"/>
              </a:solidFill>
              <a:highlight>
                <a:schemeClr val="dk1"/>
              </a:highlight>
              <a:latin typeface="Roboto"/>
              <a:ea typeface="Roboto"/>
              <a:cs typeface="Roboto"/>
              <a:sym typeface="Roboto"/>
            </a:endParaRPr>
          </a:p>
        </p:txBody>
      </p:sp>
      <p:sp>
        <p:nvSpPr>
          <p:cNvPr id="181" name="Google Shape;181;p20"/>
          <p:cNvSpPr txBox="1"/>
          <p:nvPr>
            <p:ph idx="2" type="body"/>
          </p:nvPr>
        </p:nvSpPr>
        <p:spPr>
          <a:xfrm>
            <a:off x="4773250" y="1612825"/>
            <a:ext cx="37263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1"/>
                </a:solidFill>
              </a:rPr>
              <a:t>OUTPUT:</a:t>
            </a:r>
            <a:endParaRPr u="sng">
              <a:solidFill>
                <a:schemeClr val="accent1"/>
              </a:solidFill>
            </a:endParaRPr>
          </a:p>
          <a:p>
            <a:pPr indent="0" lvl="0" marL="0" rtl="0" algn="l">
              <a:spcBef>
                <a:spcPts val="1200"/>
              </a:spcBef>
              <a:spcAft>
                <a:spcPts val="0"/>
              </a:spcAft>
              <a:buNone/>
            </a:pPr>
            <a:r>
              <a:rPr lang="en" sz="1100">
                <a:solidFill>
                  <a:schemeClr val="accent1"/>
                </a:solidFill>
                <a:latin typeface="Arial"/>
                <a:ea typeface="Arial"/>
                <a:cs typeface="Arial"/>
                <a:sym typeface="Arial"/>
              </a:rPr>
              <a:t>    - </a:t>
            </a:r>
            <a:r>
              <a:rPr lang="en" sz="1100">
                <a:solidFill>
                  <a:schemeClr val="dk1"/>
                </a:solidFill>
                <a:latin typeface="Arial"/>
                <a:ea typeface="Arial"/>
                <a:cs typeface="Arial"/>
                <a:sym typeface="Arial"/>
              </a:rPr>
              <a:t>Notice that we have only specified a relative address for the image. Since we have specified a base URL in the head section, the browser will look for the image at "https://www.w3schools.com/images/stickman.gif".</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u="sng">
                <a:solidFill>
                  <a:schemeClr val="dk1"/>
                </a:solidFill>
                <a:latin typeface="Arial"/>
                <a:ea typeface="Arial"/>
                <a:cs typeface="Arial"/>
                <a:sym typeface="Arial"/>
                <a:hlinkClick r:id="rId4">
                  <a:extLst>
                    <a:ext uri="{A12FA001-AC4F-418D-AE19-62706E023703}">
                      <ahyp:hlinkClr val="tx"/>
                    </a:ext>
                  </a:extLst>
                </a:hlinkClick>
              </a:rPr>
              <a:t>HTML base tag</a:t>
            </a:r>
            <a:r>
              <a:rPr lang="en" sz="1100">
                <a:solidFill>
                  <a:schemeClr val="dk1"/>
                </a:solidFill>
                <a:latin typeface="Arial"/>
                <a:ea typeface="Arial"/>
                <a:cs typeface="Arial"/>
                <a:sym typeface="Arial"/>
              </a:rPr>
              <a:t> - Notice that the link opens in a new window, even if it has no target="_blank" attribute. This is because the target attribute of the base element is set to "_blank".</a:t>
            </a:r>
            <a:endParaRPr sz="11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pic>
        <p:nvPicPr>
          <p:cNvPr id="182" name="Google Shape;182;p20"/>
          <p:cNvPicPr preferRelativeResize="0"/>
          <p:nvPr/>
        </p:nvPicPr>
        <p:blipFill>
          <a:blip r:embed="rId5">
            <a:alphaModFix/>
          </a:blip>
          <a:stretch>
            <a:fillRect/>
          </a:stretch>
        </p:blipFill>
        <p:spPr>
          <a:xfrm>
            <a:off x="4815925" y="1909175"/>
            <a:ext cx="228600" cy="37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&lt;button&gt;</a:t>
            </a:r>
            <a:endParaRPr/>
          </a:p>
        </p:txBody>
      </p:sp>
      <p:sp>
        <p:nvSpPr>
          <p:cNvPr id="188" name="Google Shape;188;p2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highlight>
                  <a:schemeClr val="dk1"/>
                </a:highlight>
                <a:latin typeface="Roboto"/>
                <a:ea typeface="Roboto"/>
                <a:cs typeface="Roboto"/>
                <a:sym typeface="Roboto"/>
              </a:rPr>
              <a:t>It is used to represent a clickable button</a:t>
            </a:r>
            <a:endParaRPr sz="1700">
              <a:highlight>
                <a:schemeClr val="dk1"/>
              </a:highlight>
              <a:latin typeface="Roboto"/>
              <a:ea typeface="Roboto"/>
              <a:cs typeface="Roboto"/>
              <a:sym typeface="Roboto"/>
            </a:endParaRPr>
          </a:p>
          <a:p>
            <a:pPr indent="0" lvl="0" marL="0" rtl="0" algn="l">
              <a:spcBef>
                <a:spcPts val="1200"/>
              </a:spcBef>
              <a:spcAft>
                <a:spcPts val="0"/>
              </a:spcAft>
              <a:buNone/>
            </a:pPr>
            <a:r>
              <a:rPr lang="en" sz="1700" u="sng">
                <a:highlight>
                  <a:schemeClr val="dk1"/>
                </a:highlight>
                <a:latin typeface="Roboto"/>
                <a:ea typeface="Roboto"/>
                <a:cs typeface="Roboto"/>
                <a:sym typeface="Roboto"/>
              </a:rPr>
              <a:t>Example:</a:t>
            </a:r>
            <a:endParaRPr sz="1700" u="sng">
              <a:highlight>
                <a:schemeClr val="dk1"/>
              </a:highlight>
              <a:latin typeface="Roboto"/>
              <a:ea typeface="Roboto"/>
              <a:cs typeface="Roboto"/>
              <a:sym typeface="Roboto"/>
            </a:endParaRPr>
          </a:p>
          <a:p>
            <a:pPr indent="0" lvl="0" marL="0" rtl="0" algn="l">
              <a:spcBef>
                <a:spcPts val="1200"/>
              </a:spcBef>
              <a:spcAft>
                <a:spcPts val="1200"/>
              </a:spcAft>
              <a:buNone/>
            </a:pPr>
            <a:r>
              <a:rPr lang="en" sz="1450">
                <a:solidFill>
                  <a:srgbClr val="289240"/>
                </a:solidFill>
                <a:highlight>
                  <a:schemeClr val="dk1"/>
                </a:highlight>
                <a:latin typeface="Courier New"/>
                <a:ea typeface="Courier New"/>
                <a:cs typeface="Courier New"/>
                <a:sym typeface="Courier New"/>
              </a:rPr>
              <a:t>&lt;button type="button"&gt;Click Me!&lt;/button&gt;</a:t>
            </a:r>
            <a:endParaRPr sz="2000">
              <a:solidFill>
                <a:srgbClr val="289240"/>
              </a:solidFill>
              <a:highlight>
                <a:schemeClr val="dk1"/>
              </a:highlight>
              <a:latin typeface="Roboto"/>
              <a:ea typeface="Roboto"/>
              <a:cs typeface="Roboto"/>
              <a:sym typeface="Roboto"/>
            </a:endParaRPr>
          </a:p>
        </p:txBody>
      </p:sp>
      <p:sp>
        <p:nvSpPr>
          <p:cNvPr id="189" name="Google Shape;189;p21"/>
          <p:cNvSpPr txBox="1"/>
          <p:nvPr>
            <p:ph idx="2" type="body"/>
          </p:nvPr>
        </p:nvSpPr>
        <p:spPr>
          <a:xfrm>
            <a:off x="4933221" y="1567550"/>
            <a:ext cx="3403200" cy="2911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0000CD"/>
                </a:solidFill>
              </a:rPr>
              <a:t>OUTPUT:</a:t>
            </a:r>
            <a:endParaRPr u="sng">
              <a:solidFill>
                <a:srgbClr val="0000CD"/>
              </a:solidFill>
            </a:endParaRPr>
          </a:p>
          <a:p>
            <a:pPr indent="0" lvl="0" marL="0" rtl="0" algn="l">
              <a:spcBef>
                <a:spcPts val="1200"/>
              </a:spcBef>
              <a:spcAft>
                <a:spcPts val="1200"/>
              </a:spcAft>
              <a:buNone/>
            </a:pPr>
            <a:r>
              <a:t/>
            </a:r>
            <a:endParaRPr/>
          </a:p>
        </p:txBody>
      </p:sp>
      <p:pic>
        <p:nvPicPr>
          <p:cNvPr id="190" name="Google Shape;190;p21"/>
          <p:cNvPicPr preferRelativeResize="0"/>
          <p:nvPr/>
        </p:nvPicPr>
        <p:blipFill rotWithShape="1">
          <a:blip r:embed="rId3">
            <a:alphaModFix/>
          </a:blip>
          <a:srcRect b="19354" l="18233" r="58729" t="67621"/>
          <a:stretch/>
        </p:blipFill>
        <p:spPr>
          <a:xfrm>
            <a:off x="5442325" y="2327225"/>
            <a:ext cx="1338200" cy="38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