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8" r:id="rId3"/>
    <p:sldId id="257" r:id="rId4"/>
    <p:sldId id="259" r:id="rId5"/>
    <p:sldId id="261" r:id="rId6"/>
    <p:sldId id="269" r:id="rId7"/>
    <p:sldId id="272" r:id="rId8"/>
    <p:sldId id="262" r:id="rId9"/>
    <p:sldId id="274" r:id="rId10"/>
    <p:sldId id="273" r:id="rId11"/>
    <p:sldId id="266" r:id="rId12"/>
    <p:sldId id="267" r:id="rId13"/>
    <p:sldId id="268" r:id="rId14"/>
  </p:sldIdLst>
  <p:sldSz cx="9144000" cy="5143500" type="screen16x9"/>
  <p:notesSz cx="6858000" cy="9144000"/>
  <p:embeddedFontLst>
    <p:embeddedFont>
      <p:font typeface="Aptos Narrow" panose="020B0004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2806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9" y="549876"/>
            <a:ext cx="7932180" cy="914593"/>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a:latin typeface="Aptos Narrow" panose="020B0004020202020204" pitchFamily="34" charset="0"/>
              </a:rPr>
              <a:t>GENDER</a:t>
            </a:r>
            <a:r>
              <a:rPr lang="en-IN" dirty="0"/>
              <a:t>  DETECTION</a:t>
            </a:r>
            <a:endParaRPr dirty="0"/>
          </a:p>
        </p:txBody>
      </p:sp>
      <p:sp>
        <p:nvSpPr>
          <p:cNvPr id="55" name="Google Shape;55;p13"/>
          <p:cNvSpPr txBox="1">
            <a:spLocks noGrp="1"/>
          </p:cNvSpPr>
          <p:nvPr>
            <p:ph type="subTitle" idx="1"/>
          </p:nvPr>
        </p:nvSpPr>
        <p:spPr>
          <a:xfrm>
            <a:off x="154537" y="2364581"/>
            <a:ext cx="8520600" cy="196453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Presented by: M.HARINI</a:t>
            </a:r>
            <a:endParaRPr dirty="0"/>
          </a:p>
          <a:p>
            <a:pPr marL="0" lvl="0" indent="0" algn="l" rtl="0">
              <a:spcBef>
                <a:spcPts val="0"/>
              </a:spcBef>
              <a:spcAft>
                <a:spcPts val="0"/>
              </a:spcAft>
              <a:buNone/>
            </a:pPr>
            <a:r>
              <a:rPr lang="en-GB" dirty="0"/>
              <a:t>                       III </a:t>
            </a:r>
            <a:r>
              <a:rPr lang="en-GB" dirty="0" err="1"/>
              <a:t>year,KVCET</a:t>
            </a:r>
            <a:endParaRPr dirty="0"/>
          </a:p>
          <a:p>
            <a:pPr marL="0" lvl="0" indent="0" algn="ctr" rtl="0">
              <a:spcBef>
                <a:spcPts val="0"/>
              </a:spcBef>
              <a:spcAft>
                <a:spcPts val="0"/>
              </a:spcAft>
              <a:buNone/>
            </a:pPr>
            <a:r>
              <a:rPr lang="en-GB" dirty="0"/>
              <a:t> NM ID-au421221243013</a:t>
            </a:r>
            <a:endParaRPr dirty="0"/>
          </a:p>
          <a:p>
            <a:pPr marL="0" lvl="0" indent="0"/>
            <a:r>
              <a:rPr lang="en-GB" dirty="0"/>
              <a:t>                      Email ID-harinimohan650@gmail.com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e and Gender Prediction using CNN - GeeksforGeeks">
            <a:extLst>
              <a:ext uri="{FF2B5EF4-FFF2-40B4-BE49-F238E27FC236}">
                <a16:creationId xmlns:a16="http://schemas.microsoft.com/office/drawing/2014/main" id="{1CD462CE-62FD-1909-6D64-2CF362FB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67770"/>
            <a:ext cx="5186638" cy="388997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521FD32E-C768-67C2-5F36-CAC6ADE36C3E}"/>
              </a:ext>
            </a:extLst>
          </p:cNvPr>
          <p:cNvSpPr>
            <a:spLocks noGrp="1"/>
          </p:cNvSpPr>
          <p:nvPr>
            <p:ph type="title"/>
          </p:nvPr>
        </p:nvSpPr>
        <p:spPr/>
        <p:txBody>
          <a:bodyPr>
            <a:normAutofit fontScale="90000"/>
          </a:bodyPr>
          <a:lstStyle/>
          <a:p>
            <a:r>
              <a:rPr lang="en-IN" dirty="0"/>
              <a:t>RESULT</a:t>
            </a:r>
            <a:br>
              <a:rPr lang="en-IN" dirty="0"/>
            </a:br>
            <a:r>
              <a:rPr lang="en-IN" sz="2700" dirty="0">
                <a:latin typeface="Calibri Light" panose="020F0302020204030204" pitchFamily="34" charset="0"/>
                <a:ea typeface="Calibri Light" panose="020F0302020204030204" pitchFamily="34" charset="0"/>
                <a:cs typeface="Calibri Light" panose="020F0302020204030204" pitchFamily="34" charset="0"/>
              </a:rPr>
              <a:t>Accuracy:80%</a:t>
            </a:r>
            <a:br>
              <a:rPr lang="en-IN" dirty="0"/>
            </a:br>
            <a:endParaRPr lang="en-IN" dirty="0"/>
          </a:p>
        </p:txBody>
      </p:sp>
    </p:spTree>
    <p:extLst>
      <p:ext uri="{BB962C8B-B14F-4D97-AF65-F5344CB8AC3E}">
        <p14:creationId xmlns:p14="http://schemas.microsoft.com/office/powerpoint/2010/main" val="81114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buFont typeface="Arial" panose="020B0604020202020204" pitchFamily="34" charset="0"/>
              <a:buChar char="•"/>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Gender detection using Convolutional Neural Networks (CNNs) presents a promising approach for accurately classifying the gender of individuals depicted in facial images.</a:t>
            </a:r>
          </a:p>
          <a:p>
            <a:pPr marL="285750" lvl="0" indent="-285750" algn="l" rtl="0">
              <a:spcBef>
                <a:spcPts val="0"/>
              </a:spcBef>
              <a:spcAft>
                <a:spcPts val="1200"/>
              </a:spcAft>
              <a:buFont typeface="Arial" panose="020B0604020202020204" pitchFamily="34" charset="0"/>
              <a:buChar char="•"/>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In this analysis, we explored the problem formulation, algorithm selection, and considerations for developing a robust gender detection system.</a:t>
            </a:r>
            <a:r>
              <a:rPr lang="en-US" b="0" i="0" dirty="0">
                <a:solidFill>
                  <a:srgbClr val="0D0D0D"/>
                </a:solidFill>
                <a:effectLst/>
                <a:latin typeface="Söhne"/>
              </a:rPr>
              <a:t> </a:t>
            </a: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We defined the problem of gender detection as the task of accurately classifying the gender labels (male or female) associated with facial images. The objective is to develop a CNN-based model that can generalize well to unseen data and handle variations in facial expressions, lighting conditions, and other factors commonly encountered in real-world scenarios</a:t>
            </a:r>
            <a:r>
              <a:rPr lang="en-US" b="0" i="0" dirty="0">
                <a:solidFill>
                  <a:srgbClr val="0D0D0D"/>
                </a:solidFill>
                <a:effectLst/>
                <a:latin typeface="Söhne"/>
              </a:rPr>
              <a:t>.</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SCOPE</a:t>
            </a:r>
            <a:endParaRPr dirty="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While CNNs have shown promising results for gender detection, there are opportunities for further research and improvement. Future directions may include exploring techniques for domain adaptation, mitigating bias and fairness considerations, and integrating multimodal information (e.g., facial expressions, voice) for enhanced gender classification.</a:t>
            </a:r>
          </a:p>
          <a:p>
            <a:pPr algn="l">
              <a:buFont typeface="Arial" panose="020B0604020202020204" pitchFamily="34" charset="0"/>
              <a:buChar char="•"/>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In conclusion, gender detection using CNNs holds great potential for various applications, including security surveillance, marketing analytics, and user experience personalization. By addressing the challenges and considerations outlined in this analysis, developers can create accurate, efficient, and reliable gender detection systems that meet the diverse needs of users and stakeholders.</a:t>
            </a:r>
          </a:p>
          <a:p>
            <a:pPr marL="0" lvl="0" indent="0" algn="l" rtl="0">
              <a:spcBef>
                <a:spcPts val="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Parkhi, O. M., Vedaldi, A., &amp; Zisserman, A. (2015). Deep Face Recognition. British Machine Vision Conference.</a:t>
            </a:r>
          </a:p>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Schroff, F., Kalenichenko, D., &amp; Philbin, J. (2015). FaceNet: A Unified Embedding for Face Recognition and Clustering. Proceedings of the IEEE Conference on Computer Vision and Pattern Recognition.</a:t>
            </a:r>
          </a:p>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Taigman, Y., Yang, M., Ranzato, M., &amp; Wolf, L. (2014). DeepFace: Closing the Gap to Human-Level Performance in Face Verification. Proceedings of the IEEE Conference on Computer Vision and Pattern Recognition.</a:t>
            </a:r>
          </a:p>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Zhang, K., Zhang, Z., Li, Z., &amp; Qiao, Y. (2016). Joint Face Detection and Alignment Using Multitask Cascaded Convolutional Networks. IEEE Signal Processing Letters.</a:t>
            </a:r>
          </a:p>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Deng, J., Guo, J., Xue, N., &amp; Zafeiriou, S. (2019). ArcFace: Additive Angular Margin Loss for Deep Face Recognition. Proceedings of the IEEE Conference on Computer Vision and Pattern Recognition.</a:t>
            </a:r>
          </a:p>
          <a:p>
            <a:pPr algn="l">
              <a:buFont typeface="+mj-lt"/>
              <a:buAutoNum type="arabicPeriod"/>
            </a:pPr>
            <a:r>
              <a:rPr lang="en-IN" sz="19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Howard, A. G., Zhu, M., Chen, B., Kalenichenko, D., Wang, W., Weyand, T., ... &amp; Adam, H. (2017). MobileNets: Efficient Convolutional Neural Networks for Mobile Vision Applications. arXiv preprint arXiv:1704.04861.</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00050"/>
            <a:ext cx="8520600" cy="76438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699" y="1378745"/>
            <a:ext cx="8625131" cy="2514600"/>
          </a:xfrm>
          <a:prstGeom prst="rect">
            <a:avLst/>
          </a:prstGeom>
        </p:spPr>
        <p:txBody>
          <a:bodyPr spcFirstLastPara="1" wrap="square" lIns="91425" tIns="91425" rIns="91425" bIns="91425" anchor="t" anchorCtr="0">
            <a:noAutofit/>
          </a:bodyPr>
          <a:lstStyle/>
          <a:p>
            <a:pPr marL="342900" lvl="0">
              <a:spcAft>
                <a:spcPts val="1200"/>
              </a:spcAft>
              <a:buFont typeface="Arial" panose="020B0604020202020204" pitchFamily="34" charset="0"/>
              <a:buChar char="•"/>
            </a:pPr>
            <a:r>
              <a:rPr lang="en-US" sz="20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Gender detection from images is a significant problem in computer vision with various practical applications, including security surveillance, marketing analytics, and personalized user experiences. </a:t>
            </a:r>
          </a:p>
          <a:p>
            <a:pPr marL="342900" lvl="0">
              <a:spcAft>
                <a:spcPts val="1200"/>
              </a:spcAft>
              <a:buFont typeface="Arial" panose="020B0604020202020204" pitchFamily="34" charset="0"/>
              <a:buChar char="•"/>
            </a:pPr>
            <a:r>
              <a:rPr lang="en-US" sz="20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The task involves identifying the gender (male or female) of individuals depicted in images. This problem is particularly challenging due to the complexity and variability of human facial features.</a:t>
            </a:r>
            <a:endParaRPr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78607"/>
            <a:ext cx="8520600" cy="52149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00" dirty="0">
                <a:latin typeface="Arial" panose="020B0604020202020204" pitchFamily="34" charset="0"/>
                <a:cs typeface="Arial" panose="020B0604020202020204" pitchFamily="34" charset="0"/>
              </a:rPr>
              <a:t>PROPOSED</a:t>
            </a:r>
            <a:r>
              <a:rPr lang="en-GB" dirty="0">
                <a:latin typeface="Arial" panose="020B0604020202020204" pitchFamily="34" charset="0"/>
                <a:cs typeface="Arial" panose="020B0604020202020204" pitchFamily="34" charset="0"/>
              </a:rPr>
              <a:t> SYSTEM</a:t>
            </a:r>
            <a:endParaRPr dirty="0">
              <a:latin typeface="Arial" panose="020B0604020202020204" pitchFamily="34" charset="0"/>
              <a:cs typeface="Arial" panose="020B0604020202020204" pitchFamily="34" charset="0"/>
            </a:endParaRPr>
          </a:p>
        </p:txBody>
      </p:sp>
      <p:sp>
        <p:nvSpPr>
          <p:cNvPr id="61" name="Google Shape;61;p14"/>
          <p:cNvSpPr txBox="1">
            <a:spLocks noGrp="1"/>
          </p:cNvSpPr>
          <p:nvPr>
            <p:ph type="body" idx="1"/>
          </p:nvPr>
        </p:nvSpPr>
        <p:spPr>
          <a:xfrm>
            <a:off x="311701" y="878681"/>
            <a:ext cx="8603700" cy="4264819"/>
          </a:xfrm>
          <a:prstGeom prst="rect">
            <a:avLst/>
          </a:prstGeom>
        </p:spPr>
        <p:txBody>
          <a:bodyPr spcFirstLastPara="1" wrap="square" lIns="91425" tIns="91425" rIns="91425" bIns="91425" anchor="t" anchorCtr="0">
            <a:normAutofit fontScale="25000" lnSpcReduction="20000"/>
          </a:bodyPr>
          <a:lstStyle/>
          <a:p>
            <a:pPr algn="l">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Input Image:</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An input image containing a face is provided to the system.</a:t>
            </a:r>
          </a:p>
          <a:p>
            <a:pPr marL="114300" indent="0">
              <a:buNone/>
            </a:pPr>
            <a:endPar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Preprocessing:</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input image may undergo preprocessing steps such as resizing, normalization, and/or face detection to ensure uniformity and improve model performance.</a:t>
            </a:r>
          </a:p>
          <a:p>
            <a:pPr marL="114300" indent="0">
              <a:buNone/>
            </a:pPr>
            <a:endPar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Feature Extraction:</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preprocessed image is passed through the convolutional layers of the CNN. These layers extract relevant features from the input image, progressively learning to represent facial characteristics.</a:t>
            </a:r>
          </a:p>
          <a:p>
            <a:pPr marL="114300" indent="0">
              <a:buNone/>
            </a:pPr>
            <a:endPar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Classification:</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extracted features are then fed into the fully connected layers, which learn to classify the gender of the individual depicted in the image based on the learned features.</a:t>
            </a:r>
          </a:p>
          <a:p>
            <a:pPr marL="114300" indent="0">
              <a:buNone/>
            </a:pPr>
            <a:endPar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Output:</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output layer produces probability scores for each gender class (e.g., </a:t>
            </a: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male and female</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class with the highest probability score is assigned as the predicted gender of the individual.</a:t>
            </a:r>
          </a:p>
          <a:p>
            <a:pPr marL="114300" indent="0">
              <a:buNone/>
            </a:pPr>
            <a:endPar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Evaluation:</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The predicted gender is compared with the ground truth label (if available) to evaluate the accuracy and performance of the gender detection system</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lvl="0" indent="0" algn="l" rtl="0">
              <a:spcBef>
                <a:spcPts val="0"/>
              </a:spcBef>
              <a:spcAft>
                <a:spcPts val="1200"/>
              </a:spcAft>
              <a:buNone/>
            </a:pPr>
            <a:endParaRPr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35744"/>
            <a:ext cx="8520600" cy="6215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PROPOSED SOLUTION</a:t>
            </a:r>
            <a:endParaRPr dirty="0"/>
          </a:p>
        </p:txBody>
      </p:sp>
      <p:sp>
        <p:nvSpPr>
          <p:cNvPr id="73" name="Google Shape;73;p16"/>
          <p:cNvSpPr txBox="1">
            <a:spLocks noGrp="1"/>
          </p:cNvSpPr>
          <p:nvPr>
            <p:ph type="body" idx="1"/>
          </p:nvPr>
        </p:nvSpPr>
        <p:spPr>
          <a:xfrm>
            <a:off x="311700" y="857250"/>
            <a:ext cx="8520600" cy="4150520"/>
          </a:xfrm>
          <a:prstGeom prst="rect">
            <a:avLst/>
          </a:prstGeom>
        </p:spPr>
        <p:txBody>
          <a:bodyPr spcFirstLastPara="1" wrap="square" lIns="91425" tIns="91425" rIns="91425" bIns="91425" anchor="t" anchorCtr="0">
            <a:normAutofit fontScale="25000" lnSpcReduction="20000"/>
          </a:bodyPr>
          <a:lstStyle/>
          <a:p>
            <a:pPr marL="0" indent="0">
              <a:spcAft>
                <a:spcPts val="1200"/>
              </a:spcAft>
              <a:buNone/>
            </a:pPr>
            <a:r>
              <a:rPr lang="en-US" sz="18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a:t>
            </a:r>
          </a:p>
          <a:p>
            <a:pPr algn="l">
              <a:buFont typeface="Arial" panose="020B0604020202020204" pitchFamily="34" charset="0"/>
              <a:buChar char="•"/>
            </a:pPr>
            <a:r>
              <a:rPr lang="en-US" sz="6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Selection of Convolutional Layers:</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Convolutional layers are chosen for their ability to automatically learn hierarchical features from raw image data. The depth and width of these layers are determined based on the complexity of the problem and available computational resources.</a:t>
            </a:r>
          </a:p>
          <a:p>
            <a:pPr algn="l">
              <a:buFont typeface="Arial" panose="020B0604020202020204" pitchFamily="34" charset="0"/>
              <a:buChar char="•"/>
            </a:pPr>
            <a:endPar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Activation</a:t>
            </a:r>
            <a:r>
              <a:rPr lang="en-US" sz="64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 </a:t>
            </a:r>
            <a:r>
              <a:rPr lang="en-US" sz="6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Function:</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ReLU activation is preferred due to its simplicity and effectiveness in preventing the vanishing gradient problem. ReLU accelerates convergence during training by enabling faster gradient propagatio</a:t>
            </a:r>
            <a:r>
              <a:rPr lang="en-US" sz="6400" b="1"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rPr>
              <a:t>n</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p>
          <a:p>
            <a:pPr>
              <a:buFont typeface="Arial" panose="020B0604020202020204" pitchFamily="34" charset="0"/>
              <a:buChar char="•"/>
            </a:pPr>
            <a:endPar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r>
              <a:rPr lang="en-US" sz="6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Pooling Layers:</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Carpooling layers are chosen for down sampling feature maps while retaining the most important information. Carpooling helps in reducing the computational burden and controlling overfitting by discarding irrelevant spatial information.</a:t>
            </a:r>
          </a:p>
          <a:p>
            <a:pPr algn="l">
              <a:buFont typeface="Arial" panose="020B0604020202020204" pitchFamily="34" charset="0"/>
              <a:buChar char="•"/>
            </a:pPr>
            <a:endPar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r>
              <a:rPr lang="en-US" sz="6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Optimization Algorithm:</a:t>
            </a:r>
            <a:r>
              <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Stochastic Gradient Descent (SGD) or Adam optimizer may be used to optimize the network parameters. These optimization algorithms are capable of efficiently navigating the parameter space and converging to optimal solutions.</a:t>
            </a:r>
          </a:p>
          <a:p>
            <a:pPr marL="285750" indent="-285750">
              <a:spcAft>
                <a:spcPts val="1200"/>
              </a:spcAft>
            </a:pPr>
            <a:endParaRPr lang="en-US" sz="6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lvl="0" indent="0" algn="l" rtl="0">
              <a:spcBef>
                <a:spcPts val="0"/>
              </a:spcBef>
              <a:spcAft>
                <a:spcPts val="1200"/>
              </a:spcAft>
              <a:buNone/>
            </a:pPr>
            <a:endParaRPr lang="en-US" dirty="0">
              <a:solidFill>
                <a:srgbClr val="0D0D0D"/>
              </a:solidFill>
              <a:latin typeface="Söhne"/>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4313"/>
            <a:ext cx="8520600" cy="49291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311700" y="800100"/>
            <a:ext cx="8520600" cy="41290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Calibri Light" panose="020F0302020204030204" pitchFamily="34" charset="0"/>
                <a:ea typeface="Calibri Light" panose="020F0302020204030204" pitchFamily="34" charset="0"/>
                <a:cs typeface="Calibri Light" panose="020F0302020204030204" pitchFamily="34" charset="0"/>
              </a:rPr>
              <a:t>System Requirements</a:t>
            </a:r>
            <a:r>
              <a:rPr lang="en-GB" dirty="0">
                <a:latin typeface="Calibri Light" panose="020F0302020204030204" pitchFamily="34" charset="0"/>
                <a:ea typeface="Calibri Light" panose="020F0302020204030204" pitchFamily="34" charset="0"/>
                <a:cs typeface="Calibri Light" panose="020F0302020204030204" pitchFamily="34" charset="0"/>
              </a:rPr>
              <a:t>:</a:t>
            </a:r>
            <a:endParaRPr dirty="0">
              <a:latin typeface="Calibri Light" panose="020F0302020204030204" pitchFamily="34" charset="0"/>
              <a:ea typeface="Calibri Light" panose="020F0302020204030204" pitchFamily="34" charset="0"/>
              <a:cs typeface="Calibri Light" panose="020F0302020204030204" pitchFamily="34" charset="0"/>
            </a:endParaRPr>
          </a:p>
          <a:p>
            <a:pPr marL="114300" indent="0" algn="l">
              <a:buNone/>
            </a:pPr>
            <a:r>
              <a:rPr lang="en-GB" dirty="0">
                <a:latin typeface="Calibri Light" panose="020F0302020204030204" pitchFamily="34" charset="0"/>
                <a:ea typeface="Calibri Light" panose="020F0302020204030204" pitchFamily="34" charset="0"/>
                <a:cs typeface="Calibri Light" panose="020F0302020204030204" pitchFamily="34" charset="0"/>
              </a:rPr>
              <a:t>Hardware</a:t>
            </a:r>
            <a:r>
              <a:rPr lang="en-GB" sz="1400" dirty="0">
                <a:latin typeface="Calibri Light" panose="020F0302020204030204" pitchFamily="34" charset="0"/>
                <a:ea typeface="Calibri Light" panose="020F0302020204030204" pitchFamily="34" charset="0"/>
                <a:cs typeface="Calibri Light" panose="020F0302020204030204" pitchFamily="34" charset="0"/>
              </a:rPr>
              <a:t> : </a:t>
            </a: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 computer or server with sufficient computational resources to train and deploy CNN models.</a:t>
            </a:r>
          </a:p>
          <a:p>
            <a:pPr>
              <a:buFont typeface="Arial" panose="020B0604020202020204" pitchFamily="34" charset="0"/>
              <a:buChar char="•"/>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CPU with multiple cores or GPU for accelerated deep learning computations.</a:t>
            </a:r>
          </a:p>
          <a:p>
            <a:pPr>
              <a:buFont typeface="Arial" panose="020B0604020202020204" pitchFamily="34" charset="0"/>
              <a:buChar char="•"/>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Sufficient RAM to handle large datasets and model training operations.</a:t>
            </a:r>
          </a:p>
          <a:p>
            <a:pPr>
              <a:buFont typeface="Arial" panose="020B0604020202020204" pitchFamily="34" charset="0"/>
              <a:buChar char="•"/>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Storage space to store datasets, trained models, and intermediate results.</a:t>
            </a:r>
          </a:p>
          <a:p>
            <a:pPr marL="114300" indent="0" algn="l">
              <a:buNone/>
            </a:pPr>
            <a:endParaRPr lang="en-GB" sz="1600" dirty="0">
              <a:latin typeface="Calibri Light" panose="020F0302020204030204" pitchFamily="34" charset="0"/>
              <a:ea typeface="Calibri Light" panose="020F0302020204030204" pitchFamily="34" charset="0"/>
              <a:cs typeface="Calibri Light" panose="020F0302020204030204" pitchFamily="34" charset="0"/>
            </a:endParaRPr>
          </a:p>
          <a:p>
            <a:pPr marL="114300" indent="0" algn="l">
              <a:buNone/>
            </a:pPr>
            <a:r>
              <a:rPr lang="en-GB" dirty="0">
                <a:latin typeface="Calibri Light" panose="020F0302020204030204" pitchFamily="34" charset="0"/>
                <a:ea typeface="Calibri Light" panose="020F0302020204030204" pitchFamily="34" charset="0"/>
                <a:cs typeface="Calibri Light" panose="020F0302020204030204" pitchFamily="34" charset="0"/>
              </a:rPr>
              <a:t>Software</a:t>
            </a:r>
            <a:r>
              <a:rPr lang="en-GB" sz="1600" dirty="0">
                <a:latin typeface="Calibri Light" panose="020F0302020204030204" pitchFamily="34" charset="0"/>
                <a:ea typeface="Calibri Light" panose="020F0302020204030204" pitchFamily="34" charset="0"/>
                <a:cs typeface="Calibri Light" panose="020F0302020204030204" pitchFamily="34" charset="0"/>
              </a:rPr>
              <a:t>: </a:t>
            </a: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Deep learning frameworks such as TensorFlow, PyTorch, or Keras for implementing and training CNN models.</a:t>
            </a:r>
          </a:p>
          <a:p>
            <a:pPr>
              <a:buFont typeface="Arial" panose="020B0604020202020204" pitchFamily="34" charset="0"/>
              <a:buChar char="•"/>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Python programming language for scripting and development.</a:t>
            </a:r>
          </a:p>
          <a:p>
            <a:pPr>
              <a:buFont typeface="Arial" panose="020B0604020202020204" pitchFamily="34" charset="0"/>
              <a:buChar char="•"/>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Libraries for image processing (e.g., OpenCV), data manipulation (e.g., NumPy, Pandas), and visualization (e.g., Matplotlib) for preprocessing, analysis, and visualization tasks.</a:t>
            </a:r>
          </a:p>
          <a:p>
            <a:pPr marL="114300" indent="0" algn="l">
              <a:buNone/>
            </a:pPr>
            <a:r>
              <a:rPr lang="en-IN" sz="1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Optional: GPU-accelerated computing resources for faster model training (e.g., NVIDIA CUDA-enabled GPUs).</a:t>
            </a:r>
          </a:p>
          <a:p>
            <a:pPr marL="0" lvl="0" indent="0" algn="l" rtl="0">
              <a:spcBef>
                <a:spcPts val="1200"/>
              </a:spcBef>
              <a:spcAft>
                <a:spcPts val="0"/>
              </a:spcAft>
              <a:buNone/>
            </a:pPr>
            <a:endParaRPr sz="1400" dirty="0">
              <a:latin typeface="Calibri Light" panose="020F0302020204030204" pitchFamily="34" charset="0"/>
              <a:ea typeface="Calibri Light" panose="020F0302020204030204" pitchFamily="34" charset="0"/>
              <a:cs typeface="Calibri Light" panose="020F0302020204030204" pitchFamily="34" charset="0"/>
            </a:endParaRPr>
          </a:p>
          <a:p>
            <a:pPr marL="0" lvl="0" indent="0" algn="l" rtl="0">
              <a:spcBef>
                <a:spcPts val="1200"/>
              </a:spcBef>
              <a:spcAft>
                <a:spcPts val="1200"/>
              </a:spcAft>
              <a:buNone/>
            </a:pPr>
            <a:r>
              <a:rPr lang="en-GB" sz="1400" dirty="0">
                <a:latin typeface="Calibri Light" panose="020F0302020204030204" pitchFamily="34" charset="0"/>
                <a:ea typeface="Calibri Light" panose="020F0302020204030204" pitchFamily="34" charset="0"/>
                <a:cs typeface="Calibri Light" panose="020F0302020204030204" pitchFamily="34" charset="0"/>
              </a:rPr>
              <a:t>		</a:t>
            </a:r>
            <a:endParaRPr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09E7-7441-9D90-A55E-8D6B4DBC1DC1}"/>
              </a:ext>
            </a:extLst>
          </p:cNvPr>
          <p:cNvSpPr>
            <a:spLocks noGrp="1"/>
          </p:cNvSpPr>
          <p:nvPr>
            <p:ph type="title"/>
          </p:nvPr>
        </p:nvSpPr>
        <p:spPr>
          <a:xfrm>
            <a:off x="63026" y="179880"/>
            <a:ext cx="8520600" cy="572700"/>
          </a:xfrm>
        </p:spPr>
        <p:txBody>
          <a:bodyPr>
            <a:normAutofit fontScale="90000"/>
          </a:bodyPr>
          <a:lstStyle/>
          <a:p>
            <a:r>
              <a:rPr lang="en-IN" dirty="0"/>
              <a:t>ALGORITHM AND DEPLOYMENT</a:t>
            </a:r>
          </a:p>
        </p:txBody>
      </p:sp>
      <p:sp>
        <p:nvSpPr>
          <p:cNvPr id="3" name="Text Placeholder 2">
            <a:extLst>
              <a:ext uri="{FF2B5EF4-FFF2-40B4-BE49-F238E27FC236}">
                <a16:creationId xmlns:a16="http://schemas.microsoft.com/office/drawing/2014/main" id="{9FB61BBA-2701-CF89-6172-B31D3095B9F6}"/>
              </a:ext>
            </a:extLst>
          </p:cNvPr>
          <p:cNvSpPr>
            <a:spLocks noGrp="1"/>
          </p:cNvSpPr>
          <p:nvPr>
            <p:ph type="body" idx="1"/>
          </p:nvPr>
        </p:nvSpPr>
        <p:spPr>
          <a:xfrm>
            <a:off x="190256" y="837885"/>
            <a:ext cx="8520600" cy="4065679"/>
          </a:xfrm>
        </p:spPr>
        <p:txBody>
          <a:bodyPr>
            <a:normAutofit fontScale="25000" lnSpcReduction="20000"/>
          </a:bodyPr>
          <a:lstStyle/>
          <a:p>
            <a:pPr algn="l">
              <a:buFont typeface="+mj-lt"/>
              <a:buAutoNum type="arabicPeriod"/>
            </a:pPr>
            <a:r>
              <a:rPr lang="en-US" sz="56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Data Preparation:</a:t>
            </a:r>
            <a:endPar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Load the dataset of facial images and corresponding gender labels.</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Preprocess the images by resizing them to a fixed size (e.g., 224x224 pixels), normalizing pixel values, and applying any necessary augmentation techniques (e.g., rotation, flipping, brightness adjustment).</a:t>
            </a:r>
          </a:p>
          <a:p>
            <a:pPr algn="l">
              <a:buFont typeface="+mj-lt"/>
              <a:buAutoNum type="arabicPeriod"/>
            </a:pPr>
            <a:endParaRPr lang="en-US" sz="56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mj-lt"/>
              <a:buAutoNum type="arabicPeriod"/>
            </a:pPr>
            <a:r>
              <a:rPr lang="en-US" sz="56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Model Construction:</a:t>
            </a:r>
            <a:endPar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Define the architecture of the CNN model for gender detection.</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Construct the model by stacking convolutional layers followed by activation functions (e.g., ReLU) and pooling layers (e.g., Carpooling).</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Add fully connected layers at the end of the network to perform gender classification.</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Compile the model with an appropriate loss function (e.g., categorical cross-entropy) and optimization algorithm (e.g., Adam).</a:t>
            </a:r>
          </a:p>
          <a:p>
            <a:pPr algn="l">
              <a:buFont typeface="+mj-lt"/>
              <a:buAutoNum type="arabicPeriod"/>
            </a:pPr>
            <a:endParaRPr lang="en-US" sz="56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mj-lt"/>
              <a:buAutoNum type="arabicPeriod"/>
            </a:pPr>
            <a:r>
              <a:rPr lang="en-US" sz="56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Model Training:</a:t>
            </a:r>
            <a:endPar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Split the dataset into training, validation, and testing sets.</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Train the CNN model using the training set, validating the performance on the validation set.</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Monitor training progress by tracking metrics such as accuracy and loss.</a:t>
            </a:r>
          </a:p>
          <a:p>
            <a:pPr marL="742950" lvl="1" indent="-285750" algn="l">
              <a:buFont typeface="+mj-lt"/>
              <a:buAutoNum type="arabicPeriod"/>
            </a:pPr>
            <a:r>
              <a:rPr lang="en-US" sz="56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Fine-tune model hyperparameters (e.g., learning rate, dropout rate) based on validation performance.</a:t>
            </a:r>
          </a:p>
          <a:p>
            <a:endParaRPr lang="en-IN" dirty="0"/>
          </a:p>
        </p:txBody>
      </p:sp>
    </p:spTree>
    <p:extLst>
      <p:ext uri="{BB962C8B-B14F-4D97-AF65-F5344CB8AC3E}">
        <p14:creationId xmlns:p14="http://schemas.microsoft.com/office/powerpoint/2010/main" val="66434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C7052D-9E8F-131E-1989-68699E01FFA3}"/>
              </a:ext>
            </a:extLst>
          </p:cNvPr>
          <p:cNvSpPr>
            <a:spLocks noGrp="1"/>
          </p:cNvSpPr>
          <p:nvPr>
            <p:ph type="body" idx="1"/>
          </p:nvPr>
        </p:nvSpPr>
        <p:spPr>
          <a:xfrm>
            <a:off x="483651" y="249382"/>
            <a:ext cx="8184256" cy="4632456"/>
          </a:xfrm>
        </p:spPr>
        <p:txBody>
          <a:bodyPr/>
          <a:lstStyle/>
          <a:p>
            <a:pPr marL="114300" indent="0" algn="l">
              <a:buNone/>
            </a:pPr>
            <a:r>
              <a:rPr lang="en-US" sz="1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4.  Model Evaluation:</a:t>
            </a:r>
            <a:endParaRPr lang="en-US" sz="1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Evaluate the trained model on the testing set to assess its generalization performance.</a:t>
            </a: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Calculate performance metrics such as accuracy, precision, recall, and F1-score.</a:t>
            </a: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Analyze the confusion matrix to understand the model's strengths and weaknesses in gender detection.</a:t>
            </a:r>
          </a:p>
          <a:p>
            <a:pPr marL="114300" indent="0" algn="l">
              <a:buNone/>
            </a:pPr>
            <a:endParaRPr lang="en-US" sz="1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114300" indent="0" algn="l">
              <a:buNone/>
            </a:pPr>
            <a:r>
              <a:rPr lang="en-US" sz="1400" b="1"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5.  Deployment:</a:t>
            </a:r>
            <a:endParaRPr lang="en-US" sz="14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Deploy the trained CNN model in a production environment for real-time gender detection.</a:t>
            </a: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Integrate the model into an application or system using appropriate deployment methods (e.g., containerization, REST API).</a:t>
            </a: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Provide a user-friendly interface for interacting with the deployed model (e.g., web application, command-line interface).</a:t>
            </a:r>
          </a:p>
          <a:p>
            <a:pPr marL="742950" lvl="1" indent="-285750" algn="l">
              <a:buFont typeface="+mj-lt"/>
              <a:buAutoNum type="arabicPeriod"/>
            </a:pPr>
            <a:r>
              <a:rPr lang="en-US"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Implement monitoring and logging mechanisms to track model performance and detect potential issues in deployment.</a:t>
            </a:r>
          </a:p>
          <a:p>
            <a:pPr marL="114300" indent="0">
              <a:buNone/>
            </a:pPr>
            <a:endParaRPr lang="en-IN" dirty="0"/>
          </a:p>
        </p:txBody>
      </p:sp>
    </p:spTree>
    <p:extLst>
      <p:ext uri="{BB962C8B-B14F-4D97-AF65-F5344CB8AC3E}">
        <p14:creationId xmlns:p14="http://schemas.microsoft.com/office/powerpoint/2010/main" val="286841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9"/>
          <p:cNvSpPr txBox="1">
            <a:spLocks noGrp="1"/>
          </p:cNvSpPr>
          <p:nvPr>
            <p:ph type="body" idx="1"/>
          </p:nvPr>
        </p:nvSpPr>
        <p:spPr>
          <a:xfrm>
            <a:off x="311700" y="377852"/>
            <a:ext cx="8520600" cy="3657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dirty="0"/>
              <a:t>Problem formulation:</a:t>
            </a:r>
          </a:p>
          <a:p>
            <a:pPr algn="l">
              <a:buFont typeface="Arial" panose="020B0604020202020204" pitchFamily="34" charset="0"/>
              <a:buChar char="•"/>
            </a:pPr>
            <a:endPar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endParaRPr lang="en-IN" sz="1700" dirty="0">
              <a:solidFill>
                <a:srgbClr val="0D0D0D"/>
              </a:solidFill>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Let ={1,2,...,}</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1​,</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2​,...,</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xN</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be the dataset of facial images, where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represents the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th image.</a:t>
            </a:r>
          </a:p>
          <a:p>
            <a:pPr algn="l">
              <a:buFont typeface="Arial" panose="020B0604020202020204" pitchFamily="34" charset="0"/>
              <a:buChar char="•"/>
            </a:pP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Each image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is associated with a binary gender label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yi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where ∈{0,1}</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yi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​∈{0,1}, representing male (0) or female (1).</a:t>
            </a:r>
          </a:p>
          <a:p>
            <a:pPr algn="l">
              <a:buFont typeface="Arial" panose="020B0604020202020204" pitchFamily="34" charset="0"/>
              <a:buChar char="•"/>
            </a:pP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The task is to learn a mapping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f</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Y</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where ={0,1}</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Y</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={0,1}, such that the model accurately predicts the gender label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y</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 for each input image </a:t>
            </a:r>
            <a:r>
              <a:rPr lang="en-IN" sz="1700" b="0" i="1"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xi</a:t>
            </a:r>
            <a:r>
              <a:rPr lang="en-IN" sz="1700" b="0" i="0" dirty="0">
                <a:solidFill>
                  <a:srgbClr val="0D0D0D"/>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69ECED-523F-9C4A-F18F-7145DA984D84}"/>
              </a:ext>
            </a:extLst>
          </p:cNvPr>
          <p:cNvSpPr>
            <a:spLocks noGrp="1"/>
          </p:cNvSpPr>
          <p:nvPr>
            <p:ph type="body" idx="1"/>
          </p:nvPr>
        </p:nvSpPr>
        <p:spPr>
          <a:xfrm>
            <a:off x="311700" y="544106"/>
            <a:ext cx="8520600" cy="3589587"/>
          </a:xfrm>
        </p:spPr>
        <p:txBody>
          <a:bodyPr>
            <a:normAutofit fontScale="92500" lnSpcReduction="20000"/>
          </a:bodyPr>
          <a:lstStyle/>
          <a:p>
            <a:r>
              <a:rPr lang="en-IN" sz="1800" b="1" dirty="0">
                <a:latin typeface="Times New Roman" panose="02020603050405020304" pitchFamily="18" charset="0"/>
                <a:cs typeface="Times New Roman" panose="02020603050405020304" pitchFamily="18" charset="0"/>
              </a:rPr>
              <a:t>Data Exploration: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Dataset collection.</a:t>
            </a:r>
          </a:p>
          <a:p>
            <a:r>
              <a:rPr lang="en-IN" sz="1800" dirty="0">
                <a:latin typeface="Times New Roman" panose="02020603050405020304" pitchFamily="18" charset="0"/>
                <a:cs typeface="Times New Roman" panose="02020603050405020304" pitchFamily="18" charset="0"/>
              </a:rPr>
              <a:t>Exploratory data analysis (EDA).</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Algorithm Selection and Implementation: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Utilizing Convolutional Neural Networks (CNNs).</a:t>
            </a:r>
          </a:p>
          <a:p>
            <a:r>
              <a:rPr lang="en-IN" sz="1800" dirty="0">
                <a:latin typeface="Times New Roman" panose="02020603050405020304" pitchFamily="18" charset="0"/>
                <a:cs typeface="Times New Roman" panose="02020603050405020304" pitchFamily="18" charset="0"/>
              </a:rPr>
              <a:t>Training and validation.</a:t>
            </a:r>
          </a:p>
          <a:p>
            <a:r>
              <a:rPr lang="en-IN" sz="1800" dirty="0">
                <a:latin typeface="Times New Roman" panose="02020603050405020304" pitchFamily="18" charset="0"/>
                <a:cs typeface="Times New Roman" panose="02020603050405020304" pitchFamily="18" charset="0"/>
              </a:rPr>
              <a:t>Model evaluation.</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Deployment: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Integration into application.</a:t>
            </a:r>
          </a:p>
          <a:p>
            <a:r>
              <a:rPr lang="en-IN" sz="1800" dirty="0">
                <a:latin typeface="Times New Roman" panose="02020603050405020304" pitchFamily="18" charset="0"/>
                <a:cs typeface="Times New Roman" panose="02020603050405020304" pitchFamily="18" charset="0"/>
              </a:rPr>
              <a:t>Scalability and reliability.</a:t>
            </a:r>
          </a:p>
          <a:p>
            <a:r>
              <a:rPr lang="en-IN" sz="1800" dirty="0">
                <a:latin typeface="Times New Roman" panose="02020603050405020304" pitchFamily="18" charset="0"/>
                <a:cs typeface="Times New Roman" panose="02020603050405020304" pitchFamily="18" charset="0"/>
              </a:rPr>
              <a:t>Continuous improvement.</a:t>
            </a:r>
          </a:p>
          <a:p>
            <a:endParaRPr lang="en-IN" dirty="0"/>
          </a:p>
        </p:txBody>
      </p:sp>
    </p:spTree>
    <p:extLst>
      <p:ext uri="{BB962C8B-B14F-4D97-AF65-F5344CB8AC3E}">
        <p14:creationId xmlns:p14="http://schemas.microsoft.com/office/powerpoint/2010/main" val="2162532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1516</Words>
  <Application>Microsoft Office PowerPoint</Application>
  <PresentationFormat>On-screen Show (16:9)</PresentationFormat>
  <Paragraphs>102</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Narrow</vt:lpstr>
      <vt:lpstr>Arial</vt:lpstr>
      <vt:lpstr>Calibri Light</vt:lpstr>
      <vt:lpstr>Times New Roman</vt:lpstr>
      <vt:lpstr>Söhne</vt:lpstr>
      <vt:lpstr>Simple Light</vt:lpstr>
      <vt:lpstr>GENDER  DETECTION</vt:lpstr>
      <vt:lpstr>PROBLEM STATEMENT</vt:lpstr>
      <vt:lpstr>PROPOSED SYSTEM</vt:lpstr>
      <vt:lpstr>PROPOSED SOLUTION</vt:lpstr>
      <vt:lpstr>SYSTEM APPROACH</vt:lpstr>
      <vt:lpstr>ALGORITHM AND DEPLOYMENT</vt:lpstr>
      <vt:lpstr>PowerPoint Presentation</vt:lpstr>
      <vt:lpstr>PowerPoint Presentation</vt:lpstr>
      <vt:lpstr>PowerPoint Presentation</vt:lpstr>
      <vt:lpstr>RESULT Accuracy:80%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DETECTION</dc:title>
  <dc:creator>kannan</dc:creator>
  <cp:lastModifiedBy>Kannan Brinda</cp:lastModifiedBy>
  <cp:revision>3</cp:revision>
  <dcterms:modified xsi:type="dcterms:W3CDTF">2024-03-27T03:31:57Z</dcterms:modified>
</cp:coreProperties>
</file>