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7" d="100"/>
          <a:sy n="37" d="100"/>
        </p:scale>
        <p:origin x="-1714" y="-6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328901" y="2317172"/>
            <a:ext cx="3959225" cy="6340475"/>
          </a:xfrm>
          <a:custGeom>
            <a:avLst/>
            <a:gdLst/>
            <a:ahLst/>
            <a:cxnLst/>
            <a:rect l="l" t="t" r="r" b="b"/>
            <a:pathLst>
              <a:path w="3959225" h="6340475">
                <a:moveTo>
                  <a:pt x="3959097" y="6340048"/>
                </a:moveTo>
                <a:lnTo>
                  <a:pt x="1830194" y="6340048"/>
                </a:lnTo>
                <a:lnTo>
                  <a:pt x="0" y="3170024"/>
                </a:lnTo>
                <a:lnTo>
                  <a:pt x="1830194" y="0"/>
                </a:lnTo>
                <a:lnTo>
                  <a:pt x="3959097" y="0"/>
                </a:lnTo>
                <a:lnTo>
                  <a:pt x="3959097" y="6340048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122945" y="7035125"/>
            <a:ext cx="4970780" cy="3252470"/>
          </a:xfrm>
          <a:custGeom>
            <a:avLst/>
            <a:gdLst/>
            <a:ahLst/>
            <a:cxnLst/>
            <a:rect l="l" t="t" r="r" b="b"/>
            <a:pathLst>
              <a:path w="4970780" h="3252470">
                <a:moveTo>
                  <a:pt x="4335199" y="3251873"/>
                </a:moveTo>
                <a:lnTo>
                  <a:pt x="634954" y="3251873"/>
                </a:lnTo>
                <a:lnTo>
                  <a:pt x="0" y="2152088"/>
                </a:lnTo>
                <a:lnTo>
                  <a:pt x="1242494" y="0"/>
                </a:lnTo>
                <a:lnTo>
                  <a:pt x="3727485" y="0"/>
                </a:lnTo>
                <a:lnTo>
                  <a:pt x="4970153" y="2152088"/>
                </a:lnTo>
                <a:lnTo>
                  <a:pt x="4335199" y="3251873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336342" y="5954841"/>
            <a:ext cx="2272030" cy="1967864"/>
          </a:xfrm>
          <a:custGeom>
            <a:avLst/>
            <a:gdLst/>
            <a:ahLst/>
            <a:cxnLst/>
            <a:rect l="l" t="t" r="r" b="b"/>
            <a:pathLst>
              <a:path w="2272030" h="1967865">
                <a:moveTo>
                  <a:pt x="1703780" y="1967284"/>
                </a:moveTo>
                <a:lnTo>
                  <a:pt x="567899" y="1967284"/>
                </a:lnTo>
                <a:lnTo>
                  <a:pt x="0" y="983642"/>
                </a:lnTo>
                <a:lnTo>
                  <a:pt x="567899" y="0"/>
                </a:lnTo>
                <a:lnTo>
                  <a:pt x="1703699" y="0"/>
                </a:lnTo>
                <a:lnTo>
                  <a:pt x="2271679" y="983642"/>
                </a:lnTo>
                <a:lnTo>
                  <a:pt x="1703780" y="1967284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737768" y="373605"/>
            <a:ext cx="3799840" cy="3290570"/>
          </a:xfrm>
          <a:custGeom>
            <a:avLst/>
            <a:gdLst/>
            <a:ahLst/>
            <a:cxnLst/>
            <a:rect l="l" t="t" r="r" b="b"/>
            <a:pathLst>
              <a:path w="3799840" h="3290570">
                <a:moveTo>
                  <a:pt x="2849747" y="3290487"/>
                </a:moveTo>
                <a:lnTo>
                  <a:pt x="949871" y="3290487"/>
                </a:lnTo>
                <a:lnTo>
                  <a:pt x="0" y="1645243"/>
                </a:lnTo>
                <a:lnTo>
                  <a:pt x="949871" y="0"/>
                </a:lnTo>
                <a:lnTo>
                  <a:pt x="2849613" y="0"/>
                </a:lnTo>
                <a:lnTo>
                  <a:pt x="3799618" y="1645243"/>
                </a:lnTo>
                <a:lnTo>
                  <a:pt x="2849747" y="3290487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29769" y="1028700"/>
            <a:ext cx="508000" cy="293370"/>
          </a:xfrm>
          <a:custGeom>
            <a:avLst/>
            <a:gdLst/>
            <a:ahLst/>
            <a:cxnLst/>
            <a:rect l="l" t="t" r="r" b="b"/>
            <a:pathLst>
              <a:path w="508000" h="293369">
                <a:moveTo>
                  <a:pt x="338259" y="293045"/>
                </a:moveTo>
                <a:lnTo>
                  <a:pt x="0" y="293045"/>
                </a:lnTo>
                <a:lnTo>
                  <a:pt x="169029" y="0"/>
                </a:lnTo>
                <a:lnTo>
                  <a:pt x="507482" y="0"/>
                </a:lnTo>
                <a:lnTo>
                  <a:pt x="507482" y="193"/>
                </a:lnTo>
                <a:lnTo>
                  <a:pt x="338259" y="293045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29769" y="1321745"/>
            <a:ext cx="508000" cy="293370"/>
          </a:xfrm>
          <a:custGeom>
            <a:avLst/>
            <a:gdLst/>
            <a:ahLst/>
            <a:cxnLst/>
            <a:rect l="l" t="t" r="r" b="b"/>
            <a:pathLst>
              <a:path w="508000" h="293369">
                <a:moveTo>
                  <a:pt x="507482" y="293038"/>
                </a:moveTo>
                <a:lnTo>
                  <a:pt x="169029" y="293038"/>
                </a:lnTo>
                <a:lnTo>
                  <a:pt x="0" y="0"/>
                </a:lnTo>
                <a:lnTo>
                  <a:pt x="338259" y="0"/>
                </a:lnTo>
                <a:lnTo>
                  <a:pt x="507482" y="292851"/>
                </a:lnTo>
                <a:lnTo>
                  <a:pt x="507482" y="293038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68029" y="1028893"/>
            <a:ext cx="338455" cy="293370"/>
          </a:xfrm>
          <a:custGeom>
            <a:avLst/>
            <a:gdLst/>
            <a:ahLst/>
            <a:cxnLst/>
            <a:rect l="l" t="t" r="r" b="b"/>
            <a:pathLst>
              <a:path w="338455" h="293369">
                <a:moveTo>
                  <a:pt x="338259" y="292851"/>
                </a:moveTo>
                <a:lnTo>
                  <a:pt x="0" y="292851"/>
                </a:lnTo>
                <a:lnTo>
                  <a:pt x="169222" y="0"/>
                </a:lnTo>
                <a:lnTo>
                  <a:pt x="338259" y="292851"/>
                </a:lnTo>
                <a:close/>
              </a:path>
            </a:pathLst>
          </a:custGeom>
          <a:solidFill>
            <a:srgbClr val="F1E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68029" y="1321745"/>
            <a:ext cx="338455" cy="293370"/>
          </a:xfrm>
          <a:custGeom>
            <a:avLst/>
            <a:gdLst/>
            <a:ahLst/>
            <a:cxnLst/>
            <a:rect l="l" t="t" r="r" b="b"/>
            <a:pathLst>
              <a:path w="338455" h="293369">
                <a:moveTo>
                  <a:pt x="169222" y="292851"/>
                </a:moveTo>
                <a:lnTo>
                  <a:pt x="0" y="0"/>
                </a:lnTo>
                <a:lnTo>
                  <a:pt x="338259" y="0"/>
                </a:lnTo>
                <a:lnTo>
                  <a:pt x="169222" y="292851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0673" y="4419611"/>
            <a:ext cx="9197975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84306"/>
            <a:ext cx="3679825" cy="4318000"/>
          </a:xfrm>
          <a:custGeom>
            <a:avLst/>
            <a:gdLst/>
            <a:ahLst/>
            <a:cxnLst/>
            <a:rect l="l" t="t" r="r" b="b"/>
            <a:pathLst>
              <a:path w="3679825" h="4318000">
                <a:moveTo>
                  <a:pt x="0" y="0"/>
                </a:moveTo>
                <a:lnTo>
                  <a:pt x="2433036" y="0"/>
                </a:lnTo>
                <a:lnTo>
                  <a:pt x="3679357" y="2158716"/>
                </a:lnTo>
                <a:lnTo>
                  <a:pt x="2433036" y="4317432"/>
                </a:lnTo>
                <a:lnTo>
                  <a:pt x="0" y="4317432"/>
                </a:lnTo>
                <a:lnTo>
                  <a:pt x="0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1026" y="7468743"/>
            <a:ext cx="3480435" cy="2818765"/>
          </a:xfrm>
          <a:custGeom>
            <a:avLst/>
            <a:gdLst/>
            <a:ahLst/>
            <a:cxnLst/>
            <a:rect l="l" t="t" r="r" b="b"/>
            <a:pathLst>
              <a:path w="3480434" h="2818765">
                <a:moveTo>
                  <a:pt x="870046" y="0"/>
                </a:moveTo>
                <a:lnTo>
                  <a:pt x="2610261" y="0"/>
                </a:lnTo>
                <a:lnTo>
                  <a:pt x="3480307" y="1506981"/>
                </a:lnTo>
                <a:lnTo>
                  <a:pt x="2723251" y="2818256"/>
                </a:lnTo>
                <a:lnTo>
                  <a:pt x="757162" y="2818256"/>
                </a:lnTo>
                <a:lnTo>
                  <a:pt x="0" y="1506981"/>
                </a:lnTo>
                <a:lnTo>
                  <a:pt x="870046" y="0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0837" y="4005515"/>
            <a:ext cx="4277995" cy="6282055"/>
          </a:xfrm>
          <a:custGeom>
            <a:avLst/>
            <a:gdLst/>
            <a:ahLst/>
            <a:cxnLst/>
            <a:rect l="l" t="t" r="r" b="b"/>
            <a:pathLst>
              <a:path w="4277995" h="6282055">
                <a:moveTo>
                  <a:pt x="3378390" y="5252745"/>
                </a:moveTo>
                <a:lnTo>
                  <a:pt x="2533815" y="3789896"/>
                </a:lnTo>
                <a:lnTo>
                  <a:pt x="844562" y="3789896"/>
                </a:lnTo>
                <a:lnTo>
                  <a:pt x="0" y="5252745"/>
                </a:lnTo>
                <a:lnTo>
                  <a:pt x="594017" y="6281483"/>
                </a:lnTo>
                <a:lnTo>
                  <a:pt x="2784449" y="6281483"/>
                </a:lnTo>
                <a:lnTo>
                  <a:pt x="3378390" y="5252745"/>
                </a:lnTo>
                <a:close/>
              </a:path>
              <a:path w="4277995" h="6282055">
                <a:moveTo>
                  <a:pt x="4277677" y="778776"/>
                </a:moveTo>
                <a:lnTo>
                  <a:pt x="3828046" y="0"/>
                </a:lnTo>
                <a:lnTo>
                  <a:pt x="2928734" y="0"/>
                </a:lnTo>
                <a:lnTo>
                  <a:pt x="2479103" y="778776"/>
                </a:lnTo>
                <a:lnTo>
                  <a:pt x="2928797" y="1557566"/>
                </a:lnTo>
                <a:lnTo>
                  <a:pt x="3828046" y="1557566"/>
                </a:lnTo>
                <a:lnTo>
                  <a:pt x="4277677" y="778776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699" y="425599"/>
            <a:ext cx="17970600" cy="1842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83735" y="4463408"/>
            <a:ext cx="9786619" cy="464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800" spc="-605" dirty="0">
                <a:solidFill>
                  <a:srgbClr val="000000"/>
                </a:solidFill>
              </a:rPr>
              <a:t>PARVATHALA</a:t>
            </a:r>
            <a:r>
              <a:rPr sz="6800" spc="-660" dirty="0">
                <a:solidFill>
                  <a:srgbClr val="000000"/>
                </a:solidFill>
              </a:rPr>
              <a:t> </a:t>
            </a:r>
            <a:r>
              <a:rPr sz="6800" spc="-480" dirty="0">
                <a:solidFill>
                  <a:srgbClr val="000000"/>
                </a:solidFill>
              </a:rPr>
              <a:t>HARINI</a:t>
            </a:r>
            <a:endParaRPr sz="6800"/>
          </a:p>
        </p:txBody>
      </p:sp>
      <p:sp>
        <p:nvSpPr>
          <p:cNvPr id="3" name="object 3"/>
          <p:cNvSpPr txBox="1"/>
          <p:nvPr/>
        </p:nvSpPr>
        <p:spPr>
          <a:xfrm>
            <a:off x="3923359" y="6140601"/>
            <a:ext cx="5593080" cy="884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00" spc="-415" dirty="0">
                <a:latin typeface="Arial Black"/>
                <a:cs typeface="Arial Black"/>
              </a:rPr>
              <a:t>FINAL</a:t>
            </a:r>
            <a:r>
              <a:rPr sz="5600" spc="-520" dirty="0">
                <a:latin typeface="Arial Black"/>
                <a:cs typeface="Arial Black"/>
              </a:rPr>
              <a:t> </a:t>
            </a:r>
            <a:r>
              <a:rPr sz="5600" spc="-530" dirty="0">
                <a:latin typeface="Arial Black"/>
                <a:cs typeface="Arial Black"/>
              </a:rPr>
              <a:t>PROJECT</a:t>
            </a:r>
            <a:endParaRPr sz="5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09992" y="0"/>
            <a:ext cx="6278245" cy="4860925"/>
            <a:chOff x="12009992" y="0"/>
            <a:chExt cx="6278245" cy="4860925"/>
          </a:xfrm>
        </p:grpSpPr>
        <p:sp>
          <p:nvSpPr>
            <p:cNvPr id="3" name="object 3"/>
            <p:cNvSpPr/>
            <p:nvPr/>
          </p:nvSpPr>
          <p:spPr>
            <a:xfrm>
              <a:off x="13585949" y="0"/>
              <a:ext cx="4702175" cy="4860925"/>
            </a:xfrm>
            <a:custGeom>
              <a:avLst/>
              <a:gdLst/>
              <a:ahLst/>
              <a:cxnLst/>
              <a:rect l="l" t="t" r="r" b="b"/>
              <a:pathLst>
                <a:path w="4702175" h="4860925">
                  <a:moveTo>
                    <a:pt x="4657731" y="4860667"/>
                  </a:moveTo>
                  <a:lnTo>
                    <a:pt x="1552505" y="4860667"/>
                  </a:lnTo>
                  <a:lnTo>
                    <a:pt x="0" y="2171621"/>
                  </a:lnTo>
                  <a:lnTo>
                    <a:pt x="1253772" y="0"/>
                  </a:lnTo>
                  <a:lnTo>
                    <a:pt x="4702050" y="0"/>
                  </a:lnTo>
                  <a:lnTo>
                    <a:pt x="4702050" y="4783903"/>
                  </a:lnTo>
                  <a:lnTo>
                    <a:pt x="4657731" y="486066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09992" y="306851"/>
              <a:ext cx="3152140" cy="2729865"/>
            </a:xfrm>
            <a:custGeom>
              <a:avLst/>
              <a:gdLst/>
              <a:ahLst/>
              <a:cxnLst/>
              <a:rect l="l" t="t" r="r" b="b"/>
              <a:pathLst>
                <a:path w="3152140" h="2729865">
                  <a:moveTo>
                    <a:pt x="2363963" y="2729571"/>
                  </a:moveTo>
                  <a:lnTo>
                    <a:pt x="787951" y="2729571"/>
                  </a:lnTo>
                  <a:lnTo>
                    <a:pt x="0" y="1364785"/>
                  </a:lnTo>
                  <a:lnTo>
                    <a:pt x="787951" y="0"/>
                  </a:lnTo>
                  <a:lnTo>
                    <a:pt x="2363851" y="0"/>
                  </a:lnTo>
                  <a:lnTo>
                    <a:pt x="3151913" y="1364785"/>
                  </a:lnTo>
                  <a:lnTo>
                    <a:pt x="2363963" y="2729571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310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05"/>
              </a:spcBef>
            </a:pPr>
            <a:r>
              <a:rPr spc="-890" dirty="0"/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781" y="2309162"/>
            <a:ext cx="13596619" cy="6997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2950">
              <a:lnSpc>
                <a:spcPct val="117300"/>
              </a:lnSpc>
              <a:spcBef>
                <a:spcPts val="95"/>
              </a:spcBef>
            </a:pP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sz="32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70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32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32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32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9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32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55" dirty="0">
                <a:solidFill>
                  <a:srgbClr val="FFFFFF"/>
                </a:solidFill>
                <a:latin typeface="Trebuchet MS"/>
                <a:cs typeface="Trebuchet MS"/>
              </a:rPr>
              <a:t>yields </a:t>
            </a:r>
            <a:r>
              <a:rPr sz="3250" spc="100" dirty="0">
                <a:solidFill>
                  <a:srgbClr val="FFFFFF"/>
                </a:solidFill>
                <a:latin typeface="Trebuchet MS"/>
                <a:cs typeface="Trebuchet MS"/>
              </a:rPr>
              <a:t>numerous</a:t>
            </a:r>
            <a:r>
              <a:rPr sz="32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r>
              <a:rPr sz="32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45" dirty="0">
                <a:solidFill>
                  <a:srgbClr val="FFFFFF"/>
                </a:solidFill>
                <a:latin typeface="Trebuchet MS"/>
                <a:cs typeface="Trebuchet MS"/>
              </a:rPr>
              <a:t>educational</a:t>
            </a:r>
            <a:r>
              <a:rPr sz="32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institutions.</a:t>
            </a:r>
            <a:r>
              <a:rPr sz="32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50" dirty="0">
                <a:solidFill>
                  <a:srgbClr val="FFFFFF"/>
                </a:solidFill>
                <a:latin typeface="Trebuchet MS"/>
                <a:cs typeface="Trebuchet MS"/>
              </a:rPr>
              <a:t>streamlines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administrative</a:t>
            </a:r>
            <a:r>
              <a:rPr sz="32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tasks,</a:t>
            </a:r>
            <a:r>
              <a:rPr sz="32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enhances</a:t>
            </a:r>
            <a:r>
              <a:rPr sz="32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5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2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-30" dirty="0">
                <a:solidFill>
                  <a:srgbClr val="FFFFFF"/>
                </a:solidFill>
                <a:latin typeface="Trebuchet MS"/>
                <a:cs typeface="Trebuchet MS"/>
              </a:rPr>
              <a:t>accuracy,</a:t>
            </a:r>
            <a:r>
              <a:rPr sz="32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facilitates</a:t>
            </a:r>
            <a:r>
              <a:rPr sz="32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40" dirty="0">
                <a:solidFill>
                  <a:srgbClr val="FFFFFF"/>
                </a:solidFill>
                <a:latin typeface="Trebuchet MS"/>
                <a:cs typeface="Trebuchet MS"/>
              </a:rPr>
              <a:t>informed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decision-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making,</a:t>
            </a:r>
            <a:r>
              <a:rPr sz="32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85" dirty="0">
                <a:solidFill>
                  <a:srgbClr val="FFFFFF"/>
                </a:solidFill>
                <a:latin typeface="Trebuchet MS"/>
                <a:cs typeface="Trebuchet MS"/>
              </a:rPr>
              <a:t>promotes</a:t>
            </a:r>
            <a:r>
              <a:rPr sz="32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academic</a:t>
            </a:r>
            <a:r>
              <a:rPr sz="32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-35" dirty="0">
                <a:solidFill>
                  <a:srgbClr val="FFFFFF"/>
                </a:solidFill>
                <a:latin typeface="Trebuchet MS"/>
                <a:cs typeface="Trebuchet MS"/>
              </a:rPr>
              <a:t>excellence.</a:t>
            </a:r>
            <a:r>
              <a:rPr sz="32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50" dirty="0">
                <a:solidFill>
                  <a:srgbClr val="FFFFFF"/>
                </a:solidFill>
                <a:latin typeface="Trebuchet MS"/>
                <a:cs typeface="Trebuchet MS"/>
              </a:rPr>
              <a:t>Through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centralized</a:t>
            </a:r>
            <a:r>
              <a:rPr sz="325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sz="32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5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-10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32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55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32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5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32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-10" dirty="0">
                <a:solidFill>
                  <a:srgbClr val="FFFFFF"/>
                </a:solidFill>
                <a:latin typeface="Trebuchet MS"/>
                <a:cs typeface="Trebuchet MS"/>
              </a:rPr>
              <a:t>academic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records,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85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32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reduces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70" dirty="0">
                <a:solidFill>
                  <a:srgbClr val="FFFFFF"/>
                </a:solidFill>
                <a:latin typeface="Trebuchet MS"/>
                <a:cs typeface="Trebuchet MS"/>
              </a:rPr>
              <a:t>workload</a:t>
            </a:r>
            <a:r>
              <a:rPr sz="32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educators</a:t>
            </a:r>
            <a:r>
              <a:rPr sz="32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8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administrators</a:t>
            </a:r>
            <a:r>
              <a:rPr sz="32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r>
              <a:rPr sz="32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85" dirty="0">
                <a:solidFill>
                  <a:srgbClr val="FFFFFF"/>
                </a:solidFill>
                <a:latin typeface="Trebuchet MS"/>
                <a:cs typeface="Trebuchet MS"/>
              </a:rPr>
              <a:t>ensuring</a:t>
            </a:r>
            <a:r>
              <a:rPr sz="32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55" dirty="0">
                <a:solidFill>
                  <a:srgbClr val="FFFFFF"/>
                </a:solidFill>
                <a:latin typeface="Trebuchet MS"/>
                <a:cs typeface="Trebuchet MS"/>
              </a:rPr>
              <a:t>transparency</a:t>
            </a:r>
            <a:r>
              <a:rPr sz="32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-10" dirty="0">
                <a:solidFill>
                  <a:srgbClr val="FFFFFF"/>
                </a:solidFill>
                <a:latin typeface="Trebuchet MS"/>
                <a:cs typeface="Trebuchet MS"/>
              </a:rPr>
              <a:t>accountability.</a:t>
            </a:r>
            <a:endParaRPr sz="3250">
              <a:latin typeface="Trebuchet MS"/>
              <a:cs typeface="Trebuchet MS"/>
            </a:endParaRPr>
          </a:p>
          <a:p>
            <a:pPr marL="12700" marR="5080">
              <a:lnSpc>
                <a:spcPct val="117300"/>
              </a:lnSpc>
            </a:pP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Moreover,</a:t>
            </a:r>
            <a:r>
              <a:rPr sz="32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empowers</a:t>
            </a:r>
            <a:r>
              <a:rPr sz="3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educators</a:t>
            </a:r>
            <a:r>
              <a:rPr sz="3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50" dirty="0">
                <a:solidFill>
                  <a:srgbClr val="FFFFFF"/>
                </a:solidFill>
                <a:latin typeface="Trebuchet MS"/>
                <a:cs typeface="Trebuchet MS"/>
              </a:rPr>
              <a:t>valuable</a:t>
            </a:r>
            <a:r>
              <a:rPr sz="3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85" dirty="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r>
              <a:rPr sz="3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3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55" dirty="0">
                <a:solidFill>
                  <a:srgbClr val="FFFFFF"/>
                </a:solidFill>
                <a:latin typeface="Trebuchet MS"/>
                <a:cs typeface="Trebuchet MS"/>
              </a:rPr>
              <a:t>student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32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trends,</a:t>
            </a:r>
            <a:r>
              <a:rPr sz="32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enabling</a:t>
            </a:r>
            <a:r>
              <a:rPr sz="32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tailored</a:t>
            </a:r>
            <a:r>
              <a:rPr sz="32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50" dirty="0">
                <a:solidFill>
                  <a:srgbClr val="FFFFFF"/>
                </a:solidFill>
                <a:latin typeface="Trebuchet MS"/>
                <a:cs typeface="Trebuchet MS"/>
              </a:rPr>
              <a:t>interventions</a:t>
            </a:r>
            <a:r>
              <a:rPr sz="32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95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sz="32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55" dirty="0">
                <a:solidFill>
                  <a:srgbClr val="FFFFFF"/>
                </a:solidFill>
                <a:latin typeface="Trebuchet MS"/>
                <a:cs typeface="Trebuchet MS"/>
              </a:rPr>
              <a:t>student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success.</a:t>
            </a:r>
            <a:r>
              <a:rPr sz="32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-35" dirty="0">
                <a:solidFill>
                  <a:srgbClr val="FFFFFF"/>
                </a:solidFill>
                <a:latin typeface="Trebuchet MS"/>
                <a:cs typeface="Trebuchet MS"/>
              </a:rPr>
              <a:t>Ultimately,</a:t>
            </a:r>
            <a:r>
              <a:rPr sz="32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70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32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32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32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80" dirty="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sz="3250" spc="45" dirty="0">
                <a:solidFill>
                  <a:srgbClr val="FFFFFF"/>
                </a:solidFill>
                <a:latin typeface="Trebuchet MS"/>
                <a:cs typeface="Trebuchet MS"/>
              </a:rPr>
              <a:t>revolutionizes</a:t>
            </a:r>
            <a:r>
              <a:rPr sz="32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academic</a:t>
            </a:r>
            <a:r>
              <a:rPr sz="32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record</a:t>
            </a:r>
            <a:r>
              <a:rPr sz="32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management,</a:t>
            </a:r>
            <a:r>
              <a:rPr sz="32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50" dirty="0">
                <a:solidFill>
                  <a:srgbClr val="FFFFFF"/>
                </a:solidFill>
                <a:latin typeface="Trebuchet MS"/>
                <a:cs typeface="Trebuchet MS"/>
              </a:rPr>
              <a:t>fostering</a:t>
            </a:r>
            <a:r>
              <a:rPr sz="32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40" dirty="0">
                <a:solidFill>
                  <a:srgbClr val="FFFFFF"/>
                </a:solidFill>
                <a:latin typeface="Trebuchet MS"/>
                <a:cs typeface="Trebuchet MS"/>
              </a:rPr>
              <a:t>conducive </a:t>
            </a:r>
            <a:r>
              <a:rPr sz="3250" spc="55" dirty="0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  <a:r>
              <a:rPr sz="3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-20" dirty="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sz="3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-10" dirty="0">
                <a:solidFill>
                  <a:srgbClr val="FFFFFF"/>
                </a:solidFill>
                <a:latin typeface="Trebuchet MS"/>
                <a:cs typeface="Trebuchet MS"/>
              </a:rPr>
              <a:t>teaching,</a:t>
            </a:r>
            <a:r>
              <a:rPr sz="3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learning,</a:t>
            </a:r>
            <a:r>
              <a:rPr sz="32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32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-10" dirty="0">
                <a:solidFill>
                  <a:srgbClr val="FFFFFF"/>
                </a:solidFill>
                <a:latin typeface="Trebuchet MS"/>
                <a:cs typeface="Trebuchet MS"/>
              </a:rPr>
              <a:t>development.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5490" y="3526196"/>
            <a:ext cx="10846435" cy="263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17625">
              <a:lnSpc>
                <a:spcPct val="116500"/>
              </a:lnSpc>
              <a:spcBef>
                <a:spcPts val="100"/>
              </a:spcBef>
            </a:pPr>
            <a:r>
              <a:rPr sz="7350" spc="-705" dirty="0">
                <a:solidFill>
                  <a:srgbClr val="000000"/>
                </a:solidFill>
              </a:rPr>
              <a:t>STUDENT</a:t>
            </a:r>
            <a:r>
              <a:rPr sz="7350" spc="-690" dirty="0">
                <a:solidFill>
                  <a:srgbClr val="000000"/>
                </a:solidFill>
              </a:rPr>
              <a:t> </a:t>
            </a:r>
            <a:r>
              <a:rPr sz="7350" spc="-825" dirty="0">
                <a:solidFill>
                  <a:srgbClr val="000000"/>
                </a:solidFill>
              </a:rPr>
              <a:t>RESULT </a:t>
            </a:r>
            <a:r>
              <a:rPr sz="7350" spc="-600" dirty="0">
                <a:solidFill>
                  <a:srgbClr val="000000"/>
                </a:solidFill>
              </a:rPr>
              <a:t>MANAGEMENT</a:t>
            </a:r>
            <a:r>
              <a:rPr sz="7350" spc="-680" dirty="0">
                <a:solidFill>
                  <a:srgbClr val="000000"/>
                </a:solidFill>
              </a:rPr>
              <a:t> </a:t>
            </a:r>
            <a:r>
              <a:rPr sz="7350" spc="-815" dirty="0">
                <a:solidFill>
                  <a:srgbClr val="000000"/>
                </a:solidFill>
              </a:rPr>
              <a:t>SYSTEM</a:t>
            </a:r>
            <a:endParaRPr sz="7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472805" cy="10287000"/>
            <a:chOff x="0" y="0"/>
            <a:chExt cx="847280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610475" cy="8689975"/>
            </a:xfrm>
            <a:custGeom>
              <a:avLst/>
              <a:gdLst/>
              <a:ahLst/>
              <a:cxnLst/>
              <a:rect l="l" t="t" r="r" b="b"/>
              <a:pathLst>
                <a:path w="7610475" h="8689975">
                  <a:moveTo>
                    <a:pt x="5075932" y="8689668"/>
                  </a:moveTo>
                  <a:lnTo>
                    <a:pt x="6696" y="8689668"/>
                  </a:lnTo>
                  <a:lnTo>
                    <a:pt x="0" y="8678069"/>
                  </a:lnTo>
                  <a:lnTo>
                    <a:pt x="0" y="0"/>
                  </a:lnTo>
                  <a:lnTo>
                    <a:pt x="5127535" y="0"/>
                  </a:lnTo>
                  <a:lnTo>
                    <a:pt x="7610371" y="4299841"/>
                  </a:lnTo>
                  <a:lnTo>
                    <a:pt x="5075932" y="868966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05678" y="5832745"/>
              <a:ext cx="5967095" cy="4454525"/>
            </a:xfrm>
            <a:custGeom>
              <a:avLst/>
              <a:gdLst/>
              <a:ahLst/>
              <a:cxnLst/>
              <a:rect l="l" t="t" r="r" b="b"/>
              <a:pathLst>
                <a:path w="5967095" h="4454525">
                  <a:moveTo>
                    <a:pt x="4887035" y="4454253"/>
                  </a:moveTo>
                  <a:lnTo>
                    <a:pt x="1079943" y="4454253"/>
                  </a:lnTo>
                  <a:lnTo>
                    <a:pt x="0" y="2583715"/>
                  </a:lnTo>
                  <a:lnTo>
                    <a:pt x="1491692" y="0"/>
                  </a:lnTo>
                  <a:lnTo>
                    <a:pt x="4475077" y="0"/>
                  </a:lnTo>
                  <a:lnTo>
                    <a:pt x="5966979" y="2583715"/>
                  </a:lnTo>
                  <a:lnTo>
                    <a:pt x="4887035" y="4454253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1727" y="3571242"/>
            <a:ext cx="504444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710" dirty="0">
                <a:latin typeface="Arial Black"/>
                <a:cs typeface="Arial Black"/>
              </a:rPr>
              <a:t>AGENDA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25917" y="998251"/>
            <a:ext cx="34220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145" algn="l"/>
              </a:tabLst>
            </a:pPr>
            <a:r>
              <a:rPr sz="3400" spc="-295" dirty="0">
                <a:latin typeface="Lucida Sans Unicode"/>
                <a:cs typeface="Lucida Sans Unicode"/>
              </a:rPr>
              <a:t>1.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10" dirty="0">
                <a:latin typeface="Lucida Sans Unicode"/>
                <a:cs typeface="Lucida Sans Unicode"/>
              </a:rPr>
              <a:t>Introduction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5917" y="1516373"/>
            <a:ext cx="7777480" cy="48260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786130" indent="-773430">
              <a:lnSpc>
                <a:spcPct val="100000"/>
              </a:lnSpc>
              <a:spcBef>
                <a:spcPts val="745"/>
              </a:spcBef>
              <a:buAutoNum type="arabicPeriod" startAt="2"/>
              <a:tabLst>
                <a:tab pos="786130" algn="l"/>
              </a:tabLst>
            </a:pP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Review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Previous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Meeting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Minutes</a:t>
            </a:r>
            <a:endParaRPr sz="3400">
              <a:latin typeface="Lucida Sans Unicode"/>
              <a:cs typeface="Lucida Sans Unicode"/>
            </a:endParaRPr>
          </a:p>
          <a:p>
            <a:pPr marL="800100" indent="-787400">
              <a:lnSpc>
                <a:spcPct val="100000"/>
              </a:lnSpc>
              <a:spcBef>
                <a:spcPts val="645"/>
              </a:spcBef>
              <a:buAutoNum type="arabicPeriod" startAt="2"/>
              <a:tabLst>
                <a:tab pos="800100" algn="l"/>
              </a:tabLst>
            </a:pP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Objectives</a:t>
            </a:r>
            <a:endParaRPr sz="3400">
              <a:latin typeface="Lucida Sans Unicode"/>
              <a:cs typeface="Lucida Sans Unicode"/>
            </a:endParaRPr>
          </a:p>
          <a:p>
            <a:pPr marL="810895" indent="-798195">
              <a:lnSpc>
                <a:spcPct val="100000"/>
              </a:lnSpc>
              <a:spcBef>
                <a:spcPts val="645"/>
              </a:spcBef>
              <a:buAutoNum type="arabicPeriod" startAt="2"/>
              <a:tabLst>
                <a:tab pos="810895" algn="l"/>
              </a:tabLst>
            </a:pPr>
            <a:r>
              <a:rPr sz="3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Requirements</a:t>
            </a:r>
            <a:endParaRPr sz="3400">
              <a:latin typeface="Lucida Sans Unicode"/>
              <a:cs typeface="Lucida Sans Unicode"/>
            </a:endParaRPr>
          </a:p>
          <a:p>
            <a:pPr marL="804545" indent="-791845">
              <a:lnSpc>
                <a:spcPct val="100000"/>
              </a:lnSpc>
              <a:spcBef>
                <a:spcPts val="645"/>
              </a:spcBef>
              <a:buAutoNum type="arabicPeriod" startAt="2"/>
              <a:tabLst>
                <a:tab pos="804545" algn="l"/>
              </a:tabLst>
            </a:pP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Development</a:t>
            </a:r>
            <a:r>
              <a:rPr sz="3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endParaRPr sz="3400">
              <a:latin typeface="Lucida Sans Unicode"/>
              <a:cs typeface="Lucida Sans Unicode"/>
            </a:endParaRPr>
          </a:p>
          <a:p>
            <a:pPr marL="827405" indent="-814705">
              <a:lnSpc>
                <a:spcPct val="100000"/>
              </a:lnSpc>
              <a:spcBef>
                <a:spcPts val="645"/>
              </a:spcBef>
              <a:buAutoNum type="arabicPeriod" startAt="2"/>
              <a:tabLst>
                <a:tab pos="827405" algn="l"/>
              </a:tabLst>
            </a:pPr>
            <a:r>
              <a:rPr sz="3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Testing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Quality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Assurance</a:t>
            </a:r>
            <a:endParaRPr sz="3400">
              <a:latin typeface="Lucida Sans Unicode"/>
              <a:cs typeface="Lucida Sans Unicode"/>
            </a:endParaRPr>
          </a:p>
          <a:p>
            <a:pPr marL="762635" indent="-749935">
              <a:lnSpc>
                <a:spcPct val="100000"/>
              </a:lnSpc>
              <a:spcBef>
                <a:spcPts val="645"/>
              </a:spcBef>
              <a:buAutoNum type="arabicPeriod" startAt="2"/>
              <a:tabLst>
                <a:tab pos="762635" algn="l"/>
              </a:tabLst>
            </a:pP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3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endParaRPr sz="3400">
              <a:latin typeface="Lucida Sans Unicode"/>
              <a:cs typeface="Lucida Sans Unicode"/>
            </a:endParaRPr>
          </a:p>
          <a:p>
            <a:pPr marL="810260" indent="-797560">
              <a:lnSpc>
                <a:spcPct val="100000"/>
              </a:lnSpc>
              <a:spcBef>
                <a:spcPts val="645"/>
              </a:spcBef>
              <a:buAutoNum type="arabicPeriod" startAt="2"/>
              <a:tabLst>
                <a:tab pos="810260" algn="l"/>
              </a:tabLst>
            </a:pPr>
            <a:r>
              <a:rPr sz="3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r>
              <a:rPr sz="34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Plan</a:t>
            </a:r>
            <a:endParaRPr sz="3400">
              <a:latin typeface="Lucida Sans Unicode"/>
              <a:cs typeface="Lucida Sans Unicode"/>
            </a:endParaRPr>
          </a:p>
          <a:p>
            <a:pPr marL="826769" indent="-814069">
              <a:lnSpc>
                <a:spcPct val="100000"/>
              </a:lnSpc>
              <a:spcBef>
                <a:spcPts val="645"/>
              </a:spcBef>
              <a:buAutoNum type="arabicPeriod" startAt="2"/>
              <a:tabLst>
                <a:tab pos="826769" algn="l"/>
              </a:tabLst>
            </a:pP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Implementation</a:t>
            </a:r>
            <a:r>
              <a:rPr sz="34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Timeline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5917" y="6316973"/>
            <a:ext cx="5970270" cy="30257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763270" indent="-750570">
              <a:lnSpc>
                <a:spcPct val="100000"/>
              </a:lnSpc>
              <a:spcBef>
                <a:spcPts val="745"/>
              </a:spcBef>
              <a:buSzPct val="98529"/>
              <a:buAutoNum type="arabicPeriod" startAt="10"/>
              <a:tabLst>
                <a:tab pos="763270" algn="l"/>
              </a:tabLst>
            </a:pP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Communication</a:t>
            </a:r>
            <a:r>
              <a:rPr sz="34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Strategy</a:t>
            </a:r>
            <a:endParaRPr sz="3400">
              <a:latin typeface="Lucida Sans Unicode"/>
              <a:cs typeface="Lucida Sans Unicode"/>
            </a:endParaRPr>
          </a:p>
          <a:p>
            <a:pPr marL="689610" indent="-683895">
              <a:lnSpc>
                <a:spcPct val="100000"/>
              </a:lnSpc>
              <a:spcBef>
                <a:spcPts val="645"/>
              </a:spcBef>
              <a:buSzPct val="98529"/>
              <a:buAutoNum type="arabicPeriod" startAt="10"/>
              <a:tabLst>
                <a:tab pos="689610" algn="l"/>
              </a:tabLst>
            </a:pP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Budget</a:t>
            </a:r>
            <a:r>
              <a:rPr sz="3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endParaRPr sz="3400">
              <a:latin typeface="Lucida Sans Unicode"/>
              <a:cs typeface="Lucida Sans Unicode"/>
            </a:endParaRPr>
          </a:p>
          <a:p>
            <a:pPr marL="697230" indent="-684530">
              <a:lnSpc>
                <a:spcPct val="100000"/>
              </a:lnSpc>
              <a:spcBef>
                <a:spcPts val="645"/>
              </a:spcBef>
              <a:buSzPct val="98529"/>
              <a:buAutoNum type="arabicPeriod" startAt="10"/>
              <a:tabLst>
                <a:tab pos="697230" algn="l"/>
              </a:tabLst>
            </a:pP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Feedback</a:t>
            </a:r>
            <a:r>
              <a:rPr sz="34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4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Discussion</a:t>
            </a:r>
            <a:endParaRPr sz="3400">
              <a:latin typeface="Lucida Sans Unicode"/>
              <a:cs typeface="Lucida Sans Unicode"/>
            </a:endParaRPr>
          </a:p>
          <a:p>
            <a:pPr marL="710565" indent="-697865">
              <a:lnSpc>
                <a:spcPct val="100000"/>
              </a:lnSpc>
              <a:spcBef>
                <a:spcPts val="645"/>
              </a:spcBef>
              <a:buSzPct val="98529"/>
              <a:buAutoNum type="arabicPeriod" startAt="10"/>
              <a:tabLst>
                <a:tab pos="710565" algn="l"/>
              </a:tabLst>
            </a:pPr>
            <a:r>
              <a:rPr sz="3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Next</a:t>
            </a:r>
            <a:r>
              <a:rPr sz="34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Steps</a:t>
            </a:r>
            <a:endParaRPr sz="3400">
              <a:latin typeface="Lucida Sans Unicode"/>
              <a:cs typeface="Lucida Sans Unicode"/>
            </a:endParaRPr>
          </a:p>
          <a:p>
            <a:pPr marL="721360" indent="-708660">
              <a:lnSpc>
                <a:spcPct val="100000"/>
              </a:lnSpc>
              <a:spcBef>
                <a:spcPts val="645"/>
              </a:spcBef>
              <a:buSzPct val="98529"/>
              <a:buAutoNum type="arabicPeriod" startAt="10"/>
              <a:tabLst>
                <a:tab pos="721360" algn="l"/>
              </a:tabLst>
            </a:pP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Closing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31258" y="0"/>
            <a:ext cx="2656840" cy="4201160"/>
          </a:xfrm>
          <a:custGeom>
            <a:avLst/>
            <a:gdLst/>
            <a:ahLst/>
            <a:cxnLst/>
            <a:rect l="l" t="t" r="r" b="b"/>
            <a:pathLst>
              <a:path w="2656840" h="4201160">
                <a:moveTo>
                  <a:pt x="2656741" y="4201140"/>
                </a:moveTo>
                <a:lnTo>
                  <a:pt x="1240268" y="4201140"/>
                </a:lnTo>
                <a:lnTo>
                  <a:pt x="0" y="2052909"/>
                </a:lnTo>
                <a:lnTo>
                  <a:pt x="1185234" y="0"/>
                </a:lnTo>
                <a:lnTo>
                  <a:pt x="2656741" y="0"/>
                </a:lnTo>
                <a:lnTo>
                  <a:pt x="2656741" y="4201140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29769" y="1028700"/>
            <a:ext cx="676910" cy="586105"/>
            <a:chOff x="1029769" y="1028700"/>
            <a:chExt cx="676910" cy="586105"/>
          </a:xfrm>
        </p:grpSpPr>
        <p:sp>
          <p:nvSpPr>
            <p:cNvPr id="5" name="object 5"/>
            <p:cNvSpPr/>
            <p:nvPr/>
          </p:nvSpPr>
          <p:spPr>
            <a:xfrm>
              <a:off x="1029769" y="1028700"/>
              <a:ext cx="508000" cy="293370"/>
            </a:xfrm>
            <a:custGeom>
              <a:avLst/>
              <a:gdLst/>
              <a:ahLst/>
              <a:cxnLst/>
              <a:rect l="l" t="t" r="r" b="b"/>
              <a:pathLst>
                <a:path w="508000" h="293369">
                  <a:moveTo>
                    <a:pt x="338259" y="293045"/>
                  </a:moveTo>
                  <a:lnTo>
                    <a:pt x="0" y="293045"/>
                  </a:lnTo>
                  <a:lnTo>
                    <a:pt x="169029" y="0"/>
                  </a:lnTo>
                  <a:lnTo>
                    <a:pt x="507482" y="0"/>
                  </a:lnTo>
                  <a:lnTo>
                    <a:pt x="507482" y="193"/>
                  </a:lnTo>
                  <a:lnTo>
                    <a:pt x="338259" y="293045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9769" y="1321745"/>
              <a:ext cx="508000" cy="293370"/>
            </a:xfrm>
            <a:custGeom>
              <a:avLst/>
              <a:gdLst/>
              <a:ahLst/>
              <a:cxnLst/>
              <a:rect l="l" t="t" r="r" b="b"/>
              <a:pathLst>
                <a:path w="508000" h="293369">
                  <a:moveTo>
                    <a:pt x="507482" y="293038"/>
                  </a:moveTo>
                  <a:lnTo>
                    <a:pt x="169029" y="293038"/>
                  </a:lnTo>
                  <a:lnTo>
                    <a:pt x="0" y="0"/>
                  </a:lnTo>
                  <a:lnTo>
                    <a:pt x="338259" y="0"/>
                  </a:lnTo>
                  <a:lnTo>
                    <a:pt x="507482" y="292851"/>
                  </a:lnTo>
                  <a:lnTo>
                    <a:pt x="507482" y="293038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8029" y="1028893"/>
              <a:ext cx="338455" cy="293370"/>
            </a:xfrm>
            <a:custGeom>
              <a:avLst/>
              <a:gdLst/>
              <a:ahLst/>
              <a:cxnLst/>
              <a:rect l="l" t="t" r="r" b="b"/>
              <a:pathLst>
                <a:path w="338455" h="293369">
                  <a:moveTo>
                    <a:pt x="338259" y="292851"/>
                  </a:moveTo>
                  <a:lnTo>
                    <a:pt x="0" y="292851"/>
                  </a:lnTo>
                  <a:lnTo>
                    <a:pt x="169222" y="0"/>
                  </a:lnTo>
                  <a:lnTo>
                    <a:pt x="338259" y="292851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8029" y="1321745"/>
              <a:ext cx="338455" cy="293370"/>
            </a:xfrm>
            <a:custGeom>
              <a:avLst/>
              <a:gdLst/>
              <a:ahLst/>
              <a:cxnLst/>
              <a:rect l="l" t="t" r="r" b="b"/>
              <a:pathLst>
                <a:path w="338455" h="293369">
                  <a:moveTo>
                    <a:pt x="169222" y="292851"/>
                  </a:moveTo>
                  <a:lnTo>
                    <a:pt x="0" y="0"/>
                  </a:lnTo>
                  <a:lnTo>
                    <a:pt x="338259" y="0"/>
                  </a:lnTo>
                  <a:lnTo>
                    <a:pt x="169222" y="292851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831" rIns="0" bIns="0" rtlCol="0">
            <a:spAutoFit/>
          </a:bodyPr>
          <a:lstStyle/>
          <a:p>
            <a:pPr marL="2390140">
              <a:lnSpc>
                <a:spcPct val="100000"/>
              </a:lnSpc>
              <a:spcBef>
                <a:spcPts val="120"/>
              </a:spcBef>
            </a:pPr>
            <a:r>
              <a:rPr sz="5200" spc="-409" dirty="0">
                <a:solidFill>
                  <a:srgbClr val="000000"/>
                </a:solidFill>
              </a:rPr>
              <a:t>PROBLEM</a:t>
            </a:r>
            <a:r>
              <a:rPr sz="5200" spc="-480" dirty="0">
                <a:solidFill>
                  <a:srgbClr val="000000"/>
                </a:solidFill>
              </a:rPr>
              <a:t> </a:t>
            </a:r>
            <a:r>
              <a:rPr sz="5200" spc="-525" dirty="0">
                <a:solidFill>
                  <a:srgbClr val="000000"/>
                </a:solidFill>
              </a:rPr>
              <a:t>STATEMENT</a:t>
            </a:r>
            <a:endParaRPr sz="520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3375916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5090416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713259" y="3064246"/>
            <a:ext cx="14279880" cy="6311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7305">
              <a:lnSpc>
                <a:spcPct val="117200"/>
              </a:lnSpc>
              <a:spcBef>
                <a:spcPts val="90"/>
              </a:spcBef>
            </a:pPr>
            <a:r>
              <a:rPr sz="3200" spc="-65" dirty="0">
                <a:latin typeface="Trebuchet MS"/>
                <a:cs typeface="Trebuchet MS"/>
              </a:rPr>
              <a:t>Efficient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management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student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results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is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crucial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educational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institutions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maintain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accurate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records,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ensure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timely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feedback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students,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and </a:t>
            </a:r>
            <a:r>
              <a:rPr sz="3200" dirty="0">
                <a:latin typeface="Trebuchet MS"/>
                <a:cs typeface="Trebuchet MS"/>
              </a:rPr>
              <a:t>support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data-driven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decision-making</a:t>
            </a:r>
            <a:r>
              <a:rPr sz="3200" spc="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by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faculty</a:t>
            </a:r>
            <a:r>
              <a:rPr sz="3200" spc="75" dirty="0">
                <a:latin typeface="Trebuchet MS"/>
                <a:cs typeface="Trebuchet MS"/>
              </a:rPr>
              <a:t> and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administrators.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7200"/>
              </a:lnSpc>
            </a:pPr>
            <a:r>
              <a:rPr sz="3200" spc="-80" dirty="0">
                <a:latin typeface="Trebuchet MS"/>
                <a:cs typeface="Trebuchet MS"/>
              </a:rPr>
              <a:t>However,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many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institutions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face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challenges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managing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student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results </a:t>
            </a:r>
            <a:r>
              <a:rPr sz="3200" spc="-85" dirty="0">
                <a:latin typeface="Trebuchet MS"/>
                <a:cs typeface="Trebuchet MS"/>
              </a:rPr>
              <a:t>effectively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due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manual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processes,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outdated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systems,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and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inconsistent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data </a:t>
            </a:r>
            <a:r>
              <a:rPr sz="3200" dirty="0">
                <a:latin typeface="Trebuchet MS"/>
                <a:cs typeface="Trebuchet MS"/>
              </a:rPr>
              <a:t>management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practices.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These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issues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lead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delays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result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processing, </a:t>
            </a:r>
            <a:r>
              <a:rPr sz="3200" dirty="0">
                <a:latin typeface="Trebuchet MS"/>
                <a:cs typeface="Trebuchet MS"/>
              </a:rPr>
              <a:t>errors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data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entry,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and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difficulty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accessing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and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analyzing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student </a:t>
            </a:r>
            <a:r>
              <a:rPr sz="3200" dirty="0">
                <a:latin typeface="Trebuchet MS"/>
                <a:cs typeface="Trebuchet MS"/>
              </a:rPr>
              <a:t>performance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data.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As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70" dirty="0">
                <a:latin typeface="Trebuchet MS"/>
                <a:cs typeface="Trebuchet MS"/>
              </a:rPr>
              <a:t> result, </a:t>
            </a:r>
            <a:r>
              <a:rPr sz="3200" spc="-10" dirty="0">
                <a:latin typeface="Trebuchet MS"/>
                <a:cs typeface="Trebuchet MS"/>
              </a:rPr>
              <a:t>there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is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pressing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need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streamlined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and </a:t>
            </a:r>
            <a:r>
              <a:rPr sz="3200" dirty="0">
                <a:latin typeface="Trebuchet MS"/>
                <a:cs typeface="Trebuchet MS"/>
              </a:rPr>
              <a:t>automated</a:t>
            </a:r>
            <a:r>
              <a:rPr sz="3200" spc="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Student</a:t>
            </a:r>
            <a:r>
              <a:rPr sz="3200" spc="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Result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Management</a:t>
            </a:r>
            <a:r>
              <a:rPr sz="3200" spc="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System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improve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efficiency, </a:t>
            </a:r>
            <a:r>
              <a:rPr sz="3200" spc="-80" dirty="0">
                <a:latin typeface="Trebuchet MS"/>
                <a:cs typeface="Trebuchet MS"/>
              </a:rPr>
              <a:t>accuracy,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and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accessibility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student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result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data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while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enhancing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overall </a:t>
            </a:r>
            <a:r>
              <a:rPr sz="3200" dirty="0">
                <a:latin typeface="Trebuchet MS"/>
                <a:cs typeface="Trebuchet MS"/>
              </a:rPr>
              <a:t>academic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experience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students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and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faculty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alike.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77993"/>
            <a:ext cx="6195695" cy="4209415"/>
            <a:chOff x="0" y="6077993"/>
            <a:chExt cx="6195695" cy="4209415"/>
          </a:xfrm>
        </p:grpSpPr>
        <p:sp>
          <p:nvSpPr>
            <p:cNvPr id="3" name="object 3"/>
            <p:cNvSpPr/>
            <p:nvPr/>
          </p:nvSpPr>
          <p:spPr>
            <a:xfrm>
              <a:off x="0" y="6077993"/>
              <a:ext cx="2820670" cy="4209415"/>
            </a:xfrm>
            <a:custGeom>
              <a:avLst/>
              <a:gdLst/>
              <a:ahLst/>
              <a:cxnLst/>
              <a:rect l="l" t="t" r="r" b="b"/>
              <a:pathLst>
                <a:path w="2820670" h="4209415">
                  <a:moveTo>
                    <a:pt x="1986088" y="4209006"/>
                  </a:moveTo>
                  <a:lnTo>
                    <a:pt x="0" y="4209006"/>
                  </a:lnTo>
                  <a:lnTo>
                    <a:pt x="0" y="0"/>
                  </a:lnTo>
                  <a:lnTo>
                    <a:pt x="1224307" y="0"/>
                  </a:lnTo>
                  <a:lnTo>
                    <a:pt x="2820331" y="2764038"/>
                  </a:lnTo>
                  <a:lnTo>
                    <a:pt x="1986088" y="4209006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1664" y="7004491"/>
              <a:ext cx="3034665" cy="2628265"/>
            </a:xfrm>
            <a:custGeom>
              <a:avLst/>
              <a:gdLst/>
              <a:ahLst/>
              <a:cxnLst/>
              <a:rect l="l" t="t" r="r" b="b"/>
              <a:pathLst>
                <a:path w="3034665" h="2628265">
                  <a:moveTo>
                    <a:pt x="2275923" y="2627916"/>
                  </a:moveTo>
                  <a:lnTo>
                    <a:pt x="758605" y="2627916"/>
                  </a:lnTo>
                  <a:lnTo>
                    <a:pt x="0" y="1313958"/>
                  </a:lnTo>
                  <a:lnTo>
                    <a:pt x="758605" y="0"/>
                  </a:lnTo>
                  <a:lnTo>
                    <a:pt x="2275817" y="0"/>
                  </a:lnTo>
                  <a:lnTo>
                    <a:pt x="3034529" y="1313958"/>
                  </a:lnTo>
                  <a:lnTo>
                    <a:pt x="2275923" y="262791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53491" y="8956750"/>
              <a:ext cx="2141855" cy="1330325"/>
            </a:xfrm>
            <a:custGeom>
              <a:avLst/>
              <a:gdLst/>
              <a:ahLst/>
              <a:cxnLst/>
              <a:rect l="l" t="t" r="r" b="b"/>
              <a:pathLst>
                <a:path w="2141854" h="1330325">
                  <a:moveTo>
                    <a:pt x="1908992" y="1330249"/>
                  </a:moveTo>
                  <a:lnTo>
                    <a:pt x="232625" y="1330249"/>
                  </a:lnTo>
                  <a:lnTo>
                    <a:pt x="0" y="927325"/>
                  </a:lnTo>
                  <a:lnTo>
                    <a:pt x="535385" y="0"/>
                  </a:lnTo>
                  <a:lnTo>
                    <a:pt x="1606157" y="0"/>
                  </a:lnTo>
                  <a:lnTo>
                    <a:pt x="2141618" y="927325"/>
                  </a:lnTo>
                  <a:lnTo>
                    <a:pt x="1908992" y="1330249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9970" y="505702"/>
            <a:ext cx="8441055" cy="1024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50" spc="-620" dirty="0"/>
              <a:t>PROJECT</a:t>
            </a:r>
            <a:r>
              <a:rPr sz="6550" spc="-635" dirty="0"/>
              <a:t> </a:t>
            </a:r>
            <a:r>
              <a:rPr sz="6550" spc="-610" dirty="0"/>
              <a:t>OVERVIEW</a:t>
            </a:r>
            <a:endParaRPr sz="6550"/>
          </a:p>
        </p:txBody>
      </p:sp>
      <p:sp>
        <p:nvSpPr>
          <p:cNvPr id="7" name="object 7"/>
          <p:cNvSpPr txBox="1"/>
          <p:nvPr/>
        </p:nvSpPr>
        <p:spPr>
          <a:xfrm>
            <a:off x="1884673" y="2213304"/>
            <a:ext cx="15382875" cy="4225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0"/>
              </a:spcBef>
            </a:pP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6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26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26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26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6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6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6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6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comprehensive</a:t>
            </a:r>
            <a:r>
              <a:rPr sz="26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sz="26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sz="26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designed</a:t>
            </a:r>
            <a:r>
              <a:rPr sz="26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6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efficiently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manage</a:t>
            </a:r>
            <a:r>
              <a:rPr sz="26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26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academic</a:t>
            </a:r>
            <a:r>
              <a:rPr sz="26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records</a:t>
            </a:r>
            <a:r>
              <a:rPr sz="26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26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educational</a:t>
            </a:r>
            <a:r>
              <a:rPr sz="26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20" dirty="0">
                <a:solidFill>
                  <a:srgbClr val="FFFFFF"/>
                </a:solidFill>
                <a:latin typeface="Trebuchet MS"/>
                <a:cs typeface="Trebuchet MS"/>
              </a:rPr>
              <a:t>institutions.</a:t>
            </a:r>
            <a:r>
              <a:rPr sz="26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6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provides</a:t>
            </a:r>
            <a:r>
              <a:rPr sz="26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6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25" dirty="0">
                <a:solidFill>
                  <a:srgbClr val="FFFFFF"/>
                </a:solidFill>
                <a:latin typeface="Trebuchet MS"/>
                <a:cs typeface="Trebuchet MS"/>
              </a:rPr>
              <a:t>centralized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platform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25" dirty="0">
                <a:solidFill>
                  <a:srgbClr val="FFFFFF"/>
                </a:solidFill>
                <a:latin typeface="Trebuchet MS"/>
                <a:cs typeface="Trebuchet MS"/>
              </a:rPr>
              <a:t>storing,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20" dirty="0">
                <a:solidFill>
                  <a:srgbClr val="FFFFFF"/>
                </a:solidFill>
                <a:latin typeface="Trebuchet MS"/>
                <a:cs typeface="Trebuchet MS"/>
              </a:rPr>
              <a:t>updating,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analyzing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25" dirty="0">
                <a:solidFill>
                  <a:srgbClr val="FFFFFF"/>
                </a:solidFill>
                <a:latin typeface="Trebuchet MS"/>
                <a:cs typeface="Trebuchet MS"/>
              </a:rPr>
              <a:t>results,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enabling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administrators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3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manage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Trebuchet MS"/>
                <a:cs typeface="Trebuchet MS"/>
              </a:rPr>
              <a:t>profiles,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20" dirty="0">
                <a:solidFill>
                  <a:srgbClr val="FFFFFF"/>
                </a:solidFill>
                <a:latin typeface="Trebuchet MS"/>
                <a:cs typeface="Trebuchet MS"/>
              </a:rPr>
              <a:t>grades,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2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reports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2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9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transcripts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26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summaries.</a:t>
            </a:r>
            <a:r>
              <a:rPr sz="26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6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automating</a:t>
            </a:r>
            <a:r>
              <a:rPr sz="26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calculations</a:t>
            </a:r>
            <a:r>
              <a:rPr sz="26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providing</a:t>
            </a:r>
            <a:r>
              <a:rPr sz="26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insightful</a:t>
            </a:r>
            <a:r>
              <a:rPr sz="26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6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26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30" dirty="0">
                <a:solidFill>
                  <a:srgbClr val="FFFFFF"/>
                </a:solidFill>
                <a:latin typeface="Trebuchet MS"/>
                <a:cs typeface="Trebuchet MS"/>
              </a:rPr>
              <a:t>tools,</a:t>
            </a:r>
            <a:r>
              <a:rPr sz="26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sz="2650" spc="55" dirty="0">
                <a:solidFill>
                  <a:srgbClr val="FFFFFF"/>
                </a:solidFill>
                <a:latin typeface="Trebuchet MS"/>
                <a:cs typeface="Trebuchet MS"/>
              </a:rPr>
              <a:t>ensures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65" dirty="0">
                <a:solidFill>
                  <a:srgbClr val="FFFFFF"/>
                </a:solidFill>
                <a:latin typeface="Trebuchet MS"/>
                <a:cs typeface="Trebuchet MS"/>
              </a:rPr>
              <a:t>accuracy,</a:t>
            </a:r>
            <a:r>
              <a:rPr sz="26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reduces</a:t>
            </a:r>
            <a:r>
              <a:rPr sz="26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administrative </a:t>
            </a:r>
            <a:r>
              <a:rPr sz="2650" spc="-30" dirty="0">
                <a:solidFill>
                  <a:srgbClr val="FFFFFF"/>
                </a:solidFill>
                <a:latin typeface="Trebuchet MS"/>
                <a:cs typeface="Trebuchet MS"/>
              </a:rPr>
              <a:t>workload,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promotes</a:t>
            </a:r>
            <a:r>
              <a:rPr sz="26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data-driven</a:t>
            </a:r>
            <a:r>
              <a:rPr sz="26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decision- </a:t>
            </a:r>
            <a:r>
              <a:rPr sz="2650" spc="-30" dirty="0">
                <a:solidFill>
                  <a:srgbClr val="FFFFFF"/>
                </a:solidFill>
                <a:latin typeface="Trebuchet MS"/>
                <a:cs typeface="Trebuchet MS"/>
              </a:rPr>
              <a:t>making.</a:t>
            </a:r>
            <a:r>
              <a:rPr sz="26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6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sz="26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6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sz="26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controls</a:t>
            </a:r>
            <a:r>
              <a:rPr sz="26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sz="26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30" dirty="0">
                <a:solidFill>
                  <a:srgbClr val="FFFFFF"/>
                </a:solidFill>
                <a:latin typeface="Trebuchet MS"/>
                <a:cs typeface="Trebuchet MS"/>
              </a:rPr>
              <a:t>capabilities,</a:t>
            </a:r>
            <a:r>
              <a:rPr sz="26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6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enhances</a:t>
            </a:r>
            <a:r>
              <a:rPr sz="26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communication, 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scalability,</a:t>
            </a:r>
            <a:r>
              <a:rPr sz="2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overall</a:t>
            </a:r>
            <a:r>
              <a:rPr sz="2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Trebuchet MS"/>
                <a:cs typeface="Trebuchet MS"/>
              </a:rPr>
              <a:t>efficiency,</a:t>
            </a:r>
            <a:r>
              <a:rPr sz="2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r>
              <a:rPr sz="2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essential</a:t>
            </a:r>
            <a:r>
              <a:rPr sz="2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sz="2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fostering</a:t>
            </a:r>
            <a:r>
              <a:rPr sz="2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academic</a:t>
            </a:r>
            <a:r>
              <a:rPr sz="2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30" dirty="0">
                <a:solidFill>
                  <a:srgbClr val="FFFFFF"/>
                </a:solidFill>
                <a:latin typeface="Trebuchet MS"/>
                <a:cs typeface="Trebuchet MS"/>
              </a:rPr>
              <a:t>excellence</a:t>
            </a:r>
            <a:r>
              <a:rPr sz="2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accountability</a:t>
            </a:r>
            <a:r>
              <a:rPr sz="2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2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educational</a:t>
            </a:r>
            <a:r>
              <a:rPr sz="2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settings.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59443" y="0"/>
            <a:ext cx="8328659" cy="2075180"/>
            <a:chOff x="9959443" y="0"/>
            <a:chExt cx="8328659" cy="2075180"/>
          </a:xfrm>
        </p:grpSpPr>
        <p:sp>
          <p:nvSpPr>
            <p:cNvPr id="3" name="object 3"/>
            <p:cNvSpPr/>
            <p:nvPr/>
          </p:nvSpPr>
          <p:spPr>
            <a:xfrm>
              <a:off x="11141655" y="0"/>
              <a:ext cx="7146925" cy="2075180"/>
            </a:xfrm>
            <a:custGeom>
              <a:avLst/>
              <a:gdLst/>
              <a:ahLst/>
              <a:cxnLst/>
              <a:rect l="l" t="t" r="r" b="b"/>
              <a:pathLst>
                <a:path w="7146925" h="2075180">
                  <a:moveTo>
                    <a:pt x="0" y="0"/>
                  </a:moveTo>
                  <a:lnTo>
                    <a:pt x="7146344" y="0"/>
                  </a:lnTo>
                  <a:lnTo>
                    <a:pt x="7146344" y="2075152"/>
                  </a:lnTo>
                  <a:lnTo>
                    <a:pt x="1197995" y="2075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59443" y="0"/>
              <a:ext cx="2695575" cy="1469390"/>
            </a:xfrm>
            <a:custGeom>
              <a:avLst/>
              <a:gdLst/>
              <a:ahLst/>
              <a:cxnLst/>
              <a:rect l="l" t="t" r="r" b="b"/>
              <a:pathLst>
                <a:path w="2695575" h="1469390">
                  <a:moveTo>
                    <a:pt x="2021577" y="1468788"/>
                  </a:moveTo>
                  <a:lnTo>
                    <a:pt x="673858" y="1468788"/>
                  </a:lnTo>
                  <a:lnTo>
                    <a:pt x="0" y="301535"/>
                  </a:lnTo>
                  <a:lnTo>
                    <a:pt x="174078" y="0"/>
                  </a:lnTo>
                  <a:lnTo>
                    <a:pt x="2521358" y="0"/>
                  </a:lnTo>
                  <a:lnTo>
                    <a:pt x="2695435" y="301537"/>
                  </a:lnTo>
                  <a:lnTo>
                    <a:pt x="2021577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9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00" spc="-345" dirty="0">
                <a:solidFill>
                  <a:srgbClr val="000000"/>
                </a:solidFill>
              </a:rPr>
              <a:t>WHO</a:t>
            </a:r>
            <a:r>
              <a:rPr sz="5700" spc="-550" dirty="0">
                <a:solidFill>
                  <a:srgbClr val="000000"/>
                </a:solidFill>
              </a:rPr>
              <a:t> </a:t>
            </a:r>
            <a:r>
              <a:rPr sz="5700" spc="-595" dirty="0">
                <a:solidFill>
                  <a:srgbClr val="000000"/>
                </a:solidFill>
              </a:rPr>
              <a:t>ARE</a:t>
            </a:r>
            <a:r>
              <a:rPr sz="5700" spc="-545" dirty="0">
                <a:solidFill>
                  <a:srgbClr val="000000"/>
                </a:solidFill>
              </a:rPr>
              <a:t> </a:t>
            </a:r>
            <a:r>
              <a:rPr sz="5700" spc="-555" dirty="0">
                <a:solidFill>
                  <a:srgbClr val="000000"/>
                </a:solidFill>
              </a:rPr>
              <a:t>THE</a:t>
            </a:r>
            <a:r>
              <a:rPr sz="5700" spc="-550" dirty="0">
                <a:solidFill>
                  <a:srgbClr val="000000"/>
                </a:solidFill>
              </a:rPr>
              <a:t> </a:t>
            </a:r>
            <a:r>
              <a:rPr sz="5700" spc="-335" dirty="0">
                <a:solidFill>
                  <a:srgbClr val="000000"/>
                </a:solidFill>
              </a:rPr>
              <a:t>END</a:t>
            </a:r>
            <a:r>
              <a:rPr sz="5700" spc="-545" dirty="0">
                <a:solidFill>
                  <a:srgbClr val="000000"/>
                </a:solidFill>
              </a:rPr>
              <a:t> </a:t>
            </a:r>
            <a:r>
              <a:rPr sz="5700" spc="-615" dirty="0">
                <a:solidFill>
                  <a:srgbClr val="000000"/>
                </a:solidFill>
              </a:rPr>
              <a:t>USERS</a:t>
            </a:r>
            <a:endParaRPr sz="5700"/>
          </a:p>
        </p:txBody>
      </p:sp>
      <p:sp>
        <p:nvSpPr>
          <p:cNvPr id="6" name="object 6"/>
          <p:cNvSpPr txBox="1"/>
          <p:nvPr/>
        </p:nvSpPr>
        <p:spPr>
          <a:xfrm>
            <a:off x="871111" y="2431870"/>
            <a:ext cx="17228820" cy="662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50">
              <a:lnSpc>
                <a:spcPct val="115799"/>
              </a:lnSpc>
              <a:spcBef>
                <a:spcPts val="100"/>
              </a:spcBef>
            </a:pPr>
            <a:r>
              <a:rPr sz="3400" spc="-95" dirty="0">
                <a:latin typeface="Verdana"/>
                <a:cs typeface="Verdana"/>
              </a:rPr>
              <a:t>The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end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90" dirty="0">
                <a:latin typeface="Verdana"/>
                <a:cs typeface="Verdana"/>
              </a:rPr>
              <a:t>users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for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student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result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30" dirty="0">
                <a:latin typeface="Verdana"/>
                <a:cs typeface="Verdana"/>
              </a:rPr>
              <a:t>management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systems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typically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include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teachers, </a:t>
            </a:r>
            <a:r>
              <a:rPr sz="3400" dirty="0">
                <a:latin typeface="Verdana"/>
                <a:cs typeface="Verdana"/>
              </a:rPr>
              <a:t>school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80" dirty="0">
                <a:latin typeface="Verdana"/>
                <a:cs typeface="Verdana"/>
              </a:rPr>
              <a:t>administrators,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academic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staff,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90" dirty="0">
                <a:latin typeface="Verdana"/>
                <a:cs typeface="Verdana"/>
              </a:rPr>
              <a:t>sometimes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students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parents.</a:t>
            </a:r>
            <a:endParaRPr sz="3400">
              <a:latin typeface="Verdana"/>
              <a:cs typeface="Verdana"/>
            </a:endParaRPr>
          </a:p>
          <a:p>
            <a:pPr marL="12700" marR="280670">
              <a:lnSpc>
                <a:spcPct val="115799"/>
              </a:lnSpc>
            </a:pPr>
            <a:r>
              <a:rPr sz="3400" spc="-75" dirty="0">
                <a:latin typeface="Verdana"/>
                <a:cs typeface="Verdana"/>
              </a:rPr>
              <a:t>Teachers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academic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staff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use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system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to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input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160" dirty="0">
                <a:latin typeface="Verdana"/>
                <a:cs typeface="Verdana"/>
              </a:rPr>
              <a:t>manage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student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grades, </a:t>
            </a:r>
            <a:r>
              <a:rPr sz="3400" spc="-85" dirty="0">
                <a:latin typeface="Verdana"/>
                <a:cs typeface="Verdana"/>
              </a:rPr>
              <a:t>track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academic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110" dirty="0">
                <a:latin typeface="Verdana"/>
                <a:cs typeface="Verdana"/>
              </a:rPr>
              <a:t>progress,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05" dirty="0">
                <a:latin typeface="Verdana"/>
                <a:cs typeface="Verdana"/>
              </a:rPr>
              <a:t> </a:t>
            </a:r>
            <a:r>
              <a:rPr sz="3400" spc="-100" dirty="0">
                <a:latin typeface="Verdana"/>
                <a:cs typeface="Verdana"/>
              </a:rPr>
              <a:t>generate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reports.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School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administrators</a:t>
            </a:r>
            <a:r>
              <a:rPr sz="3400" spc="-30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utilize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the </a:t>
            </a:r>
            <a:r>
              <a:rPr sz="3400" spc="-95" dirty="0">
                <a:latin typeface="Verdana"/>
                <a:cs typeface="Verdana"/>
              </a:rPr>
              <a:t>system</a:t>
            </a:r>
            <a:r>
              <a:rPr sz="3400" spc="-305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for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overall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spc="-150" dirty="0">
                <a:latin typeface="Verdana"/>
                <a:cs typeface="Verdana"/>
              </a:rPr>
              <a:t>management,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including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spc="-90" dirty="0">
                <a:latin typeface="Verdana"/>
                <a:cs typeface="Verdana"/>
              </a:rPr>
              <a:t>overseeing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student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records,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analyzing </a:t>
            </a:r>
            <a:r>
              <a:rPr sz="3400" spc="-45" dirty="0">
                <a:latin typeface="Verdana"/>
                <a:cs typeface="Verdana"/>
              </a:rPr>
              <a:t>performance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80" dirty="0">
                <a:latin typeface="Verdana"/>
                <a:cs typeface="Verdana"/>
              </a:rPr>
              <a:t>trends,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ensuring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compliance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with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educational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standards.</a:t>
            </a:r>
            <a:endParaRPr sz="3400">
              <a:latin typeface="Verdana"/>
              <a:cs typeface="Verdana"/>
            </a:endParaRPr>
          </a:p>
          <a:p>
            <a:pPr marL="12700" marR="5080">
              <a:lnSpc>
                <a:spcPct val="115799"/>
              </a:lnSpc>
            </a:pPr>
            <a:r>
              <a:rPr sz="3400" spc="-60" dirty="0">
                <a:latin typeface="Verdana"/>
                <a:cs typeface="Verdana"/>
              </a:rPr>
              <a:t>Students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65" dirty="0">
                <a:latin typeface="Verdana"/>
                <a:cs typeface="Verdana"/>
              </a:rPr>
              <a:t>may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access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system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to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view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their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05" dirty="0">
                <a:latin typeface="Verdana"/>
                <a:cs typeface="Verdana"/>
              </a:rPr>
              <a:t>grades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academic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05" dirty="0">
                <a:latin typeface="Verdana"/>
                <a:cs typeface="Verdana"/>
              </a:rPr>
              <a:t>standing,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while </a:t>
            </a:r>
            <a:r>
              <a:rPr sz="3400" spc="-55" dirty="0">
                <a:latin typeface="Verdana"/>
                <a:cs typeface="Verdana"/>
              </a:rPr>
              <a:t>parents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often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use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it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to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stay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informed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about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their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child's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10" dirty="0">
                <a:latin typeface="Verdana"/>
                <a:cs typeface="Verdana"/>
              </a:rPr>
              <a:t>progress.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90" dirty="0">
                <a:latin typeface="Verdana"/>
                <a:cs typeface="Verdana"/>
              </a:rPr>
              <a:t>Overall,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end </a:t>
            </a:r>
            <a:r>
              <a:rPr sz="3400" spc="-90" dirty="0">
                <a:latin typeface="Verdana"/>
                <a:cs typeface="Verdana"/>
              </a:rPr>
              <a:t>users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student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result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30" dirty="0">
                <a:latin typeface="Verdana"/>
                <a:cs typeface="Verdana"/>
              </a:rPr>
              <a:t>management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systems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encompass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80" dirty="0">
                <a:latin typeface="Verdana"/>
                <a:cs typeface="Verdana"/>
              </a:rPr>
              <a:t>various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stakeholders </a:t>
            </a:r>
            <a:r>
              <a:rPr sz="3400" spc="-35" dirty="0">
                <a:latin typeface="Verdana"/>
                <a:cs typeface="Verdana"/>
              </a:rPr>
              <a:t>involved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in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educational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process,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all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100" dirty="0">
                <a:latin typeface="Verdana"/>
                <a:cs typeface="Verdana"/>
              </a:rPr>
              <a:t>whom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benefit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from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streamlined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record- </a:t>
            </a:r>
            <a:r>
              <a:rPr sz="3400" spc="-150" dirty="0">
                <a:latin typeface="Verdana"/>
                <a:cs typeface="Verdana"/>
              </a:rPr>
              <a:t>keeping,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enhanced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communication,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105" dirty="0">
                <a:latin typeface="Verdana"/>
                <a:cs typeface="Verdana"/>
              </a:rPr>
              <a:t>data-</a:t>
            </a:r>
            <a:r>
              <a:rPr sz="3400" spc="-50" dirty="0">
                <a:latin typeface="Verdana"/>
                <a:cs typeface="Verdana"/>
              </a:rPr>
              <a:t>driven</a:t>
            </a:r>
            <a:r>
              <a:rPr sz="3400" spc="-290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decision-</a:t>
            </a:r>
            <a:r>
              <a:rPr sz="3400" spc="-10" dirty="0">
                <a:latin typeface="Verdana"/>
                <a:cs typeface="Verdana"/>
              </a:rPr>
              <a:t>making.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603" y="425599"/>
            <a:ext cx="16280130" cy="854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400" spc="-520" dirty="0"/>
              <a:t>YOUR</a:t>
            </a:r>
            <a:r>
              <a:rPr sz="5400" spc="-515" dirty="0"/>
              <a:t> </a:t>
            </a:r>
            <a:r>
              <a:rPr sz="5400" spc="-430" dirty="0"/>
              <a:t>SOLUTION</a:t>
            </a:r>
            <a:r>
              <a:rPr sz="5400" spc="-509" dirty="0"/>
              <a:t> </a:t>
            </a:r>
            <a:r>
              <a:rPr sz="5400" spc="-265" dirty="0"/>
              <a:t>AND</a:t>
            </a:r>
            <a:r>
              <a:rPr sz="5400" spc="-509" dirty="0"/>
              <a:t> </a:t>
            </a:r>
            <a:r>
              <a:rPr sz="5400" spc="-420" dirty="0"/>
              <a:t>IT’S</a:t>
            </a:r>
            <a:r>
              <a:rPr sz="5400" spc="-509" dirty="0"/>
              <a:t> </a:t>
            </a:r>
            <a:r>
              <a:rPr sz="5400" spc="-490" dirty="0"/>
              <a:t>VALUE</a:t>
            </a:r>
            <a:r>
              <a:rPr sz="5400" spc="-515" dirty="0"/>
              <a:t> </a:t>
            </a:r>
            <a:r>
              <a:rPr sz="5400" spc="-430" dirty="0"/>
              <a:t>PROPOSITION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228781" y="1764331"/>
            <a:ext cx="17834610" cy="593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3350" spc="-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3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33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33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Management System</a:t>
            </a:r>
            <a:r>
              <a:rPr sz="33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offers</a:t>
            </a:r>
            <a:r>
              <a:rPr sz="33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a comprehensive</a:t>
            </a:r>
            <a:r>
              <a:rPr sz="33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sz="33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to the</a:t>
            </a:r>
            <a:r>
              <a:rPr sz="33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rebuchet MS"/>
                <a:cs typeface="Trebuchet MS"/>
              </a:rPr>
              <a:t>challenges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sz="33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4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3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managing</a:t>
            </a:r>
            <a:r>
              <a:rPr sz="33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33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academic</a:t>
            </a:r>
            <a:r>
              <a:rPr sz="33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35" dirty="0">
                <a:solidFill>
                  <a:srgbClr val="FFFFFF"/>
                </a:solidFill>
                <a:latin typeface="Trebuchet MS"/>
                <a:cs typeface="Trebuchet MS"/>
              </a:rPr>
              <a:t>records.</a:t>
            </a:r>
            <a:r>
              <a:rPr sz="33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33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33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proposition</a:t>
            </a:r>
            <a:r>
              <a:rPr sz="33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lies</a:t>
            </a:r>
            <a:r>
              <a:rPr sz="33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3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33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30" dirty="0">
                <a:solidFill>
                  <a:srgbClr val="FFFFFF"/>
                </a:solidFill>
                <a:latin typeface="Trebuchet MS"/>
                <a:cs typeface="Trebuchet MS"/>
              </a:rPr>
              <a:t>ability</a:t>
            </a:r>
            <a:r>
              <a:rPr sz="33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streamline</a:t>
            </a:r>
            <a:r>
              <a:rPr sz="33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administrative</a:t>
            </a:r>
            <a:r>
              <a:rPr sz="33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40" dirty="0">
                <a:solidFill>
                  <a:srgbClr val="FFFFFF"/>
                </a:solidFill>
                <a:latin typeface="Trebuchet MS"/>
                <a:cs typeface="Trebuchet MS"/>
              </a:rPr>
              <a:t>tasks,</a:t>
            </a:r>
            <a:r>
              <a:rPr sz="33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sz="33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3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90" dirty="0">
                <a:solidFill>
                  <a:srgbClr val="FFFFFF"/>
                </a:solidFill>
                <a:latin typeface="Trebuchet MS"/>
                <a:cs typeface="Trebuchet MS"/>
              </a:rPr>
              <a:t>accuracy,</a:t>
            </a:r>
            <a:r>
              <a:rPr sz="33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3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75" dirty="0">
                <a:solidFill>
                  <a:srgbClr val="FFFFFF"/>
                </a:solidFill>
                <a:latin typeface="Trebuchet MS"/>
                <a:cs typeface="Trebuchet MS"/>
              </a:rPr>
              <a:t>facilitate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informed</a:t>
            </a:r>
            <a:r>
              <a:rPr sz="33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rebuchet MS"/>
                <a:cs typeface="Trebuchet MS"/>
              </a:rPr>
              <a:t>decision- </a:t>
            </a:r>
            <a:r>
              <a:rPr sz="3350" spc="-50" dirty="0">
                <a:solidFill>
                  <a:srgbClr val="FFFFFF"/>
                </a:solidFill>
                <a:latin typeface="Trebuchet MS"/>
                <a:cs typeface="Trebuchet MS"/>
              </a:rPr>
              <a:t>making.</a:t>
            </a:r>
            <a:r>
              <a:rPr sz="33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providing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35" dirty="0">
                <a:solidFill>
                  <a:srgbClr val="FFFFFF"/>
                </a:solidFill>
                <a:latin typeface="Trebuchet MS"/>
                <a:cs typeface="Trebuchet MS"/>
              </a:rPr>
              <a:t>centralized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40" dirty="0">
                <a:solidFill>
                  <a:srgbClr val="FFFFFF"/>
                </a:solidFill>
                <a:latin typeface="Trebuchet MS"/>
                <a:cs typeface="Trebuchet MS"/>
              </a:rPr>
              <a:t>storing,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30" dirty="0">
                <a:solidFill>
                  <a:srgbClr val="FFFFFF"/>
                </a:solidFill>
                <a:latin typeface="Trebuchet MS"/>
                <a:cs typeface="Trebuchet MS"/>
              </a:rPr>
              <a:t>updating,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analyzing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rebuchet MS"/>
                <a:cs typeface="Trebuchet MS"/>
              </a:rPr>
              <a:t>student </a:t>
            </a:r>
            <a:r>
              <a:rPr sz="3350" spc="-30" dirty="0">
                <a:solidFill>
                  <a:srgbClr val="FFFFFF"/>
                </a:solidFill>
                <a:latin typeface="Trebuchet MS"/>
                <a:cs typeface="Trebuchet MS"/>
              </a:rPr>
              <a:t>results,</a:t>
            </a:r>
            <a:r>
              <a:rPr sz="33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3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33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reduces</a:t>
            </a:r>
            <a:r>
              <a:rPr sz="33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3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burden</a:t>
            </a:r>
            <a:r>
              <a:rPr sz="33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14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3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educators</a:t>
            </a:r>
            <a:r>
              <a:rPr sz="33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3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rebuchet MS"/>
                <a:cs typeface="Trebuchet MS"/>
              </a:rPr>
              <a:t>administrators,</a:t>
            </a:r>
            <a:r>
              <a:rPr sz="33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allowing</a:t>
            </a:r>
            <a:r>
              <a:rPr sz="33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sz="33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focus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33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14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enhancing</a:t>
            </a:r>
            <a:r>
              <a:rPr sz="33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teaching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3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33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50" dirty="0">
                <a:solidFill>
                  <a:srgbClr val="FFFFFF"/>
                </a:solidFill>
                <a:latin typeface="Trebuchet MS"/>
                <a:cs typeface="Trebuchet MS"/>
              </a:rPr>
              <a:t>experiences.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3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3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automated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rebuchet MS"/>
                <a:cs typeface="Trebuchet MS"/>
              </a:rPr>
              <a:t>calculations,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insightful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reporting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 capabilities,</a:t>
            </a:r>
            <a:r>
              <a:rPr sz="33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sz="33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35" dirty="0">
                <a:solidFill>
                  <a:srgbClr val="FFFFFF"/>
                </a:solidFill>
                <a:latin typeface="Trebuchet MS"/>
                <a:cs typeface="Trebuchet MS"/>
              </a:rPr>
              <a:t>controls,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33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promotes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rebuchet MS"/>
                <a:cs typeface="Trebuchet MS"/>
              </a:rPr>
              <a:t>efficiency, </a:t>
            </a:r>
            <a:r>
              <a:rPr sz="3350" spc="-35" dirty="0">
                <a:solidFill>
                  <a:srgbClr val="FFFFFF"/>
                </a:solidFill>
                <a:latin typeface="Trebuchet MS"/>
                <a:cs typeface="Trebuchet MS"/>
              </a:rPr>
              <a:t>transparency,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3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Trebuchet MS"/>
                <a:cs typeface="Trebuchet MS"/>
              </a:rPr>
              <a:t>accountability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33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educational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Trebuchet MS"/>
                <a:cs typeface="Trebuchet MS"/>
              </a:rPr>
              <a:t>institutions.</a:t>
            </a:r>
            <a:r>
              <a:rPr sz="33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100" dirty="0">
                <a:solidFill>
                  <a:srgbClr val="FFFFFF"/>
                </a:solidFill>
                <a:latin typeface="Trebuchet MS"/>
                <a:cs typeface="Trebuchet MS"/>
              </a:rPr>
              <a:t>Ultimately,</a:t>
            </a:r>
            <a:r>
              <a:rPr sz="33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33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Trebuchet MS"/>
                <a:cs typeface="Trebuchet MS"/>
              </a:rPr>
              <a:t>value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proposition</a:t>
            </a:r>
            <a:r>
              <a:rPr sz="33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lies</a:t>
            </a:r>
            <a:r>
              <a:rPr sz="33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3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fostering</a:t>
            </a:r>
            <a:r>
              <a:rPr sz="33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academic</a:t>
            </a:r>
            <a:r>
              <a:rPr sz="33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85" dirty="0">
                <a:solidFill>
                  <a:srgbClr val="FFFFFF"/>
                </a:solidFill>
                <a:latin typeface="Trebuchet MS"/>
                <a:cs typeface="Trebuchet MS"/>
              </a:rPr>
              <a:t>excellence,</a:t>
            </a:r>
            <a:r>
              <a:rPr sz="33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improving</a:t>
            </a:r>
            <a:r>
              <a:rPr sz="33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communication</a:t>
            </a:r>
            <a:r>
              <a:rPr sz="33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rebuchet MS"/>
                <a:cs typeface="Trebuchet MS"/>
              </a:rPr>
              <a:t>between stakeholders,</a:t>
            </a:r>
            <a:r>
              <a:rPr sz="33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3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empowering</a:t>
            </a:r>
            <a:r>
              <a:rPr sz="33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data-driven</a:t>
            </a:r>
            <a:r>
              <a:rPr sz="33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decision-making</a:t>
            </a:r>
            <a:r>
              <a:rPr sz="33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3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sz="33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33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rebuchet MS"/>
                <a:cs typeface="Trebuchet MS"/>
              </a:rPr>
              <a:t>success.</a:t>
            </a:r>
            <a:endParaRPr sz="3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224" y="507283"/>
            <a:ext cx="12264390" cy="1021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0" spc="-615" dirty="0">
                <a:solidFill>
                  <a:srgbClr val="000000"/>
                </a:solidFill>
              </a:rPr>
              <a:t>THE</a:t>
            </a:r>
            <a:r>
              <a:rPr sz="6500" spc="-625" dirty="0">
                <a:solidFill>
                  <a:srgbClr val="000000"/>
                </a:solidFill>
              </a:rPr>
              <a:t> </a:t>
            </a:r>
            <a:r>
              <a:rPr sz="6500" spc="-434" dirty="0">
                <a:solidFill>
                  <a:srgbClr val="000000"/>
                </a:solidFill>
              </a:rPr>
              <a:t>WOW</a:t>
            </a:r>
            <a:r>
              <a:rPr sz="6500" spc="-625" dirty="0">
                <a:solidFill>
                  <a:srgbClr val="000000"/>
                </a:solidFill>
              </a:rPr>
              <a:t> </a:t>
            </a:r>
            <a:r>
              <a:rPr sz="6500" spc="-370" dirty="0">
                <a:solidFill>
                  <a:srgbClr val="000000"/>
                </a:solidFill>
              </a:rPr>
              <a:t>IN</a:t>
            </a:r>
            <a:r>
              <a:rPr sz="6500" spc="-620" dirty="0">
                <a:solidFill>
                  <a:srgbClr val="000000"/>
                </a:solidFill>
              </a:rPr>
              <a:t> </a:t>
            </a:r>
            <a:r>
              <a:rPr sz="6500" spc="-625" dirty="0">
                <a:solidFill>
                  <a:srgbClr val="000000"/>
                </a:solidFill>
              </a:rPr>
              <a:t>YOUR </a:t>
            </a:r>
            <a:r>
              <a:rPr sz="6500" spc="-530" dirty="0">
                <a:solidFill>
                  <a:srgbClr val="000000"/>
                </a:solidFill>
              </a:rPr>
              <a:t>SOLUTION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1016000" y="2218688"/>
            <a:ext cx="15921355" cy="676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-25" dirty="0">
                <a:latin typeface="Trebuchet MS"/>
                <a:cs typeface="Trebuchet MS"/>
              </a:rPr>
              <a:t>The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"wow"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factor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our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Student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Result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Management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System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lies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seamless </a:t>
            </a:r>
            <a:r>
              <a:rPr sz="3200" spc="-20" dirty="0">
                <a:latin typeface="Trebuchet MS"/>
                <a:cs typeface="Trebuchet MS"/>
              </a:rPr>
              <a:t>integration</a:t>
            </a:r>
            <a:r>
              <a:rPr sz="3200" spc="-1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cutting-</a:t>
            </a:r>
            <a:r>
              <a:rPr sz="3200" dirty="0">
                <a:latin typeface="Trebuchet MS"/>
                <a:cs typeface="Trebuchet MS"/>
              </a:rPr>
              <a:t>edge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technology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with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user-</a:t>
            </a:r>
            <a:r>
              <a:rPr sz="3200" spc="-55" dirty="0">
                <a:latin typeface="Trebuchet MS"/>
                <a:cs typeface="Trebuchet MS"/>
              </a:rPr>
              <a:t>centric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design.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From</a:t>
            </a:r>
            <a:r>
              <a:rPr sz="3200" spc="-1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its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intuitive </a:t>
            </a:r>
            <a:r>
              <a:rPr sz="3200" spc="-50" dirty="0">
                <a:latin typeface="Trebuchet MS"/>
                <a:cs typeface="Trebuchet MS"/>
              </a:rPr>
              <a:t>interface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its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robust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functionality,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every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aspect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system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is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tailored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deliver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an </a:t>
            </a:r>
            <a:r>
              <a:rPr sz="3200" dirty="0">
                <a:latin typeface="Trebuchet MS"/>
                <a:cs typeface="Trebuchet MS"/>
              </a:rPr>
              <a:t>unparalleled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user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experience.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With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features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like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real-</a:t>
            </a:r>
            <a:r>
              <a:rPr sz="3200" spc="-25" dirty="0">
                <a:latin typeface="Trebuchet MS"/>
                <a:cs typeface="Trebuchet MS"/>
              </a:rPr>
              <a:t>time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updates,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predictive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analytics, </a:t>
            </a:r>
            <a:r>
              <a:rPr sz="3200" spc="60" dirty="0">
                <a:latin typeface="Trebuchet MS"/>
                <a:cs typeface="Trebuchet MS"/>
              </a:rPr>
              <a:t>and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personalized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insights,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educators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can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not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only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manage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student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records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efficiently </a:t>
            </a:r>
            <a:r>
              <a:rPr sz="3200" dirty="0">
                <a:latin typeface="Trebuchet MS"/>
                <a:cs typeface="Trebuchet MS"/>
              </a:rPr>
              <a:t>but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also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gain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valuable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insights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enhance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teaching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methodologies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and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student </a:t>
            </a:r>
            <a:r>
              <a:rPr sz="3200" spc="-25" dirty="0">
                <a:latin typeface="Trebuchet MS"/>
                <a:cs typeface="Trebuchet MS"/>
              </a:rPr>
              <a:t>outcomes.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Moreover,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our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system's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scalability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and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flexibility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ensure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it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can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adapt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the </a:t>
            </a:r>
            <a:r>
              <a:rPr sz="3200" dirty="0">
                <a:latin typeface="Trebuchet MS"/>
                <a:cs typeface="Trebuchet MS"/>
              </a:rPr>
              <a:t>evolving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needs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educational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institutions,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providing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future-</a:t>
            </a:r>
            <a:r>
              <a:rPr sz="3200" dirty="0">
                <a:latin typeface="Trebuchet MS"/>
                <a:cs typeface="Trebuchet MS"/>
              </a:rPr>
              <a:t>proof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solution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that </a:t>
            </a:r>
            <a:r>
              <a:rPr sz="3200" dirty="0">
                <a:latin typeface="Trebuchet MS"/>
                <a:cs typeface="Trebuchet MS"/>
              </a:rPr>
              <a:t>continually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exceeds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expectations.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In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essence,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our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Student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Result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Management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System </a:t>
            </a:r>
            <a:r>
              <a:rPr sz="3200" spc="50" dirty="0">
                <a:latin typeface="Trebuchet MS"/>
                <a:cs typeface="Trebuchet MS"/>
              </a:rPr>
              <a:t>doesn't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just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meet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requirements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spc="480" dirty="0">
                <a:latin typeface="Trebuchet MS"/>
                <a:cs typeface="Trebuchet MS"/>
              </a:rPr>
              <a:t>–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it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revolutionizes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way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academic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records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are </a:t>
            </a:r>
            <a:r>
              <a:rPr sz="3200" dirty="0">
                <a:latin typeface="Trebuchet MS"/>
                <a:cs typeface="Trebuchet MS"/>
              </a:rPr>
              <a:t>managed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and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leveraged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drive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student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success,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leaving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users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impressed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and </a:t>
            </a:r>
            <a:r>
              <a:rPr sz="3200" spc="-10" dirty="0">
                <a:latin typeface="Trebuchet MS"/>
                <a:cs typeface="Trebuchet MS"/>
              </a:rPr>
              <a:t>empowered.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63555" cy="10287000"/>
            <a:chOff x="0" y="0"/>
            <a:chExt cx="1066355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920605" cy="10287000"/>
            </a:xfrm>
            <a:custGeom>
              <a:avLst/>
              <a:gdLst/>
              <a:ahLst/>
              <a:cxnLst/>
              <a:rect l="l" t="t" r="r" b="b"/>
              <a:pathLst>
                <a:path w="9920605" h="10287000">
                  <a:moveTo>
                    <a:pt x="0" y="0"/>
                  </a:moveTo>
                  <a:lnTo>
                    <a:pt x="7115046" y="0"/>
                  </a:lnTo>
                  <a:lnTo>
                    <a:pt x="9920365" y="4859009"/>
                  </a:lnTo>
                  <a:lnTo>
                    <a:pt x="6786549" y="10286999"/>
                  </a:lnTo>
                  <a:lnTo>
                    <a:pt x="23551" y="10286999"/>
                  </a:lnTo>
                  <a:lnTo>
                    <a:pt x="0" y="10246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86084" y="3529195"/>
              <a:ext cx="5277485" cy="4570095"/>
            </a:xfrm>
            <a:custGeom>
              <a:avLst/>
              <a:gdLst/>
              <a:ahLst/>
              <a:cxnLst/>
              <a:rect l="l" t="t" r="r" b="b"/>
              <a:pathLst>
                <a:path w="5277484" h="4570095">
                  <a:moveTo>
                    <a:pt x="1319190" y="0"/>
                  </a:moveTo>
                  <a:lnTo>
                    <a:pt x="3957756" y="0"/>
                  </a:lnTo>
                  <a:lnTo>
                    <a:pt x="5276947" y="2284930"/>
                  </a:lnTo>
                  <a:lnTo>
                    <a:pt x="3957756" y="4569861"/>
                  </a:lnTo>
                  <a:lnTo>
                    <a:pt x="1319375" y="4569861"/>
                  </a:lnTo>
                  <a:lnTo>
                    <a:pt x="0" y="2284930"/>
                  </a:lnTo>
                  <a:lnTo>
                    <a:pt x="1319190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359660" indent="-2299335">
              <a:lnSpc>
                <a:spcPct val="100000"/>
              </a:lnSpc>
              <a:spcBef>
                <a:spcPts val="1135"/>
              </a:spcBef>
              <a:buSzPct val="96153"/>
              <a:buFont typeface="Verdana"/>
              <a:buAutoNum type="arabicPeriod"/>
              <a:tabLst>
                <a:tab pos="2359660" algn="l"/>
              </a:tabLst>
            </a:pPr>
            <a:r>
              <a:rPr spc="-430" dirty="0"/>
              <a:t>Process</a:t>
            </a:r>
            <a:r>
              <a:rPr spc="-500" dirty="0"/>
              <a:t> </a:t>
            </a:r>
            <a:r>
              <a:rPr spc="-275" dirty="0"/>
              <a:t>Modeling</a:t>
            </a:r>
          </a:p>
          <a:p>
            <a:pPr marL="2860675" indent="-2811145">
              <a:lnSpc>
                <a:spcPct val="100000"/>
              </a:lnSpc>
              <a:spcBef>
                <a:spcPts val="1035"/>
              </a:spcBef>
              <a:buSzPct val="96153"/>
              <a:buFont typeface="Verdana"/>
              <a:buAutoNum type="arabicPeriod"/>
              <a:tabLst>
                <a:tab pos="2860675" algn="l"/>
              </a:tabLst>
            </a:pPr>
            <a:r>
              <a:rPr spc="-330" dirty="0"/>
              <a:t>Data</a:t>
            </a:r>
            <a:r>
              <a:rPr spc="-505" dirty="0"/>
              <a:t> </a:t>
            </a:r>
            <a:r>
              <a:rPr spc="-275" dirty="0"/>
              <a:t>Modeling</a:t>
            </a:r>
          </a:p>
          <a:p>
            <a:pPr marL="2164715" indent="-2135505">
              <a:lnSpc>
                <a:spcPct val="100000"/>
              </a:lnSpc>
              <a:spcBef>
                <a:spcPts val="1035"/>
              </a:spcBef>
              <a:buSzPct val="96153"/>
              <a:buFont typeface="Verdana"/>
              <a:buAutoNum type="arabicPeriod"/>
              <a:tabLst>
                <a:tab pos="2164715" algn="l"/>
              </a:tabLst>
            </a:pPr>
            <a:r>
              <a:rPr spc="-500" dirty="0"/>
              <a:t>Use</a:t>
            </a:r>
            <a:r>
              <a:rPr spc="-509" dirty="0"/>
              <a:t> Case</a:t>
            </a:r>
            <a:r>
              <a:rPr spc="-505" dirty="0"/>
              <a:t> </a:t>
            </a:r>
            <a:r>
              <a:rPr spc="-275" dirty="0"/>
              <a:t>Modeling</a:t>
            </a:r>
          </a:p>
          <a:p>
            <a:pPr marL="1883410" indent="-1870710">
              <a:lnSpc>
                <a:spcPct val="100000"/>
              </a:lnSpc>
              <a:spcBef>
                <a:spcPts val="1035"/>
              </a:spcBef>
              <a:buSzPct val="96153"/>
              <a:buFont typeface="Verdana"/>
              <a:buAutoNum type="arabicPeriod"/>
              <a:tabLst>
                <a:tab pos="1883410" algn="l"/>
              </a:tabLst>
            </a:pPr>
            <a:r>
              <a:rPr spc="-315" dirty="0"/>
              <a:t>Behavioral</a:t>
            </a:r>
            <a:r>
              <a:rPr spc="-465" dirty="0"/>
              <a:t> </a:t>
            </a:r>
            <a:r>
              <a:rPr spc="-275" dirty="0"/>
              <a:t>Modeling</a:t>
            </a:r>
          </a:p>
          <a:p>
            <a:pPr marL="650875" indent="-647700">
              <a:lnSpc>
                <a:spcPct val="100000"/>
              </a:lnSpc>
              <a:spcBef>
                <a:spcPts val="1035"/>
              </a:spcBef>
              <a:buSzPct val="96153"/>
              <a:buFont typeface="Verdana"/>
              <a:buAutoNum type="arabicPeriod"/>
              <a:tabLst>
                <a:tab pos="650875" algn="l"/>
              </a:tabLst>
            </a:pPr>
            <a:r>
              <a:rPr spc="-415" dirty="0"/>
              <a:t>User</a:t>
            </a:r>
            <a:r>
              <a:rPr spc="-500" dirty="0"/>
              <a:t> </a:t>
            </a:r>
            <a:r>
              <a:rPr spc="-320" dirty="0"/>
              <a:t>Interface</a:t>
            </a:r>
            <a:r>
              <a:rPr spc="-495" dirty="0"/>
              <a:t> </a:t>
            </a:r>
            <a:r>
              <a:rPr spc="-285" dirty="0"/>
              <a:t>(UI)</a:t>
            </a:r>
            <a:r>
              <a:rPr spc="-500" dirty="0"/>
              <a:t> </a:t>
            </a:r>
            <a:r>
              <a:rPr spc="-275" dirty="0"/>
              <a:t>Modeling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8074" rIns="0" bIns="0" rtlCol="0">
            <a:spAutoFit/>
          </a:bodyPr>
          <a:lstStyle/>
          <a:p>
            <a:pPr marL="8375015">
              <a:lnSpc>
                <a:spcPct val="100000"/>
              </a:lnSpc>
              <a:spcBef>
                <a:spcPts val="100"/>
              </a:spcBef>
            </a:pPr>
            <a:r>
              <a:rPr sz="9200" spc="-645" dirty="0">
                <a:solidFill>
                  <a:srgbClr val="000000"/>
                </a:solidFill>
              </a:rPr>
              <a:t>MODELLING</a:t>
            </a:r>
            <a:endParaRPr sz="9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827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PARVATHALA HARINI</vt:lpstr>
      <vt:lpstr>STUDENT RESULT MANAGEMENT SYSTEM</vt:lpstr>
      <vt:lpstr>1. Introduction</vt:lpstr>
      <vt:lpstr>PROBLEM STATEMENT</vt:lpstr>
      <vt:lpstr>PROJECT OVERVIEW</vt:lpstr>
      <vt:lpstr>WHO ARE THE END USERS</vt:lpstr>
      <vt:lpstr>YOUR SOLUTION AND IT’S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PARVATHALA HARINI</dc:title>
  <dc:creator>ADMIN</dc:creator>
  <cp:lastModifiedBy>ADMIN</cp:lastModifiedBy>
  <cp:revision>1</cp:revision>
  <dcterms:created xsi:type="dcterms:W3CDTF">2024-03-30T10:03:20Z</dcterms:created>
  <dcterms:modified xsi:type="dcterms:W3CDTF">2024-03-30T10:32:36Z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2024-03-30T00:00:00Z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2024-03-30T00:00:00Z</vt:filetime>
  </property>
</Properties>
</file>