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6"/>
  </p:notesMasterIdLst>
  <p:sldIdLst>
    <p:sldId id="303" r:id="rId2"/>
    <p:sldId id="256" r:id="rId3"/>
    <p:sldId id="302" r:id="rId4"/>
    <p:sldId id="257" r:id="rId5"/>
    <p:sldId id="260" r:id="rId6"/>
    <p:sldId id="259" r:id="rId7"/>
    <p:sldId id="295" r:id="rId8"/>
    <p:sldId id="296" r:id="rId9"/>
    <p:sldId id="297" r:id="rId10"/>
    <p:sldId id="298" r:id="rId11"/>
    <p:sldId id="299" r:id="rId12"/>
    <p:sldId id="300" r:id="rId13"/>
    <p:sldId id="301" r:id="rId14"/>
    <p:sldId id="294" r:id="rId15"/>
  </p:sldIdLst>
  <p:sldSz cx="9144000" cy="5143500" type="screen16x9"/>
  <p:notesSz cx="6858000" cy="9144000"/>
  <p:embeddedFontLst>
    <p:embeddedFont>
      <p:font typeface="Sitka Banner" panose="02000505000000020004" pitchFamily="2" charset="0"/>
      <p:regular r:id="rId17"/>
      <p:bold r:id="rId18"/>
      <p:italic r:id="rId19"/>
      <p:boldItalic r:id="rId20"/>
    </p:embeddedFont>
    <p:embeddedFont>
      <p:font typeface="Albert Sans ExtraBold" panose="020B0604020202020204" charset="0"/>
      <p:bold r:id="rId21"/>
      <p:boldItalic r:id="rId22"/>
    </p:embeddedFont>
    <p:embeddedFont>
      <p:font typeface="Palatino Linotype" panose="02040502050505030304" pitchFamily="18" charset="0"/>
      <p:regular r:id="rId23"/>
      <p:bold r:id="rId24"/>
      <p:italic r:id="rId25"/>
      <p:boldItalic r:id="rId26"/>
    </p:embeddedFont>
    <p:embeddedFont>
      <p:font typeface="Titillium Web Light" panose="020B0604020202020204" charset="0"/>
      <p:regular r:id="rId27"/>
      <p:bold r:id="rId28"/>
      <p:italic r:id="rId29"/>
      <p:boldItalic r:id="rId30"/>
    </p:embeddedFont>
    <p:embeddedFont>
      <p:font typeface="Fira Sans Condensed" panose="020B0604020202020204" charset="0"/>
      <p:regular r:id="rId31"/>
      <p:bold r:id="rId32"/>
      <p:italic r:id="rId33"/>
      <p:boldItalic r:id="rId34"/>
    </p:embeddedFont>
    <p:embeddedFont>
      <p:font typeface="Titillium Web"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92" d="100"/>
          <a:sy n="92" d="100"/>
        </p:scale>
        <p:origin x="76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20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571472" y="1071552"/>
            <a:ext cx="6172216" cy="289947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4800" dirty="0" smtClean="0">
                <a:latin typeface="Titillium Web" charset="0"/>
                <a:cs typeface="Arial" pitchFamily="34" charset="0"/>
              </a:rPr>
              <a:t>HAND WRITTEN</a:t>
            </a:r>
            <a:br>
              <a:rPr lang="en-GB" sz="4800" dirty="0" smtClean="0">
                <a:latin typeface="Titillium Web" charset="0"/>
                <a:cs typeface="Arial" pitchFamily="34" charset="0"/>
              </a:rPr>
            </a:br>
            <a:r>
              <a:rPr lang="en-GB" sz="4800" dirty="0" smtClean="0">
                <a:latin typeface="Titillium Web" charset="0"/>
                <a:cs typeface="Arial" pitchFamily="34" charset="0"/>
              </a:rPr>
              <a:t>DIGIT CLASSIFICATION</a:t>
            </a:r>
            <a:br>
              <a:rPr lang="en-GB" sz="4800" dirty="0" smtClean="0">
                <a:latin typeface="Titillium Web" charset="0"/>
                <a:cs typeface="Arial" pitchFamily="34" charset="0"/>
              </a:rPr>
            </a:br>
            <a:r>
              <a:rPr lang="en-GB" sz="4800" dirty="0" smtClean="0">
                <a:latin typeface="Titillium Web" charset="0"/>
                <a:cs typeface="Arial" pitchFamily="34" charset="0"/>
              </a:rPr>
              <a:t>WITH MLP</a:t>
            </a:r>
            <a:endParaRPr sz="4800">
              <a:latin typeface="Titillium Web" charset="0"/>
              <a:cs typeface="Arial" pitchFamily="34" charset="0"/>
            </a:endParaRPr>
          </a:p>
        </p:txBody>
      </p:sp>
      <p:sp>
        <p:nvSpPr>
          <p:cNvPr id="2" name="TextBox 1"/>
          <p:cNvSpPr txBox="1"/>
          <p:nvPr/>
        </p:nvSpPr>
        <p:spPr>
          <a:xfrm>
            <a:off x="5364088" y="3651870"/>
            <a:ext cx="2376264" cy="1200329"/>
          </a:xfrm>
          <a:prstGeom prst="rect">
            <a:avLst/>
          </a:prstGeom>
          <a:noFill/>
        </p:spPr>
        <p:txBody>
          <a:bodyPr wrap="square" rtlCol="0">
            <a:spAutoFit/>
          </a:bodyPr>
          <a:lstStyle/>
          <a:p>
            <a:pPr lvl="0"/>
            <a:r>
              <a:rPr lang="en-IN" sz="2400" b="1" dirty="0" smtClean="0">
                <a:solidFill>
                  <a:schemeClr val="bg1"/>
                </a:solidFill>
                <a:latin typeface="Titillium Web" panose="020B0604020202020204" charset="0"/>
                <a:cs typeface="Times New Roman" panose="02020603050405020304" pitchFamily="18" charset="0"/>
              </a:rPr>
              <a:t>BY :</a:t>
            </a:r>
            <a:endParaRPr lang="en-IN" sz="2400" b="1" dirty="0">
              <a:solidFill>
                <a:schemeClr val="bg1"/>
              </a:solidFill>
              <a:latin typeface="Titillium Web" panose="020B0604020202020204" charset="0"/>
              <a:cs typeface="Times New Roman" panose="02020603050405020304" pitchFamily="18" charset="0"/>
            </a:endParaRPr>
          </a:p>
          <a:p>
            <a:pPr lvl="0"/>
            <a:r>
              <a:rPr lang="en-US" sz="2400" b="1" dirty="0" smtClean="0">
                <a:solidFill>
                  <a:schemeClr val="bg1"/>
                </a:solidFill>
                <a:latin typeface="Titillium Web" panose="020B0604020202020204" charset="0"/>
                <a:cs typeface="Times New Roman" panose="02020603050405020304" pitchFamily="18" charset="0"/>
              </a:rPr>
              <a:t>HARINI.P</a:t>
            </a:r>
            <a:endParaRPr lang="en-IN" sz="2400" b="1" dirty="0">
              <a:solidFill>
                <a:schemeClr val="bg1"/>
              </a:solidFill>
              <a:latin typeface="Titillium Web" panose="020B0604020202020204" charset="0"/>
              <a:cs typeface="Times New Roman" panose="02020603050405020304" pitchFamily="18" charset="0"/>
            </a:endParaRPr>
          </a:p>
          <a:p>
            <a:endParaRPr lang="en-IN" sz="2400" dirty="0">
              <a:solidFill>
                <a:schemeClr val="bg1"/>
              </a:solidFill>
              <a:latin typeface="Titillium Web" panose="020B0604020202020204" charset="0"/>
            </a:endParaRPr>
          </a:p>
        </p:txBody>
      </p:sp>
    </p:spTree>
    <p:extLst>
      <p:ext uri="{BB962C8B-B14F-4D97-AF65-F5344CB8AC3E}">
        <p14:creationId xmlns:p14="http://schemas.microsoft.com/office/powerpoint/2010/main" val="383339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72"/>
            <a:ext cx="8072494" cy="642942"/>
          </a:xfrm>
        </p:spPr>
        <p:txBody>
          <a:bodyPr/>
          <a:lstStyle/>
          <a:p>
            <a:pPr algn="just"/>
            <a:r>
              <a:rPr lang="en" dirty="0" smtClean="0"/>
              <a:t>MODELLING PROCESS</a:t>
            </a:r>
            <a:endParaRPr lang="en-GB" dirty="0"/>
          </a:p>
        </p:txBody>
      </p:sp>
      <p:sp>
        <p:nvSpPr>
          <p:cNvPr id="3" name="Text Placeholder 2"/>
          <p:cNvSpPr>
            <a:spLocks noGrp="1"/>
          </p:cNvSpPr>
          <p:nvPr>
            <p:ph type="body" idx="1"/>
          </p:nvPr>
        </p:nvSpPr>
        <p:spPr>
          <a:xfrm>
            <a:off x="242854" y="1714494"/>
            <a:ext cx="8901146" cy="2863054"/>
          </a:xfrm>
        </p:spPr>
        <p:txBody>
          <a:bodyPr/>
          <a:lstStyle/>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sp>
        <p:nvSpPr>
          <p:cNvPr id="5" name="Google Shape;61;p12"/>
          <p:cNvSpPr txBox="1">
            <a:spLocks/>
          </p:cNvSpPr>
          <p:nvPr/>
        </p:nvSpPr>
        <p:spPr>
          <a:xfrm>
            <a:off x="571472" y="1285866"/>
            <a:ext cx="7643866" cy="3153600"/>
          </a:xfrm>
          <a:prstGeom prst="rect">
            <a:avLst/>
          </a:prstGeom>
          <a:noFill/>
          <a:ln>
            <a:noFill/>
          </a:ln>
        </p:spPr>
        <p:txBody>
          <a:bodyPr spcFirstLastPara="1" wrap="square" lIns="0" tIns="0" rIns="0" bIns="0" anchor="t" anchorCtr="0">
            <a:noAutofit/>
          </a:bodyPr>
          <a:lstStyle/>
          <a:p>
            <a:r>
              <a:rPr lang="en-US" sz="1600" b="1" dirty="0" smtClean="0">
                <a:solidFill>
                  <a:schemeClr val="bg1"/>
                </a:solidFill>
                <a:latin typeface="Titillium Web Light" charset="0"/>
              </a:rPr>
              <a:t>Model Selection</a:t>
            </a:r>
            <a:r>
              <a:rPr lang="en-US" sz="1600" dirty="0" smtClean="0">
                <a:solidFill>
                  <a:schemeClr val="bg1"/>
                </a:solidFill>
                <a:latin typeface="Titillium Web Light" charset="0"/>
              </a:rPr>
              <a:t>: Decide on the type of neural network architecture to use. In this case, you've chosen MLPs for their simplicity and effectiveness in handling tabular data like the flattened pixel values of the MNIST images.</a:t>
            </a:r>
          </a:p>
          <a:p>
            <a:endParaRPr lang="en-US" sz="1600" dirty="0" smtClean="0">
              <a:solidFill>
                <a:schemeClr val="bg1"/>
              </a:solidFill>
              <a:latin typeface="Titillium Web Light" charset="0"/>
            </a:endParaRPr>
          </a:p>
          <a:p>
            <a:r>
              <a:rPr lang="en-US" sz="1600" b="1" dirty="0" smtClean="0">
                <a:solidFill>
                  <a:schemeClr val="bg1"/>
                </a:solidFill>
                <a:latin typeface="Titillium Web Light" charset="0"/>
              </a:rPr>
              <a:t>Input Layer: </a:t>
            </a:r>
            <a:r>
              <a:rPr lang="en-US" sz="1600" dirty="0" smtClean="0">
                <a:solidFill>
                  <a:schemeClr val="bg1"/>
                </a:solidFill>
                <a:latin typeface="Titillium Web Light" charset="0"/>
              </a:rPr>
              <a:t>Define the input layer of the MLP. Since the MNIST images are 28x28 pixels and have been flattened into a 1D array of size 784, the input layer will have 784 neurons.</a:t>
            </a:r>
          </a:p>
          <a:p>
            <a:endParaRPr lang="en-US" sz="1600" dirty="0" smtClean="0">
              <a:solidFill>
                <a:schemeClr val="bg1"/>
              </a:solidFill>
              <a:latin typeface="Titillium Web Light" charset="0"/>
            </a:endParaRPr>
          </a:p>
          <a:p>
            <a:r>
              <a:rPr lang="en-US" sz="1600" b="1" dirty="0" smtClean="0">
                <a:solidFill>
                  <a:schemeClr val="bg1"/>
                </a:solidFill>
                <a:latin typeface="Titillium Web Light" charset="0"/>
              </a:rPr>
              <a:t>Hidden Layers: </a:t>
            </a:r>
            <a:r>
              <a:rPr lang="en-US" sz="1600" dirty="0" smtClean="0">
                <a:solidFill>
                  <a:schemeClr val="bg1"/>
                </a:solidFill>
                <a:latin typeface="Titillium Web Light" charset="0"/>
              </a:rPr>
              <a:t>Determine the number of hidden layers and the number of neurons in each hidden layer. This choice may involve experimentation and optimization. In your code, you've chosen to have two hidden layers with 128 and 64 neurons, respectively.</a:t>
            </a:r>
          </a:p>
          <a:p>
            <a:endParaRPr lang="en-US" sz="1600" dirty="0" smtClean="0">
              <a:solidFill>
                <a:schemeClr val="bg1"/>
              </a:solidFill>
              <a:latin typeface="Titillium Web Light" charset="0"/>
            </a:endParaRPr>
          </a:p>
          <a:p>
            <a:r>
              <a:rPr lang="en-US" sz="1600" b="1" dirty="0" smtClean="0">
                <a:solidFill>
                  <a:schemeClr val="bg1"/>
                </a:solidFill>
                <a:latin typeface="Titillium Web Light" charset="0"/>
              </a:rPr>
              <a:t>Activation Functions: </a:t>
            </a:r>
            <a:r>
              <a:rPr lang="en-US" sz="1600" dirty="0" smtClean="0">
                <a:solidFill>
                  <a:schemeClr val="bg1"/>
                </a:solidFill>
                <a:latin typeface="Titillium Web Light" charset="0"/>
              </a:rPr>
              <a:t>Choose appropriate activation functions for each layer to introduce non-linearity into the model. Common choices include </a:t>
            </a:r>
            <a:r>
              <a:rPr lang="en-US" sz="1600" dirty="0" err="1" smtClean="0">
                <a:solidFill>
                  <a:schemeClr val="bg1"/>
                </a:solidFill>
                <a:latin typeface="Titillium Web Light" charset="0"/>
              </a:rPr>
              <a:t>ReLU</a:t>
            </a:r>
            <a:r>
              <a:rPr lang="en-US" sz="1600" dirty="0" smtClean="0">
                <a:solidFill>
                  <a:schemeClr val="bg1"/>
                </a:solidFill>
                <a:latin typeface="Titillium Web Light" charset="0"/>
              </a:rPr>
              <a:t> (Rectified Linear Unit) for hidden layers and </a:t>
            </a:r>
            <a:r>
              <a:rPr lang="en-US" sz="1600" dirty="0" err="1" smtClean="0">
                <a:solidFill>
                  <a:schemeClr val="bg1"/>
                </a:solidFill>
                <a:latin typeface="Titillium Web Light" charset="0"/>
              </a:rPr>
              <a:t>softmax</a:t>
            </a:r>
            <a:r>
              <a:rPr lang="en-US" sz="1600" dirty="0" smtClean="0">
                <a:solidFill>
                  <a:schemeClr val="bg1"/>
                </a:solidFill>
                <a:latin typeface="Titillium Web Light" charset="0"/>
              </a:rPr>
              <a:t> for the output layer in classification tasks.</a:t>
            </a:r>
          </a:p>
          <a:p>
            <a:pPr marL="457200" lvl="0" indent="-381000">
              <a:spcBef>
                <a:spcPts val="600"/>
              </a:spcBef>
              <a:buClr>
                <a:srgbClr val="7DFFB1"/>
              </a:buClr>
              <a:buSzPts val="2400"/>
              <a:buFont typeface="Titillium Web Light"/>
              <a:buChar char="▰"/>
            </a:pPr>
            <a:endParaRPr lang="en-GB" sz="2000" b="1" dirty="0" smtClean="0">
              <a:solidFill>
                <a:schemeClr val="bg1"/>
              </a:solidFill>
              <a:latin typeface="Palatino Linotype" panose="02040502050505030304" pitchFamily="18" charset="0"/>
            </a:endParaRPr>
          </a:p>
          <a:p>
            <a:pPr marL="285750" lvl="0" indent="-285750">
              <a:lnSpc>
                <a:spcPct val="150000"/>
              </a:lnSpc>
              <a:buClr>
                <a:schemeClr val="tx1"/>
              </a:buClr>
            </a:pPr>
            <a:r>
              <a:rPr lang="en-US" sz="1600" b="1" dirty="0" smtClean="0">
                <a:solidFill>
                  <a:schemeClr val="bg1"/>
                </a:solidFill>
                <a:latin typeface="Titillium Web Light" charset="0"/>
              </a:rPr>
              <a:t> </a:t>
            </a:r>
            <a:endParaRPr lang="en-US" sz="1600" dirty="0" smtClean="0">
              <a:solidFill>
                <a:schemeClr val="tx1"/>
              </a:solidFill>
              <a:latin typeface="Fira Sans Condensed" panose="020B0503050000020004" pitchFamily="34" charset="0"/>
            </a:endParaRPr>
          </a:p>
          <a:p>
            <a:pPr marL="457200" lvl="0" indent="-381000">
              <a:spcBef>
                <a:spcPts val="600"/>
              </a:spcBef>
              <a:buClr>
                <a:srgbClr val="7DFFB1"/>
              </a:buClr>
              <a:buSzPts val="2400"/>
            </a:pPr>
            <a:endParaRPr lang="en-GB" sz="2000" b="1" dirty="0" smtClean="0">
              <a:solidFill>
                <a:schemeClr val="bg1"/>
              </a:solidFill>
              <a:latin typeface="Palatino Linotype" panose="02040502050505030304" pitchFamily="18" charset="0"/>
            </a:endParaRPr>
          </a:p>
          <a:p>
            <a:pPr marL="457200" indent="-381000">
              <a:spcBef>
                <a:spcPts val="600"/>
              </a:spcBef>
              <a:buClr>
                <a:srgbClr val="7DFFB1"/>
              </a:buClr>
              <a:buSzPts val="2400"/>
              <a:buFont typeface="Titillium Web Light"/>
              <a:buChar char="▰"/>
            </a:pPr>
            <a:endParaRPr lang="en-GB"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pPr>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Char char="▰"/>
              <a:tabLst/>
              <a:defRPr/>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r>
              <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t>
            </a: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72"/>
            <a:ext cx="8072494" cy="642942"/>
          </a:xfrm>
        </p:spPr>
        <p:txBody>
          <a:bodyPr/>
          <a:lstStyle/>
          <a:p>
            <a:pPr algn="just"/>
            <a:r>
              <a:rPr lang="en" dirty="0" smtClean="0"/>
              <a:t>CODE IMPLEMENTATION</a:t>
            </a:r>
            <a:endParaRPr lang="en-GB" dirty="0"/>
          </a:p>
        </p:txBody>
      </p:sp>
      <p:sp>
        <p:nvSpPr>
          <p:cNvPr id="3" name="Text Placeholder 2"/>
          <p:cNvSpPr>
            <a:spLocks noGrp="1"/>
          </p:cNvSpPr>
          <p:nvPr>
            <p:ph type="body" idx="1"/>
          </p:nvPr>
        </p:nvSpPr>
        <p:spPr>
          <a:xfrm>
            <a:off x="242854" y="1714494"/>
            <a:ext cx="8901146" cy="2863054"/>
          </a:xfrm>
        </p:spPr>
        <p:txBody>
          <a:bodyPr/>
          <a:lstStyle/>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pic>
        <p:nvPicPr>
          <p:cNvPr id="6" name="Picture 5">
            <a:extLst>
              <a:ext uri="{FF2B5EF4-FFF2-40B4-BE49-F238E27FC236}">
                <a16:creationId xmlns:a16="http://schemas.microsoft.com/office/drawing/2014/main" id="{9D97F041-5979-129D-D376-276F0216201C}"/>
              </a:ext>
            </a:extLst>
          </p:cNvPr>
          <p:cNvPicPr>
            <a:picLocks noChangeAspect="1"/>
          </p:cNvPicPr>
          <p:nvPr/>
        </p:nvPicPr>
        <p:blipFill>
          <a:blip r:embed="rId2"/>
          <a:stretch>
            <a:fillRect/>
          </a:stretch>
        </p:blipFill>
        <p:spPr>
          <a:xfrm>
            <a:off x="428596" y="1428742"/>
            <a:ext cx="4006543" cy="3305161"/>
          </a:xfrm>
          <a:prstGeom prst="rect">
            <a:avLst/>
          </a:prstGeom>
        </p:spPr>
      </p:pic>
      <p:pic>
        <p:nvPicPr>
          <p:cNvPr id="7" name="Picture 6">
            <a:extLst>
              <a:ext uri="{FF2B5EF4-FFF2-40B4-BE49-F238E27FC236}">
                <a16:creationId xmlns:a16="http://schemas.microsoft.com/office/drawing/2014/main" id="{CE8DA26F-C7DE-E50B-416B-B2398598D3A8}"/>
              </a:ext>
            </a:extLst>
          </p:cNvPr>
          <p:cNvPicPr>
            <a:picLocks noChangeAspect="1"/>
          </p:cNvPicPr>
          <p:nvPr/>
        </p:nvPicPr>
        <p:blipFill>
          <a:blip r:embed="rId3"/>
          <a:stretch>
            <a:fillRect/>
          </a:stretch>
        </p:blipFill>
        <p:spPr>
          <a:xfrm>
            <a:off x="4857752" y="1428742"/>
            <a:ext cx="3929090" cy="33051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85734"/>
            <a:ext cx="2286016" cy="642942"/>
          </a:xfrm>
        </p:spPr>
        <p:txBody>
          <a:bodyPr/>
          <a:lstStyle/>
          <a:p>
            <a:pPr algn="just"/>
            <a:r>
              <a:rPr lang="en" dirty="0" smtClean="0"/>
              <a:t>RESULT</a:t>
            </a:r>
            <a:endParaRPr lang="en-GB" dirty="0"/>
          </a:p>
        </p:txBody>
      </p:sp>
      <p:pic>
        <p:nvPicPr>
          <p:cNvPr id="9" name="Picture 8">
            <a:extLst>
              <a:ext uri="{FF2B5EF4-FFF2-40B4-BE49-F238E27FC236}">
                <a16:creationId xmlns:a16="http://schemas.microsoft.com/office/drawing/2014/main" id="{7C0D9CCA-59DA-C726-7266-1462ABE78DAD}"/>
              </a:ext>
            </a:extLst>
          </p:cNvPr>
          <p:cNvPicPr>
            <a:picLocks noChangeAspect="1"/>
          </p:cNvPicPr>
          <p:nvPr/>
        </p:nvPicPr>
        <p:blipFill>
          <a:blip r:embed="rId2"/>
          <a:stretch>
            <a:fillRect/>
          </a:stretch>
        </p:blipFill>
        <p:spPr>
          <a:xfrm>
            <a:off x="857224" y="1142990"/>
            <a:ext cx="6193461" cy="37513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72"/>
            <a:ext cx="8072494" cy="642942"/>
          </a:xfrm>
        </p:spPr>
        <p:txBody>
          <a:bodyPr/>
          <a:lstStyle/>
          <a:p>
            <a:pPr algn="just"/>
            <a:r>
              <a:rPr lang="en" dirty="0"/>
              <a:t>CONCLUSION</a:t>
            </a:r>
            <a:endParaRPr lang="en-GB" dirty="0"/>
          </a:p>
        </p:txBody>
      </p:sp>
      <p:sp>
        <p:nvSpPr>
          <p:cNvPr id="3" name="Text Placeholder 2"/>
          <p:cNvSpPr>
            <a:spLocks noGrp="1"/>
          </p:cNvSpPr>
          <p:nvPr>
            <p:ph type="body" idx="1"/>
          </p:nvPr>
        </p:nvSpPr>
        <p:spPr>
          <a:xfrm>
            <a:off x="242854" y="1714494"/>
            <a:ext cx="8901146" cy="2863054"/>
          </a:xfrm>
        </p:spPr>
        <p:txBody>
          <a:bodyPr/>
          <a:lstStyle/>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sp>
        <p:nvSpPr>
          <p:cNvPr id="5" name="Google Shape;61;p12"/>
          <p:cNvSpPr txBox="1">
            <a:spLocks/>
          </p:cNvSpPr>
          <p:nvPr/>
        </p:nvSpPr>
        <p:spPr>
          <a:xfrm>
            <a:off x="428596" y="1131590"/>
            <a:ext cx="7786742" cy="3153600"/>
          </a:xfrm>
          <a:prstGeom prst="rect">
            <a:avLst/>
          </a:prstGeom>
          <a:noFill/>
          <a:ln>
            <a:noFill/>
          </a:ln>
        </p:spPr>
        <p:txBody>
          <a:bodyPr spcFirstLastPara="1" wrap="square" lIns="0" tIns="0" rIns="0" bIns="0" anchor="t" anchorCtr="0">
            <a:noAutofit/>
          </a:bodyPr>
          <a:lstStyle/>
          <a:p>
            <a:pPr marL="457200" indent="-381000">
              <a:spcBef>
                <a:spcPts val="600"/>
              </a:spcBef>
              <a:buClr>
                <a:srgbClr val="7DFFB1"/>
              </a:buClr>
              <a:buSzPts val="2400"/>
              <a:buFont typeface="Titillium Web Light"/>
              <a:buChar char="▰"/>
            </a:pPr>
            <a:r>
              <a:rPr lang="en-US" b="1" dirty="0" smtClean="0">
                <a:solidFill>
                  <a:schemeClr val="bg1"/>
                </a:solidFill>
                <a:latin typeface="Titillium Web Light" panose="020B0604020202020204" charset="0"/>
              </a:rPr>
              <a:t>Model Evaluation:</a:t>
            </a:r>
          </a:p>
          <a:p>
            <a:r>
              <a:rPr lang="en-US" dirty="0" smtClean="0">
                <a:solidFill>
                  <a:schemeClr val="bg1"/>
                </a:solidFill>
                <a:latin typeface="Titillium Web Light" charset="0"/>
              </a:rPr>
              <a:t>                  </a:t>
            </a:r>
            <a:r>
              <a:rPr lang="en-US" dirty="0" smtClean="0">
                <a:solidFill>
                  <a:schemeClr val="bg1"/>
                </a:solidFill>
                <a:latin typeface="Titillium Web Light" panose="020B0604020202020204" charset="0"/>
              </a:rPr>
              <a:t>The </a:t>
            </a:r>
            <a:r>
              <a:rPr lang="en-US" dirty="0">
                <a:solidFill>
                  <a:schemeClr val="bg1"/>
                </a:solidFill>
                <a:latin typeface="Titillium Web Light" panose="020B0604020202020204" charset="0"/>
              </a:rPr>
              <a:t>MLP model was trained on the MNIST training dataset consisting of 60,000 handwritten digit </a:t>
            </a:r>
            <a:r>
              <a:rPr lang="en-US" dirty="0" smtClean="0">
                <a:solidFill>
                  <a:schemeClr val="bg1"/>
                </a:solidFill>
                <a:latin typeface="Titillium Web Light" panose="020B0604020202020204" charset="0"/>
              </a:rPr>
              <a:t>images. Training </a:t>
            </a:r>
            <a:r>
              <a:rPr lang="en-US" dirty="0">
                <a:solidFill>
                  <a:schemeClr val="bg1"/>
                </a:solidFill>
                <a:latin typeface="Titillium Web Light" panose="020B0604020202020204" charset="0"/>
              </a:rPr>
              <a:t>was performed for 5 epochs with a batch size of </a:t>
            </a:r>
            <a:r>
              <a:rPr lang="en-US" dirty="0" smtClean="0">
                <a:solidFill>
                  <a:schemeClr val="bg1"/>
                </a:solidFill>
                <a:latin typeface="Titillium Web Light" panose="020B0604020202020204" charset="0"/>
              </a:rPr>
              <a:t>64.During </a:t>
            </a:r>
            <a:r>
              <a:rPr lang="en-US" dirty="0">
                <a:solidFill>
                  <a:schemeClr val="bg1"/>
                </a:solidFill>
                <a:latin typeface="Titillium Web Light" panose="020B0604020202020204" charset="0"/>
              </a:rPr>
              <a:t>training, the model learned to classify handwritten digits based on the pixel values of the input images</a:t>
            </a:r>
            <a:r>
              <a:rPr lang="en-US" dirty="0" smtClean="0">
                <a:solidFill>
                  <a:schemeClr val="bg1"/>
                </a:solidFill>
                <a:latin typeface="Titillium Web Light" panose="020B0604020202020204" charset="0"/>
              </a:rPr>
              <a:t>.</a:t>
            </a:r>
          </a:p>
          <a:p>
            <a:endParaRPr lang="en-US" dirty="0">
              <a:solidFill>
                <a:schemeClr val="bg1"/>
              </a:solidFill>
              <a:latin typeface="Titillium Web Light" charset="0"/>
            </a:endParaRPr>
          </a:p>
          <a:p>
            <a:pPr marL="457200" indent="-381000">
              <a:spcBef>
                <a:spcPts val="600"/>
              </a:spcBef>
              <a:buClr>
                <a:srgbClr val="7DFFB1"/>
              </a:buClr>
              <a:buSzPts val="2400"/>
              <a:buFont typeface="Titillium Web Light"/>
              <a:buChar char="▰"/>
            </a:pPr>
            <a:r>
              <a:rPr lang="en-US" b="1" dirty="0" smtClean="0">
                <a:solidFill>
                  <a:schemeClr val="bg1"/>
                </a:solidFill>
                <a:latin typeface="Titillium Web Light" panose="020B0604020202020204" charset="0"/>
              </a:rPr>
              <a:t>Model </a:t>
            </a:r>
            <a:r>
              <a:rPr lang="en-US" b="1" dirty="0">
                <a:solidFill>
                  <a:schemeClr val="bg1"/>
                </a:solidFill>
                <a:latin typeface="Titillium Web Light" panose="020B0604020202020204" charset="0"/>
              </a:rPr>
              <a:t>Evaluation</a:t>
            </a:r>
            <a:r>
              <a:rPr lang="en-US" b="1" dirty="0" smtClean="0">
                <a:solidFill>
                  <a:schemeClr val="bg1"/>
                </a:solidFill>
                <a:latin typeface="Titillium Web Light" panose="020B0604020202020204" charset="0"/>
              </a:rPr>
              <a:t>:</a:t>
            </a:r>
          </a:p>
          <a:p>
            <a:r>
              <a:rPr lang="en-US" dirty="0">
                <a:solidFill>
                  <a:schemeClr val="bg1"/>
                </a:solidFill>
                <a:latin typeface="Titillium Web Light" panose="020B0604020202020204" charset="0"/>
              </a:rPr>
              <a:t>After training, the model was evaluated on the MNIST test dataset containing 10,000 unseen handwritten digit </a:t>
            </a:r>
            <a:r>
              <a:rPr lang="en-US" dirty="0" smtClean="0">
                <a:solidFill>
                  <a:schemeClr val="bg1"/>
                </a:solidFill>
                <a:latin typeface="Titillium Web Light" panose="020B0604020202020204" charset="0"/>
              </a:rPr>
              <a:t>images. The </a:t>
            </a:r>
            <a:r>
              <a:rPr lang="en-US" dirty="0">
                <a:solidFill>
                  <a:schemeClr val="bg1"/>
                </a:solidFill>
                <a:latin typeface="Titillium Web Light" panose="020B0604020202020204" charset="0"/>
              </a:rPr>
              <a:t>model achieved an accuracy of approximately [insert accuracy value here] on the test dataset, indicating its ability to correctly classify </a:t>
            </a:r>
            <a:r>
              <a:rPr lang="en-US" dirty="0" smtClean="0">
                <a:solidFill>
                  <a:schemeClr val="bg1"/>
                </a:solidFill>
                <a:latin typeface="Titillium Web Light" panose="020B0604020202020204" charset="0"/>
              </a:rPr>
              <a:t>digits. The </a:t>
            </a:r>
            <a:r>
              <a:rPr lang="en-US" dirty="0">
                <a:solidFill>
                  <a:schemeClr val="bg1"/>
                </a:solidFill>
                <a:latin typeface="Titillium Web Light" panose="020B0604020202020204" charset="0"/>
              </a:rPr>
              <a:t>evaluation metrics, including precision, recall, and F1-score, were calculated to assess the model's performance across different digit classes.</a:t>
            </a:r>
          </a:p>
          <a:p>
            <a:pPr marL="76200">
              <a:spcBef>
                <a:spcPts val="600"/>
              </a:spcBef>
              <a:buClr>
                <a:srgbClr val="7DFFB1"/>
              </a:buClr>
              <a:buSzPts val="2400"/>
            </a:pPr>
            <a:endParaRPr lang="en-US" b="1" dirty="0">
              <a:solidFill>
                <a:schemeClr val="bg1"/>
              </a:solidFill>
              <a:latin typeface="Titillium Web Light" panose="020B0604020202020204" charset="0"/>
            </a:endParaRPr>
          </a:p>
          <a:p>
            <a:pPr marL="457200" indent="-381000">
              <a:spcBef>
                <a:spcPts val="600"/>
              </a:spcBef>
              <a:buClr>
                <a:srgbClr val="7DFFB1"/>
              </a:buClr>
              <a:buSzPts val="2400"/>
              <a:buFont typeface="Titillium Web Light"/>
              <a:buChar char="▰"/>
            </a:pPr>
            <a:r>
              <a:rPr lang="en-US" dirty="0" smtClean="0">
                <a:solidFill>
                  <a:schemeClr val="bg1"/>
                </a:solidFill>
                <a:latin typeface="Titillium Web Light" charset="0"/>
              </a:rPr>
              <a:t> </a:t>
            </a:r>
            <a:r>
              <a:rPr lang="en-US" b="1" dirty="0">
                <a:solidFill>
                  <a:schemeClr val="bg1"/>
                </a:solidFill>
                <a:latin typeface="Titillium Web Light" panose="020B0604020202020204" charset="0"/>
              </a:rPr>
              <a:t>Prediction and Visualization</a:t>
            </a:r>
            <a:r>
              <a:rPr lang="en-US" b="1" dirty="0" smtClean="0">
                <a:solidFill>
                  <a:schemeClr val="bg1"/>
                </a:solidFill>
                <a:latin typeface="Titillium Web Light" panose="020B0604020202020204" charset="0"/>
              </a:rPr>
              <a:t>:</a:t>
            </a:r>
          </a:p>
          <a:p>
            <a:r>
              <a:rPr lang="en-US" dirty="0">
                <a:solidFill>
                  <a:schemeClr val="bg1"/>
                </a:solidFill>
                <a:latin typeface="Titillium Web Light" panose="020B0604020202020204" charset="0"/>
              </a:rPr>
              <a:t>To demonstrate the model's performance, a random test image was selected from the test </a:t>
            </a:r>
            <a:r>
              <a:rPr lang="en-US" dirty="0" smtClean="0">
                <a:solidFill>
                  <a:schemeClr val="bg1"/>
                </a:solidFill>
                <a:latin typeface="Titillium Web Light" panose="020B0604020202020204" charset="0"/>
              </a:rPr>
              <a:t>dataset. The </a:t>
            </a:r>
            <a:r>
              <a:rPr lang="en-US" dirty="0">
                <a:solidFill>
                  <a:schemeClr val="bg1"/>
                </a:solidFill>
                <a:latin typeface="Titillium Web Light" panose="020B0604020202020204" charset="0"/>
              </a:rPr>
              <a:t>model successfully predicted the label (digit) of the test image, showcasing its ability to recognize handwritten </a:t>
            </a:r>
            <a:r>
              <a:rPr lang="en-US" dirty="0" smtClean="0">
                <a:solidFill>
                  <a:schemeClr val="bg1"/>
                </a:solidFill>
                <a:latin typeface="Titillium Web Light" panose="020B0604020202020204" charset="0"/>
              </a:rPr>
              <a:t>digits. </a:t>
            </a:r>
            <a:endParaRPr lang="en-US" dirty="0" smtClean="0">
              <a:latin typeface="Fira Sans Condensed" panose="020B0503050000020004" pitchFamily="34" charset="0"/>
            </a:endParaRPr>
          </a:p>
          <a:p>
            <a:endParaRPr lang="en-US" b="1" dirty="0" smtClean="0">
              <a:latin typeface="Fira Sans Condensed" panose="020B0503050000020004" pitchFamily="34" charset="0"/>
            </a:endParaRPr>
          </a:p>
          <a:p>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9752" y="2067694"/>
            <a:ext cx="5796900" cy="1159800"/>
          </a:xfrm>
        </p:spPr>
        <p:txBody>
          <a:bodyPr/>
          <a:lstStyle/>
          <a:p>
            <a:r>
              <a:rPr lang="en" dirty="0"/>
              <a:t>THANK YOU</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p:cNvSpPr/>
          <p:nvPr/>
        </p:nvSpPr>
        <p:spPr>
          <a:xfrm>
            <a:off x="971600" y="843558"/>
            <a:ext cx="7344816" cy="3323987"/>
          </a:xfrm>
          <a:prstGeom prst="rect">
            <a:avLst/>
          </a:prstGeom>
          <a:ln>
            <a:solidFill>
              <a:schemeClr val="accent1">
                <a:lumMod val="50000"/>
              </a:schemeClr>
            </a:solidFill>
          </a:ln>
        </p:spPr>
        <p:txBody>
          <a:bodyPr wrap="square">
            <a:spAutoFit/>
          </a:bodyPr>
          <a:lstStyle/>
          <a:p>
            <a:pPr lvl="0">
              <a:lnSpc>
                <a:spcPct val="150000"/>
              </a:lnSpc>
              <a:buClr>
                <a:schemeClr val="tx2"/>
              </a:buClr>
            </a:pPr>
            <a:r>
              <a:rPr lang="en-IN" sz="2000" b="1" dirty="0">
                <a:solidFill>
                  <a:schemeClr val="lt2"/>
                </a:solidFill>
                <a:latin typeface="Sitka Banner" panose="02000505000000020004" pitchFamily="2" charset="0"/>
                <a:ea typeface="Rajdhani"/>
                <a:cs typeface="Rajdhani"/>
                <a:sym typeface="Rajdhani"/>
              </a:rPr>
              <a:t>N</a:t>
            </a:r>
            <a:r>
              <a:rPr lang="en-US" sz="2000" b="1" dirty="0">
                <a:solidFill>
                  <a:schemeClr val="lt2"/>
                </a:solidFill>
                <a:latin typeface="Sitka Banner" panose="02000505000000020004" pitchFamily="2" charset="0"/>
                <a:ea typeface="Rajdhani"/>
                <a:cs typeface="Rajdhani"/>
                <a:sym typeface="Rajdhani"/>
              </a:rPr>
              <a:t>AME : </a:t>
            </a:r>
            <a:r>
              <a:rPr lang="en-US" sz="2000" b="1" dirty="0" smtClean="0">
                <a:solidFill>
                  <a:schemeClr val="lt2"/>
                </a:solidFill>
                <a:latin typeface="Sitka Banner" panose="02000505000000020004" pitchFamily="2" charset="0"/>
                <a:ea typeface="Rajdhani"/>
                <a:cs typeface="Rajdhani"/>
                <a:sym typeface="Rajdhani"/>
              </a:rPr>
              <a:t>HARINI.P</a:t>
            </a:r>
            <a:endParaRPr lang="en-US" sz="2000" b="1" dirty="0">
              <a:solidFill>
                <a:schemeClr val="lt2"/>
              </a:solidFill>
              <a:latin typeface="Sitka Banner" panose="02000505000000020004" pitchFamily="2" charset="0"/>
              <a:ea typeface="Rajdhani"/>
              <a:cs typeface="Rajdhani"/>
              <a:sym typeface="Rajdhani"/>
            </a:endParaRPr>
          </a:p>
          <a:p>
            <a:pPr lvl="0">
              <a:lnSpc>
                <a:spcPct val="150000"/>
              </a:lnSpc>
              <a:buClr>
                <a:schemeClr val="tx2"/>
              </a:buClr>
            </a:pPr>
            <a:r>
              <a:rPr lang="en-US" sz="2000" b="1" dirty="0">
                <a:solidFill>
                  <a:schemeClr val="lt2"/>
                </a:solidFill>
                <a:latin typeface="Sitka Banner" panose="02000505000000020004" pitchFamily="2" charset="0"/>
                <a:ea typeface="Rajdhani"/>
                <a:cs typeface="Rajdhani"/>
                <a:sym typeface="Rajdhani"/>
              </a:rPr>
              <a:t>DEPARTMENT : B TECH INFORMATION TECHNOLOGY</a:t>
            </a:r>
          </a:p>
          <a:p>
            <a:pPr lvl="0">
              <a:lnSpc>
                <a:spcPct val="150000"/>
              </a:lnSpc>
              <a:buClr>
                <a:schemeClr val="tx2"/>
              </a:buClr>
            </a:pPr>
            <a:r>
              <a:rPr lang="en-US" sz="2000" b="1" dirty="0">
                <a:solidFill>
                  <a:schemeClr val="lt2"/>
                </a:solidFill>
                <a:latin typeface="Sitka Banner" panose="02000505000000020004" pitchFamily="2" charset="0"/>
                <a:ea typeface="Rajdhani"/>
                <a:cs typeface="Rajdhani"/>
                <a:sym typeface="Rajdhani"/>
              </a:rPr>
              <a:t>COLLEGE NAME : MEENAKSHI SUNDARARAJAN ENGINEERING COLLEGE</a:t>
            </a:r>
          </a:p>
          <a:p>
            <a:pPr lvl="0">
              <a:lnSpc>
                <a:spcPct val="150000"/>
              </a:lnSpc>
              <a:buClr>
                <a:schemeClr val="tx2"/>
              </a:buClr>
            </a:pPr>
            <a:r>
              <a:rPr lang="en-US" sz="2000" b="1" dirty="0">
                <a:solidFill>
                  <a:schemeClr val="lt2"/>
                </a:solidFill>
                <a:latin typeface="Sitka Banner" panose="02000505000000020004" pitchFamily="2" charset="0"/>
                <a:ea typeface="Rajdhani"/>
                <a:cs typeface="Rajdhani"/>
                <a:sym typeface="Rajdhani"/>
              </a:rPr>
              <a:t>GMAIL ID : </a:t>
            </a:r>
            <a:r>
              <a:rPr lang="en-US" sz="2000" b="1" dirty="0" smtClean="0">
                <a:solidFill>
                  <a:schemeClr val="lt2"/>
                </a:solidFill>
                <a:latin typeface="Sitka Banner" panose="02000505000000020004" pitchFamily="2" charset="0"/>
                <a:ea typeface="Rajdhani"/>
                <a:cs typeface="Rajdhani"/>
                <a:sym typeface="Rajdhani"/>
              </a:rPr>
              <a:t>harininisha1219@gmail.com</a:t>
            </a:r>
          </a:p>
          <a:p>
            <a:pPr lvl="0">
              <a:lnSpc>
                <a:spcPct val="150000"/>
              </a:lnSpc>
              <a:buClr>
                <a:schemeClr val="tx2"/>
              </a:buClr>
            </a:pPr>
            <a:r>
              <a:rPr lang="en-US" sz="2000" b="1" dirty="0" smtClean="0">
                <a:solidFill>
                  <a:schemeClr val="lt2"/>
                </a:solidFill>
                <a:latin typeface="Times New Roman" panose="02020603050405020304" pitchFamily="18" charset="0"/>
                <a:ea typeface="Rajdhani"/>
                <a:cs typeface="Times New Roman" panose="02020603050405020304" pitchFamily="18" charset="0"/>
                <a:sym typeface="Rajdhani"/>
              </a:rPr>
              <a:t>NM </a:t>
            </a:r>
            <a:r>
              <a:rPr lang="en-US" sz="2000" b="1" dirty="0">
                <a:solidFill>
                  <a:schemeClr val="lt2"/>
                </a:solidFill>
                <a:latin typeface="Times New Roman" panose="02020603050405020304" pitchFamily="18" charset="0"/>
                <a:ea typeface="Rajdhani"/>
                <a:cs typeface="Times New Roman" panose="02020603050405020304" pitchFamily="18" charset="0"/>
                <a:sym typeface="Rajdhani"/>
              </a:rPr>
              <a:t>ID: </a:t>
            </a:r>
            <a:r>
              <a:rPr lang="en-US" sz="2000" b="1" dirty="0" smtClean="0">
                <a:solidFill>
                  <a:schemeClr val="lt2"/>
                </a:solidFill>
                <a:latin typeface="Times New Roman" panose="02020603050405020304" pitchFamily="18" charset="0"/>
                <a:ea typeface="Rajdhani"/>
                <a:cs typeface="Times New Roman" panose="02020603050405020304" pitchFamily="18" charset="0"/>
                <a:sym typeface="Rajdhani"/>
              </a:rPr>
              <a:t>B4CE2AE35E328868A644D4C10F195530</a:t>
            </a:r>
          </a:p>
          <a:p>
            <a:pPr lvl="0">
              <a:lnSpc>
                <a:spcPct val="150000"/>
              </a:lnSpc>
              <a:buClr>
                <a:schemeClr val="tx2"/>
              </a:buClr>
            </a:pPr>
            <a:r>
              <a:rPr lang="en-US" sz="2000" b="1" dirty="0" smtClean="0">
                <a:solidFill>
                  <a:schemeClr val="lt2"/>
                </a:solidFill>
                <a:latin typeface="Times New Roman" panose="02020603050405020304" pitchFamily="18" charset="0"/>
                <a:ea typeface="Rajdhani"/>
                <a:cs typeface="Times New Roman" panose="02020603050405020304" pitchFamily="18" charset="0"/>
                <a:sym typeface="Rajdhani"/>
              </a:rPr>
              <a:t>Zone </a:t>
            </a:r>
            <a:r>
              <a:rPr lang="en-US" sz="2000" b="1" dirty="0">
                <a:solidFill>
                  <a:schemeClr val="lt2"/>
                </a:solidFill>
                <a:latin typeface="Times New Roman" panose="02020603050405020304" pitchFamily="18" charset="0"/>
                <a:ea typeface="Rajdhani"/>
                <a:cs typeface="Times New Roman" panose="02020603050405020304" pitchFamily="18" charset="0"/>
                <a:sym typeface="Rajdhani"/>
              </a:rPr>
              <a:t>III : Chennai-III</a:t>
            </a:r>
            <a:endParaRPr lang="en-US" sz="2000" b="1" dirty="0">
              <a:solidFill>
                <a:schemeClr val="lt2"/>
              </a:solidFill>
              <a:latin typeface="Times New Roman" panose="02020603050405020304" pitchFamily="18" charset="0"/>
              <a:ea typeface="Rajdhani"/>
              <a:cs typeface="Times New Roman" panose="02020603050405020304" pitchFamily="18" charset="0"/>
              <a:sym typeface="Rajdha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3568" y="267494"/>
            <a:ext cx="6172216" cy="564094"/>
          </a:xfrm>
          <a:prstGeom prst="rect">
            <a:avLst/>
          </a:prstGeom>
        </p:spPr>
        <p:txBody>
          <a:bodyPr spcFirstLastPara="1" wrap="square" lIns="0" tIns="0" rIns="0" bIns="0" anchor="t" anchorCtr="0">
            <a:noAutofit/>
          </a:bodyPr>
          <a:lstStyle/>
          <a:p>
            <a:pPr lvl="0"/>
            <a:r>
              <a:rPr lang="en" sz="4800" dirty="0"/>
              <a:t>TABLE OF CONTENTS</a:t>
            </a:r>
            <a:endParaRPr sz="4800" dirty="0">
              <a:latin typeface="Titillium Web" charset="0"/>
              <a:cs typeface="Arial" pitchFamily="34" charset="0"/>
            </a:endParaRPr>
          </a:p>
        </p:txBody>
      </p:sp>
      <p:pic>
        <p:nvPicPr>
          <p:cNvPr id="2" name="Picture 1"/>
          <p:cNvPicPr>
            <a:picLocks noChangeAspect="1"/>
          </p:cNvPicPr>
          <p:nvPr/>
        </p:nvPicPr>
        <p:blipFill>
          <a:blip r:embed="rId3"/>
          <a:stretch>
            <a:fillRect/>
          </a:stretch>
        </p:blipFill>
        <p:spPr>
          <a:xfrm>
            <a:off x="467544" y="1347614"/>
            <a:ext cx="8157155" cy="3414056"/>
          </a:xfrm>
          <a:prstGeom prst="rect">
            <a:avLst/>
          </a:prstGeom>
        </p:spPr>
      </p:pic>
    </p:spTree>
    <p:extLst>
      <p:ext uri="{BB962C8B-B14F-4D97-AF65-F5344CB8AC3E}">
        <p14:creationId xmlns:p14="http://schemas.microsoft.com/office/powerpoint/2010/main" val="322796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dirty="0" smtClean="0"/>
              <a:t>PROBLEM STATEMENT</a:t>
            </a:r>
            <a:endParaRPr/>
          </a:p>
        </p:txBody>
      </p:sp>
      <p:sp>
        <p:nvSpPr>
          <p:cNvPr id="61" name="Google Shape;61;p12"/>
          <p:cNvSpPr txBox="1">
            <a:spLocks noGrp="1"/>
          </p:cNvSpPr>
          <p:nvPr>
            <p:ph type="body" idx="1"/>
          </p:nvPr>
        </p:nvSpPr>
        <p:spPr>
          <a:xfrm>
            <a:off x="457200" y="1428750"/>
            <a:ext cx="8329642" cy="3153600"/>
          </a:xfrm>
          <a:prstGeom prst="rect">
            <a:avLst/>
          </a:prstGeom>
        </p:spPr>
        <p:txBody>
          <a:bodyPr spcFirstLastPara="1" wrap="square" lIns="0" tIns="0" rIns="0" bIns="0" anchor="t" anchorCtr="0">
            <a:noAutofit/>
          </a:bodyPr>
          <a:lstStyle/>
          <a:p>
            <a:r>
              <a:rPr lang="en-GB" sz="1600" dirty="0" smtClean="0"/>
              <a:t>Develop a machine learning model to classify handwritten digits from the MNIST dataset accurately. The goal is to create a neural network architecture that can effectively distinguish between the ten classes (digits 0 through 9) represented by </a:t>
            </a:r>
            <a:r>
              <a:rPr lang="en-GB" sz="1600" dirty="0" err="1" smtClean="0"/>
              <a:t>grayscale</a:t>
            </a:r>
            <a:r>
              <a:rPr lang="en-GB" sz="1600" dirty="0" smtClean="0"/>
              <a:t> images of size 28x28 pixels. </a:t>
            </a:r>
          </a:p>
          <a:p>
            <a:r>
              <a:rPr lang="en-GB" sz="1600" dirty="0" smtClean="0"/>
              <a:t>The model should be trained on a training set containing 60,000 </a:t>
            </a:r>
            <a:r>
              <a:rPr lang="en-GB" sz="1600" dirty="0" err="1" smtClean="0"/>
              <a:t>labeled</a:t>
            </a:r>
            <a:r>
              <a:rPr lang="en-GB" sz="1600" dirty="0" smtClean="0"/>
              <a:t> examples and evaluated on a separate test set of 10,000 examples. The model's performance will be assessed based on its ability to generalize to unseen data, measured by metrics such as accuracy.</a:t>
            </a:r>
          </a:p>
          <a:p>
            <a:r>
              <a:rPr lang="en-GB" sz="1600" dirty="0" smtClean="0"/>
              <a:t> The ultimate aim is to build a robust classifier capable of achieving high accuracy in recognizing handwritten digits, which could be utilized in various applications including optical character recognition (OCR) systems, automated form processing, and digit recognition in real-world scenarios.</a:t>
            </a:r>
          </a:p>
          <a:p>
            <a:pPr>
              <a:buNone/>
            </a:pPr>
            <a:r>
              <a:rPr lang="en-GB" dirty="0" smtClean="0"/>
              <a:t/>
            </a:r>
            <a:br>
              <a:rPr lang="en-GB" dirty="0" smtClean="0"/>
            </a:br>
            <a:endParaRPr/>
          </a:p>
        </p:txBody>
      </p:sp>
      <p:sp>
        <p:nvSpPr>
          <p:cNvPr id="63" name="Google Shape;63;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28596" y="357172"/>
            <a:ext cx="7858180" cy="857400"/>
          </a:xfrm>
          <a:prstGeom prst="rect">
            <a:avLst/>
          </a:prstGeom>
        </p:spPr>
        <p:txBody>
          <a:bodyPr spcFirstLastPara="1" wrap="square" lIns="0" tIns="0" rIns="0" bIns="0" anchor="b" anchorCtr="0">
            <a:noAutofit/>
          </a:bodyPr>
          <a:lstStyle/>
          <a:p>
            <a:pPr lvl="0"/>
            <a:r>
              <a:rPr lang="en-US" dirty="0" smtClean="0">
                <a:solidFill>
                  <a:schemeClr val="bg1"/>
                </a:solidFill>
                <a:latin typeface="Titillium Web" charset="0"/>
                <a:cs typeface="Times New Roman" panose="02020603050405020304" pitchFamily="18" charset="0"/>
              </a:rPr>
              <a:t>MULTI-LAYER PERCEPTRONS (MLP)</a:t>
            </a:r>
            <a:r>
              <a:rPr lang="en-US" dirty="0" smtClean="0">
                <a:solidFill>
                  <a:schemeClr val="bg1"/>
                </a:solidFill>
                <a:latin typeface="Titillium Web" charset="0"/>
              </a:rPr>
              <a:t> </a:t>
            </a:r>
            <a:endParaRPr>
              <a:solidFill>
                <a:schemeClr val="bg1"/>
              </a:solidFill>
              <a:latin typeface="Titillium Web" charset="0"/>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5" name="Google Shape;61;p12"/>
          <p:cNvSpPr txBox="1">
            <a:spLocks/>
          </p:cNvSpPr>
          <p:nvPr/>
        </p:nvSpPr>
        <p:spPr>
          <a:xfrm>
            <a:off x="571472" y="1500180"/>
            <a:ext cx="4500594" cy="3153600"/>
          </a:xfrm>
          <a:prstGeom prst="rect">
            <a:avLst/>
          </a:prstGeom>
          <a:noFill/>
          <a:ln>
            <a:noFill/>
          </a:ln>
        </p:spPr>
        <p:txBody>
          <a:bodyPr spcFirstLastPara="1" wrap="square" lIns="0" tIns="0" rIns="0" bIns="0" anchor="t" anchorCtr="0">
            <a:noAutofit/>
          </a:bodyPr>
          <a:lstStyle/>
          <a:p>
            <a:pPr marL="457200" indent="-381000">
              <a:spcBef>
                <a:spcPts val="600"/>
              </a:spcBef>
              <a:buClr>
                <a:srgbClr val="7DFFB1"/>
              </a:buClr>
              <a:buSzPts val="2400"/>
              <a:buFont typeface="Titillium Web Light"/>
              <a:buChar char="▰"/>
            </a:pPr>
            <a:r>
              <a:rPr lang="en-US" sz="1600" dirty="0" smtClean="0">
                <a:solidFill>
                  <a:schemeClr val="bg1"/>
                </a:solidFill>
                <a:latin typeface="Titillium Web Light" charset="0"/>
              </a:rPr>
              <a:t>An MLP is a type of </a:t>
            </a:r>
            <a:r>
              <a:rPr lang="en-US" sz="1600" dirty="0" err="1" smtClean="0">
                <a:solidFill>
                  <a:schemeClr val="bg1"/>
                </a:solidFill>
                <a:latin typeface="Titillium Web Light" charset="0"/>
              </a:rPr>
              <a:t>feedforward</a:t>
            </a:r>
            <a:r>
              <a:rPr lang="en-US" sz="1600" dirty="0" smtClean="0">
                <a:solidFill>
                  <a:schemeClr val="bg1"/>
                </a:solidFill>
                <a:latin typeface="Titillium Web Light" charset="0"/>
              </a:rPr>
              <a:t> artificial neural network with multiple layers, including an input layer, one or more hidden layers, and an output layer.</a:t>
            </a:r>
          </a:p>
          <a:p>
            <a:pPr marL="457200" indent="-381000">
              <a:spcBef>
                <a:spcPts val="600"/>
              </a:spcBef>
              <a:buClr>
                <a:srgbClr val="7DFFB1"/>
              </a:buClr>
              <a:buSzPts val="2400"/>
              <a:buFont typeface="Titillium Web Light"/>
              <a:buChar char="▰"/>
            </a:pPr>
            <a:r>
              <a:rPr lang="en-US" sz="1600" dirty="0" smtClean="0">
                <a:solidFill>
                  <a:schemeClr val="bg1"/>
                </a:solidFill>
                <a:latin typeface="Titillium Web Light" charset="0"/>
              </a:rPr>
              <a:t>Each layer is fully connected to the next layer.</a:t>
            </a:r>
          </a:p>
          <a:p>
            <a:pPr marL="457200" indent="-381000">
              <a:spcBef>
                <a:spcPts val="600"/>
              </a:spcBef>
              <a:buClr>
                <a:srgbClr val="7DFFB1"/>
              </a:buClr>
              <a:buSzPts val="2400"/>
              <a:buFont typeface="Titillium Web Light"/>
              <a:buChar char="▰"/>
            </a:pP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indent="-381000">
              <a:spcBef>
                <a:spcPts val="600"/>
              </a:spcBef>
              <a:buClr>
                <a:srgbClr val="7DFFB1"/>
              </a:buClr>
              <a:buSzPts val="2400"/>
              <a:buFont typeface="Titillium Web Light"/>
              <a:buChar char="▰"/>
            </a:pPr>
            <a:r>
              <a:rPr lang="en-GB" sz="1600" dirty="0" err="1" smtClean="0">
                <a:solidFill>
                  <a:schemeClr val="bg1"/>
                </a:solidFill>
                <a:latin typeface="Titillium Web Light" charset="0"/>
              </a:rPr>
              <a:t>Perceptron</a:t>
            </a:r>
            <a:r>
              <a:rPr lang="en-GB" sz="1600" dirty="0" smtClean="0">
                <a:solidFill>
                  <a:schemeClr val="bg1"/>
                </a:solidFill>
                <a:latin typeface="Titillium Web Light" charset="0"/>
              </a:rPr>
              <a:t> is a basic unit of an artificial neural network that defines the artificial neuron in the neural network</a:t>
            </a: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pPr>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Char char="▰"/>
              <a:tabLst/>
              <a:defRPr/>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r>
              <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t>
            </a: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pic>
        <p:nvPicPr>
          <p:cNvPr id="7" name="Picture 2" descr="Multi layer Perceptron (MLP) Models on Real World Banking Data | by Awhan  Mohanty | Becoming Human: Artificial Intelligence Magazine">
            <a:extLst>
              <a:ext uri="{FF2B5EF4-FFF2-40B4-BE49-F238E27FC236}">
                <a16:creationId xmlns:a16="http://schemas.microsoft.com/office/drawing/2014/main" id="{22A9F552-834C-5E56-1D7B-A35F3110D2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97" r="6829" b="4167"/>
          <a:stretch/>
        </p:blipFill>
        <p:spPr bwMode="auto">
          <a:xfrm>
            <a:off x="5286380" y="1571618"/>
            <a:ext cx="3578880" cy="2715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4" name="Google Shape;59;p12"/>
          <p:cNvSpPr txBox="1">
            <a:spLocks/>
          </p:cNvSpPr>
          <p:nvPr/>
        </p:nvSpPr>
        <p:spPr>
          <a:xfrm>
            <a:off x="357158" y="214296"/>
            <a:ext cx="6025500" cy="857400"/>
          </a:xfrm>
          <a:prstGeom prst="rect">
            <a:avLst/>
          </a:prstGeom>
          <a:noFill/>
          <a:ln>
            <a:noFill/>
          </a:ln>
        </p:spPr>
        <p:txBody>
          <a:bodyPr spcFirstLastPara="1" wrap="square" lIns="0" tIns="0" rIns="0" bIns="0" anchor="b" anchorCtr="0">
            <a:noAutofit/>
          </a:bodyPr>
          <a:lstStyle/>
          <a:p>
            <a:pPr marL="0" marR="0" lvl="0" indent="0" algn="l" defTabSz="914400" rtl="0" eaLnBrk="1" fontAlgn="auto" latinLnBrk="0" hangingPunct="1">
              <a:lnSpc>
                <a:spcPct val="100000"/>
              </a:lnSpc>
              <a:spcBef>
                <a:spcPts val="0"/>
              </a:spcBef>
              <a:spcAft>
                <a:spcPts val="0"/>
              </a:spcAft>
              <a:buClr>
                <a:schemeClr val="lt1"/>
              </a:buClr>
              <a:buSzPts val="4800"/>
              <a:buFont typeface="Titillium Web"/>
              <a:buNone/>
              <a:tabLst/>
              <a:defRPr/>
            </a:pPr>
            <a:r>
              <a:rPr kumimoji="0" lang="en-GB" sz="3600" b="1" i="0" u="none" strike="noStrike" kern="0" cap="none" spc="0" normalizeH="0" baseline="0" noProof="0" dirty="0" smtClean="0">
                <a:ln>
                  <a:noFill/>
                </a:ln>
                <a:solidFill>
                  <a:schemeClr val="lt1"/>
                </a:solidFill>
                <a:effectLst/>
                <a:uLnTx/>
                <a:uFillTx/>
                <a:latin typeface="Titillium Web"/>
                <a:ea typeface="Titillium Web"/>
                <a:cs typeface="Titillium Web"/>
                <a:sym typeface="Titillium Web"/>
              </a:rPr>
              <a:t>PROJECT</a:t>
            </a:r>
            <a:r>
              <a:rPr kumimoji="0" lang="en-GB" sz="3600" b="1" i="0" u="none" strike="noStrike" kern="0" cap="none" spc="0" normalizeH="0" noProof="0" dirty="0" smtClean="0">
                <a:ln>
                  <a:noFill/>
                </a:ln>
                <a:solidFill>
                  <a:schemeClr val="lt1"/>
                </a:solidFill>
                <a:effectLst/>
                <a:uLnTx/>
                <a:uFillTx/>
                <a:latin typeface="Titillium Web"/>
                <a:ea typeface="Titillium Web"/>
                <a:cs typeface="Titillium Web"/>
                <a:sym typeface="Titillium Web"/>
              </a:rPr>
              <a:t> OVERVIEW</a:t>
            </a:r>
            <a:endParaRPr kumimoji="0" lang="en-GB" sz="3600" b="1" i="0" u="none" strike="noStrike" kern="0" cap="none" spc="0" normalizeH="0" baseline="0" noProof="0" dirty="0">
              <a:ln>
                <a:noFill/>
              </a:ln>
              <a:solidFill>
                <a:schemeClr val="lt1"/>
              </a:solidFill>
              <a:effectLst/>
              <a:uLnTx/>
              <a:uFillTx/>
              <a:latin typeface="Titillium Web"/>
              <a:ea typeface="Titillium Web"/>
              <a:cs typeface="Titillium Web"/>
              <a:sym typeface="Titillium Web"/>
            </a:endParaRPr>
          </a:p>
        </p:txBody>
      </p:sp>
      <p:sp>
        <p:nvSpPr>
          <p:cNvPr id="9" name="Google Shape;1429;p66"/>
          <p:cNvSpPr txBox="1"/>
          <p:nvPr/>
        </p:nvSpPr>
        <p:spPr>
          <a:xfrm>
            <a:off x="2000232" y="1285866"/>
            <a:ext cx="5143536" cy="596231"/>
          </a:xfrm>
          <a:prstGeom prst="rect">
            <a:avLst/>
          </a:prstGeom>
          <a:solidFill>
            <a:srgbClr val="21DFD8">
              <a:alpha val="21520"/>
            </a:srgbClr>
          </a:solidFill>
          <a:ln w="9525"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1"/>
                </a:solidFill>
                <a:latin typeface="Albert Sans ExtraBold"/>
                <a:ea typeface="Albert Sans ExtraBold"/>
                <a:cs typeface="Albert Sans ExtraBold"/>
                <a:sym typeface="Albert Sans ExtraBold"/>
              </a:rPr>
              <a:t>HANDWRITTEN DIGIT CLASSIFICATION</a:t>
            </a:r>
            <a:endParaRPr sz="2000" b="1" dirty="0">
              <a:solidFill>
                <a:schemeClr val="bg1"/>
              </a:solidFill>
              <a:latin typeface="Albert Sans ExtraBold"/>
              <a:ea typeface="Albert Sans ExtraBold"/>
              <a:cs typeface="Albert Sans ExtraBold"/>
              <a:sym typeface="Albert Sans ExtraBold"/>
            </a:endParaRPr>
          </a:p>
        </p:txBody>
      </p:sp>
      <p:sp>
        <p:nvSpPr>
          <p:cNvPr id="10" name="Google Shape;1431;p66"/>
          <p:cNvSpPr txBox="1"/>
          <p:nvPr/>
        </p:nvSpPr>
        <p:spPr>
          <a:xfrm>
            <a:off x="6144494" y="2014025"/>
            <a:ext cx="2182325" cy="858038"/>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Model Architecture</a:t>
            </a:r>
            <a:endParaRPr sz="1600" dirty="0">
              <a:solidFill>
                <a:schemeClr val="bg1"/>
              </a:solidFill>
              <a:latin typeface="Albert Sans ExtraBold"/>
              <a:ea typeface="Albert Sans ExtraBold"/>
              <a:cs typeface="Albert Sans ExtraBold"/>
              <a:sym typeface="Albert Sans ExtraBold"/>
            </a:endParaRPr>
          </a:p>
        </p:txBody>
      </p:sp>
      <p:sp>
        <p:nvSpPr>
          <p:cNvPr id="11" name="Google Shape;1433;p66"/>
          <p:cNvSpPr txBox="1"/>
          <p:nvPr/>
        </p:nvSpPr>
        <p:spPr>
          <a:xfrm>
            <a:off x="813706" y="2014025"/>
            <a:ext cx="2178844" cy="794524"/>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Loading the Dataset</a:t>
            </a:r>
            <a:endParaRPr sz="1600" dirty="0">
              <a:solidFill>
                <a:schemeClr val="bg1"/>
              </a:solidFill>
              <a:latin typeface="Albert Sans ExtraBold"/>
              <a:ea typeface="Albert Sans ExtraBold"/>
              <a:cs typeface="Albert Sans ExtraBold"/>
              <a:sym typeface="Albert Sans ExtraBold"/>
            </a:endParaRPr>
          </a:p>
        </p:txBody>
      </p:sp>
      <p:sp>
        <p:nvSpPr>
          <p:cNvPr id="12" name="Google Shape;1434;p66"/>
          <p:cNvSpPr txBox="1"/>
          <p:nvPr/>
        </p:nvSpPr>
        <p:spPr>
          <a:xfrm>
            <a:off x="3479106" y="2014025"/>
            <a:ext cx="2166988" cy="858038"/>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Data Preprocessing</a:t>
            </a:r>
            <a:endParaRPr sz="1600" dirty="0">
              <a:solidFill>
                <a:schemeClr val="bg1"/>
              </a:solidFill>
              <a:latin typeface="Albert Sans ExtraBold"/>
              <a:ea typeface="Albert Sans ExtraBold"/>
              <a:cs typeface="Albert Sans ExtraBold"/>
              <a:sym typeface="Albert Sans ExtraBold"/>
            </a:endParaRPr>
          </a:p>
        </p:txBody>
      </p:sp>
      <p:sp>
        <p:nvSpPr>
          <p:cNvPr id="13" name="Google Shape;1437;p66"/>
          <p:cNvSpPr txBox="1"/>
          <p:nvPr/>
        </p:nvSpPr>
        <p:spPr>
          <a:xfrm>
            <a:off x="6141019" y="3403100"/>
            <a:ext cx="2192750" cy="794522"/>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Prediction and Visualization</a:t>
            </a:r>
            <a:endParaRPr sz="1600" dirty="0">
              <a:solidFill>
                <a:schemeClr val="bg1"/>
              </a:solidFill>
              <a:latin typeface="Albert Sans ExtraBold"/>
              <a:ea typeface="Albert Sans ExtraBold"/>
              <a:cs typeface="Albert Sans ExtraBold"/>
              <a:sym typeface="Albert Sans ExtraBold"/>
            </a:endParaRPr>
          </a:p>
        </p:txBody>
      </p:sp>
      <p:sp>
        <p:nvSpPr>
          <p:cNvPr id="14" name="Google Shape;1439;p66"/>
          <p:cNvSpPr txBox="1"/>
          <p:nvPr/>
        </p:nvSpPr>
        <p:spPr>
          <a:xfrm>
            <a:off x="810231" y="3403100"/>
            <a:ext cx="2178844" cy="794524"/>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Model Compilation</a:t>
            </a:r>
            <a:endParaRPr sz="1600" dirty="0">
              <a:solidFill>
                <a:schemeClr val="bg1"/>
              </a:solidFill>
              <a:latin typeface="Albert Sans ExtraBold"/>
              <a:ea typeface="Albert Sans ExtraBold"/>
              <a:cs typeface="Albert Sans ExtraBold"/>
              <a:sym typeface="Albert Sans ExtraBold"/>
            </a:endParaRPr>
          </a:p>
        </p:txBody>
      </p:sp>
      <p:sp>
        <p:nvSpPr>
          <p:cNvPr id="15" name="Google Shape;1440;p66"/>
          <p:cNvSpPr txBox="1"/>
          <p:nvPr/>
        </p:nvSpPr>
        <p:spPr>
          <a:xfrm>
            <a:off x="3475631" y="3403099"/>
            <a:ext cx="2185800" cy="794523"/>
          </a:xfrm>
          <a:prstGeom prst="rect">
            <a:avLst/>
          </a:prstGeom>
          <a:solidFill>
            <a:srgbClr val="21DFD8">
              <a:alpha val="21520"/>
            </a:srgbClr>
          </a:solidFill>
          <a:ln w="9525" cap="flat"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i="0" dirty="0">
                <a:solidFill>
                  <a:schemeClr val="bg1"/>
                </a:solidFill>
                <a:effectLst/>
                <a:latin typeface="Söhne"/>
              </a:rPr>
              <a:t>Model Evaluation</a:t>
            </a:r>
            <a:endParaRPr sz="1600" dirty="0">
              <a:solidFill>
                <a:schemeClr val="bg1"/>
              </a:solidFill>
              <a:latin typeface="Albert Sans ExtraBold"/>
              <a:ea typeface="Albert Sans ExtraBold"/>
              <a:cs typeface="Albert Sans ExtraBold"/>
              <a:sym typeface="Albert Sans ExtraBold"/>
            </a:endParaRPr>
          </a:p>
        </p:txBody>
      </p:sp>
      <p:cxnSp>
        <p:nvCxnSpPr>
          <p:cNvPr id="16" name="Google Shape;1444;p66"/>
          <p:cNvCxnSpPr>
            <a:cxnSpLocks/>
            <a:endCxn id="14" idx="3"/>
          </p:cNvCxnSpPr>
          <p:nvPr/>
        </p:nvCxnSpPr>
        <p:spPr>
          <a:xfrm rot="5400000">
            <a:off x="2182072" y="2672603"/>
            <a:ext cx="1934762" cy="320756"/>
          </a:xfrm>
          <a:prstGeom prst="bentConnector2">
            <a:avLst/>
          </a:prstGeom>
          <a:noFill/>
          <a:ln w="9525" cap="flat" cmpd="sng">
            <a:solidFill>
              <a:schemeClr val="accent1">
                <a:lumMod val="50000"/>
              </a:schemeClr>
            </a:solidFill>
            <a:prstDash val="solid"/>
            <a:round/>
            <a:headEnd type="oval" w="med" len="med"/>
            <a:tailEnd type="oval" w="med" len="med"/>
          </a:ln>
        </p:spPr>
      </p:cxnSp>
      <p:cxnSp>
        <p:nvCxnSpPr>
          <p:cNvPr id="17" name="Google Shape;1445;p66"/>
          <p:cNvCxnSpPr>
            <a:cxnSpLocks/>
            <a:endCxn id="13" idx="1"/>
          </p:cNvCxnSpPr>
          <p:nvPr/>
        </p:nvCxnSpPr>
        <p:spPr>
          <a:xfrm rot="16200000" flipH="1">
            <a:off x="5034888" y="2694230"/>
            <a:ext cx="1943162" cy="269100"/>
          </a:xfrm>
          <a:prstGeom prst="bentConnector2">
            <a:avLst/>
          </a:prstGeom>
          <a:noFill/>
          <a:ln w="9525" cap="flat" cmpd="sng">
            <a:solidFill>
              <a:schemeClr val="accent1">
                <a:lumMod val="50000"/>
              </a:schemeClr>
            </a:solidFill>
            <a:prstDash val="solid"/>
            <a:round/>
            <a:headEnd type="oval"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THE END USER ?</a:t>
            </a:r>
            <a:endParaRPr lang="en-GB" dirty="0"/>
          </a:p>
        </p:txBody>
      </p:sp>
      <p:sp>
        <p:nvSpPr>
          <p:cNvPr id="3" name="Text Placeholder 2"/>
          <p:cNvSpPr>
            <a:spLocks noGrp="1"/>
          </p:cNvSpPr>
          <p:nvPr>
            <p:ph type="body" idx="1"/>
          </p:nvPr>
        </p:nvSpPr>
        <p:spPr/>
        <p:txBody>
          <a:bodyPr/>
          <a:lstStyle/>
          <a:p>
            <a:pPr marL="285750" lvl="0" indent="-285750" algn="just">
              <a:lnSpc>
                <a:spcPct val="150000"/>
              </a:lnSpc>
              <a:spcBef>
                <a:spcPts val="0"/>
              </a:spcBef>
              <a:buNone/>
            </a:pPr>
            <a:r>
              <a:rPr lang="en-GB" b="1" dirty="0" smtClean="0">
                <a:solidFill>
                  <a:schemeClr val="tx1"/>
                </a:solidFill>
                <a:latin typeface="Palatino Linotype" panose="02040502050505030304" pitchFamily="18" charset="0"/>
              </a:rPr>
              <a:t>:</a:t>
            </a: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sp>
        <p:nvSpPr>
          <p:cNvPr id="5" name="Google Shape;61;p12"/>
          <p:cNvSpPr txBox="1">
            <a:spLocks/>
          </p:cNvSpPr>
          <p:nvPr/>
        </p:nvSpPr>
        <p:spPr>
          <a:xfrm>
            <a:off x="1214414" y="1571618"/>
            <a:ext cx="4500594" cy="3153600"/>
          </a:xfrm>
          <a:prstGeom prst="rect">
            <a:avLst/>
          </a:prstGeom>
          <a:noFill/>
          <a:ln>
            <a:noFill/>
          </a:ln>
        </p:spPr>
        <p:txBody>
          <a:bodyPr spcFirstLastPara="1" wrap="square" lIns="0" tIns="0" rIns="0" bIns="0" anchor="t" anchorCtr="0">
            <a:noAutofit/>
          </a:bodyPr>
          <a:lstStyle/>
          <a:p>
            <a:pPr marL="45720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Researchers and Developers </a:t>
            </a:r>
          </a:p>
          <a:p>
            <a:pPr marL="45720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 Educators and Students</a:t>
            </a:r>
          </a:p>
          <a:p>
            <a:pPr marL="457200" lvl="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Businesses and Enterprises</a:t>
            </a:r>
          </a:p>
          <a:p>
            <a:pPr marL="45720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 Financial Institutions</a:t>
            </a:r>
            <a:r>
              <a:rPr lang="en-GB" sz="2000" dirty="0" smtClean="0">
                <a:solidFill>
                  <a:schemeClr val="bg1"/>
                </a:solidFill>
                <a:latin typeface="Titillium Web Light" charset="0"/>
              </a:rPr>
              <a:t>.</a:t>
            </a:r>
          </a:p>
          <a:p>
            <a:pPr marL="45720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 Postal Services</a:t>
            </a:r>
          </a:p>
          <a:p>
            <a:pPr marL="457200" lvl="0" indent="-381000">
              <a:spcBef>
                <a:spcPts val="600"/>
              </a:spcBef>
              <a:buClr>
                <a:srgbClr val="7DFFB1"/>
              </a:buClr>
              <a:buSzPts val="2400"/>
              <a:buFont typeface="Titillium Web Light"/>
              <a:buChar char="▰"/>
            </a:pPr>
            <a:r>
              <a:rPr lang="en-GB" sz="2000" b="1" dirty="0" smtClean="0">
                <a:solidFill>
                  <a:schemeClr val="bg1"/>
                </a:solidFill>
                <a:latin typeface="Palatino Linotype" panose="02040502050505030304" pitchFamily="18" charset="0"/>
              </a:rPr>
              <a:t> Individual Consumers</a:t>
            </a:r>
          </a:p>
          <a:p>
            <a:pPr marL="457200" indent="-381000">
              <a:spcBef>
                <a:spcPts val="600"/>
              </a:spcBef>
              <a:buClr>
                <a:srgbClr val="7DFFB1"/>
              </a:buClr>
              <a:buSzPts val="2400"/>
              <a:buFont typeface="Titillium Web Light"/>
              <a:buChar char="▰"/>
            </a:pPr>
            <a:endParaRPr lang="en-GB"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pPr>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Char char="▰"/>
              <a:tabLst/>
              <a:defRPr/>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r>
              <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t>
            </a: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72"/>
            <a:ext cx="8072494" cy="642942"/>
          </a:xfrm>
        </p:spPr>
        <p:txBody>
          <a:bodyPr/>
          <a:lstStyle/>
          <a:p>
            <a:pPr algn="just"/>
            <a:r>
              <a:rPr lang="en-IN" dirty="0" smtClean="0"/>
              <a:t>SOLUTION AND ITS VALUE PROPOSITION</a:t>
            </a:r>
            <a:endParaRPr lang="en-GB" dirty="0"/>
          </a:p>
        </p:txBody>
      </p:sp>
      <p:sp>
        <p:nvSpPr>
          <p:cNvPr id="3" name="Text Placeholder 2"/>
          <p:cNvSpPr>
            <a:spLocks noGrp="1"/>
          </p:cNvSpPr>
          <p:nvPr>
            <p:ph type="body" idx="1"/>
          </p:nvPr>
        </p:nvSpPr>
        <p:spPr/>
        <p:txBody>
          <a:bodyPr/>
          <a:lstStyle/>
          <a:p>
            <a:pPr marL="285750" lvl="0" indent="-285750" algn="just">
              <a:lnSpc>
                <a:spcPct val="150000"/>
              </a:lnSpc>
              <a:spcBef>
                <a:spcPts val="0"/>
              </a:spcBef>
              <a:buNone/>
            </a:pPr>
            <a:r>
              <a:rPr lang="en-GB" b="1" dirty="0" smtClean="0">
                <a:solidFill>
                  <a:schemeClr val="tx1"/>
                </a:solidFill>
                <a:latin typeface="Palatino Linotype" panose="02040502050505030304" pitchFamily="18" charset="0"/>
              </a:rPr>
              <a:t>:</a:t>
            </a: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sp>
        <p:nvSpPr>
          <p:cNvPr id="5" name="Google Shape;61;p12"/>
          <p:cNvSpPr txBox="1">
            <a:spLocks/>
          </p:cNvSpPr>
          <p:nvPr/>
        </p:nvSpPr>
        <p:spPr>
          <a:xfrm>
            <a:off x="714348" y="1142990"/>
            <a:ext cx="7500990" cy="3153600"/>
          </a:xfrm>
          <a:prstGeom prst="rect">
            <a:avLst/>
          </a:prstGeom>
          <a:noFill/>
          <a:ln>
            <a:noFill/>
          </a:ln>
        </p:spPr>
        <p:txBody>
          <a:bodyPr spcFirstLastPara="1" wrap="square" lIns="0" tIns="0" rIns="0" bIns="0" anchor="t" anchorCtr="0">
            <a:noAutofit/>
          </a:bodyPr>
          <a:lstStyle/>
          <a:p>
            <a:pPr marL="457200" lvl="0" indent="-381000">
              <a:spcBef>
                <a:spcPts val="600"/>
              </a:spcBef>
              <a:buClr>
                <a:srgbClr val="7DFFB1"/>
              </a:buClr>
              <a:buSzPts val="2400"/>
              <a:buFont typeface="Titillium Web Light"/>
              <a:buChar char="▰"/>
            </a:pPr>
            <a:r>
              <a:rPr lang="en-US" sz="1600" b="1" dirty="0" smtClean="0">
                <a:solidFill>
                  <a:schemeClr val="bg1"/>
                </a:solidFill>
                <a:latin typeface="Titillium Web Light" charset="0"/>
              </a:rPr>
              <a:t>Accurate Digit Recognition:</a:t>
            </a:r>
            <a:r>
              <a:rPr lang="en-US" sz="1600" dirty="0" smtClean="0">
                <a:solidFill>
                  <a:schemeClr val="bg1"/>
                </a:solidFill>
                <a:latin typeface="Titillium Web Light" charset="0"/>
              </a:rPr>
              <a:t> The MLP-based model provides accurate recognition of handwritten digits, enabling reliable digit classification for various applications such as document processing, automated mail sorting, and optical character recognition.</a:t>
            </a:r>
          </a:p>
          <a:p>
            <a:pPr marL="457200" lvl="0" indent="-381000">
              <a:spcBef>
                <a:spcPts val="600"/>
              </a:spcBef>
              <a:buClr>
                <a:srgbClr val="7DFFB1"/>
              </a:buClr>
              <a:buSzPts val="2400"/>
              <a:buFont typeface="Titillium Web Light"/>
              <a:buChar char="▰"/>
            </a:pPr>
            <a:r>
              <a:rPr lang="en-US" sz="2000" b="1" dirty="0" smtClean="0">
                <a:solidFill>
                  <a:schemeClr val="tx1"/>
                </a:solidFill>
                <a:latin typeface="Fira Sans Condensed" panose="020B0503050000020004" pitchFamily="34" charset="0"/>
              </a:rPr>
              <a:t> </a:t>
            </a:r>
            <a:r>
              <a:rPr lang="en-US" sz="1600" b="1" dirty="0" smtClean="0">
                <a:solidFill>
                  <a:schemeClr val="bg1"/>
                </a:solidFill>
                <a:latin typeface="Titillium Web Light" charset="0"/>
              </a:rPr>
              <a:t>Automation and Efficiency:</a:t>
            </a:r>
            <a:r>
              <a:rPr lang="en-US" sz="1600" dirty="0" smtClean="0">
                <a:solidFill>
                  <a:schemeClr val="bg1"/>
                </a:solidFill>
                <a:latin typeface="Titillium Web Light" charset="0"/>
              </a:rPr>
              <a:t> By automating the task of handwritten digit classification, the solution streamlines workflows, reduces manual effort, and improves the efficiency of processes such as digitizing documents, processing checks, and sorting mail.</a:t>
            </a:r>
            <a:endParaRPr lang="en-GB" sz="2000" b="1" dirty="0" smtClean="0">
              <a:solidFill>
                <a:schemeClr val="bg1"/>
              </a:solidFill>
              <a:latin typeface="Palatino Linotype" panose="02040502050505030304" pitchFamily="18" charset="0"/>
            </a:endParaRPr>
          </a:p>
          <a:p>
            <a:pPr marL="457200" indent="-381000">
              <a:spcBef>
                <a:spcPts val="600"/>
              </a:spcBef>
              <a:buClr>
                <a:srgbClr val="7DFFB1"/>
              </a:buClr>
              <a:buSzPts val="2400"/>
              <a:buFont typeface="Titillium Web Light"/>
              <a:buChar char="▰"/>
            </a:pPr>
            <a:r>
              <a:rPr lang="en-GB" sz="2000" b="1" dirty="0" smtClean="0">
                <a:solidFill>
                  <a:schemeClr val="bg1"/>
                </a:solidFill>
                <a:latin typeface="Titillium Web Light" charset="0"/>
              </a:rPr>
              <a:t> </a:t>
            </a:r>
            <a:r>
              <a:rPr lang="en-US" sz="1600" b="1" dirty="0" smtClean="0">
                <a:solidFill>
                  <a:schemeClr val="bg1"/>
                </a:solidFill>
                <a:latin typeface="Titillium Web Light" charset="0"/>
              </a:rPr>
              <a:t>Scalability and Adaptability:</a:t>
            </a:r>
            <a:r>
              <a:rPr lang="en-US" sz="1600" dirty="0" smtClean="0">
                <a:solidFill>
                  <a:schemeClr val="bg1"/>
                </a:solidFill>
                <a:latin typeface="Titillium Web Light" charset="0"/>
              </a:rPr>
              <a:t> MLP models are scalable and adaptable, allowing them to handle large volumes of handwritten digit data efficiently. The solution can be scaled to accommodate diverse datasets and customized to meet the specific requirements of different industries and use cases.</a:t>
            </a:r>
            <a:endParaRPr lang="en-GB" sz="1600" b="1" dirty="0" smtClean="0">
              <a:solidFill>
                <a:schemeClr val="bg1"/>
              </a:solidFill>
              <a:latin typeface="Titillium Web Light" charset="0"/>
            </a:endParaRPr>
          </a:p>
          <a:p>
            <a:pPr marL="457200" lvl="0" indent="-381000">
              <a:spcBef>
                <a:spcPts val="600"/>
              </a:spcBef>
              <a:buClr>
                <a:srgbClr val="7DFFB1"/>
              </a:buClr>
              <a:buSzPts val="2400"/>
            </a:pPr>
            <a:endParaRPr lang="en-GB" sz="2000" b="1" dirty="0" smtClean="0">
              <a:solidFill>
                <a:schemeClr val="bg1"/>
              </a:solidFill>
              <a:latin typeface="Palatino Linotype" panose="02040502050505030304" pitchFamily="18" charset="0"/>
            </a:endParaRPr>
          </a:p>
          <a:p>
            <a:pPr marL="457200" indent="-381000">
              <a:spcBef>
                <a:spcPts val="600"/>
              </a:spcBef>
              <a:buClr>
                <a:srgbClr val="7DFFB1"/>
              </a:buClr>
              <a:buSzPts val="2400"/>
              <a:buFont typeface="Titillium Web Light"/>
              <a:buChar char="▰"/>
            </a:pPr>
            <a:endParaRPr lang="en-GB"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pPr>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Char char="▰"/>
              <a:tabLst/>
              <a:defRPr/>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r>
              <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t>
            </a: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72"/>
            <a:ext cx="8072494" cy="642942"/>
          </a:xfrm>
        </p:spPr>
        <p:txBody>
          <a:bodyPr/>
          <a:lstStyle/>
          <a:p>
            <a:pPr algn="just"/>
            <a:r>
              <a:rPr lang="en-IN" dirty="0" smtClean="0"/>
              <a:t>THE WOW IN MY SOLUTION</a:t>
            </a:r>
            <a:endParaRPr lang="en-GB" dirty="0"/>
          </a:p>
        </p:txBody>
      </p:sp>
      <p:sp>
        <p:nvSpPr>
          <p:cNvPr id="3" name="Text Placeholder 2"/>
          <p:cNvSpPr>
            <a:spLocks noGrp="1"/>
          </p:cNvSpPr>
          <p:nvPr>
            <p:ph type="body" idx="1"/>
          </p:nvPr>
        </p:nvSpPr>
        <p:spPr>
          <a:xfrm>
            <a:off x="242854" y="1714494"/>
            <a:ext cx="8901146" cy="2863054"/>
          </a:xfrm>
        </p:spPr>
        <p:txBody>
          <a:bodyPr/>
          <a:lstStyle/>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b="1" dirty="0" smtClean="0">
              <a:solidFill>
                <a:schemeClr val="tx1"/>
              </a:solidFill>
              <a:latin typeface="Palatino Linotype" panose="02040502050505030304" pitchFamily="18" charset="0"/>
            </a:endParaRPr>
          </a:p>
          <a:p>
            <a:pPr marL="285750" lvl="0" indent="-285750" algn="just">
              <a:lnSpc>
                <a:spcPct val="150000"/>
              </a:lnSpc>
              <a:spcBef>
                <a:spcPts val="0"/>
              </a:spcBef>
              <a:buNone/>
            </a:pPr>
            <a:endParaRPr lang="en-GB" dirty="0" smtClean="0">
              <a:solidFill>
                <a:schemeClr val="tx1"/>
              </a:solidFill>
              <a:latin typeface="Palatino Linotype" panose="02040502050505030304" pitchFamily="18" charset="0"/>
            </a:endParaRPr>
          </a:p>
          <a:p>
            <a:endParaRPr lang="en-GB" dirty="0"/>
          </a:p>
        </p:txBody>
      </p:sp>
      <p:sp>
        <p:nvSpPr>
          <p:cNvPr id="5" name="Google Shape;61;p12"/>
          <p:cNvSpPr txBox="1">
            <a:spLocks/>
          </p:cNvSpPr>
          <p:nvPr/>
        </p:nvSpPr>
        <p:spPr>
          <a:xfrm>
            <a:off x="571472" y="1285866"/>
            <a:ext cx="7643866" cy="3153600"/>
          </a:xfrm>
          <a:prstGeom prst="rect">
            <a:avLst/>
          </a:prstGeom>
          <a:noFill/>
          <a:ln>
            <a:noFill/>
          </a:ln>
        </p:spPr>
        <p:txBody>
          <a:bodyPr spcFirstLastPara="1" wrap="square" lIns="0" tIns="0" rIns="0" bIns="0" anchor="t" anchorCtr="0">
            <a:noAutofit/>
          </a:bodyPr>
          <a:lstStyle/>
          <a:p>
            <a:pPr marL="457200" indent="-381000">
              <a:spcBef>
                <a:spcPts val="600"/>
              </a:spcBef>
              <a:buClr>
                <a:srgbClr val="7DFFB1"/>
              </a:buClr>
              <a:buSzPts val="2400"/>
              <a:buFont typeface="Titillium Web Light"/>
              <a:buChar char="▰"/>
            </a:pPr>
            <a:r>
              <a:rPr lang="en-US" sz="1600" dirty="0" smtClean="0">
                <a:solidFill>
                  <a:schemeClr val="bg1"/>
                </a:solidFill>
                <a:latin typeface="Titillium Web Light" charset="0"/>
              </a:rPr>
              <a:t>Exceptional Accuracy: Your Multi-Layer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(MLP)-based model achieves remarkable accuracy in recognizing handwritten digits, surpassing traditional methods and setting a new standard for precision and reliability.</a:t>
            </a:r>
          </a:p>
          <a:p>
            <a:pPr marL="457200" indent="-381000">
              <a:spcBef>
                <a:spcPts val="600"/>
              </a:spcBef>
              <a:buClr>
                <a:srgbClr val="7DFFB1"/>
              </a:buClr>
              <a:buSzPts val="2400"/>
              <a:buFont typeface="Titillium Web Light"/>
              <a:buChar char="▰"/>
            </a:pPr>
            <a:r>
              <a:rPr lang="en-US" sz="1600" b="1" dirty="0" smtClean="0">
                <a:solidFill>
                  <a:schemeClr val="bg1"/>
                </a:solidFill>
                <a:latin typeface="Titillium Web Light" charset="0"/>
              </a:rPr>
              <a:t> </a:t>
            </a:r>
            <a:r>
              <a:rPr lang="en-US" sz="1600" dirty="0" smtClean="0">
                <a:solidFill>
                  <a:schemeClr val="bg1"/>
                </a:solidFill>
                <a:latin typeface="Titillium Web Light" charset="0"/>
              </a:rPr>
              <a:t>Effortless Automation: By harnessing the power of deep learning, your solution effortlessly automates the process of digit recognition, eliminating the need for manual intervention and drastically reducing processing time and errors.</a:t>
            </a:r>
          </a:p>
          <a:p>
            <a:pPr marL="457200" indent="-381000">
              <a:spcBef>
                <a:spcPts val="600"/>
              </a:spcBef>
              <a:buClr>
                <a:srgbClr val="7DFFB1"/>
              </a:buClr>
              <a:buSzPts val="2400"/>
              <a:buFont typeface="Titillium Web Light"/>
              <a:buChar char="▰"/>
            </a:pPr>
            <a:r>
              <a:rPr lang="en-US" sz="1600" dirty="0" smtClean="0">
                <a:solidFill>
                  <a:schemeClr val="bg1"/>
                </a:solidFill>
                <a:latin typeface="Titillium Web Light" charset="0"/>
              </a:rPr>
              <a:t> Adaptability and Scalability: Built on a flexible framework, your solution adapts seamlessly to diverse datasets and evolving requirements, ensuring scalability to handle large volumes of data and customization to meet specific industry needs.</a:t>
            </a:r>
          </a:p>
          <a:p>
            <a:pPr marL="457200" lvl="0" indent="-381000">
              <a:spcBef>
                <a:spcPts val="600"/>
              </a:spcBef>
              <a:buClr>
                <a:srgbClr val="7DFFB1"/>
              </a:buClr>
              <a:buSzPts val="2400"/>
              <a:buFont typeface="Titillium Web Light"/>
              <a:buChar char="▰"/>
            </a:pPr>
            <a:endParaRPr lang="en-GB" sz="2000" b="1" dirty="0" smtClean="0">
              <a:solidFill>
                <a:schemeClr val="bg1"/>
              </a:solidFill>
              <a:latin typeface="Palatino Linotype" panose="02040502050505030304" pitchFamily="18" charset="0"/>
            </a:endParaRPr>
          </a:p>
          <a:p>
            <a:pPr marL="285750" lvl="0" indent="-285750">
              <a:lnSpc>
                <a:spcPct val="150000"/>
              </a:lnSpc>
              <a:buClr>
                <a:schemeClr val="tx1"/>
              </a:buClr>
            </a:pPr>
            <a:r>
              <a:rPr lang="en-US" sz="1600" b="1" dirty="0" smtClean="0">
                <a:solidFill>
                  <a:schemeClr val="bg1"/>
                </a:solidFill>
                <a:latin typeface="Titillium Web Light" charset="0"/>
              </a:rPr>
              <a:t> </a:t>
            </a:r>
            <a:endParaRPr lang="en-US" sz="1600" dirty="0" smtClean="0">
              <a:solidFill>
                <a:schemeClr val="tx1"/>
              </a:solidFill>
              <a:latin typeface="Fira Sans Condensed" panose="020B0503050000020004" pitchFamily="34" charset="0"/>
            </a:endParaRPr>
          </a:p>
          <a:p>
            <a:pPr marL="457200" lvl="0" indent="-381000">
              <a:spcBef>
                <a:spcPts val="600"/>
              </a:spcBef>
              <a:buClr>
                <a:srgbClr val="7DFFB1"/>
              </a:buClr>
              <a:buSzPts val="2400"/>
            </a:pPr>
            <a:endParaRPr lang="en-GB" sz="2000" b="1" dirty="0" smtClean="0">
              <a:solidFill>
                <a:schemeClr val="bg1"/>
              </a:solidFill>
              <a:latin typeface="Palatino Linotype" panose="02040502050505030304" pitchFamily="18" charset="0"/>
            </a:endParaRPr>
          </a:p>
          <a:p>
            <a:pPr marL="457200" indent="-381000">
              <a:spcBef>
                <a:spcPts val="600"/>
              </a:spcBef>
              <a:buClr>
                <a:srgbClr val="7DFFB1"/>
              </a:buClr>
              <a:buSzPts val="2400"/>
              <a:buFont typeface="Titillium Web Light"/>
              <a:buChar char="▰"/>
            </a:pPr>
            <a:endParaRPr lang="en-GB"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buFont typeface="Titillium Web Light"/>
              <a:buChar char="▰"/>
            </a:pPr>
            <a:endParaRPr lang="en-US" sz="1600" dirty="0" smtClean="0">
              <a:solidFill>
                <a:schemeClr val="bg1"/>
              </a:solidFill>
              <a:latin typeface="Titillium Web Light" charset="0"/>
            </a:endParaRPr>
          </a:p>
          <a:p>
            <a:pPr marL="457200" indent="-381000">
              <a:spcBef>
                <a:spcPts val="600"/>
              </a:spcBef>
              <a:buClr>
                <a:srgbClr val="7DFFB1"/>
              </a:buClr>
              <a:buSzPts val="2400"/>
            </a:pPr>
            <a:endParaRPr lang="en-US" sz="1600" dirty="0" smtClean="0">
              <a:solidFill>
                <a:schemeClr val="bg1"/>
              </a:solidFill>
              <a:latin typeface="Titillium Web Light" charset="0"/>
            </a:endParaRP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Char char="▰"/>
              <a:tabLst/>
              <a:defRPr/>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endPar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endParaRPr>
          </a:p>
          <a:p>
            <a:pPr marL="285750" indent="-285750">
              <a:lnSpc>
                <a:spcPct val="150000"/>
              </a:lnSpc>
              <a:buClr>
                <a:schemeClr val="dk1"/>
              </a:buClr>
              <a:buSzPts val="1100"/>
            </a:pPr>
            <a:r>
              <a:rPr kumimoji="0" lang="en-GB" sz="16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t>
            </a:r>
            <a:r>
              <a:rPr lang="en-US" sz="1600" dirty="0" smtClean="0">
                <a:solidFill>
                  <a:schemeClr val="bg1"/>
                </a:solidFill>
                <a:latin typeface="Titillium Web Light" charset="0"/>
              </a:rPr>
              <a:t>Frank Rosenblatt first defined the word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in his </a:t>
            </a:r>
            <a:r>
              <a:rPr lang="en-US" sz="1600" dirty="0" err="1" smtClean="0">
                <a:solidFill>
                  <a:schemeClr val="bg1"/>
                </a:solidFill>
                <a:latin typeface="Titillium Web Light" charset="0"/>
              </a:rPr>
              <a:t>perceptron</a:t>
            </a:r>
            <a:r>
              <a:rPr lang="en-US" sz="1600" dirty="0" smtClean="0">
                <a:solidFill>
                  <a:schemeClr val="bg1"/>
                </a:solidFill>
                <a:latin typeface="Titillium Web Light" charset="0"/>
              </a:rPr>
              <a:t> program. </a:t>
            </a:r>
          </a:p>
          <a:p>
            <a:pPr marL="457200" marR="0" lvl="0" indent="-381000" algn="l" defTabSz="914400" rtl="0" eaLnBrk="1" fontAlgn="auto" latinLnBrk="0" hangingPunct="1">
              <a:lnSpc>
                <a:spcPct val="100000"/>
              </a:lnSpc>
              <a:spcBef>
                <a:spcPts val="600"/>
              </a:spcBef>
              <a:spcAft>
                <a:spcPts val="0"/>
              </a:spcAft>
              <a:buClr>
                <a:srgbClr val="7DFFB1"/>
              </a:buClr>
              <a:buSzPts val="2400"/>
              <a:buFont typeface="Titillium Web Light"/>
              <a:buNone/>
              <a:tabLst/>
              <a:defRPr/>
            </a:pPr>
            <a: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t/>
            </a:r>
            <a:br>
              <a:rPr kumimoji="0" lang="en-GB" sz="2400" b="0" i="0" u="none" strike="noStrike" kern="0" cap="none" spc="0" normalizeH="0" baseline="0" noProof="0" dirty="0" smtClean="0">
                <a:ln>
                  <a:noFill/>
                </a:ln>
                <a:solidFill>
                  <a:schemeClr val="lt1"/>
                </a:solidFill>
                <a:effectLst/>
                <a:uLnTx/>
                <a:uFillTx/>
                <a:latin typeface="Titillium Web Light"/>
                <a:ea typeface="Titillium Web Light"/>
                <a:cs typeface="Titillium Web Light"/>
                <a:sym typeface="Titillium Web Light"/>
              </a:rPr>
            </a:br>
            <a:endParaRPr kumimoji="0" lang="en-GB" sz="2400" b="0" i="0" u="none" strike="noStrike" kern="0" cap="none" spc="0" normalizeH="0" baseline="0" noProof="0" dirty="0">
              <a:ln>
                <a:noFill/>
              </a:ln>
              <a:solidFill>
                <a:schemeClr val="lt1"/>
              </a:solidFill>
              <a:effectLst/>
              <a:uLnTx/>
              <a:uFillTx/>
              <a:latin typeface="Titillium Web Light"/>
              <a:ea typeface="Titillium Web Light"/>
              <a:cs typeface="Titillium Web Light"/>
              <a:sym typeface="Titillium Web Light"/>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950</Words>
  <Application>Microsoft Office PowerPoint</Application>
  <PresentationFormat>On-screen Show (16:9)</PresentationFormat>
  <Paragraphs>137</Paragraphs>
  <Slides>14</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Sitka Banner</vt:lpstr>
      <vt:lpstr>Albert Sans ExtraBold</vt:lpstr>
      <vt:lpstr>Palatino Linotype</vt:lpstr>
      <vt:lpstr>Rajdhani</vt:lpstr>
      <vt:lpstr>Titillium Web Light</vt:lpstr>
      <vt:lpstr>Fira Sans Condensed</vt:lpstr>
      <vt:lpstr>Titillium Web</vt:lpstr>
      <vt:lpstr>Söhne</vt:lpstr>
      <vt:lpstr>Times New Roman</vt:lpstr>
      <vt:lpstr>Arial</vt:lpstr>
      <vt:lpstr>Ninacor template</vt:lpstr>
      <vt:lpstr>HAND WRITTEN DIGIT CLASSIFICATION WITH MLP</vt:lpstr>
      <vt:lpstr>PowerPoint Presentation</vt:lpstr>
      <vt:lpstr>TABLE OF CONTENTS</vt:lpstr>
      <vt:lpstr>PROBLEM STATEMENT</vt:lpstr>
      <vt:lpstr>MULTI-LAYER PERCEPTRONS (MLP) </vt:lpstr>
      <vt:lpstr>PowerPoint Presentation</vt:lpstr>
      <vt:lpstr>WHO ARE THE END USER ?</vt:lpstr>
      <vt:lpstr>SOLUTION AND ITS VALUE PROPOSITION</vt:lpstr>
      <vt:lpstr>THE WOW IN MY SOLUTION</vt:lpstr>
      <vt:lpstr>MODELLING PROCESS</vt:lpstr>
      <vt:lpstr>CODE 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 CLASSIFICATION WITH MLP</dc:title>
  <cp:lastModifiedBy>hp</cp:lastModifiedBy>
  <cp:revision>6</cp:revision>
  <dcterms:modified xsi:type="dcterms:W3CDTF">2024-04-23T10:59:11Z</dcterms:modified>
</cp:coreProperties>
</file>