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1" d="100"/>
          <a:sy n="81"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9/23/2019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6398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392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129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0921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9/23/2019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3592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651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72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1819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6384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9/23/2019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0073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9/23/2019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722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9/23/2019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01636006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29" r:id="rId5"/>
    <p:sldLayoutId id="2147483735" r:id="rId6"/>
    <p:sldLayoutId id="2147483736"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orldpopulationreview.com/boroughs/manhattan-popul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8" name="Rectangle 27">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D8F16754-C183-4F71-A84B-C4F3974ADA0B}"/>
              </a:ext>
            </a:extLst>
          </p:cNvPr>
          <p:cNvSpPr>
            <a:spLocks noGrp="1"/>
          </p:cNvSpPr>
          <p:nvPr>
            <p:ph type="ctrTitle"/>
          </p:nvPr>
        </p:nvSpPr>
        <p:spPr>
          <a:xfrm>
            <a:off x="1241170" y="3716860"/>
            <a:ext cx="9732773" cy="1465112"/>
          </a:xfrm>
        </p:spPr>
        <p:txBody>
          <a:bodyPr>
            <a:normAutofit/>
          </a:bodyPr>
          <a:lstStyle/>
          <a:p>
            <a:r>
              <a:rPr lang="en-US" sz="3800">
                <a:latin typeface="Adobe Arabic" panose="02040503050201020203" pitchFamily="18" charset="-78"/>
                <a:cs typeface="Adobe Arabic" panose="02040503050201020203" pitchFamily="18" charset="-78"/>
              </a:rPr>
              <a:t>Finding a suitable new restaurant location in Manhattan</a:t>
            </a:r>
          </a:p>
        </p:txBody>
      </p:sp>
      <p:sp>
        <p:nvSpPr>
          <p:cNvPr id="3" name="Subtitle 2">
            <a:extLst>
              <a:ext uri="{FF2B5EF4-FFF2-40B4-BE49-F238E27FC236}">
                <a16:creationId xmlns:a16="http://schemas.microsoft.com/office/drawing/2014/main" id="{34406FE8-C9B3-4528-AF36-51B71605E725}"/>
              </a:ext>
            </a:extLst>
          </p:cNvPr>
          <p:cNvSpPr>
            <a:spLocks noGrp="1"/>
          </p:cNvSpPr>
          <p:nvPr>
            <p:ph type="subTitle" idx="1"/>
          </p:nvPr>
        </p:nvSpPr>
        <p:spPr>
          <a:xfrm>
            <a:off x="1371600" y="5181972"/>
            <a:ext cx="9517450" cy="638904"/>
          </a:xfrm>
        </p:spPr>
        <p:txBody>
          <a:bodyPr>
            <a:normAutofit/>
          </a:bodyPr>
          <a:lstStyle/>
          <a:p>
            <a:pPr>
              <a:spcAft>
                <a:spcPts val="600"/>
              </a:spcAft>
            </a:pPr>
            <a:r>
              <a:rPr lang="en-US"/>
              <a:t>By Harini </a:t>
            </a:r>
            <a:r>
              <a:rPr lang="en-US" err="1"/>
              <a:t>Hapuarachchi</a:t>
            </a:r>
            <a:endParaRPr lang="en-US"/>
          </a:p>
        </p:txBody>
      </p:sp>
      <p:sp>
        <p:nvSpPr>
          <p:cNvPr id="30" name="Rectangle 29">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8687EA0-6D06-48C8-9D83-A2B21CE6177F}"/>
              </a:ext>
            </a:extLst>
          </p:cNvPr>
          <p:cNvPicPr>
            <a:picLocks noChangeAspect="1"/>
          </p:cNvPicPr>
          <p:nvPr/>
        </p:nvPicPr>
        <p:blipFill rotWithShape="1">
          <a:blip r:embed="rId2"/>
          <a:srcRect t="24497" r="3" b="20974"/>
          <a:stretch/>
        </p:blipFill>
        <p:spPr>
          <a:xfrm>
            <a:off x="3116580" y="1395172"/>
            <a:ext cx="5969424" cy="2148392"/>
          </a:xfrm>
          <a:prstGeom prst="rect">
            <a:avLst/>
          </a:prstGeom>
        </p:spPr>
      </p:pic>
    </p:spTree>
    <p:extLst>
      <p:ext uri="{BB962C8B-B14F-4D97-AF65-F5344CB8AC3E}">
        <p14:creationId xmlns:p14="http://schemas.microsoft.com/office/powerpoint/2010/main" val="419253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B673-6413-46DD-98B5-A2437710FCF2}"/>
              </a:ext>
            </a:extLst>
          </p:cNvPr>
          <p:cNvSpPr>
            <a:spLocks noGrp="1"/>
          </p:cNvSpPr>
          <p:nvPr>
            <p:ph type="title"/>
          </p:nvPr>
        </p:nvSpPr>
        <p:spPr/>
        <p:txBody>
          <a:bodyPr/>
          <a:lstStyle/>
          <a:p>
            <a:r>
              <a:rPr lang="en-US" b="1" dirty="0"/>
              <a:t>Introduction/Business Problem</a:t>
            </a:r>
            <a:endParaRPr lang="en-US" dirty="0"/>
          </a:p>
        </p:txBody>
      </p:sp>
      <p:sp>
        <p:nvSpPr>
          <p:cNvPr id="3" name="Content Placeholder 2">
            <a:extLst>
              <a:ext uri="{FF2B5EF4-FFF2-40B4-BE49-F238E27FC236}">
                <a16:creationId xmlns:a16="http://schemas.microsoft.com/office/drawing/2014/main" id="{6DBE6624-50E8-43CC-AB50-A438B8DFFDA6}"/>
              </a:ext>
            </a:extLst>
          </p:cNvPr>
          <p:cNvSpPr>
            <a:spLocks noGrp="1"/>
          </p:cNvSpPr>
          <p:nvPr>
            <p:ph idx="1"/>
          </p:nvPr>
        </p:nvSpPr>
        <p:spPr/>
        <p:txBody>
          <a:bodyPr>
            <a:normAutofit lnSpcReduction="10000"/>
          </a:bodyPr>
          <a:lstStyle/>
          <a:p>
            <a:pPr>
              <a:buFont typeface="Wingdings" panose="05000000000000000000" pitchFamily="2" charset="2"/>
              <a:buChar char="v"/>
            </a:pPr>
            <a:r>
              <a:rPr lang="en-US" sz="2400" dirty="0"/>
              <a:t>According to the </a:t>
            </a:r>
            <a:r>
              <a:rPr lang="en-US" sz="2400" i="1" u="sng" dirty="0">
                <a:hlinkClick r:id="rId2"/>
              </a:rPr>
              <a:t>World Population Review</a:t>
            </a:r>
            <a:r>
              <a:rPr lang="en-US" sz="2400" dirty="0"/>
              <a:t> 2019:  Manhattan is the most densely populated of the five boroughs in New York</a:t>
            </a:r>
          </a:p>
          <a:p>
            <a:pPr marL="0" indent="0">
              <a:buNone/>
            </a:pPr>
            <a:endParaRPr lang="en-US" sz="2400" dirty="0"/>
          </a:p>
          <a:p>
            <a:pPr>
              <a:buFont typeface="Wingdings" panose="05000000000000000000" pitchFamily="2" charset="2"/>
              <a:buChar char="v"/>
            </a:pPr>
            <a:r>
              <a:rPr lang="en-US" sz="2400" dirty="0"/>
              <a:t>Being heart to several iconic locations such as the Time Square, NASDAQ, the New York Stock Exchange and Wall Street, it is one of the commercial, financial and cultural centers in the world.  </a:t>
            </a:r>
          </a:p>
          <a:p>
            <a:pPr marL="0" indent="0">
              <a:buNone/>
            </a:pPr>
            <a:endParaRPr lang="en-US" sz="2400" dirty="0"/>
          </a:p>
          <a:p>
            <a:pPr>
              <a:buFont typeface="Wingdings" panose="05000000000000000000" pitchFamily="2" charset="2"/>
              <a:buChar char="v"/>
            </a:pPr>
            <a:r>
              <a:rPr lang="en-US" sz="2400" dirty="0"/>
              <a:t>This project aims to find a suitable location for the new restaurant.</a:t>
            </a:r>
            <a:br>
              <a:rPr lang="en-US" dirty="0"/>
            </a:br>
            <a:br>
              <a:rPr lang="en-US" dirty="0"/>
            </a:br>
            <a:endParaRPr lang="en-US" dirty="0"/>
          </a:p>
        </p:txBody>
      </p:sp>
    </p:spTree>
    <p:extLst>
      <p:ext uri="{BB962C8B-B14F-4D97-AF65-F5344CB8AC3E}">
        <p14:creationId xmlns:p14="http://schemas.microsoft.com/office/powerpoint/2010/main" val="13750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BD74-4AA8-4967-BD9B-AA2ED2074B34}"/>
              </a:ext>
            </a:extLst>
          </p:cNvPr>
          <p:cNvSpPr>
            <a:spLocks noGrp="1"/>
          </p:cNvSpPr>
          <p:nvPr>
            <p:ph type="title"/>
          </p:nvPr>
        </p:nvSpPr>
        <p:spPr>
          <a:xfrm>
            <a:off x="1066800" y="642594"/>
            <a:ext cx="10058400" cy="1371600"/>
          </a:xfrm>
        </p:spPr>
        <p:txBody>
          <a:bodyPr/>
          <a:lstStyle/>
          <a:p>
            <a:r>
              <a:rPr lang="en-US" b="1" dirty="0"/>
              <a:t>Data Acquisition and Preparation</a:t>
            </a:r>
            <a:endParaRPr lang="en-US" dirty="0"/>
          </a:p>
        </p:txBody>
      </p:sp>
      <p:sp>
        <p:nvSpPr>
          <p:cNvPr id="6" name="Content Placeholder 2">
            <a:extLst>
              <a:ext uri="{FF2B5EF4-FFF2-40B4-BE49-F238E27FC236}">
                <a16:creationId xmlns:a16="http://schemas.microsoft.com/office/drawing/2014/main" id="{DA07954B-3AC2-428F-806C-6905937CA9E9}"/>
              </a:ext>
            </a:extLst>
          </p:cNvPr>
          <p:cNvSpPr>
            <a:spLocks noGrp="1"/>
          </p:cNvSpPr>
          <p:nvPr>
            <p:ph idx="1"/>
          </p:nvPr>
        </p:nvSpPr>
        <p:spPr>
          <a:xfrm>
            <a:off x="840658" y="1690165"/>
            <a:ext cx="10781071" cy="3849624"/>
          </a:xfrm>
        </p:spPr>
        <p:txBody>
          <a:bodyPr>
            <a:normAutofit/>
          </a:bodyPr>
          <a:lstStyle/>
          <a:p>
            <a:pPr>
              <a:buFont typeface="Wingdings" panose="05000000000000000000" pitchFamily="2" charset="2"/>
              <a:buChar char="v"/>
            </a:pPr>
            <a:r>
              <a:rPr lang="en-US" sz="2400" dirty="0"/>
              <a:t> The two main sources of data include:</a:t>
            </a:r>
          </a:p>
          <a:p>
            <a:pPr lvl="1">
              <a:buFont typeface="Wingdings" panose="05000000000000000000" pitchFamily="2" charset="2"/>
              <a:buChar char="ü"/>
            </a:pPr>
            <a:r>
              <a:rPr lang="en-US" sz="2200" dirty="0"/>
              <a:t>New York location data freely available on </a:t>
            </a:r>
            <a:r>
              <a:rPr lang="en-US" sz="2200" dirty="0">
                <a:hlinkClick r:id="rId2"/>
              </a:rPr>
              <a:t>https://geo.nyu.edu/catalog/nyu_2451_34572</a:t>
            </a:r>
            <a:endParaRPr lang="en-US" sz="2200" dirty="0"/>
          </a:p>
          <a:p>
            <a:pPr lvl="1">
              <a:buFont typeface="Wingdings" panose="05000000000000000000" pitchFamily="2" charset="2"/>
              <a:buChar char="ü"/>
            </a:pPr>
            <a:r>
              <a:rPr lang="en-US" sz="2200" dirty="0"/>
              <a:t>Foursquare API  </a:t>
            </a:r>
            <a:br>
              <a:rPr lang="en-US" dirty="0"/>
            </a:br>
            <a:br>
              <a:rPr lang="en-US" dirty="0"/>
            </a:br>
            <a:endParaRPr lang="en-US" dirty="0"/>
          </a:p>
        </p:txBody>
      </p:sp>
      <p:pic>
        <p:nvPicPr>
          <p:cNvPr id="9" name="Picture 8">
            <a:extLst>
              <a:ext uri="{FF2B5EF4-FFF2-40B4-BE49-F238E27FC236}">
                <a16:creationId xmlns:a16="http://schemas.microsoft.com/office/drawing/2014/main" id="{59DA9F8B-57F2-474A-9251-9C1CA1629B30}"/>
              </a:ext>
            </a:extLst>
          </p:cNvPr>
          <p:cNvPicPr>
            <a:picLocks noChangeAspect="1"/>
          </p:cNvPicPr>
          <p:nvPr/>
        </p:nvPicPr>
        <p:blipFill>
          <a:blip r:embed="rId3"/>
          <a:stretch>
            <a:fillRect/>
          </a:stretch>
        </p:blipFill>
        <p:spPr>
          <a:xfrm>
            <a:off x="1830028" y="3093291"/>
            <a:ext cx="8670823" cy="2855311"/>
          </a:xfrm>
          <a:prstGeom prst="rect">
            <a:avLst/>
          </a:prstGeom>
        </p:spPr>
      </p:pic>
    </p:spTree>
    <p:extLst>
      <p:ext uri="{BB962C8B-B14F-4D97-AF65-F5344CB8AC3E}">
        <p14:creationId xmlns:p14="http://schemas.microsoft.com/office/powerpoint/2010/main" val="310256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4890-25CE-4F20-A33C-4DCD51CB4EC9}"/>
              </a:ext>
            </a:extLst>
          </p:cNvPr>
          <p:cNvSpPr>
            <a:spLocks noGrp="1"/>
          </p:cNvSpPr>
          <p:nvPr>
            <p:ph type="title"/>
          </p:nvPr>
        </p:nvSpPr>
        <p:spPr/>
        <p:txBody>
          <a:bodyPr>
            <a:normAutofit fontScale="90000"/>
          </a:bodyPr>
          <a:lstStyle/>
          <a:p>
            <a:r>
              <a:rPr lang="en-US" b="1" dirty="0"/>
              <a:t>Data Acquisition and Preparation (</a:t>
            </a:r>
            <a:r>
              <a:rPr lang="en-US" b="1" dirty="0" err="1"/>
              <a:t>cont</a:t>
            </a:r>
            <a:r>
              <a:rPr lang="en-US" b="1" dirty="0"/>
              <a:t>)</a:t>
            </a:r>
            <a:endParaRPr lang="en-US" dirty="0"/>
          </a:p>
        </p:txBody>
      </p:sp>
      <p:pic>
        <p:nvPicPr>
          <p:cNvPr id="5" name="Picture 4">
            <a:extLst>
              <a:ext uri="{FF2B5EF4-FFF2-40B4-BE49-F238E27FC236}">
                <a16:creationId xmlns:a16="http://schemas.microsoft.com/office/drawing/2014/main" id="{1073B0C1-9ABA-4986-8B7D-868CBF70295C}"/>
              </a:ext>
            </a:extLst>
          </p:cNvPr>
          <p:cNvPicPr>
            <a:picLocks noChangeAspect="1"/>
          </p:cNvPicPr>
          <p:nvPr/>
        </p:nvPicPr>
        <p:blipFill>
          <a:blip r:embed="rId2"/>
          <a:stretch>
            <a:fillRect/>
          </a:stretch>
        </p:blipFill>
        <p:spPr>
          <a:xfrm>
            <a:off x="1354989" y="2563683"/>
            <a:ext cx="9268919" cy="2597407"/>
          </a:xfrm>
          <a:prstGeom prst="rect">
            <a:avLst/>
          </a:prstGeom>
        </p:spPr>
      </p:pic>
    </p:spTree>
    <p:extLst>
      <p:ext uri="{BB962C8B-B14F-4D97-AF65-F5344CB8AC3E}">
        <p14:creationId xmlns:p14="http://schemas.microsoft.com/office/powerpoint/2010/main" val="316261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F000-A1C5-4DF1-9A39-9AA181E6B15E}"/>
              </a:ext>
            </a:extLst>
          </p:cNvPr>
          <p:cNvSpPr>
            <a:spLocks noGrp="1"/>
          </p:cNvSpPr>
          <p:nvPr>
            <p:ph type="title"/>
          </p:nvPr>
        </p:nvSpPr>
        <p:spPr>
          <a:xfrm>
            <a:off x="1066800" y="642594"/>
            <a:ext cx="10058400" cy="1371600"/>
          </a:xfrm>
        </p:spPr>
        <p:txBody>
          <a:bodyPr>
            <a:normAutofit/>
          </a:bodyPr>
          <a:lstStyle/>
          <a:p>
            <a:r>
              <a:rPr lang="en-US" b="1" dirty="0"/>
              <a:t>Data Analysis</a:t>
            </a:r>
            <a:endParaRPr lang="en-US" dirty="0"/>
          </a:p>
        </p:txBody>
      </p:sp>
      <p:sp>
        <p:nvSpPr>
          <p:cNvPr id="3" name="Content Placeholder 2">
            <a:extLst>
              <a:ext uri="{FF2B5EF4-FFF2-40B4-BE49-F238E27FC236}">
                <a16:creationId xmlns:a16="http://schemas.microsoft.com/office/drawing/2014/main" id="{7323E264-4366-4832-90C5-390F52680174}"/>
              </a:ext>
            </a:extLst>
          </p:cNvPr>
          <p:cNvSpPr>
            <a:spLocks noGrp="1"/>
          </p:cNvSpPr>
          <p:nvPr>
            <p:ph idx="1"/>
          </p:nvPr>
        </p:nvSpPr>
        <p:spPr>
          <a:xfrm>
            <a:off x="1066800" y="1860375"/>
            <a:ext cx="4596581" cy="3849624"/>
          </a:xfrm>
        </p:spPr>
        <p:txBody>
          <a:bodyPr/>
          <a:lstStyle/>
          <a:p>
            <a:pPr marL="0" indent="0">
              <a:buNone/>
            </a:pPr>
            <a:r>
              <a:rPr lang="en-US" dirty="0"/>
              <a:t>The visual results of k-means clustering (k=4) analysis based on the venue frequencies of Manhattan </a:t>
            </a:r>
            <a:r>
              <a:rPr lang="en-US" dirty="0" err="1"/>
              <a:t>neighbourhoods</a:t>
            </a:r>
            <a:r>
              <a:rPr lang="en-US" dirty="0"/>
              <a:t> are as follows.</a:t>
            </a:r>
          </a:p>
          <a:p>
            <a:pPr marL="0" indent="0">
              <a:buNone/>
            </a:pPr>
            <a:r>
              <a:rPr lang="en-US" dirty="0"/>
              <a:t>Cluster 1 – Red</a:t>
            </a:r>
            <a:br>
              <a:rPr lang="en-US" dirty="0"/>
            </a:br>
            <a:r>
              <a:rPr lang="en-US" dirty="0"/>
              <a:t>Cluster 2 – Purple</a:t>
            </a:r>
            <a:br>
              <a:rPr lang="en-US" dirty="0"/>
            </a:br>
            <a:r>
              <a:rPr lang="en-US" dirty="0"/>
              <a:t>Cluster 3 – Light Blue</a:t>
            </a:r>
            <a:br>
              <a:rPr lang="en-US" dirty="0"/>
            </a:br>
            <a:r>
              <a:rPr lang="en-US" dirty="0"/>
              <a:t>Cluster 4 – Light Yellow</a:t>
            </a:r>
          </a:p>
          <a:p>
            <a:pPr marL="0" indent="0">
              <a:buNone/>
            </a:pPr>
            <a:endParaRPr lang="en-US" dirty="0"/>
          </a:p>
        </p:txBody>
      </p:sp>
      <p:pic>
        <p:nvPicPr>
          <p:cNvPr id="4" name="Picture 3">
            <a:extLst>
              <a:ext uri="{FF2B5EF4-FFF2-40B4-BE49-F238E27FC236}">
                <a16:creationId xmlns:a16="http://schemas.microsoft.com/office/drawing/2014/main" id="{079098D7-52C4-4A26-B17D-80B4DA0B8550}"/>
              </a:ext>
            </a:extLst>
          </p:cNvPr>
          <p:cNvPicPr/>
          <p:nvPr/>
        </p:nvPicPr>
        <p:blipFill>
          <a:blip r:embed="rId2"/>
          <a:stretch>
            <a:fillRect/>
          </a:stretch>
        </p:blipFill>
        <p:spPr>
          <a:xfrm>
            <a:off x="5663381" y="1328394"/>
            <a:ext cx="5153025" cy="4524375"/>
          </a:xfrm>
          <a:prstGeom prst="rect">
            <a:avLst/>
          </a:prstGeom>
        </p:spPr>
      </p:pic>
    </p:spTree>
    <p:extLst>
      <p:ext uri="{BB962C8B-B14F-4D97-AF65-F5344CB8AC3E}">
        <p14:creationId xmlns:p14="http://schemas.microsoft.com/office/powerpoint/2010/main" val="419575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4734-F401-4337-A185-0EEBC31FE756}"/>
              </a:ext>
            </a:extLst>
          </p:cNvPr>
          <p:cNvSpPr>
            <a:spLocks noGrp="1"/>
          </p:cNvSpPr>
          <p:nvPr>
            <p:ph type="title"/>
          </p:nvPr>
        </p:nvSpPr>
        <p:spPr>
          <a:xfrm>
            <a:off x="1066800" y="642594"/>
            <a:ext cx="10058400" cy="1371600"/>
          </a:xfrm>
        </p:spPr>
        <p:txBody>
          <a:bodyPr/>
          <a:lstStyle/>
          <a:p>
            <a:r>
              <a:rPr lang="en-US" sz="4300" b="1" dirty="0"/>
              <a:t>Results</a:t>
            </a:r>
          </a:p>
        </p:txBody>
      </p:sp>
      <p:sp>
        <p:nvSpPr>
          <p:cNvPr id="3" name="Content Placeholder 2">
            <a:extLst>
              <a:ext uri="{FF2B5EF4-FFF2-40B4-BE49-F238E27FC236}">
                <a16:creationId xmlns:a16="http://schemas.microsoft.com/office/drawing/2014/main" id="{FD81EFA7-B2C3-40BB-97BE-BE2B4E3C3F83}"/>
              </a:ext>
            </a:extLst>
          </p:cNvPr>
          <p:cNvSpPr>
            <a:spLocks noGrp="1"/>
          </p:cNvSpPr>
          <p:nvPr>
            <p:ph idx="1"/>
          </p:nvPr>
        </p:nvSpPr>
        <p:spPr>
          <a:xfrm>
            <a:off x="1066800" y="1806237"/>
            <a:ext cx="10058400" cy="3849624"/>
          </a:xfrm>
        </p:spPr>
        <p:txBody>
          <a:bodyPr/>
          <a:lstStyle/>
          <a:p>
            <a:pPr marL="0" indent="0">
              <a:buNone/>
            </a:pPr>
            <a:r>
              <a:rPr lang="en-US" dirty="0"/>
              <a:t>The venue frequency data for the four clusters are as follows:</a:t>
            </a:r>
          </a:p>
          <a:p>
            <a:pPr marL="0" indent="0">
              <a:buNone/>
            </a:pPr>
            <a:endParaRPr lang="en-US" dirty="0"/>
          </a:p>
        </p:txBody>
      </p:sp>
      <p:pic>
        <p:nvPicPr>
          <p:cNvPr id="4" name="Picture 3">
            <a:extLst>
              <a:ext uri="{FF2B5EF4-FFF2-40B4-BE49-F238E27FC236}">
                <a16:creationId xmlns:a16="http://schemas.microsoft.com/office/drawing/2014/main" id="{5BDD6D76-29D0-4D04-BC53-C21135AB93D4}"/>
              </a:ext>
            </a:extLst>
          </p:cNvPr>
          <p:cNvPicPr>
            <a:picLocks noChangeAspect="1"/>
          </p:cNvPicPr>
          <p:nvPr/>
        </p:nvPicPr>
        <p:blipFill>
          <a:blip r:embed="rId2"/>
          <a:stretch>
            <a:fillRect/>
          </a:stretch>
        </p:blipFill>
        <p:spPr>
          <a:xfrm>
            <a:off x="1066800" y="2253877"/>
            <a:ext cx="10327388" cy="2226424"/>
          </a:xfrm>
          <a:prstGeom prst="rect">
            <a:avLst/>
          </a:prstGeom>
        </p:spPr>
      </p:pic>
      <p:pic>
        <p:nvPicPr>
          <p:cNvPr id="5" name="Picture 4">
            <a:extLst>
              <a:ext uri="{FF2B5EF4-FFF2-40B4-BE49-F238E27FC236}">
                <a16:creationId xmlns:a16="http://schemas.microsoft.com/office/drawing/2014/main" id="{DAAB309E-59A7-4728-B626-AC67E3F04783}"/>
              </a:ext>
            </a:extLst>
          </p:cNvPr>
          <p:cNvPicPr>
            <a:picLocks noChangeAspect="1"/>
          </p:cNvPicPr>
          <p:nvPr/>
        </p:nvPicPr>
        <p:blipFill>
          <a:blip r:embed="rId3"/>
          <a:stretch>
            <a:fillRect/>
          </a:stretch>
        </p:blipFill>
        <p:spPr>
          <a:xfrm>
            <a:off x="1066800" y="4719984"/>
            <a:ext cx="10327388" cy="1429116"/>
          </a:xfrm>
          <a:prstGeom prst="rect">
            <a:avLst/>
          </a:prstGeom>
        </p:spPr>
      </p:pic>
    </p:spTree>
    <p:extLst>
      <p:ext uri="{BB962C8B-B14F-4D97-AF65-F5344CB8AC3E}">
        <p14:creationId xmlns:p14="http://schemas.microsoft.com/office/powerpoint/2010/main" val="4225005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4734-F401-4337-A185-0EEBC31FE756}"/>
              </a:ext>
            </a:extLst>
          </p:cNvPr>
          <p:cNvSpPr>
            <a:spLocks noGrp="1"/>
          </p:cNvSpPr>
          <p:nvPr>
            <p:ph type="title"/>
          </p:nvPr>
        </p:nvSpPr>
        <p:spPr>
          <a:xfrm>
            <a:off x="1066800" y="642594"/>
            <a:ext cx="10058400" cy="1371600"/>
          </a:xfrm>
        </p:spPr>
        <p:txBody>
          <a:bodyPr/>
          <a:lstStyle/>
          <a:p>
            <a:r>
              <a:rPr lang="en-US" sz="4300" b="1" dirty="0"/>
              <a:t>Results (</a:t>
            </a:r>
            <a:r>
              <a:rPr lang="en-US" sz="4300" b="1" dirty="0" err="1"/>
              <a:t>cont</a:t>
            </a:r>
            <a:r>
              <a:rPr lang="en-US" sz="4300" b="1" dirty="0"/>
              <a:t>)</a:t>
            </a:r>
          </a:p>
        </p:txBody>
      </p:sp>
      <p:pic>
        <p:nvPicPr>
          <p:cNvPr id="8" name="Picture 7">
            <a:extLst>
              <a:ext uri="{FF2B5EF4-FFF2-40B4-BE49-F238E27FC236}">
                <a16:creationId xmlns:a16="http://schemas.microsoft.com/office/drawing/2014/main" id="{2E25F2DA-D3A7-448A-9BC1-DF970D21BCB1}"/>
              </a:ext>
            </a:extLst>
          </p:cNvPr>
          <p:cNvPicPr>
            <a:picLocks noChangeAspect="1"/>
          </p:cNvPicPr>
          <p:nvPr/>
        </p:nvPicPr>
        <p:blipFill>
          <a:blip r:embed="rId2"/>
          <a:stretch>
            <a:fillRect/>
          </a:stretch>
        </p:blipFill>
        <p:spPr>
          <a:xfrm>
            <a:off x="1066799" y="2014193"/>
            <a:ext cx="10413548" cy="3767175"/>
          </a:xfrm>
          <a:prstGeom prst="rect">
            <a:avLst/>
          </a:prstGeom>
        </p:spPr>
      </p:pic>
    </p:spTree>
    <p:extLst>
      <p:ext uri="{BB962C8B-B14F-4D97-AF65-F5344CB8AC3E}">
        <p14:creationId xmlns:p14="http://schemas.microsoft.com/office/powerpoint/2010/main" val="20665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4734-F401-4337-A185-0EEBC31FE756}"/>
              </a:ext>
            </a:extLst>
          </p:cNvPr>
          <p:cNvSpPr>
            <a:spLocks noGrp="1"/>
          </p:cNvSpPr>
          <p:nvPr>
            <p:ph type="title"/>
          </p:nvPr>
        </p:nvSpPr>
        <p:spPr>
          <a:xfrm>
            <a:off x="1066800" y="642594"/>
            <a:ext cx="10058400" cy="1371600"/>
          </a:xfrm>
        </p:spPr>
        <p:txBody>
          <a:bodyPr/>
          <a:lstStyle/>
          <a:p>
            <a:r>
              <a:rPr lang="en-US" sz="4300" b="1" dirty="0"/>
              <a:t>Results (</a:t>
            </a:r>
            <a:r>
              <a:rPr lang="en-US" sz="4300" b="1" dirty="0" err="1"/>
              <a:t>cont</a:t>
            </a:r>
            <a:r>
              <a:rPr lang="en-US" sz="4300" b="1" dirty="0"/>
              <a:t>)</a:t>
            </a:r>
          </a:p>
        </p:txBody>
      </p:sp>
      <p:pic>
        <p:nvPicPr>
          <p:cNvPr id="3" name="Picture 2">
            <a:extLst>
              <a:ext uri="{FF2B5EF4-FFF2-40B4-BE49-F238E27FC236}">
                <a16:creationId xmlns:a16="http://schemas.microsoft.com/office/drawing/2014/main" id="{D4574CE2-4184-4D70-9735-9C30BC6A7B92}"/>
              </a:ext>
            </a:extLst>
          </p:cNvPr>
          <p:cNvPicPr>
            <a:picLocks noChangeAspect="1"/>
          </p:cNvPicPr>
          <p:nvPr/>
        </p:nvPicPr>
        <p:blipFill>
          <a:blip r:embed="rId2"/>
          <a:stretch>
            <a:fillRect/>
          </a:stretch>
        </p:blipFill>
        <p:spPr>
          <a:xfrm>
            <a:off x="1066800" y="1841397"/>
            <a:ext cx="10329256" cy="2612615"/>
          </a:xfrm>
          <a:prstGeom prst="rect">
            <a:avLst/>
          </a:prstGeom>
        </p:spPr>
      </p:pic>
    </p:spTree>
    <p:extLst>
      <p:ext uri="{BB962C8B-B14F-4D97-AF65-F5344CB8AC3E}">
        <p14:creationId xmlns:p14="http://schemas.microsoft.com/office/powerpoint/2010/main" val="242877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1DF4-E9E6-434C-8994-1D9EEAE9516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2DA378BE-7B30-4C0F-992F-CCF8D7FE4D41}"/>
              </a:ext>
            </a:extLst>
          </p:cNvPr>
          <p:cNvSpPr>
            <a:spLocks noGrp="1"/>
          </p:cNvSpPr>
          <p:nvPr>
            <p:ph idx="1"/>
          </p:nvPr>
        </p:nvSpPr>
        <p:spPr/>
        <p:txBody>
          <a:bodyPr/>
          <a:lstStyle/>
          <a:p>
            <a:pPr marL="0" indent="0" algn="just">
              <a:buNone/>
            </a:pPr>
            <a:r>
              <a:rPr lang="en-US" sz="2400" dirty="0"/>
              <a:t>From the above tabulations, it is evident that the two neighborhoods </a:t>
            </a:r>
            <a:r>
              <a:rPr lang="en-US" sz="2400" b="1" dirty="0"/>
              <a:t>Lincoln Square and Clinton</a:t>
            </a:r>
            <a:r>
              <a:rPr lang="en-US" sz="2400" dirty="0"/>
              <a:t> (in cluster 2) provide the ideal locations for a new restaurant, mainly </a:t>
            </a:r>
            <a:r>
              <a:rPr lang="en-US" sz="2400" b="1" dirty="0"/>
              <a:t>due to the ample availability in leisure activity locations</a:t>
            </a:r>
            <a:r>
              <a:rPr lang="en-US" sz="2400" dirty="0"/>
              <a:t> such as theatres (after visiting which, people are highly likely to dine outside), and </a:t>
            </a:r>
            <a:r>
              <a:rPr lang="en-US" sz="2400" b="1" dirty="0"/>
              <a:t>due to the lowest competition from other restaurants.</a:t>
            </a:r>
          </a:p>
          <a:p>
            <a:pPr marL="0" indent="0">
              <a:buNone/>
            </a:pPr>
            <a:endParaRPr lang="en-US" dirty="0"/>
          </a:p>
        </p:txBody>
      </p:sp>
    </p:spTree>
    <p:extLst>
      <p:ext uri="{BB962C8B-B14F-4D97-AF65-F5344CB8AC3E}">
        <p14:creationId xmlns:p14="http://schemas.microsoft.com/office/powerpoint/2010/main" val="379264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341"/>
      </a:dk2>
      <a:lt2>
        <a:srgbClr val="E8E2E7"/>
      </a:lt2>
      <a:accent1>
        <a:srgbClr val="82AB8B"/>
      </a:accent1>
      <a:accent2>
        <a:srgbClr val="74AB97"/>
      </a:accent2>
      <a:accent3>
        <a:srgbClr val="81A8AB"/>
      </a:accent3>
      <a:accent4>
        <a:srgbClr val="7F9EBA"/>
      </a:accent4>
      <a:accent5>
        <a:srgbClr val="969BC6"/>
      </a:accent5>
      <a:accent6>
        <a:srgbClr val="917FBA"/>
      </a:accent6>
      <a:hlink>
        <a:srgbClr val="AE699F"/>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25</TotalTime>
  <Words>183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Adobe Arabic</vt:lpstr>
      <vt:lpstr>Garamond</vt:lpstr>
      <vt:lpstr>Wingdings</vt:lpstr>
      <vt:lpstr>SavonVTI</vt:lpstr>
      <vt:lpstr>Finding a suitable new restaurant location in Manhattan</vt:lpstr>
      <vt:lpstr>Introduction/Business Problem</vt:lpstr>
      <vt:lpstr>Data Acquisition and Preparation</vt:lpstr>
      <vt:lpstr>Data Acquisition and Preparation (cont)</vt:lpstr>
      <vt:lpstr>Data Analysis</vt:lpstr>
      <vt:lpstr>Results</vt:lpstr>
      <vt:lpstr>Results (cont)</vt:lpstr>
      <vt:lpstr>Results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suitable new restaurant location in Manhattan</dc:title>
  <dc:creator>acer</dc:creator>
  <cp:lastModifiedBy>acer</cp:lastModifiedBy>
  <cp:revision>8</cp:revision>
  <dcterms:created xsi:type="dcterms:W3CDTF">2019-09-22T23:29:59Z</dcterms:created>
  <dcterms:modified xsi:type="dcterms:W3CDTF">2019-09-22T23:55:37Z</dcterms:modified>
</cp:coreProperties>
</file>