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86" r:id="rId4"/>
    <p:sldId id="287" r:id="rId5"/>
    <p:sldId id="283"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76B55-386A-4E9C-A77E-FA0E2861DCC1}" v="63" dt="2022-04-02T04:02:57.292"/>
    <p1510:client id="{F304652E-9B8E-4A87-BD02-4E6E7BA94211}" v="228" dt="2022-04-02T04:29:18.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p:scale>
          <a:sx n="81" d="100"/>
          <a:sy n="81" d="100"/>
        </p:scale>
        <p:origin x="-27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089" y="2587234"/>
            <a:ext cx="7876673" cy="904185"/>
          </a:xfrm>
        </p:spPr>
        <p:txBody>
          <a:bodyPr/>
          <a:lstStyle/>
          <a:p>
            <a:r>
              <a:rPr lang="en-US" dirty="0">
                <a:latin typeface="Times New Roman" pitchFamily="18" charset="0"/>
                <a:cs typeface="Times New Roman" pitchFamily="18" charset="0"/>
              </a:rPr>
              <a:t>Web Request Life Cycle</a:t>
            </a:r>
          </a:p>
        </p:txBody>
      </p:sp>
      <p:sp>
        <p:nvSpPr>
          <p:cNvPr id="3" name="TextBox 2"/>
          <p:cNvSpPr txBox="1"/>
          <p:nvPr/>
        </p:nvSpPr>
        <p:spPr>
          <a:xfrm>
            <a:off x="128954" y="1371600"/>
            <a:ext cx="3503010" cy="646331"/>
          </a:xfrm>
          <a:prstGeom prst="rect">
            <a:avLst/>
          </a:prstGeom>
          <a:noFill/>
        </p:spPr>
        <p:txBody>
          <a:bodyPr wrap="none" lIns="91440" tIns="45720" rIns="91440" bIns="45720" rtlCol="0" anchor="t">
            <a:spAutoFit/>
          </a:bodyPr>
          <a:lstStyle/>
          <a:p>
            <a:r>
              <a:rPr lang="en-US" dirty="0" err="1"/>
              <a:t>Yalapala</a:t>
            </a:r>
            <a:r>
              <a:rPr lang="en-US" dirty="0"/>
              <a:t> Sekhar</a:t>
            </a:r>
          </a:p>
          <a:p>
            <a:r>
              <a:rPr lang="en-US" dirty="0">
                <a:ea typeface="+mn-lt"/>
                <a:cs typeface="+mn-lt"/>
              </a:rPr>
              <a:t>yalapala</a:t>
            </a:r>
            <a:r>
              <a:rPr lang="en-US" dirty="0">
                <a:cs typeface="Calibri"/>
              </a:rPr>
              <a:t>.jayaram@aspiresystem.biz</a:t>
            </a:r>
            <a:endParaRPr lang="en-US" dirty="0"/>
          </a:p>
        </p:txBody>
      </p:sp>
      <p:sp>
        <p:nvSpPr>
          <p:cNvPr id="4" name="TextBox 3">
            <a:extLst>
              <a:ext uri="{FF2B5EF4-FFF2-40B4-BE49-F238E27FC236}">
                <a16:creationId xmlns:a16="http://schemas.microsoft.com/office/drawing/2014/main" id="{3D6A71C2-AE32-6CF4-908A-6ED3623454CB}"/>
              </a:ext>
            </a:extLst>
          </p:cNvPr>
          <p:cNvSpPr txBox="1"/>
          <p:nvPr/>
        </p:nvSpPr>
        <p:spPr>
          <a:xfrm>
            <a:off x="11261558" y="64810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cs typeface="Calibri"/>
            </a:endParaRP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91128"/>
            <a:ext cx="10645935" cy="534788"/>
          </a:xfrm>
        </p:spPr>
        <p:txBody>
          <a:bodyPr/>
          <a:lstStyle/>
          <a:p>
            <a:r>
              <a:rPr lang="en-US" sz="3200" dirty="0">
                <a:solidFill>
                  <a:srgbClr val="7030A0"/>
                </a:solidFill>
                <a:latin typeface="Times New Roman" pitchFamily="18" charset="0"/>
                <a:cs typeface="Times New Roman" pitchFamily="18" charset="0"/>
              </a:rPr>
              <a:t>Web Request Life Cycle</a:t>
            </a:r>
          </a:p>
        </p:txBody>
      </p:sp>
      <p:sp>
        <p:nvSpPr>
          <p:cNvPr id="4" name="TextBox 3"/>
          <p:cNvSpPr txBox="1"/>
          <p:nvPr/>
        </p:nvSpPr>
        <p:spPr>
          <a:xfrm>
            <a:off x="2210726" y="1664458"/>
            <a:ext cx="6482861" cy="3416320"/>
          </a:xfrm>
          <a:prstGeom prst="rect">
            <a:avLst/>
          </a:prstGeom>
          <a:noFill/>
        </p:spPr>
        <p:txBody>
          <a:bodyPr wrap="square" lIns="91440" tIns="45720" rIns="91440" bIns="45720" rtlCol="0" anchor="t">
            <a:spAutoFit/>
          </a:bodyPr>
          <a:lstStyle/>
          <a:p>
            <a:pPr marL="285750" indent="-285750" fontAlgn="base">
              <a:buFont typeface="Arial" pitchFamily="34" charset="0"/>
              <a:buChar char="•"/>
            </a:pPr>
            <a:r>
              <a:rPr lang="en-US" dirty="0">
                <a:latin typeface="Times New Roman" pitchFamily="18" charset="0"/>
                <a:cs typeface="Times New Roman" pitchFamily="18" charset="0"/>
              </a:rPr>
              <a:t>Every Http request first contacts a DNS server which resolves the request URL domain to a IP address.</a:t>
            </a:r>
          </a:p>
          <a:p>
            <a:pPr fontAlgn="base"/>
            <a:endParaRPr lang="en-US" dirty="0">
              <a:latin typeface="Times New Roman" pitchFamily="18" charset="0"/>
              <a:cs typeface="Times New Roman" pitchFamily="18" charset="0"/>
            </a:endParaRPr>
          </a:p>
          <a:p>
            <a:pPr marL="285750" indent="-285750">
              <a:buFont typeface="Arial" pitchFamily="34" charset="0"/>
              <a:buChar char="•"/>
            </a:pPr>
            <a:r>
              <a:rPr lang="en-US" dirty="0">
                <a:ea typeface="+mn-lt"/>
                <a:cs typeface="+mn-lt"/>
              </a:rPr>
              <a:t>HTTP stands for Hypertext Transfer Protocol. It is an application-level protocol. Whenever you visit a website in your browser, it uses the HTTP protocol to communicate with the server.</a:t>
            </a:r>
          </a:p>
          <a:p>
            <a:pPr marL="285750" indent="-285750">
              <a:buFont typeface="Arial" pitchFamily="34" charset="0"/>
              <a:buChar char="•"/>
            </a:pPr>
            <a:endParaRPr lang="en-US" dirty="0">
              <a:ea typeface="+mn-lt"/>
              <a:cs typeface="+mn-lt"/>
            </a:endParaRPr>
          </a:p>
          <a:p>
            <a:pPr marL="285750" indent="-285750">
              <a:buFont typeface="Arial" pitchFamily="34" charset="0"/>
              <a:buChar char="•"/>
            </a:pPr>
            <a:r>
              <a:rPr lang="en-US" dirty="0">
                <a:ea typeface="+mn-lt"/>
                <a:cs typeface="+mn-lt"/>
              </a:rPr>
              <a:t>An HTTP request consists of a verb, such as GET, a POST, PUT, Delete, etc. The verb indicates the type of HTTP request. The request also contains the path of the resource that it's trying to access.</a:t>
            </a:r>
          </a:p>
          <a:p>
            <a:pPr marL="285750" indent="-285750">
              <a:buFont typeface="Arial" pitchFamily="34" charset="0"/>
              <a:buChar char="•"/>
            </a:pPr>
            <a:endParaRPr lang="en-US" dirty="0">
              <a:ea typeface="+mn-lt"/>
              <a:cs typeface="+mn-lt"/>
            </a:endParaRPr>
          </a:p>
        </p:txBody>
      </p:sp>
      <p:sp>
        <p:nvSpPr>
          <p:cNvPr id="3" name="TextBox 2">
            <a:extLst>
              <a:ext uri="{FF2B5EF4-FFF2-40B4-BE49-F238E27FC236}">
                <a16:creationId xmlns:a16="http://schemas.microsoft.com/office/drawing/2014/main" id="{59E32A80-068E-C100-2C7A-D6138CFB59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1F5E1D31-773D-D386-BD46-3DBA78499C99}"/>
              </a:ext>
            </a:extLst>
          </p:cNvPr>
          <p:cNvSpPr txBox="1"/>
          <p:nvPr/>
        </p:nvSpPr>
        <p:spPr>
          <a:xfrm>
            <a:off x="10891085" y="65597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solidFill>
                <a:srgbClr val="7030A0"/>
              </a:solidFill>
              <a:cs typeface="Calibri"/>
            </a:endParaRP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63428"/>
            <a:ext cx="10645935" cy="590188"/>
          </a:xfrm>
        </p:spPr>
        <p:txBody>
          <a:bodyPr/>
          <a:lstStyle/>
          <a:p>
            <a:r>
              <a:rPr lang="en-US" sz="3600" dirty="0">
                <a:solidFill>
                  <a:srgbClr val="7030A0"/>
                </a:solidFill>
                <a:latin typeface="Times New Roman" pitchFamily="18" charset="0"/>
                <a:cs typeface="Times New Roman" pitchFamily="18" charset="0"/>
              </a:rPr>
              <a:t>Web Request Life Cycle</a:t>
            </a: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TextBox 2"/>
          <p:cNvSpPr txBox="1"/>
          <p:nvPr/>
        </p:nvSpPr>
        <p:spPr>
          <a:xfrm>
            <a:off x="1463568" y="1680281"/>
            <a:ext cx="8143660" cy="2308324"/>
          </a:xfrm>
          <a:prstGeom prst="rect">
            <a:avLst/>
          </a:prstGeom>
          <a:noFill/>
        </p:spPr>
        <p:txBody>
          <a:bodyPr wrap="square" lIns="91440" tIns="45720" rIns="91440" bIns="45720" rtlCol="0" anchor="t">
            <a:spAutoFit/>
          </a:bodyPr>
          <a:lstStyle/>
          <a:p>
            <a:pPr marL="285750" indent="-285750" algn="just" fontAlgn="base">
              <a:buFont typeface="Arial" pitchFamily="34" charset="0"/>
              <a:buChar char="•"/>
            </a:pPr>
            <a:r>
              <a:rPr lang="en-US" dirty="0">
                <a:ea typeface="+mn-lt"/>
                <a:cs typeface="+mn-lt"/>
              </a:rPr>
              <a:t>In addition, all HTTP requests provide one or more headers in the key-value format to provide additional data to the server. Finally, a request can contain the body, which might represent the form content.</a:t>
            </a:r>
          </a:p>
          <a:p>
            <a:pPr marL="285750" indent="-285750" algn="just">
              <a:buFont typeface="Arial" pitchFamily="34" charset="0"/>
              <a:buChar char="•"/>
            </a:pPr>
            <a:endParaRPr lang="en-US" dirty="0">
              <a:ea typeface="+mn-lt"/>
              <a:cs typeface="+mn-lt"/>
            </a:endParaRPr>
          </a:p>
          <a:p>
            <a:pPr marL="285750" indent="-285750" algn="just">
              <a:buFont typeface="Arial" pitchFamily="34" charset="0"/>
              <a:buChar char="•"/>
            </a:pPr>
            <a:r>
              <a:rPr lang="en-US" dirty="0">
                <a:ea typeface="+mn-lt"/>
                <a:cs typeface="+mn-lt"/>
              </a:rPr>
              <a:t>When the server receives an HTTP request, it processes that request and responds to the client. The response tells the client if the request was successful or not.</a:t>
            </a:r>
          </a:p>
          <a:p>
            <a:pPr marL="285750" indent="-285750" algn="just">
              <a:buFont typeface="Arial" pitchFamily="34" charset="0"/>
              <a:buChar char="•"/>
            </a:pPr>
            <a:endParaRPr lang="en-US" dirty="0">
              <a:ea typeface="+mn-lt"/>
              <a:cs typeface="+mn-lt"/>
            </a:endParaRPr>
          </a:p>
          <a:p>
            <a:pPr marL="285750" indent="-285750" algn="just">
              <a:buFont typeface="Arial" pitchFamily="34" charset="0"/>
              <a:buChar char="•"/>
            </a:pPr>
            <a:endParaRPr lang="en-US" dirty="0">
              <a:ea typeface="+mn-lt"/>
              <a:cs typeface="+mn-lt"/>
            </a:endParaRPr>
          </a:p>
        </p:txBody>
      </p:sp>
      <p:sp>
        <p:nvSpPr>
          <p:cNvPr id="4" name="TextBox 3">
            <a:extLst>
              <a:ext uri="{FF2B5EF4-FFF2-40B4-BE49-F238E27FC236}">
                <a16:creationId xmlns:a16="http://schemas.microsoft.com/office/drawing/2014/main" id="{C37ED39F-3EEB-64FE-7EE5-BC1DAA6E7EE0}"/>
              </a:ext>
            </a:extLst>
          </p:cNvPr>
          <p:cNvSpPr txBox="1"/>
          <p:nvPr/>
        </p:nvSpPr>
        <p:spPr>
          <a:xfrm>
            <a:off x="10892589" y="652913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ea typeface="+mn-lt"/>
                <a:cs typeface="+mn-lt"/>
              </a:rPr>
              <a:t>Genesis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399846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9144-EAA3-DD08-53F5-D96E9ED476BB}"/>
              </a:ext>
            </a:extLst>
          </p:cNvPr>
          <p:cNvSpPr>
            <a:spLocks noGrp="1"/>
          </p:cNvSpPr>
          <p:nvPr>
            <p:ph type="title"/>
          </p:nvPr>
        </p:nvSpPr>
        <p:spPr>
          <a:xfrm>
            <a:off x="610397" y="338808"/>
            <a:ext cx="10645935" cy="922587"/>
          </a:xfrm>
        </p:spPr>
        <p:txBody>
          <a:bodyPr/>
          <a:lstStyle/>
          <a:p>
            <a:pPr algn="just"/>
            <a:br>
              <a:rPr lang="en-US" dirty="0">
                <a:latin typeface="Calibri"/>
                <a:cs typeface="Calibri"/>
              </a:rPr>
            </a:br>
            <a:endParaRPr lang="en-US" b="0"/>
          </a:p>
        </p:txBody>
      </p:sp>
      <p:sp>
        <p:nvSpPr>
          <p:cNvPr id="3" name="TextBox 2">
            <a:extLst>
              <a:ext uri="{FF2B5EF4-FFF2-40B4-BE49-F238E27FC236}">
                <a16:creationId xmlns:a16="http://schemas.microsoft.com/office/drawing/2014/main" id="{763CF6DF-2CB3-0ADA-B79B-51F90CABD400}"/>
              </a:ext>
            </a:extLst>
          </p:cNvPr>
          <p:cNvSpPr txBox="1"/>
          <p:nvPr/>
        </p:nvSpPr>
        <p:spPr>
          <a:xfrm>
            <a:off x="1090863" y="1684421"/>
            <a:ext cx="8871284" cy="33609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ct val="0"/>
              </a:spcBef>
            </a:pPr>
            <a:r>
              <a:rPr lang="en-US" b="1" dirty="0">
                <a:cs typeface="Calibri"/>
              </a:rPr>
              <a:t>A reverse proxy provides two important benefits</a:t>
            </a:r>
            <a:r>
              <a:rPr lang="en-US" dirty="0">
                <a:cs typeface="Calibri"/>
              </a:rPr>
              <a:t>:</a:t>
            </a:r>
            <a:endParaRPr lang="en-US" dirty="0">
              <a:ea typeface="+mn-lt"/>
              <a:cs typeface="+mn-lt"/>
            </a:endParaRPr>
          </a:p>
          <a:p>
            <a:pPr algn="just">
              <a:lnSpc>
                <a:spcPct val="90000"/>
              </a:lnSpc>
              <a:spcBef>
                <a:spcPct val="0"/>
              </a:spcBef>
            </a:pPr>
            <a:endParaRPr lang="en-US" b="1" dirty="0">
              <a:ea typeface="+mn-lt"/>
              <a:cs typeface="+mn-lt"/>
            </a:endParaRPr>
          </a:p>
          <a:p>
            <a:pPr algn="just">
              <a:lnSpc>
                <a:spcPct val="90000"/>
              </a:lnSpc>
              <a:spcBef>
                <a:spcPct val="0"/>
              </a:spcBef>
            </a:pPr>
            <a:r>
              <a:rPr lang="en-US" b="1" dirty="0"/>
              <a:t>Scaling</a:t>
            </a:r>
            <a:r>
              <a:rPr lang="en-US" dirty="0">
                <a:ea typeface="+mn-lt"/>
                <a:cs typeface="+mn-lt"/>
              </a:rPr>
              <a:t>: </a:t>
            </a:r>
            <a:endParaRPr lang="en-US" dirty="0">
              <a:cs typeface="Calibri"/>
            </a:endParaRPr>
          </a:p>
          <a:p>
            <a:pPr algn="just">
              <a:lnSpc>
                <a:spcPct val="90000"/>
              </a:lnSpc>
              <a:spcBef>
                <a:spcPct val="0"/>
              </a:spcBef>
            </a:pPr>
            <a:r>
              <a:rPr lang="en-US" dirty="0">
                <a:ea typeface="+mn-lt"/>
                <a:cs typeface="+mn-lt"/>
              </a:rPr>
              <a:t>       As the traffic to your application grows, you can add as many web servers to handle the traffic without changing the IP address of the web servers. Because the external traffic only talks to the reverse proxy, it doesn't need to know the addresses of the web servers.</a:t>
            </a:r>
            <a:endParaRPr lang="en-US"/>
          </a:p>
          <a:p>
            <a:pPr algn="just">
              <a:lnSpc>
                <a:spcPct val="90000"/>
              </a:lnSpc>
              <a:spcBef>
                <a:spcPct val="0"/>
              </a:spcBef>
            </a:pPr>
            <a:endParaRPr lang="en-US" dirty="0">
              <a:ea typeface="+mn-lt"/>
              <a:cs typeface="+mn-lt"/>
            </a:endParaRPr>
          </a:p>
          <a:p>
            <a:pPr algn="just">
              <a:lnSpc>
                <a:spcPct val="90000"/>
              </a:lnSpc>
              <a:spcBef>
                <a:spcPct val="0"/>
              </a:spcBef>
            </a:pPr>
            <a:r>
              <a:rPr lang="en-US" b="1" dirty="0">
                <a:ea typeface="+mn-lt"/>
                <a:cs typeface="+mn-lt"/>
              </a:rPr>
              <a:t>Security</a:t>
            </a:r>
            <a:r>
              <a:rPr lang="en-US" dirty="0">
                <a:ea typeface="+mn-lt"/>
                <a:cs typeface="+mn-lt"/>
              </a:rPr>
              <a:t>: </a:t>
            </a:r>
          </a:p>
          <a:p>
            <a:pPr algn="just">
              <a:lnSpc>
                <a:spcPct val="90000"/>
              </a:lnSpc>
              <a:spcBef>
                <a:spcPct val="0"/>
              </a:spcBef>
            </a:pPr>
            <a:r>
              <a:rPr lang="en-US" dirty="0">
                <a:ea typeface="+mn-lt"/>
                <a:cs typeface="+mn-lt"/>
              </a:rPr>
              <a:t>        Because the reverse proxies are exposed to the external network, they are designed with security in mind than a typical web server. Your web servers can stay behind the firewall. You can also terminate the SSL connections on the reverse proxy and transmit data unencrypted between the web servers and the reverse proxy.</a:t>
            </a:r>
            <a:endParaRPr lang="en-US"/>
          </a:p>
          <a:p>
            <a:pPr algn="l"/>
            <a:endParaRPr lang="en-US" dirty="0"/>
          </a:p>
        </p:txBody>
      </p:sp>
      <p:sp>
        <p:nvSpPr>
          <p:cNvPr id="4" name="TextBox 3">
            <a:extLst>
              <a:ext uri="{FF2B5EF4-FFF2-40B4-BE49-F238E27FC236}">
                <a16:creationId xmlns:a16="http://schemas.microsoft.com/office/drawing/2014/main" id="{A4B02846-7586-05C9-1FAE-27E84F5FF61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Box 4">
            <a:extLst>
              <a:ext uri="{FF2B5EF4-FFF2-40B4-BE49-F238E27FC236}">
                <a16:creationId xmlns:a16="http://schemas.microsoft.com/office/drawing/2014/main" id="{60E8EF91-F64F-AE4E-2109-598BD9116930}"/>
              </a:ext>
            </a:extLst>
          </p:cNvPr>
          <p:cNvSpPr txBox="1"/>
          <p:nvPr/>
        </p:nvSpPr>
        <p:spPr>
          <a:xfrm>
            <a:off x="722739" y="485672"/>
            <a:ext cx="68877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7030A0"/>
                </a:solidFill>
                <a:latin typeface="Times New Roman"/>
                <a:cs typeface="Times New Roman"/>
              </a:rPr>
              <a:t>Web Request Life Cycle</a:t>
            </a:r>
            <a:endParaRPr lang="en-US" sz="3600">
              <a:ea typeface="+mn-lt"/>
              <a:cs typeface="+mn-lt"/>
            </a:endParaRPr>
          </a:p>
          <a:p>
            <a:pPr algn="l"/>
            <a:endParaRPr lang="en-US" sz="3600" dirty="0">
              <a:cs typeface="Calibri"/>
            </a:endParaRPr>
          </a:p>
        </p:txBody>
      </p:sp>
    </p:spTree>
    <p:extLst>
      <p:ext uri="{BB962C8B-B14F-4D97-AF65-F5344CB8AC3E}">
        <p14:creationId xmlns:p14="http://schemas.microsoft.com/office/powerpoint/2010/main" val="352481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5D7-9B15-374F-B814-D4367F3D268D}"/>
              </a:ext>
            </a:extLst>
          </p:cNvPr>
          <p:cNvSpPr>
            <a:spLocks noGrp="1"/>
          </p:cNvSpPr>
          <p:nvPr>
            <p:ph type="title"/>
          </p:nvPr>
        </p:nvSpPr>
        <p:spPr>
          <a:xfrm>
            <a:off x="610397" y="505007"/>
            <a:ext cx="10645935" cy="590188"/>
          </a:xfrm>
        </p:spPr>
        <p:txBody>
          <a:bodyPr/>
          <a:lstStyle/>
          <a:p>
            <a:r>
              <a:rPr lang="en-US" sz="3600" dirty="0">
                <a:solidFill>
                  <a:srgbClr val="7030A0"/>
                </a:solidFill>
                <a:latin typeface="Times New Roman" pitchFamily="18" charset="0"/>
                <a:cs typeface="Times New Roman" pitchFamily="18" charset="0"/>
              </a:rPr>
              <a:t>Web Request Life Cycle</a:t>
            </a:r>
          </a:p>
        </p:txBody>
      </p:sp>
      <p:sp>
        <p:nvSpPr>
          <p:cNvPr id="3" name="TextBox 2">
            <a:extLst>
              <a:ext uri="{FF2B5EF4-FFF2-40B4-BE49-F238E27FC236}">
                <a16:creationId xmlns:a16="http://schemas.microsoft.com/office/drawing/2014/main" id="{7444C617-4FAB-D7C7-D51F-DAFA76CDEFE2}"/>
              </a:ext>
            </a:extLst>
          </p:cNvPr>
          <p:cNvSpPr txBox="1"/>
          <p:nvPr/>
        </p:nvSpPr>
        <p:spPr>
          <a:xfrm>
            <a:off x="10884568" y="653715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ea typeface="+mn-lt"/>
                <a:cs typeface="+mn-lt"/>
              </a:rPr>
              <a:t>Genesis</a:t>
            </a:r>
            <a:endParaRPr lang="en-US" dirty="0">
              <a:ea typeface="+mn-lt"/>
              <a:cs typeface="+mn-lt"/>
            </a:endParaRPr>
          </a:p>
          <a:p>
            <a:pPr algn="l"/>
            <a:endParaRPr lang="en-US" dirty="0">
              <a:cs typeface="Calibri"/>
            </a:endParaRPr>
          </a:p>
        </p:txBody>
      </p:sp>
      <p:pic>
        <p:nvPicPr>
          <p:cNvPr id="6" name="Picture 6" descr="Graphical user interface, application&#10;&#10;Description automatically generated">
            <a:extLst>
              <a:ext uri="{FF2B5EF4-FFF2-40B4-BE49-F238E27FC236}">
                <a16:creationId xmlns:a16="http://schemas.microsoft.com/office/drawing/2014/main" id="{8CB1C3C1-36EF-83DF-5488-0BBB61CA40D9}"/>
              </a:ext>
            </a:extLst>
          </p:cNvPr>
          <p:cNvPicPr>
            <a:picLocks noChangeAspect="1"/>
          </p:cNvPicPr>
          <p:nvPr/>
        </p:nvPicPr>
        <p:blipFill>
          <a:blip r:embed="rId2"/>
          <a:stretch>
            <a:fillRect/>
          </a:stretch>
        </p:blipFill>
        <p:spPr>
          <a:xfrm>
            <a:off x="1918206" y="1534228"/>
            <a:ext cx="7705492" cy="4433478"/>
          </a:xfrm>
          <a:prstGeom prst="rect">
            <a:avLst/>
          </a:prstGeom>
        </p:spPr>
      </p:pic>
    </p:spTree>
    <p:extLst>
      <p:ext uri="{BB962C8B-B14F-4D97-AF65-F5344CB8AC3E}">
        <p14:creationId xmlns:p14="http://schemas.microsoft.com/office/powerpoint/2010/main" val="168740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
        <p:nvSpPr>
          <p:cNvPr id="2" name="TextBox 1">
            <a:extLst>
              <a:ext uri="{FF2B5EF4-FFF2-40B4-BE49-F238E27FC236}">
                <a16:creationId xmlns:a16="http://schemas.microsoft.com/office/drawing/2014/main" id="{038D694E-E2F2-4827-5831-D4BD2FF68239}"/>
              </a:ext>
            </a:extLst>
          </p:cNvPr>
          <p:cNvSpPr txBox="1"/>
          <p:nvPr/>
        </p:nvSpPr>
        <p:spPr>
          <a:xfrm>
            <a:off x="11181348" y="652913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ea typeface="+mn-lt"/>
                <a:cs typeface="+mn-lt"/>
              </a:rPr>
              <a:t>Genesis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334</Words>
  <Application>Microsoft Office PowerPoint</Application>
  <PresentationFormat>Widescreen</PresentationFormat>
  <Paragraphs>18</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Web Request Life Cycle</vt:lpstr>
      <vt:lpstr>Web Request Life Cycle</vt:lpstr>
      <vt:lpstr>Web Request Life Cycle</vt:lpstr>
      <vt:lpstr> </vt:lpstr>
      <vt:lpstr>Web Request 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Shiva</cp:lastModifiedBy>
  <cp:revision>107</cp:revision>
  <dcterms:created xsi:type="dcterms:W3CDTF">2020-06-30T04:13:35Z</dcterms:created>
  <dcterms:modified xsi:type="dcterms:W3CDTF">2022-04-02T04:30:12Z</dcterms:modified>
</cp:coreProperties>
</file>