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60" r:id="rId3"/>
    <p:sldId id="286" r:id="rId4"/>
    <p:sldId id="283" r:id="rId5"/>
    <p:sldId id="27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23ADE-9C55-4798-865B-1AC31612C246}" v="172" dt="2022-04-02T04:13:45.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p:scale>
          <a:sx n="81" d="100"/>
          <a:sy n="81" d="100"/>
        </p:scale>
        <p:origin x="-27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324540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089" y="2183310"/>
            <a:ext cx="7876673" cy="1712033"/>
          </a:xfrm>
        </p:spPr>
        <p:txBody>
          <a:bodyPr/>
          <a:lstStyle/>
          <a:p>
            <a:r>
              <a:rPr lang="en-US" sz="5850" dirty="0">
                <a:latin typeface="Times New Roman"/>
                <a:cs typeface="Times New Roman"/>
              </a:rPr>
              <a:t>HTTP Request Life Cycle</a:t>
            </a:r>
          </a:p>
        </p:txBody>
      </p:sp>
      <p:sp>
        <p:nvSpPr>
          <p:cNvPr id="5" name="Picture Placeholder 4">
            <a:extLst>
              <a:ext uri="{FF2B5EF4-FFF2-40B4-BE49-F238E27FC236}">
                <a16:creationId xmlns:a16="http://schemas.microsoft.com/office/drawing/2014/main" id="{376FD1C5-A518-4BB6-BCCA-9E09DFBBF8F6}"/>
              </a:ext>
            </a:extLst>
          </p:cNvPr>
          <p:cNvSpPr>
            <a:spLocks noGrp="1"/>
          </p:cNvSpPr>
          <p:nvPr>
            <p:ph type="pic" sz="quarter" idx="14"/>
          </p:nvPr>
        </p:nvSpPr>
        <p:spPr>
          <a:xfrm>
            <a:off x="12192000" y="0"/>
            <a:ext cx="691661" cy="6858000"/>
          </a:xfrm>
        </p:spPr>
      </p:sp>
      <p:sp>
        <p:nvSpPr>
          <p:cNvPr id="3" name="TextBox 2"/>
          <p:cNvSpPr txBox="1"/>
          <p:nvPr/>
        </p:nvSpPr>
        <p:spPr>
          <a:xfrm>
            <a:off x="128954" y="1371600"/>
            <a:ext cx="3925562" cy="646331"/>
          </a:xfrm>
          <a:prstGeom prst="rect">
            <a:avLst/>
          </a:prstGeom>
          <a:noFill/>
        </p:spPr>
        <p:txBody>
          <a:bodyPr wrap="none" lIns="91440" tIns="45720" rIns="91440" bIns="45720" rtlCol="0" anchor="t">
            <a:spAutoFit/>
          </a:bodyPr>
          <a:lstStyle/>
          <a:p>
            <a:r>
              <a:rPr lang="en-US" dirty="0">
                <a:cs typeface="Calibri"/>
              </a:rPr>
              <a:t>Gugan RB</a:t>
            </a:r>
          </a:p>
          <a:p>
            <a:r>
              <a:rPr lang="en-US" dirty="0"/>
              <a:t>gugan.balamurugan@aspiresystems.biz</a:t>
            </a:r>
            <a:endParaRPr lang="en-IN" dirty="0"/>
          </a:p>
        </p:txBody>
      </p:sp>
    </p:spTree>
    <p:extLst>
      <p:ext uri="{BB962C8B-B14F-4D97-AF65-F5344CB8AC3E}">
        <p14:creationId xmlns:p14="http://schemas.microsoft.com/office/powerpoint/2010/main" val="30279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591128"/>
            <a:ext cx="10645935" cy="534788"/>
          </a:xfrm>
        </p:spPr>
        <p:txBody>
          <a:bodyPr/>
          <a:lstStyle/>
          <a:p>
            <a:r>
              <a:rPr lang="en-US" sz="3200" dirty="0">
                <a:solidFill>
                  <a:srgbClr val="7030A0"/>
                </a:solidFill>
                <a:latin typeface="Times New Roman"/>
                <a:cs typeface="Times New Roman"/>
              </a:rPr>
              <a:t>HTTP Request Life Cycle</a:t>
            </a:r>
          </a:p>
        </p:txBody>
      </p:sp>
      <p:sp>
        <p:nvSpPr>
          <p:cNvPr id="4" name="TextBox 3"/>
          <p:cNvSpPr txBox="1"/>
          <p:nvPr/>
        </p:nvSpPr>
        <p:spPr>
          <a:xfrm>
            <a:off x="2155770" y="1656993"/>
            <a:ext cx="6482861" cy="3785652"/>
          </a:xfrm>
          <a:prstGeom prst="rect">
            <a:avLst/>
          </a:prstGeom>
          <a:noFill/>
        </p:spPr>
        <p:txBody>
          <a:bodyPr wrap="square" lIns="91440" tIns="45720" rIns="91440" bIns="45720" rtlCol="0" anchor="t">
            <a:spAutoFit/>
          </a:bodyPr>
          <a:lstStyle/>
          <a:p>
            <a:pPr marL="285750" indent="-285750">
              <a:buFont typeface="Arial"/>
              <a:buChar char="•"/>
            </a:pPr>
            <a:r>
              <a:rPr lang="en-IN" sz="2000" dirty="0">
                <a:latin typeface="Times New Roman"/>
                <a:ea typeface="+mn-lt"/>
                <a:cs typeface="+mn-lt"/>
              </a:rPr>
              <a:t>Web Browser submits the request to the server after creating a socket in local progress.</a:t>
            </a:r>
            <a:endParaRPr lang="en-US" sz="2000">
              <a:latin typeface="Times New Roman"/>
              <a:cs typeface="Times New Roman"/>
            </a:endParaRPr>
          </a:p>
          <a:p>
            <a:pPr marL="285750" indent="-285750">
              <a:buFont typeface="Arial"/>
              <a:buChar char="•"/>
            </a:pPr>
            <a:r>
              <a:rPr lang="en-IN" sz="2000" dirty="0">
                <a:latin typeface="Times New Roman"/>
                <a:ea typeface="+mn-lt"/>
                <a:cs typeface="+mn-lt"/>
              </a:rPr>
              <a:t>The http server waits for the request to come on socket .</a:t>
            </a:r>
          </a:p>
          <a:p>
            <a:pPr marL="285750" indent="-285750">
              <a:buFont typeface="Arial"/>
              <a:buChar char="•"/>
            </a:pPr>
            <a:r>
              <a:rPr lang="en-IN" sz="2000" dirty="0">
                <a:latin typeface="Times New Roman"/>
                <a:ea typeface="+mn-lt"/>
                <a:cs typeface="+mn-lt"/>
              </a:rPr>
              <a:t>The web browser translates the google.com to an IP address if it does not knows it.</a:t>
            </a:r>
            <a:endParaRPr lang="en-IN" sz="2000">
              <a:latin typeface="Times New Roman"/>
              <a:cs typeface="Calibri"/>
            </a:endParaRPr>
          </a:p>
          <a:p>
            <a:pPr marL="285750" indent="-285750">
              <a:buFont typeface="Arial"/>
              <a:buChar char="•"/>
            </a:pPr>
            <a:r>
              <a:rPr lang="en-IN" sz="2000" dirty="0">
                <a:latin typeface="Times New Roman"/>
                <a:ea typeface="+mn-lt"/>
                <a:cs typeface="+mn-lt"/>
              </a:rPr>
              <a:t>If the web browser does not recognize the address it contacts a DNS Server to resolve the name.</a:t>
            </a:r>
            <a:endParaRPr lang="en-IN" sz="2000">
              <a:latin typeface="Times New Roman"/>
              <a:cs typeface="Times New Roman"/>
            </a:endParaRPr>
          </a:p>
          <a:p>
            <a:pPr marL="285750" indent="-285750">
              <a:buFont typeface="Arial"/>
              <a:buChar char="•"/>
            </a:pPr>
            <a:r>
              <a:rPr lang="en-IN" sz="2000" dirty="0">
                <a:latin typeface="Times New Roman"/>
                <a:ea typeface="+mn-lt"/>
                <a:cs typeface="+mn-lt"/>
              </a:rPr>
              <a:t>The browser will open a TCP connection to the IP address of google.com and send a HTTP GET request over.</a:t>
            </a:r>
            <a:endParaRPr lang="en-IN" sz="2000">
              <a:latin typeface="Times New Roman"/>
              <a:cs typeface="Times New Roman"/>
            </a:endParaRPr>
          </a:p>
          <a:p>
            <a:pPr marL="285750" indent="-285750">
              <a:buFont typeface="Arial"/>
              <a:buChar char="•"/>
            </a:pPr>
            <a:r>
              <a:rPr lang="en-IN" sz="2000" dirty="0">
                <a:latin typeface="Times New Roman"/>
                <a:ea typeface="+mn-lt"/>
                <a:cs typeface="+mn-lt"/>
              </a:rPr>
              <a:t>The request is then submitted to DNS server where IP address is fetched based on domain name.</a:t>
            </a:r>
            <a:endParaRPr lang="en-IN" sz="2000">
              <a:latin typeface="Times New Roman"/>
              <a:cs typeface="Times New Roman"/>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563428"/>
            <a:ext cx="10645935" cy="590188"/>
          </a:xfrm>
        </p:spPr>
        <p:txBody>
          <a:bodyPr/>
          <a:lstStyle/>
          <a:p>
            <a:r>
              <a:rPr lang="en-US" sz="3600" dirty="0">
                <a:solidFill>
                  <a:srgbClr val="7030A0"/>
                </a:solidFill>
                <a:latin typeface="Times New Roman"/>
                <a:cs typeface="Times New Roman"/>
              </a:rPr>
              <a:t>HTTP Request Life Cycle</a:t>
            </a:r>
          </a:p>
        </p:txBody>
      </p:sp>
      <p:pic>
        <p:nvPicPr>
          <p:cNvPr id="10" name="Picture 9">
            <a:extLst>
              <a:ext uri="{FF2B5EF4-FFF2-40B4-BE49-F238E27FC236}">
                <a16:creationId xmlns:a16="http://schemas.microsoft.com/office/drawing/2014/main" id="{C83B4360-8221-CF4E-A734-1D0F2446599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3967" y="6165708"/>
            <a:ext cx="996164" cy="446146"/>
          </a:xfrm>
          <a:prstGeom prst="rect">
            <a:avLst/>
          </a:prstGeom>
          <a:noFill/>
          <a:ln>
            <a:noFill/>
          </a:ln>
        </p:spPr>
      </p:pic>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TextBox 2"/>
          <p:cNvSpPr txBox="1"/>
          <p:nvPr/>
        </p:nvSpPr>
        <p:spPr>
          <a:xfrm>
            <a:off x="1356850" y="1891274"/>
            <a:ext cx="7373737" cy="2246769"/>
          </a:xfrm>
          <a:prstGeom prst="rect">
            <a:avLst/>
          </a:prstGeom>
          <a:noFill/>
        </p:spPr>
        <p:txBody>
          <a:bodyPr wrap="square" lIns="91440" tIns="45720" rIns="91440" bIns="45720" rtlCol="0" anchor="t">
            <a:spAutoFit/>
          </a:bodyPr>
          <a:lstStyle/>
          <a:p>
            <a:pPr algn="just" fontAlgn="base">
              <a:buFont typeface="Arial" pitchFamily="34" charset="0"/>
              <a:buChar char="•"/>
            </a:pPr>
            <a:r>
              <a:rPr lang="en-US" sz="2000" dirty="0">
                <a:latin typeface="Times New Roman"/>
                <a:ea typeface="+mn-lt"/>
                <a:cs typeface="+mn-lt"/>
              </a:rPr>
              <a:t>Now the request is submitted to Http Server as per HTTP protocol.</a:t>
            </a:r>
            <a:endParaRPr lang="en-US" sz="2000">
              <a:latin typeface="Times New Roman"/>
              <a:cs typeface="Times New Roman" pitchFamily="18" charset="0"/>
            </a:endParaRPr>
          </a:p>
          <a:p>
            <a:pPr algn="just">
              <a:buFont typeface="Arial" pitchFamily="34" charset="0"/>
              <a:buChar char="•"/>
            </a:pPr>
            <a:r>
              <a:rPr lang="en-US" sz="2000" dirty="0">
                <a:latin typeface="Times New Roman"/>
                <a:ea typeface="+mn-lt"/>
                <a:cs typeface="+mn-lt"/>
              </a:rPr>
              <a:t>Http server receives the request and shifts the client to another socket.</a:t>
            </a:r>
            <a:endParaRPr lang="en-US" sz="2000">
              <a:latin typeface="Times New Roman"/>
              <a:cs typeface="Times New Roman"/>
            </a:endParaRPr>
          </a:p>
          <a:p>
            <a:pPr algn="just">
              <a:buFont typeface="Arial" pitchFamily="34" charset="0"/>
              <a:buChar char="•"/>
            </a:pPr>
            <a:r>
              <a:rPr lang="en-US" sz="2000" dirty="0">
                <a:latin typeface="Times New Roman"/>
                <a:ea typeface="+mn-lt"/>
                <a:cs typeface="+mn-lt"/>
              </a:rPr>
              <a:t>So the socket on port-80 is released to receive request from other clients.</a:t>
            </a:r>
            <a:endParaRPr lang="en-US" sz="2000">
              <a:latin typeface="Times New Roman"/>
              <a:cs typeface="Times New Roman"/>
            </a:endParaRPr>
          </a:p>
          <a:p>
            <a:pPr algn="just">
              <a:buFont typeface="Arial" pitchFamily="34" charset="0"/>
              <a:buChar char="•"/>
            </a:pPr>
            <a:r>
              <a:rPr lang="en-US" sz="2000" dirty="0">
                <a:latin typeface="Times New Roman"/>
                <a:ea typeface="+mn-lt"/>
                <a:cs typeface="+mn-lt"/>
              </a:rPr>
              <a:t>Web Browser &amp; server both are connected to each other.</a:t>
            </a:r>
            <a:endParaRPr lang="en-US" sz="2000">
              <a:latin typeface="Times New Roman"/>
              <a:cs typeface="Times New Roman"/>
            </a:endParaRPr>
          </a:p>
          <a:p>
            <a:pPr algn="just">
              <a:buFont typeface="Arial" pitchFamily="34" charset="0"/>
              <a:buChar char="•"/>
            </a:pPr>
            <a:r>
              <a:rPr lang="en-US" sz="2000" dirty="0">
                <a:latin typeface="Times New Roman"/>
                <a:ea typeface="+mn-lt"/>
                <a:cs typeface="+mn-lt"/>
              </a:rPr>
              <a:t>The server will process the request, renders the response &amp; breaks the connection.</a:t>
            </a:r>
            <a:endParaRPr lang="en-US" sz="2000">
              <a:latin typeface="Times New Roman"/>
              <a:cs typeface="Times New Roman"/>
            </a:endParaRPr>
          </a:p>
        </p:txBody>
      </p:sp>
    </p:spTree>
    <p:extLst>
      <p:ext uri="{BB962C8B-B14F-4D97-AF65-F5344CB8AC3E}">
        <p14:creationId xmlns:p14="http://schemas.microsoft.com/office/powerpoint/2010/main" val="399846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lowchart: Document 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275D7-9B15-374F-B814-D4367F3D268D}"/>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dirty="0">
                <a:solidFill>
                  <a:srgbClr val="FFFFFF"/>
                </a:solidFill>
                <a:latin typeface="+mj-lt"/>
                <a:ea typeface="+mj-ea"/>
                <a:cs typeface="+mj-cs"/>
              </a:rPr>
              <a:t>HTTP Request</a:t>
            </a:r>
            <a:r>
              <a:rPr lang="en-US" sz="3200" kern="1200" dirty="0">
                <a:solidFill>
                  <a:srgbClr val="FFFFFF"/>
                </a:solidFill>
                <a:latin typeface="+mj-lt"/>
                <a:ea typeface="+mj-ea"/>
                <a:cs typeface="+mj-cs"/>
              </a:rPr>
              <a:t> Life Cycle</a:t>
            </a:r>
          </a:p>
        </p:txBody>
      </p:sp>
      <p:pic>
        <p:nvPicPr>
          <p:cNvPr id="3" name="Picture 3" descr="Diagram&#10;&#10;Description automatically generated">
            <a:extLst>
              <a:ext uri="{FF2B5EF4-FFF2-40B4-BE49-F238E27FC236}">
                <a16:creationId xmlns:a16="http://schemas.microsoft.com/office/drawing/2014/main" id="{76D8E516-2C5A-A244-128F-FD38D133EBB4}"/>
              </a:ext>
            </a:extLst>
          </p:cNvPr>
          <p:cNvPicPr>
            <a:picLocks noChangeAspect="1"/>
          </p:cNvPicPr>
          <p:nvPr/>
        </p:nvPicPr>
        <p:blipFill>
          <a:blip r:embed="rId2"/>
          <a:stretch>
            <a:fillRect/>
          </a:stretch>
        </p:blipFill>
        <p:spPr>
          <a:xfrm>
            <a:off x="4943525" y="640080"/>
            <a:ext cx="5876352" cy="5578816"/>
          </a:xfrm>
          <a:prstGeom prst="rect">
            <a:avLst/>
          </a:prstGeom>
        </p:spPr>
      </p:pic>
    </p:spTree>
    <p:extLst>
      <p:ext uri="{BB962C8B-B14F-4D97-AF65-F5344CB8AC3E}">
        <p14:creationId xmlns:p14="http://schemas.microsoft.com/office/powerpoint/2010/main" val="168740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334</Words>
  <Application>Microsoft Office PowerPoint</Application>
  <PresentationFormat>Widescreen</PresentationFormat>
  <Paragraphs>18</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HTTP Request Life Cycle</vt:lpstr>
      <vt:lpstr>HTTP Request Life Cycle</vt:lpstr>
      <vt:lpstr>HTTP Request Life Cycle</vt:lpstr>
      <vt:lpstr>HTTP Request Life 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Shiva</cp:lastModifiedBy>
  <cp:revision>40</cp:revision>
  <dcterms:created xsi:type="dcterms:W3CDTF">2020-06-30T04:13:35Z</dcterms:created>
  <dcterms:modified xsi:type="dcterms:W3CDTF">2022-04-02T04:14:52Z</dcterms:modified>
</cp:coreProperties>
</file>