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60" r:id="rId3"/>
    <p:sldId id="279" r:id="rId4"/>
    <p:sldId id="287" r:id="rId5"/>
    <p:sldId id="278" r:id="rId6"/>
    <p:sldId id="281" r:id="rId7"/>
    <p:sldId id="282" r:id="rId8"/>
    <p:sldId id="286" r:id="rId9"/>
    <p:sldId id="283"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30694-834D-4838-B555-EFD00E5E3EDE}" v="1799" dt="2022-03-24T04:45:09.408"/>
    <p1510:client id="{9E46B016-B328-4DFC-9ED4-662BED55CB43}" v="156" dt="2022-03-24T07:13:31.459"/>
    <p1510:client id="{B3CD6B6C-8B35-4BDD-AB2B-92188AA01546}" v="475" dt="2022-03-24T06:07:36.996"/>
    <p1510:client id="{E081E2E5-80C4-49CE-9BF9-EF533C336827}" v="2431" dt="2022-03-24T04:55:24.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3/24/2022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This slide is</a:t>
            </a:r>
            <a:r>
              <a:rPr lang="en-US" b="0" baseline="0"/>
              <a:t> only for the trainer… You can display the poll from GTM and after the poll is taken, share the result, connect the poll result with the topic. Once done, you can hide the poll so that the PPT is visible. </a:t>
            </a:r>
          </a:p>
          <a:p>
            <a:endParaRPr lang="en-US" b="0" baseline="0"/>
          </a:p>
          <a:p>
            <a:r>
              <a:rPr lang="en-US" b="0" baseline="0"/>
              <a:t>I have created the poll in the GTM webinar.</a:t>
            </a:r>
            <a:endParaRPr lang="en-US" b="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D2CE19CD-2A84-A345-96E6-222E4F41D16D}" type="slidenum">
              <a:rPr lang="pl-PL" smtClean="0"/>
              <a:t>5</a:t>
            </a:fld>
            <a:endParaRPr lang="pl-PL"/>
          </a:p>
        </p:txBody>
      </p:sp>
    </p:spTree>
    <p:extLst>
      <p:ext uri="{BB962C8B-B14F-4D97-AF65-F5344CB8AC3E}">
        <p14:creationId xmlns:p14="http://schemas.microsoft.com/office/powerpoint/2010/main" val="222233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This slide is</a:t>
            </a:r>
            <a:r>
              <a:rPr lang="en-US" b="0" baseline="0"/>
              <a:t> only for the trainer… You can display the poll from GTM and after the poll is taken, share the result, connect the poll result with the topic. Once done, you can hide the poll so that the PPT is visible. </a:t>
            </a:r>
          </a:p>
          <a:p>
            <a:endParaRPr lang="en-US" b="0" baseline="0"/>
          </a:p>
          <a:p>
            <a:r>
              <a:rPr lang="en-US" b="0" baseline="0"/>
              <a:t>I have created the poll in the GTM webinar.</a:t>
            </a:r>
            <a:endParaRPr lang="en-US" b="0"/>
          </a:p>
        </p:txBody>
      </p:sp>
      <p:sp>
        <p:nvSpPr>
          <p:cNvPr id="4" name="Slide Number Placeholder 3"/>
          <p:cNvSpPr>
            <a:spLocks noGrp="1"/>
          </p:cNvSpPr>
          <p:nvPr>
            <p:ph type="sldNum" sz="quarter" idx="10"/>
          </p:nvPr>
        </p:nvSpPr>
        <p:spPr/>
        <p:txBody>
          <a:bodyPr/>
          <a:lstStyle/>
          <a:p>
            <a:fld id="{D2CE19CD-2A84-A345-96E6-222E4F41D16D}" type="slidenum">
              <a:rPr lang="pl-PL" smtClean="0"/>
              <a:t>8</a:t>
            </a:fld>
            <a:endParaRPr lang="pl-PL"/>
          </a:p>
        </p:txBody>
      </p:sp>
    </p:spTree>
    <p:extLst>
      <p:ext uri="{BB962C8B-B14F-4D97-AF65-F5344CB8AC3E}">
        <p14:creationId xmlns:p14="http://schemas.microsoft.com/office/powerpoint/2010/main" val="324540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a:t>Presentation t</a:t>
            </a:r>
            <a:r>
              <a:rPr lang="en-US" err="1"/>
              <a:t>itle</a:t>
            </a:r>
            <a:r>
              <a:rPr lang="en-US"/>
              <a:t> </a:t>
            </a:r>
            <a:br>
              <a:rPr lang="en-US"/>
            </a:br>
            <a:r>
              <a:rPr lang="en-US"/>
              <a:t>goes here</a:t>
            </a:r>
            <a:endParaRPr lang="uk-UA"/>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err="1"/>
              <a:t>Date</a:t>
            </a:r>
            <a:r>
              <a:rPr lang="pl-PL"/>
              <a:t> </a:t>
            </a:r>
            <a:r>
              <a:rPr lang="pl-PL" err="1"/>
              <a:t>goes</a:t>
            </a:r>
            <a:r>
              <a:rPr lang="pl-PL"/>
              <a:t> </a:t>
            </a:r>
            <a:r>
              <a:rPr lang="pl-PL" err="1"/>
              <a:t>here</a:t>
            </a:r>
            <a:endParaRPr lang="pl-PL"/>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a:t>Title goes here</a:t>
            </a:r>
            <a:endParaRPr lang="uk-UA"/>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3/24/2022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3/24/2022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chitrarasu.venugopal@aspiresystems.biz" TargetMode="External"/><Relationship Id="rId3" Type="http://schemas.openxmlformats.org/officeDocument/2006/relationships/hyperlink" Target="mailto:harini.rajkumar@aspiresystems.biz" TargetMode="External"/><Relationship Id="rId7" Type="http://schemas.openxmlformats.org/officeDocument/2006/relationships/hyperlink" Target="mailto:nagaraj.kanagaraj@aspiresystems.biz" TargetMode="External"/><Relationship Id="rId2" Type="http://schemas.openxmlformats.org/officeDocument/2006/relationships/hyperlink" Target="mailto:dharshini.govind@aspiresystems.biz" TargetMode="External"/><Relationship Id="rId1" Type="http://schemas.openxmlformats.org/officeDocument/2006/relationships/slideLayout" Target="../slideLayouts/slideLayout12.xml"/><Relationship Id="rId6" Type="http://schemas.openxmlformats.org/officeDocument/2006/relationships/hyperlink" Target="mailto:yalapala.jayaram@aspiresystems.biz" TargetMode="External"/><Relationship Id="rId11" Type="http://schemas.openxmlformats.org/officeDocument/2006/relationships/hyperlink" Target="mailto:dinesh.boopathy@aspiresystems.biz" TargetMode="External"/><Relationship Id="rId5" Type="http://schemas.openxmlformats.org/officeDocument/2006/relationships/hyperlink" Target="mailto:gugan.balamurugan@aspiresystems.biz" TargetMode="External"/><Relationship Id="rId10" Type="http://schemas.openxmlformats.org/officeDocument/2006/relationships/hyperlink" Target="mailto:kishore.natrajan@aspiresystems.biz" TargetMode="External"/><Relationship Id="rId4" Type="http://schemas.openxmlformats.org/officeDocument/2006/relationships/hyperlink" Target="mailto:brindha.muruga@aspiresystems.biz" TargetMode="External"/><Relationship Id="rId9" Type="http://schemas.openxmlformats.org/officeDocument/2006/relationships/hyperlink" Target="mailto:ramakrishna.ravi@aspiresystems.biz"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551" y="2152185"/>
            <a:ext cx="3961049" cy="4927908"/>
          </a:xfrm>
        </p:spPr>
        <p:txBody>
          <a:bodyPr/>
          <a:lstStyle/>
          <a:p>
            <a:pPr algn="l">
              <a:lnSpc>
                <a:spcPct val="100000"/>
              </a:lnSpc>
              <a:spcBef>
                <a:spcPts val="0"/>
              </a:spcBef>
            </a:pPr>
            <a:r>
              <a:rPr lang="en-US" sz="8800" b="0">
                <a:latin typeface="Times New Roman"/>
                <a:cs typeface="Calibri"/>
              </a:rPr>
              <a:t>Genesis</a:t>
            </a:r>
          </a:p>
          <a:p>
            <a:pPr algn="l">
              <a:lnSpc>
                <a:spcPct val="100000"/>
              </a:lnSpc>
              <a:spcBef>
                <a:spcPts val="0"/>
              </a:spcBef>
            </a:pPr>
            <a:endParaRPr lang="en-US" sz="8800" b="0"/>
          </a:p>
          <a:p>
            <a:pPr algn="l">
              <a:lnSpc>
                <a:spcPct val="100000"/>
              </a:lnSpc>
              <a:spcBef>
                <a:spcPts val="0"/>
              </a:spcBef>
            </a:pPr>
            <a:endParaRPr lang="en-US" sz="8800" b="0"/>
          </a:p>
          <a:p>
            <a:endParaRPr lang="en-US" sz="8800"/>
          </a:p>
        </p:txBody>
      </p:sp>
      <p:sp>
        <p:nvSpPr>
          <p:cNvPr id="3" name="TextBox 2">
            <a:extLst>
              <a:ext uri="{FF2B5EF4-FFF2-40B4-BE49-F238E27FC236}">
                <a16:creationId xmlns:a16="http://schemas.microsoft.com/office/drawing/2014/main" id="{493A207B-C0B5-3A4F-1D82-D5464FD56A48}"/>
              </a:ext>
            </a:extLst>
          </p:cNvPr>
          <p:cNvSpPr txBox="1"/>
          <p:nvPr/>
        </p:nvSpPr>
        <p:spPr>
          <a:xfrm>
            <a:off x="235391" y="778598"/>
            <a:ext cx="3595733" cy="3168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Calibri"/>
              </a:rPr>
              <a:t>Team Members:</a:t>
            </a:r>
            <a:endParaRPr lang="en-US" sz="1400" b="1">
              <a:latin typeface="Times New Roman"/>
              <a:ea typeface="+mn-lt"/>
              <a:cs typeface="+mn-lt"/>
            </a:endParaRPr>
          </a:p>
          <a:p>
            <a:endParaRPr lang="en-US" sz="1100">
              <a:cs typeface="Calibri"/>
            </a:endParaRPr>
          </a:p>
          <a:p>
            <a:pPr marL="171450" indent="-171450">
              <a:buFont typeface="Arial"/>
              <a:buChar char="•"/>
            </a:pPr>
            <a:r>
              <a:rPr lang="en-US" sz="1100" dirty="0">
                <a:cs typeface="Calibri"/>
              </a:rPr>
              <a:t>Yoga Dharshini G  -  </a:t>
            </a:r>
            <a:r>
              <a:rPr lang="en-US" sz="1100" dirty="0">
                <a:cs typeface="Calibri"/>
                <a:hlinkClick r:id="rId2"/>
              </a:rPr>
              <a:t>dharshini.govind@aspiresystems.biz</a:t>
            </a:r>
            <a:endParaRPr lang="en-US" sz="1100" dirty="0">
              <a:ea typeface="+mn-lt"/>
              <a:cs typeface="+mn-lt"/>
            </a:endParaRPr>
          </a:p>
          <a:p>
            <a:pPr marL="171450" indent="-171450">
              <a:buFont typeface="Arial"/>
              <a:buChar char="•"/>
            </a:pPr>
            <a:r>
              <a:rPr lang="en-US" sz="1100" dirty="0">
                <a:cs typeface="Calibri"/>
              </a:rPr>
              <a:t>Harini R  -  </a:t>
            </a:r>
            <a:r>
              <a:rPr lang="en-US" sz="1100" dirty="0">
                <a:cs typeface="Calibri"/>
                <a:hlinkClick r:id="rId3"/>
              </a:rPr>
              <a:t>harini.rajkumar@aspiresystems.biz</a:t>
            </a:r>
            <a:endParaRPr lang="en-US" sz="1100" dirty="0">
              <a:ea typeface="+mn-lt"/>
              <a:cs typeface="+mn-lt"/>
            </a:endParaRPr>
          </a:p>
          <a:p>
            <a:pPr marL="171450" indent="-171450">
              <a:buFont typeface="Arial"/>
              <a:buChar char="•"/>
            </a:pPr>
            <a:r>
              <a:rPr lang="en-US" sz="1100" dirty="0">
                <a:cs typeface="Calibri"/>
              </a:rPr>
              <a:t>Brindha M  -  </a:t>
            </a:r>
            <a:r>
              <a:rPr lang="en-US" sz="1100" dirty="0">
                <a:cs typeface="Calibri"/>
                <a:hlinkClick r:id="rId4"/>
              </a:rPr>
              <a:t>brindha.muruga@aspiresystems.biz</a:t>
            </a:r>
            <a:endParaRPr lang="en-US" sz="1100" dirty="0">
              <a:ea typeface="+mn-lt"/>
              <a:cs typeface="+mn-lt"/>
            </a:endParaRPr>
          </a:p>
          <a:p>
            <a:pPr marL="171450" indent="-171450">
              <a:buFont typeface="Arial"/>
              <a:buChar char="•"/>
            </a:pPr>
            <a:r>
              <a:rPr lang="en-US" sz="1100" dirty="0">
                <a:cs typeface="Calibri"/>
              </a:rPr>
              <a:t>Gugan RB  -  </a:t>
            </a:r>
            <a:r>
              <a:rPr lang="en-US" sz="1100" dirty="0">
                <a:cs typeface="Calibri"/>
                <a:hlinkClick r:id="rId5"/>
              </a:rPr>
              <a:t>gugan.balamurugan@aspiresystems.biz</a:t>
            </a:r>
            <a:endParaRPr lang="en-US" sz="1100" dirty="0">
              <a:ea typeface="+mn-lt"/>
              <a:cs typeface="+mn-lt"/>
            </a:endParaRPr>
          </a:p>
          <a:p>
            <a:pPr marL="171450" indent="-171450">
              <a:buFont typeface="Arial"/>
              <a:buChar char="•"/>
            </a:pPr>
            <a:r>
              <a:rPr lang="en-US" sz="1100" dirty="0" err="1">
                <a:cs typeface="Calibri"/>
              </a:rPr>
              <a:t>Yalapala</a:t>
            </a:r>
            <a:r>
              <a:rPr lang="en-US" sz="1100" dirty="0">
                <a:cs typeface="Calibri"/>
              </a:rPr>
              <a:t> </a:t>
            </a:r>
            <a:r>
              <a:rPr lang="en-US" sz="1100" dirty="0" err="1">
                <a:cs typeface="Calibri"/>
              </a:rPr>
              <a:t>sekhar</a:t>
            </a:r>
            <a:r>
              <a:rPr lang="en-US" sz="1100" dirty="0">
                <a:cs typeface="Calibri"/>
              </a:rPr>
              <a:t>  -  </a:t>
            </a:r>
            <a:r>
              <a:rPr lang="en-US" sz="1100" dirty="0">
                <a:cs typeface="Calibri"/>
                <a:hlinkClick r:id="rId6"/>
              </a:rPr>
              <a:t>yalapala.jayaram@aspiresystems.biz</a:t>
            </a:r>
            <a:endParaRPr lang="en-US" sz="1100" dirty="0">
              <a:ea typeface="+mn-lt"/>
              <a:cs typeface="+mn-lt"/>
            </a:endParaRPr>
          </a:p>
          <a:p>
            <a:pPr marL="171450" indent="-171450">
              <a:buFont typeface="Arial"/>
              <a:buChar char="•"/>
            </a:pPr>
            <a:r>
              <a:rPr lang="en-US" sz="1100" dirty="0">
                <a:cs typeface="Calibri"/>
              </a:rPr>
              <a:t>Nagaraj K  -  </a:t>
            </a:r>
            <a:r>
              <a:rPr lang="en-US" sz="1100" dirty="0">
                <a:cs typeface="Calibri"/>
                <a:hlinkClick r:id="rId7"/>
              </a:rPr>
              <a:t>nagaraj.kanagaraj@aspiresystems.biz</a:t>
            </a:r>
            <a:endParaRPr lang="en-US" sz="1100" dirty="0">
              <a:ea typeface="+mn-lt"/>
              <a:cs typeface="+mn-lt"/>
            </a:endParaRPr>
          </a:p>
          <a:p>
            <a:pPr marL="171450" indent="-171450">
              <a:buFont typeface="Arial"/>
              <a:buChar char="•"/>
            </a:pPr>
            <a:r>
              <a:rPr lang="en-US" sz="1100" dirty="0" err="1">
                <a:cs typeface="Calibri"/>
              </a:rPr>
              <a:t>Chitrarasu</a:t>
            </a:r>
            <a:r>
              <a:rPr lang="en-US" sz="1100" dirty="0">
                <a:cs typeface="Calibri"/>
              </a:rPr>
              <a:t> V  -  </a:t>
            </a:r>
            <a:r>
              <a:rPr lang="en-US" sz="1100" dirty="0">
                <a:cs typeface="Calibri"/>
                <a:hlinkClick r:id="rId8"/>
              </a:rPr>
              <a:t>chitrarasu.venugopal@aspiresystems.biz</a:t>
            </a:r>
            <a:endParaRPr lang="en-US" sz="1100" dirty="0">
              <a:ea typeface="+mn-lt"/>
              <a:cs typeface="+mn-lt"/>
            </a:endParaRPr>
          </a:p>
          <a:p>
            <a:pPr marL="171450" indent="-171450">
              <a:buFont typeface="Arial"/>
              <a:buChar char="•"/>
            </a:pPr>
            <a:r>
              <a:rPr lang="en-US" sz="1100" dirty="0">
                <a:cs typeface="Calibri"/>
              </a:rPr>
              <a:t>Ramakrishna P -  </a:t>
            </a:r>
            <a:r>
              <a:rPr lang="en-US" sz="1100" dirty="0">
                <a:cs typeface="Calibri"/>
                <a:hlinkClick r:id="rId9"/>
              </a:rPr>
              <a:t>ramakrishna.ravi@aspiresystems.biz</a:t>
            </a:r>
            <a:endParaRPr lang="en-US" sz="1100" dirty="0">
              <a:ea typeface="+mn-lt"/>
              <a:cs typeface="+mn-lt"/>
            </a:endParaRPr>
          </a:p>
          <a:p>
            <a:pPr marL="171450" indent="-171450">
              <a:buFont typeface="Arial"/>
              <a:buChar char="•"/>
            </a:pPr>
            <a:r>
              <a:rPr lang="en-US" sz="1100" dirty="0">
                <a:cs typeface="Calibri"/>
              </a:rPr>
              <a:t>Kishore Kumar AN - </a:t>
            </a:r>
            <a:r>
              <a:rPr lang="en-US" sz="1100" dirty="0">
                <a:cs typeface="Calibri"/>
                <a:hlinkClick r:id="rId10"/>
              </a:rPr>
              <a:t>kishore.natrajan@aspiresystems.biz</a:t>
            </a:r>
            <a:endParaRPr lang="en-US" sz="1100" dirty="0">
              <a:ea typeface="+mn-lt"/>
              <a:cs typeface="+mn-lt"/>
            </a:endParaRPr>
          </a:p>
          <a:p>
            <a:pPr marL="171450" indent="-171450">
              <a:buFont typeface="Arial"/>
              <a:buChar char="•"/>
            </a:pPr>
            <a:r>
              <a:rPr lang="en-US" sz="1100" dirty="0">
                <a:cs typeface="Calibri"/>
              </a:rPr>
              <a:t>Dinesh Kumaar B  -  </a:t>
            </a:r>
            <a:r>
              <a:rPr lang="en-US" sz="1100" dirty="0">
                <a:cs typeface="Calibri"/>
                <a:hlinkClick r:id="rId11"/>
              </a:rPr>
              <a:t>dinesh.boopathy@aspiresystems.biz</a:t>
            </a:r>
            <a:endParaRPr lang="en-US" sz="1100" dirty="0">
              <a:ea typeface="+mn-lt"/>
              <a:cs typeface="+mn-lt"/>
            </a:endParaRPr>
          </a:p>
          <a:p>
            <a:endParaRPr lang="en-US" sz="1100">
              <a:ea typeface="+mn-lt"/>
              <a:cs typeface="+mn-lt"/>
            </a:endParaRPr>
          </a:p>
          <a:p>
            <a:pPr marL="285750" indent="-285750">
              <a:buFont typeface="Arial,Sans-Serif"/>
              <a:buChar char="•"/>
            </a:pPr>
            <a:endParaRPr lang="en-US" sz="1100">
              <a:ea typeface="+mn-lt"/>
              <a:cs typeface="+mn-lt"/>
            </a:endParaRPr>
          </a:p>
          <a:p>
            <a:pPr marL="285750" indent="-285750">
              <a:buFont typeface="Arial,Sans-Serif"/>
              <a:buChar char="•"/>
            </a:pPr>
            <a:endParaRPr lang="en-US" sz="1100">
              <a:ea typeface="+mn-lt"/>
              <a:cs typeface="+mn-lt"/>
            </a:endParaRPr>
          </a:p>
          <a:p>
            <a:endParaRPr lang="en-US" sz="1100">
              <a:ea typeface="+mn-lt"/>
              <a:cs typeface="+mn-lt"/>
            </a:endParaRPr>
          </a:p>
          <a:p>
            <a:pPr algn="ctr">
              <a:lnSpc>
                <a:spcPct val="90000"/>
              </a:lnSpc>
              <a:spcBef>
                <a:spcPct val="0"/>
              </a:spcBef>
            </a:pPr>
            <a:endParaRPr lang="en-US" sz="1100">
              <a:ea typeface="+mn-lt"/>
              <a:cs typeface="+mn-lt"/>
            </a:endParaRPr>
          </a:p>
          <a:p>
            <a:pPr algn="l"/>
            <a:endParaRPr lang="en-US" sz="1100">
              <a:cs typeface="Calibri"/>
            </a:endParaRPr>
          </a:p>
        </p:txBody>
      </p:sp>
    </p:spTree>
    <p:extLst>
      <p:ext uri="{BB962C8B-B14F-4D97-AF65-F5344CB8AC3E}">
        <p14:creationId xmlns:p14="http://schemas.microsoft.com/office/powerpoint/2010/main" val="302796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42" y="504002"/>
            <a:ext cx="10645935" cy="497791"/>
          </a:xfrm>
        </p:spPr>
        <p:txBody>
          <a:bodyPr/>
          <a:lstStyle/>
          <a:p>
            <a:r>
              <a:rPr lang="en-US" sz="2900" b="0">
                <a:latin typeface="Times New Roman"/>
                <a:cs typeface="Calibri"/>
              </a:rPr>
              <a:t>Domain mapping with various websites</a:t>
            </a:r>
            <a:endParaRPr lang="en-US">
              <a:latin typeface="Times New Roman"/>
              <a:cs typeface="Calibri"/>
            </a:endParaRPr>
          </a:p>
        </p:txBody>
      </p:sp>
      <p:sp>
        <p:nvSpPr>
          <p:cNvPr id="3" name="TextBox 2">
            <a:extLst>
              <a:ext uri="{FF2B5EF4-FFF2-40B4-BE49-F238E27FC236}">
                <a16:creationId xmlns:a16="http://schemas.microsoft.com/office/drawing/2014/main" id="{712B934D-B133-0AFE-947D-ECECCE414A9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4" name="TextBox 3">
            <a:extLst>
              <a:ext uri="{FF2B5EF4-FFF2-40B4-BE49-F238E27FC236}">
                <a16:creationId xmlns:a16="http://schemas.microsoft.com/office/drawing/2014/main" id="{63E3C8E6-70E1-761B-CA2B-DE32480D4FAF}"/>
              </a:ext>
            </a:extLst>
          </p:cNvPr>
          <p:cNvSpPr txBox="1"/>
          <p:nvPr/>
        </p:nvSpPr>
        <p:spPr>
          <a:xfrm>
            <a:off x="952124" y="1306716"/>
            <a:ext cx="27432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1. Education</a:t>
            </a:r>
          </a:p>
          <a:p>
            <a:pPr marL="285750" indent="-285750">
              <a:buFont typeface="Arial"/>
              <a:buChar char="•"/>
            </a:pPr>
            <a:r>
              <a:rPr lang="en-US" err="1">
                <a:cs typeface="Calibri"/>
              </a:rPr>
              <a:t>Upgrad</a:t>
            </a:r>
            <a:endParaRPr lang="en-US">
              <a:cs typeface="Calibri"/>
            </a:endParaRPr>
          </a:p>
          <a:p>
            <a:pPr marL="285750" indent="-285750">
              <a:buFont typeface="Arial"/>
              <a:buChar char="•"/>
            </a:pPr>
            <a:r>
              <a:rPr lang="en-US" err="1">
                <a:cs typeface="Calibri"/>
              </a:rPr>
              <a:t>Thebookpond</a:t>
            </a:r>
            <a:endParaRPr lang="en-US">
              <a:cs typeface="Calibri"/>
            </a:endParaRPr>
          </a:p>
          <a:p>
            <a:pPr marL="285750" indent="-285750">
              <a:buFont typeface="Arial"/>
              <a:buChar char="•"/>
            </a:pPr>
            <a:r>
              <a:rPr lang="en-US">
                <a:cs typeface="Calibri"/>
              </a:rPr>
              <a:t>Coursera</a:t>
            </a:r>
          </a:p>
          <a:p>
            <a:pPr marL="285750" indent="-285750">
              <a:buFont typeface="Arial"/>
              <a:buChar char="•"/>
            </a:pPr>
            <a:r>
              <a:rPr lang="en-US">
                <a:cs typeface="Calibri"/>
              </a:rPr>
              <a:t>NPTEL</a:t>
            </a:r>
          </a:p>
          <a:p>
            <a:pPr marL="285750" indent="-285750">
              <a:buFont typeface="Arial"/>
              <a:buChar char="•"/>
            </a:pPr>
            <a:r>
              <a:rPr lang="en-US">
                <a:cs typeface="Calibri"/>
              </a:rPr>
              <a:t>Edx.org</a:t>
            </a:r>
          </a:p>
          <a:p>
            <a:pPr marL="285750" indent="-285750">
              <a:buFont typeface="Arial"/>
              <a:buChar char="•"/>
            </a:pPr>
            <a:r>
              <a:rPr lang="en-US">
                <a:cs typeface="Calibri"/>
              </a:rPr>
              <a:t>Vidhyasaarathi</a:t>
            </a:r>
          </a:p>
          <a:p>
            <a:pPr marL="285750" indent="-285750">
              <a:buFont typeface="Arial"/>
              <a:buChar char="•"/>
            </a:pPr>
            <a:r>
              <a:rPr lang="en-US">
                <a:cs typeface="Calibri"/>
              </a:rPr>
              <a:t>Guru99</a:t>
            </a:r>
          </a:p>
          <a:p>
            <a:pPr marL="285750" indent="-285750">
              <a:buFont typeface="Arial"/>
              <a:buChar char="•"/>
            </a:pPr>
            <a:r>
              <a:rPr lang="en-US" err="1">
                <a:cs typeface="Calibri"/>
              </a:rPr>
              <a:t>Leapscholar</a:t>
            </a:r>
            <a:endParaRPr lang="en-US">
              <a:cs typeface="Calibri"/>
            </a:endParaRPr>
          </a:p>
          <a:p>
            <a:pPr marL="285750" indent="-285750">
              <a:buFont typeface="Arial"/>
              <a:buChar char="•"/>
            </a:pPr>
            <a:r>
              <a:rPr lang="en-US" err="1">
                <a:cs typeface="Calibri"/>
              </a:rPr>
              <a:t>ESkillIndia</a:t>
            </a:r>
            <a:endParaRPr lang="en-US">
              <a:cs typeface="Calibri"/>
            </a:endParaRPr>
          </a:p>
          <a:p>
            <a:pPr marL="285750" indent="-285750">
              <a:buFont typeface="Arial"/>
              <a:buChar char="•"/>
            </a:pPr>
            <a:r>
              <a:rPr lang="en-US">
                <a:cs typeface="Calibri"/>
              </a:rPr>
              <a:t>Brainly</a:t>
            </a:r>
          </a:p>
          <a:p>
            <a:pPr marL="285750" indent="-285750">
              <a:buFont typeface="Arial"/>
              <a:buChar char="•"/>
            </a:pPr>
            <a:r>
              <a:rPr lang="en-US" err="1">
                <a:cs typeface="Calibri"/>
              </a:rPr>
              <a:t>Toppr</a:t>
            </a:r>
            <a:endParaRPr lang="en-US">
              <a:cs typeface="Calibri"/>
            </a:endParaRPr>
          </a:p>
          <a:p>
            <a:pPr marL="285750" indent="-285750">
              <a:buFont typeface="Arial"/>
              <a:buChar char="•"/>
            </a:pPr>
            <a:r>
              <a:rPr lang="en-US">
                <a:cs typeface="Calibri"/>
              </a:rPr>
              <a:t>Grammarly</a:t>
            </a:r>
          </a:p>
          <a:p>
            <a:pPr marL="285750" indent="-285750">
              <a:buFont typeface="Arial"/>
              <a:buChar char="•"/>
            </a:pPr>
            <a:r>
              <a:rPr lang="en-US">
                <a:cs typeface="Calibri"/>
              </a:rPr>
              <a:t>Chegg</a:t>
            </a: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p:txBody>
      </p:sp>
      <p:sp>
        <p:nvSpPr>
          <p:cNvPr id="5" name="TextBox 4">
            <a:extLst>
              <a:ext uri="{FF2B5EF4-FFF2-40B4-BE49-F238E27FC236}">
                <a16:creationId xmlns:a16="http://schemas.microsoft.com/office/drawing/2014/main" id="{5B579C54-6349-DC09-499A-CBA51371F287}"/>
              </a:ext>
            </a:extLst>
          </p:cNvPr>
          <p:cNvSpPr txBox="1"/>
          <p:nvPr/>
        </p:nvSpPr>
        <p:spPr>
          <a:xfrm>
            <a:off x="3245195" y="1306245"/>
            <a:ext cx="258476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2. Media</a:t>
            </a:r>
          </a:p>
          <a:p>
            <a:pPr marL="285750" indent="-285750">
              <a:buFont typeface="Arial"/>
              <a:buChar char="•"/>
            </a:pPr>
            <a:r>
              <a:rPr lang="en-US" err="1">
                <a:cs typeface="Calibri"/>
              </a:rPr>
              <a:t>Cricheros</a:t>
            </a:r>
            <a:endParaRPr lang="en-US">
              <a:cs typeface="Calibri"/>
            </a:endParaRPr>
          </a:p>
          <a:p>
            <a:pPr marL="285750" indent="-285750">
              <a:buFont typeface="Arial"/>
              <a:buChar char="•"/>
            </a:pPr>
            <a:r>
              <a:rPr lang="en-US" err="1">
                <a:cs typeface="Calibri"/>
              </a:rPr>
              <a:t>Melbet</a:t>
            </a:r>
            <a:endParaRPr lang="en-US">
              <a:cs typeface="Calibri"/>
            </a:endParaRPr>
          </a:p>
          <a:p>
            <a:pPr marL="285750" indent="-285750">
              <a:buFont typeface="Arial"/>
              <a:buChar char="•"/>
            </a:pPr>
            <a:r>
              <a:rPr lang="en-US" err="1">
                <a:cs typeface="Calibri"/>
              </a:rPr>
              <a:t>Neobet</a:t>
            </a:r>
            <a:endParaRPr lang="en-US">
              <a:cs typeface="Calibri"/>
            </a:endParaRPr>
          </a:p>
          <a:p>
            <a:pPr marL="285750" indent="-285750">
              <a:buFont typeface="Arial"/>
              <a:buChar char="•"/>
            </a:pPr>
            <a:r>
              <a:rPr lang="en-US">
                <a:cs typeface="Calibri"/>
              </a:rPr>
              <a:t>1xbet</a:t>
            </a:r>
          </a:p>
          <a:p>
            <a:pPr marL="285750" indent="-285750">
              <a:buFont typeface="Arial"/>
              <a:buChar char="•"/>
            </a:pPr>
            <a:r>
              <a:rPr lang="en-US" err="1">
                <a:cs typeface="Calibri"/>
              </a:rPr>
              <a:t>Fitterhomen</a:t>
            </a:r>
          </a:p>
          <a:p>
            <a:pPr marL="285750" indent="-285750">
              <a:buFont typeface="Arial"/>
              <a:buChar char="•"/>
            </a:pPr>
            <a:r>
              <a:rPr lang="en-US">
                <a:cs typeface="Calibri"/>
              </a:rPr>
              <a:t>10cric</a:t>
            </a:r>
          </a:p>
          <a:p>
            <a:pPr marL="285750" indent="-285750">
              <a:buFont typeface="Arial"/>
              <a:buChar char="•"/>
            </a:pPr>
            <a:r>
              <a:rPr lang="en-US">
                <a:cs typeface="Calibri"/>
              </a:rPr>
              <a:t>Australian bureau of statistics</a:t>
            </a:r>
          </a:p>
          <a:p>
            <a:pPr marL="285750" indent="-285750">
              <a:buFont typeface="Arial"/>
              <a:buChar char="•"/>
            </a:pPr>
            <a:r>
              <a:rPr lang="en-US" err="1">
                <a:cs typeface="Calibri"/>
              </a:rPr>
              <a:t>Shangrila</a:t>
            </a:r>
          </a:p>
          <a:p>
            <a:pPr marL="285750" indent="-285750">
              <a:buFont typeface="Arial"/>
              <a:buChar char="•"/>
            </a:pPr>
            <a:r>
              <a:rPr lang="en-US" err="1">
                <a:cs typeface="Calibri"/>
              </a:rPr>
              <a:t>Photriya</a:t>
            </a:r>
          </a:p>
          <a:p>
            <a:pPr marL="285750" indent="-285750">
              <a:buFont typeface="Arial"/>
              <a:buChar char="•"/>
            </a:pPr>
            <a:r>
              <a:rPr lang="en-US" err="1">
                <a:cs typeface="Calibri"/>
              </a:rPr>
              <a:t>Gullybet</a:t>
            </a:r>
          </a:p>
          <a:p>
            <a:pPr marL="285750" indent="-285750">
              <a:buFont typeface="Arial"/>
              <a:buChar char="•"/>
            </a:pPr>
            <a:r>
              <a:rPr lang="en-US">
                <a:cs typeface="Calibri"/>
              </a:rPr>
              <a:t>Buzzfeed</a:t>
            </a:r>
          </a:p>
          <a:p>
            <a:pPr marL="285750" indent="-285750">
              <a:buFont typeface="Arial"/>
              <a:buChar char="•"/>
            </a:pPr>
            <a:endParaRPr lang="en-US">
              <a:cs typeface="Calibri"/>
            </a:endParaRPr>
          </a:p>
          <a:p>
            <a:pPr marL="285750" indent="-285750">
              <a:buFont typeface="Arial"/>
              <a:buChar char="•"/>
            </a:pPr>
            <a:endParaRPr lang="en-US">
              <a:cs typeface="Calibri"/>
            </a:endParaRPr>
          </a:p>
        </p:txBody>
      </p:sp>
      <p:sp>
        <p:nvSpPr>
          <p:cNvPr id="6" name="TextBox 5">
            <a:extLst>
              <a:ext uri="{FF2B5EF4-FFF2-40B4-BE49-F238E27FC236}">
                <a16:creationId xmlns:a16="http://schemas.microsoft.com/office/drawing/2014/main" id="{0F00ABF2-BE51-9E0E-B352-FCCF363B4902}"/>
              </a:ext>
            </a:extLst>
          </p:cNvPr>
          <p:cNvSpPr txBox="1"/>
          <p:nvPr/>
        </p:nvSpPr>
        <p:spPr>
          <a:xfrm>
            <a:off x="5809873" y="1305774"/>
            <a:ext cx="250177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3. E-Commerce</a:t>
            </a:r>
          </a:p>
          <a:p>
            <a:pPr marL="285750" indent="-285750">
              <a:buFont typeface="Arial"/>
              <a:buChar char="•"/>
            </a:pPr>
            <a:r>
              <a:rPr lang="en-US">
                <a:cs typeface="Calibri"/>
              </a:rPr>
              <a:t>Shopify</a:t>
            </a:r>
          </a:p>
          <a:p>
            <a:pPr marL="285750" indent="-285750">
              <a:buFont typeface="Arial"/>
              <a:buChar char="•"/>
            </a:pPr>
            <a:r>
              <a:rPr lang="en-US">
                <a:cs typeface="Calibri"/>
              </a:rPr>
              <a:t>Craftsvilla</a:t>
            </a:r>
            <a:endParaRPr lang="en-US" b="1">
              <a:cs typeface="Calibri"/>
            </a:endParaRPr>
          </a:p>
          <a:p>
            <a:pPr marL="285750" indent="-285750">
              <a:buFont typeface="Arial"/>
              <a:buChar char="•"/>
            </a:pPr>
            <a:r>
              <a:rPr lang="en-US" err="1">
                <a:cs typeface="Calibri"/>
              </a:rPr>
              <a:t>Bigbasket</a:t>
            </a:r>
          </a:p>
          <a:p>
            <a:pPr marL="285750" indent="-285750">
              <a:buFont typeface="Arial"/>
              <a:buChar char="•"/>
            </a:pPr>
            <a:r>
              <a:rPr lang="en-US">
                <a:cs typeface="Calibri"/>
              </a:rPr>
              <a:t>Urban ladder</a:t>
            </a:r>
          </a:p>
          <a:p>
            <a:pPr marL="285750" indent="-285750">
              <a:buFont typeface="Arial"/>
              <a:buChar char="•"/>
            </a:pPr>
            <a:r>
              <a:rPr lang="en-US">
                <a:cs typeface="Calibri"/>
              </a:rPr>
              <a:t>Shopee</a:t>
            </a:r>
          </a:p>
          <a:p>
            <a:pPr marL="285750" indent="-285750">
              <a:buFont typeface="Arial"/>
              <a:buChar char="•"/>
            </a:pPr>
            <a:r>
              <a:rPr lang="en-US" err="1">
                <a:cs typeface="Calibri"/>
              </a:rPr>
              <a:t>Quikr</a:t>
            </a:r>
          </a:p>
          <a:p>
            <a:pPr marL="285750" indent="-285750">
              <a:buFont typeface="Arial"/>
              <a:buChar char="•"/>
            </a:pPr>
            <a:r>
              <a:rPr lang="en-US" err="1">
                <a:cs typeface="Calibri"/>
              </a:rPr>
              <a:t>Shopclues</a:t>
            </a:r>
          </a:p>
          <a:p>
            <a:pPr marL="285750" indent="-285750">
              <a:buFont typeface="Arial"/>
              <a:buChar char="•"/>
            </a:pPr>
            <a:r>
              <a:rPr lang="en-US" err="1">
                <a:cs typeface="Calibri"/>
              </a:rPr>
              <a:t>BlinkIt</a:t>
            </a:r>
          </a:p>
          <a:p>
            <a:pPr marL="285750" indent="-285750">
              <a:buFont typeface="Arial"/>
              <a:buChar char="•"/>
            </a:pPr>
            <a:r>
              <a:rPr lang="en-US" err="1">
                <a:cs typeface="Calibri"/>
              </a:rPr>
              <a:t>Meesho</a:t>
            </a:r>
          </a:p>
          <a:p>
            <a:endParaRPr lang="en-US">
              <a:cs typeface="Calibri"/>
            </a:endParaRPr>
          </a:p>
          <a:p>
            <a:pPr marL="285750" indent="-285750">
              <a:buFont typeface="Arial"/>
              <a:buChar char="•"/>
            </a:pPr>
            <a:endParaRPr lang="en-US" b="1">
              <a:cs typeface="Calibri"/>
            </a:endParaRPr>
          </a:p>
          <a:p>
            <a:endParaRPr lang="en-US" b="1">
              <a:cs typeface="Calibri"/>
            </a:endParaRPr>
          </a:p>
        </p:txBody>
      </p:sp>
      <p:sp>
        <p:nvSpPr>
          <p:cNvPr id="7" name="TextBox 6">
            <a:extLst>
              <a:ext uri="{FF2B5EF4-FFF2-40B4-BE49-F238E27FC236}">
                <a16:creationId xmlns:a16="http://schemas.microsoft.com/office/drawing/2014/main" id="{39FE3252-E097-E770-C720-4B937E36DA02}"/>
              </a:ext>
            </a:extLst>
          </p:cNvPr>
          <p:cNvSpPr txBox="1"/>
          <p:nvPr/>
        </p:nvSpPr>
        <p:spPr>
          <a:xfrm>
            <a:off x="8389639" y="1305303"/>
            <a:ext cx="2743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4. BFSI</a:t>
            </a:r>
          </a:p>
          <a:p>
            <a:pPr marL="285750" indent="-285750">
              <a:buFont typeface="Arial"/>
              <a:buChar char="•"/>
            </a:pPr>
            <a:r>
              <a:rPr lang="en-US">
                <a:cs typeface="Calibri"/>
              </a:rPr>
              <a:t>Cred</a:t>
            </a:r>
          </a:p>
          <a:p>
            <a:pPr marL="285750" indent="-285750">
              <a:buFont typeface="Arial"/>
              <a:buChar char="•"/>
            </a:pPr>
            <a:r>
              <a:rPr lang="en-US" err="1">
                <a:cs typeface="Calibri"/>
              </a:rPr>
              <a:t>Paypal</a:t>
            </a:r>
            <a:endParaRPr lang="en-US">
              <a:cs typeface="Calibri"/>
            </a:endParaRPr>
          </a:p>
          <a:p>
            <a:pPr marL="285750" indent="-285750">
              <a:buFont typeface="Arial"/>
              <a:buChar char="•"/>
            </a:pPr>
            <a:r>
              <a:rPr lang="en-US" err="1">
                <a:cs typeface="Calibri"/>
              </a:rPr>
              <a:t>Jupiter.money</a:t>
            </a:r>
            <a:endParaRPr lang="en-US">
              <a:cs typeface="Calibri"/>
            </a:endParaRPr>
          </a:p>
          <a:p>
            <a:pPr marL="285750" indent="-285750">
              <a:buFont typeface="Arial"/>
              <a:buChar char="•"/>
            </a:pPr>
            <a:r>
              <a:rPr lang="en-US" err="1">
                <a:cs typeface="Calibri"/>
              </a:rPr>
              <a:t>ICICIprulife</a:t>
            </a:r>
            <a:endParaRPr lang="en-US">
              <a:cs typeface="Calibri"/>
            </a:endParaRPr>
          </a:p>
          <a:p>
            <a:pPr marL="285750" indent="-285750">
              <a:buFont typeface="Arial"/>
              <a:buChar char="•"/>
            </a:pPr>
            <a:r>
              <a:rPr lang="en-US">
                <a:cs typeface="Calibri"/>
              </a:rPr>
              <a:t>Ippbonline.com</a:t>
            </a:r>
          </a:p>
          <a:p>
            <a:pPr marL="285750" indent="-285750">
              <a:buFont typeface="Arial"/>
              <a:buChar char="•"/>
            </a:pPr>
            <a:r>
              <a:rPr lang="en-US">
                <a:cs typeface="Calibri"/>
              </a:rPr>
              <a:t>Indus mobile</a:t>
            </a:r>
          </a:p>
          <a:p>
            <a:pPr marL="285750" indent="-285750">
              <a:buFont typeface="Arial"/>
              <a:buChar char="•"/>
            </a:pPr>
            <a:r>
              <a:rPr lang="en-US" err="1">
                <a:cs typeface="Calibri"/>
              </a:rPr>
              <a:t>Fi.money</a:t>
            </a:r>
            <a:endParaRPr lang="en-US">
              <a:cs typeface="Calibri"/>
            </a:endParaRPr>
          </a:p>
          <a:p>
            <a:pPr marL="285750" indent="-285750">
              <a:buFont typeface="Arial"/>
              <a:buChar char="•"/>
            </a:pPr>
            <a:r>
              <a:rPr lang="en-US">
                <a:cs typeface="Calibri"/>
              </a:rPr>
              <a:t>IDFC first bank</a:t>
            </a:r>
          </a:p>
          <a:p>
            <a:pPr marL="285750" indent="-285750">
              <a:buFont typeface="Arial"/>
              <a:buChar char="•"/>
            </a:pPr>
            <a:r>
              <a:rPr lang="en-US" err="1">
                <a:cs typeface="Calibri"/>
              </a:rPr>
              <a:t>Freecharge</a:t>
            </a:r>
            <a:endParaRPr lang="en-US">
              <a:cs typeface="Calibri"/>
            </a:endParaRPr>
          </a:p>
          <a:p>
            <a:pPr marL="285750" indent="-285750">
              <a:buFont typeface="Arial"/>
              <a:buChar char="•"/>
            </a:pPr>
            <a:r>
              <a:rPr lang="en-US" err="1">
                <a:ea typeface="+mn-lt"/>
                <a:cs typeface="+mn-lt"/>
              </a:rPr>
              <a:t>Agriinsurance</a:t>
            </a:r>
            <a:endParaRPr lang="en-US" err="1">
              <a:cs typeface="Calibri"/>
            </a:endParaRPr>
          </a:p>
          <a:p>
            <a:pPr marL="285750" indent="-285750">
              <a:buFont typeface="Arial"/>
              <a:buChar char="•"/>
            </a:pPr>
            <a:r>
              <a:rPr lang="en-US" err="1">
                <a:cs typeface="Calibri"/>
              </a:rPr>
              <a:t>Ujjivan</a:t>
            </a:r>
            <a:endParaRPr lang="en-US">
              <a:cs typeface="Calibri"/>
            </a:endParaRPr>
          </a:p>
          <a:p>
            <a:pPr marL="285750" indent="-285750">
              <a:buFont typeface="Arial"/>
              <a:buChar char="•"/>
            </a:pPr>
            <a:r>
              <a:rPr lang="en-US">
                <a:cs typeface="Calibri"/>
              </a:rPr>
              <a:t>Equitas bank</a:t>
            </a:r>
          </a:p>
          <a:p>
            <a:pPr marL="285750" indent="-285750">
              <a:buFont typeface="Arial"/>
              <a:buChar char="•"/>
            </a:pPr>
            <a:r>
              <a:rPr lang="en-US">
                <a:cs typeface="Calibri"/>
              </a:rPr>
              <a:t>Razor pay</a:t>
            </a:r>
          </a:p>
          <a:p>
            <a:endParaRPr lang="en-US">
              <a:cs typeface="Calibri"/>
            </a:endParaRPr>
          </a:p>
          <a:p>
            <a:endParaRPr lang="en-US" b="1">
              <a:cs typeface="Calibri"/>
            </a:endParaRPr>
          </a:p>
        </p:txBody>
      </p:sp>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563" y="599692"/>
            <a:ext cx="10645935" cy="615739"/>
          </a:xfrm>
        </p:spPr>
        <p:txBody>
          <a:bodyPr/>
          <a:lstStyle/>
          <a:p>
            <a:r>
              <a:rPr lang="en-US" sz="2900" b="0">
                <a:latin typeface="Times New Roman"/>
                <a:cs typeface="Times New Roman"/>
              </a:rPr>
              <a:t>Domain mapping with various websites</a:t>
            </a:r>
            <a:endParaRPr lang="en-US" sz="2900" b="0"/>
          </a:p>
          <a:p>
            <a:endParaRPr lang="en-US" sz="290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a:solidFill>
                <a:schemeClr val="tx1"/>
              </a:solidFill>
            </a:endParaRPr>
          </a:p>
        </p:txBody>
      </p:sp>
      <p:sp>
        <p:nvSpPr>
          <p:cNvPr id="4" name="TextBox 3">
            <a:extLst>
              <a:ext uri="{FF2B5EF4-FFF2-40B4-BE49-F238E27FC236}">
                <a16:creationId xmlns:a16="http://schemas.microsoft.com/office/drawing/2014/main" id="{9126076E-DF22-2964-500C-41B772B1454E}"/>
              </a:ext>
            </a:extLst>
          </p:cNvPr>
          <p:cNvSpPr txBox="1"/>
          <p:nvPr/>
        </p:nvSpPr>
        <p:spPr>
          <a:xfrm>
            <a:off x="508967" y="1311175"/>
            <a:ext cx="20868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5. Food</a:t>
            </a:r>
          </a:p>
          <a:p>
            <a:pPr marL="285750" indent="-285750">
              <a:buFont typeface="Arial"/>
              <a:buChar char="•"/>
            </a:pPr>
            <a:r>
              <a:rPr lang="en-US" err="1">
                <a:cs typeface="Calibri"/>
              </a:rPr>
              <a:t>Deliveryhero</a:t>
            </a:r>
            <a:endParaRPr lang="en-US">
              <a:cs typeface="Calibri"/>
            </a:endParaRPr>
          </a:p>
          <a:p>
            <a:pPr marL="285750" indent="-285750">
              <a:buFont typeface="Arial"/>
              <a:buChar char="•"/>
            </a:pPr>
            <a:r>
              <a:rPr lang="en-US" err="1">
                <a:cs typeface="Calibri"/>
              </a:rPr>
              <a:t>Foodpanda</a:t>
            </a:r>
            <a:endParaRPr lang="en-US">
              <a:cs typeface="Calibri"/>
            </a:endParaRPr>
          </a:p>
          <a:p>
            <a:pPr marL="285750" indent="-285750">
              <a:buFont typeface="Arial"/>
              <a:buChar char="•"/>
            </a:pPr>
            <a:r>
              <a:rPr lang="en-US" err="1">
                <a:cs typeface="Calibri"/>
              </a:rPr>
              <a:t>zaaroz</a:t>
            </a:r>
            <a:endParaRPr lang="en-US">
              <a:cs typeface="Calibri"/>
            </a:endParaRPr>
          </a:p>
        </p:txBody>
      </p:sp>
      <p:sp>
        <p:nvSpPr>
          <p:cNvPr id="5" name="TextBox 4">
            <a:extLst>
              <a:ext uri="{FF2B5EF4-FFF2-40B4-BE49-F238E27FC236}">
                <a16:creationId xmlns:a16="http://schemas.microsoft.com/office/drawing/2014/main" id="{DA4549FB-54FB-061E-6B7E-9EE74E8147E0}"/>
              </a:ext>
            </a:extLst>
          </p:cNvPr>
          <p:cNvSpPr txBox="1"/>
          <p:nvPr/>
        </p:nvSpPr>
        <p:spPr>
          <a:xfrm>
            <a:off x="2724449" y="1309675"/>
            <a:ext cx="240369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6. Logistics</a:t>
            </a:r>
          </a:p>
          <a:p>
            <a:pPr marL="285750" indent="-285750">
              <a:buFont typeface="Arial"/>
              <a:buChar char="•"/>
            </a:pPr>
            <a:r>
              <a:rPr lang="en-US" err="1">
                <a:cs typeface="Calibri"/>
              </a:rPr>
              <a:t>Xpo</a:t>
            </a:r>
            <a:r>
              <a:rPr lang="en-US">
                <a:cs typeface="Calibri"/>
              </a:rPr>
              <a:t> logistics</a:t>
            </a:r>
          </a:p>
          <a:p>
            <a:pPr marL="285750" indent="-285750">
              <a:buFont typeface="Arial"/>
              <a:buChar char="•"/>
            </a:pPr>
            <a:r>
              <a:rPr lang="en-US">
                <a:cs typeface="Calibri"/>
              </a:rPr>
              <a:t>Ceva logistics</a:t>
            </a:r>
          </a:p>
          <a:p>
            <a:pPr marL="285750" indent="-285750">
              <a:buFont typeface="Arial"/>
              <a:buChar char="•"/>
            </a:pPr>
            <a:r>
              <a:rPr lang="en-US" err="1">
                <a:cs typeface="Calibri"/>
              </a:rPr>
              <a:t>Dsc</a:t>
            </a:r>
            <a:r>
              <a:rPr lang="en-US">
                <a:cs typeface="Calibri"/>
              </a:rPr>
              <a:t> logistics</a:t>
            </a:r>
          </a:p>
          <a:p>
            <a:pPr marL="285750" indent="-285750">
              <a:buFont typeface="Arial"/>
              <a:buChar char="•"/>
            </a:pPr>
            <a:r>
              <a:rPr lang="en-US" err="1">
                <a:cs typeface="Calibri"/>
              </a:rPr>
              <a:t>Biddano</a:t>
            </a:r>
            <a:endParaRPr lang="en-US">
              <a:cs typeface="Calibri"/>
            </a:endParaRPr>
          </a:p>
          <a:p>
            <a:pPr marL="285750" indent="-285750">
              <a:buFont typeface="Arial"/>
              <a:buChar char="•"/>
            </a:pPr>
            <a:r>
              <a:rPr lang="en-US">
                <a:cs typeface="Calibri"/>
              </a:rPr>
              <a:t>Pen Express Group</a:t>
            </a:r>
          </a:p>
          <a:p>
            <a:pPr marL="285750" indent="-285750">
              <a:buFont typeface="Arial"/>
              <a:buChar char="•"/>
            </a:pPr>
            <a:r>
              <a:rPr lang="en-US">
                <a:cs typeface="Calibri"/>
              </a:rPr>
              <a:t>Apl logistic</a:t>
            </a:r>
          </a:p>
          <a:p>
            <a:pPr marL="285750" indent="-285750">
              <a:buFont typeface="Arial"/>
              <a:buChar char="•"/>
            </a:pPr>
            <a:r>
              <a:rPr lang="en-US">
                <a:cs typeface="Calibri"/>
              </a:rPr>
              <a:t>Nippon Express</a:t>
            </a:r>
          </a:p>
          <a:p>
            <a:pPr marL="285750" indent="-285750">
              <a:buFont typeface="Arial"/>
              <a:buChar char="•"/>
            </a:pPr>
            <a:r>
              <a:rPr lang="en-US" err="1">
                <a:cs typeface="Calibri"/>
              </a:rPr>
              <a:t>aramex</a:t>
            </a:r>
            <a:endParaRPr lang="en-US">
              <a:cs typeface="Calibri"/>
            </a:endParaRPr>
          </a:p>
        </p:txBody>
      </p:sp>
      <p:sp>
        <p:nvSpPr>
          <p:cNvPr id="7" name="TextBox 6">
            <a:extLst>
              <a:ext uri="{FF2B5EF4-FFF2-40B4-BE49-F238E27FC236}">
                <a16:creationId xmlns:a16="http://schemas.microsoft.com/office/drawing/2014/main" id="{2AE63E40-1C16-AEDB-DA4F-2D02B73C14E9}"/>
              </a:ext>
            </a:extLst>
          </p:cNvPr>
          <p:cNvSpPr txBox="1"/>
          <p:nvPr/>
        </p:nvSpPr>
        <p:spPr>
          <a:xfrm>
            <a:off x="5010150" y="34861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9" name="TextBox 8">
            <a:extLst>
              <a:ext uri="{FF2B5EF4-FFF2-40B4-BE49-F238E27FC236}">
                <a16:creationId xmlns:a16="http://schemas.microsoft.com/office/drawing/2014/main" id="{392E7336-5962-0629-4FFA-4E6ED9F6E3A1}"/>
              </a:ext>
            </a:extLst>
          </p:cNvPr>
          <p:cNvSpPr txBox="1"/>
          <p:nvPr/>
        </p:nvSpPr>
        <p:spPr>
          <a:xfrm>
            <a:off x="5259977" y="1276281"/>
            <a:ext cx="27431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7. Hospitality</a:t>
            </a:r>
          </a:p>
          <a:p>
            <a:pPr marL="285750" indent="-285750">
              <a:buFont typeface="Arial"/>
              <a:buChar char="•"/>
            </a:pPr>
            <a:r>
              <a:rPr lang="en-US">
                <a:cs typeface="Calibri"/>
              </a:rPr>
              <a:t>Trivago</a:t>
            </a:r>
          </a:p>
          <a:p>
            <a:pPr marL="285750" indent="-285750">
              <a:buFont typeface="Arial"/>
              <a:buChar char="•"/>
            </a:pPr>
            <a:r>
              <a:rPr lang="en-US">
                <a:cs typeface="Calibri"/>
              </a:rPr>
              <a:t>Yatra</a:t>
            </a:r>
          </a:p>
          <a:p>
            <a:pPr marL="285750" indent="-285750">
              <a:buFont typeface="Arial"/>
              <a:buChar char="•"/>
            </a:pPr>
            <a:r>
              <a:rPr lang="en-US">
                <a:cs typeface="Calibri"/>
              </a:rPr>
              <a:t>Nestaway</a:t>
            </a:r>
          </a:p>
          <a:p>
            <a:pPr marL="285750" indent="-285750">
              <a:buFont typeface="Arial"/>
              <a:buChar char="•"/>
            </a:pPr>
            <a:r>
              <a:rPr lang="en-US" err="1">
                <a:cs typeface="Calibri"/>
              </a:rPr>
              <a:t>Zoopla.renders</a:t>
            </a:r>
            <a:endParaRPr lang="en-US">
              <a:cs typeface="Calibri"/>
            </a:endParaRPr>
          </a:p>
          <a:p>
            <a:pPr marL="285750" indent="-285750">
              <a:buFont typeface="Arial"/>
              <a:buChar char="•"/>
            </a:pPr>
            <a:r>
              <a:rPr lang="en-US" err="1">
                <a:cs typeface="Calibri"/>
              </a:rPr>
              <a:t>Xotel</a:t>
            </a:r>
            <a:endParaRPr lang="en-US">
              <a:cs typeface="Calibri"/>
            </a:endParaRPr>
          </a:p>
          <a:p>
            <a:pPr marL="285750" indent="-285750">
              <a:buFont typeface="Arial"/>
              <a:buChar char="•"/>
            </a:pPr>
            <a:r>
              <a:rPr lang="en-US">
                <a:cs typeface="Calibri"/>
              </a:rPr>
              <a:t>Urban company</a:t>
            </a:r>
          </a:p>
        </p:txBody>
      </p:sp>
      <p:sp>
        <p:nvSpPr>
          <p:cNvPr id="10" name="TextBox 9">
            <a:extLst>
              <a:ext uri="{FF2B5EF4-FFF2-40B4-BE49-F238E27FC236}">
                <a16:creationId xmlns:a16="http://schemas.microsoft.com/office/drawing/2014/main" id="{E76EA24C-0F95-32DB-401C-0C7F81D3A407}"/>
              </a:ext>
            </a:extLst>
          </p:cNvPr>
          <p:cNvSpPr txBox="1"/>
          <p:nvPr/>
        </p:nvSpPr>
        <p:spPr>
          <a:xfrm>
            <a:off x="7878024" y="1276281"/>
            <a:ext cx="27431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8. Online Service and Marketing</a:t>
            </a:r>
          </a:p>
          <a:p>
            <a:pPr marL="285750" indent="-285750">
              <a:buFont typeface="Arial"/>
              <a:buChar char="•"/>
            </a:pPr>
            <a:r>
              <a:rPr lang="en-US" err="1">
                <a:cs typeface="Calibri"/>
              </a:rPr>
              <a:t>Zoominfo</a:t>
            </a:r>
            <a:endParaRPr lang="en-US">
              <a:cs typeface="Calibri"/>
            </a:endParaRPr>
          </a:p>
          <a:p>
            <a:pPr marL="285750" indent="-285750">
              <a:buFont typeface="Arial"/>
              <a:buChar char="•"/>
            </a:pPr>
            <a:r>
              <a:rPr lang="en-US" err="1">
                <a:cs typeface="Calibri"/>
              </a:rPr>
              <a:t>Thinkwithgoogle</a:t>
            </a:r>
            <a:endParaRPr lang="en-US">
              <a:cs typeface="Calibri"/>
            </a:endParaRPr>
          </a:p>
          <a:p>
            <a:pPr marL="285750" indent="-285750">
              <a:buFont typeface="Arial"/>
              <a:buChar char="•"/>
            </a:pPr>
            <a:r>
              <a:rPr lang="en-US" err="1">
                <a:cs typeface="Calibri"/>
              </a:rPr>
              <a:t>Boodmo</a:t>
            </a:r>
            <a:endParaRPr lang="en-US">
              <a:cs typeface="Calibri"/>
            </a:endParaRPr>
          </a:p>
          <a:p>
            <a:pPr marL="285750" indent="-285750">
              <a:buFont typeface="Arial"/>
              <a:buChar char="•"/>
            </a:pPr>
            <a:r>
              <a:rPr lang="en-US" err="1">
                <a:cs typeface="Calibri"/>
              </a:rPr>
              <a:t>nobroker</a:t>
            </a:r>
          </a:p>
        </p:txBody>
      </p:sp>
    </p:spTree>
    <p:extLst>
      <p:ext uri="{BB962C8B-B14F-4D97-AF65-F5344CB8AC3E}">
        <p14:creationId xmlns:p14="http://schemas.microsoft.com/office/powerpoint/2010/main" val="291864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535728" y="429396"/>
            <a:ext cx="10645935" cy="950286"/>
          </a:xfrm>
        </p:spPr>
        <p:txBody>
          <a:bodyPr/>
          <a:lstStyle/>
          <a:p>
            <a:br>
              <a:rPr lang="en-US" sz="3200"/>
            </a:br>
            <a:endParaRPr lang="en-US"/>
          </a:p>
        </p:txBody>
      </p:sp>
      <p:sp>
        <p:nvSpPr>
          <p:cNvPr id="3" name="TextBox 2">
            <a:extLst>
              <a:ext uri="{FF2B5EF4-FFF2-40B4-BE49-F238E27FC236}">
                <a16:creationId xmlns:a16="http://schemas.microsoft.com/office/drawing/2014/main" id="{BB42F2E1-E710-8C78-6241-2C94C0917EC7}"/>
              </a:ext>
            </a:extLst>
          </p:cNvPr>
          <p:cNvSpPr txBox="1"/>
          <p:nvPr/>
        </p:nvSpPr>
        <p:spPr>
          <a:xfrm>
            <a:off x="559805" y="476816"/>
            <a:ext cx="9156071"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900">
                <a:latin typeface="Times New Roman"/>
                <a:cs typeface="Times New Roman"/>
              </a:rPr>
              <a:t>Domain mapping with various websites</a:t>
            </a:r>
            <a:endParaRPr lang="en-US" sz="2900">
              <a:ea typeface="+mn-lt"/>
              <a:cs typeface="+mn-lt"/>
            </a:endParaRPr>
          </a:p>
          <a:p>
            <a:pPr algn="l"/>
            <a:endParaRPr lang="en-US" sz="2900">
              <a:cs typeface="Calibri"/>
            </a:endParaRPr>
          </a:p>
        </p:txBody>
      </p:sp>
      <p:sp>
        <p:nvSpPr>
          <p:cNvPr id="4" name="TextBox 3">
            <a:extLst>
              <a:ext uri="{FF2B5EF4-FFF2-40B4-BE49-F238E27FC236}">
                <a16:creationId xmlns:a16="http://schemas.microsoft.com/office/drawing/2014/main" id="{242FECAF-988A-C9F8-087F-C1606740D9A8}"/>
              </a:ext>
            </a:extLst>
          </p:cNvPr>
          <p:cNvSpPr txBox="1"/>
          <p:nvPr/>
        </p:nvSpPr>
        <p:spPr>
          <a:xfrm>
            <a:off x="710697" y="1351984"/>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9. Healthcare</a:t>
            </a:r>
          </a:p>
          <a:p>
            <a:pPr marL="285750" indent="-285750">
              <a:buFont typeface="Arial"/>
              <a:buChar char="•"/>
            </a:pPr>
            <a:r>
              <a:rPr lang="en-US" err="1">
                <a:cs typeface="Calibri"/>
              </a:rPr>
              <a:t>ESanjeevaniopd</a:t>
            </a:r>
          </a:p>
          <a:p>
            <a:pPr marL="285750" indent="-285750">
              <a:buFont typeface="Arial"/>
              <a:buChar char="•"/>
            </a:pPr>
            <a:r>
              <a:rPr lang="en-US" err="1">
                <a:cs typeface="Calibri"/>
              </a:rPr>
              <a:t>Mfine</a:t>
            </a:r>
          </a:p>
          <a:p>
            <a:pPr marL="285750" indent="-285750">
              <a:buFont typeface="Arial"/>
              <a:buChar char="•"/>
            </a:pPr>
            <a:r>
              <a:rPr lang="en-US" err="1">
                <a:cs typeface="Calibri"/>
              </a:rPr>
              <a:t>Pharmeasy</a:t>
            </a:r>
          </a:p>
          <a:p>
            <a:pPr marL="285750" indent="-285750">
              <a:buFont typeface="Arial"/>
              <a:buChar char="•"/>
            </a:pPr>
            <a:r>
              <a:rPr lang="en-US" err="1">
                <a:cs typeface="Calibri"/>
              </a:rPr>
              <a:t>netmeds</a:t>
            </a:r>
          </a:p>
          <a:p>
            <a:endParaRPr lang="en-US" b="1">
              <a:cs typeface="Calibri"/>
            </a:endParaRPr>
          </a:p>
        </p:txBody>
      </p:sp>
      <p:sp>
        <p:nvSpPr>
          <p:cNvPr id="5" name="TextBox 4">
            <a:extLst>
              <a:ext uri="{FF2B5EF4-FFF2-40B4-BE49-F238E27FC236}">
                <a16:creationId xmlns:a16="http://schemas.microsoft.com/office/drawing/2014/main" id="{536FD545-8352-2F36-948F-1D3CF90CD4B3}"/>
              </a:ext>
            </a:extLst>
          </p:cNvPr>
          <p:cNvSpPr txBox="1"/>
          <p:nvPr/>
        </p:nvSpPr>
        <p:spPr>
          <a:xfrm>
            <a:off x="3396558" y="1306717"/>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10. Aerospace</a:t>
            </a:r>
          </a:p>
          <a:p>
            <a:pPr marL="285750" indent="-285750">
              <a:buFont typeface="Arial"/>
              <a:buChar char="•"/>
            </a:pPr>
            <a:r>
              <a:rPr lang="en-US">
                <a:cs typeface="Calibri"/>
              </a:rPr>
              <a:t>Airbus.com</a:t>
            </a:r>
          </a:p>
          <a:p>
            <a:pPr marL="285750" indent="-285750">
              <a:buFont typeface="Arial"/>
              <a:buChar char="•"/>
            </a:pPr>
            <a:r>
              <a:rPr lang="en-US">
                <a:cs typeface="Calibri"/>
              </a:rPr>
              <a:t>Space.io</a:t>
            </a:r>
          </a:p>
          <a:p>
            <a:pPr marL="285750" indent="-285750">
              <a:buFont typeface="Arial"/>
              <a:buChar char="•"/>
            </a:pPr>
            <a:r>
              <a:rPr lang="en-US">
                <a:cs typeface="Calibri"/>
              </a:rPr>
              <a:t>Brussels airport</a:t>
            </a:r>
          </a:p>
          <a:p>
            <a:pPr marL="285750" indent="-285750">
              <a:buFont typeface="Arial"/>
              <a:buChar char="•"/>
            </a:pPr>
            <a:r>
              <a:rPr lang="en-US">
                <a:cs typeface="Calibri"/>
              </a:rPr>
              <a:t>Boeing</a:t>
            </a:r>
          </a:p>
          <a:p>
            <a:pPr marL="285750" indent="-285750">
              <a:buFont typeface="Arial"/>
              <a:buChar char="•"/>
            </a:pPr>
            <a:r>
              <a:rPr lang="en-US" err="1">
                <a:cs typeface="Calibri"/>
              </a:rPr>
              <a:t>U.S.Airforce</a:t>
            </a:r>
          </a:p>
          <a:p>
            <a:pPr marL="285750" indent="-285750">
              <a:buFont typeface="Arial"/>
              <a:buChar char="•"/>
            </a:pPr>
            <a:r>
              <a:rPr lang="en-US">
                <a:cs typeface="Calibri"/>
              </a:rPr>
              <a:t>Science.gov</a:t>
            </a:r>
          </a:p>
          <a:p>
            <a:pPr marL="285750" indent="-285750">
              <a:buFont typeface="Arial"/>
              <a:buChar char="•"/>
            </a:pPr>
            <a:r>
              <a:rPr lang="en-US" err="1">
                <a:cs typeface="Calibri"/>
              </a:rPr>
              <a:t>Aerade</a:t>
            </a:r>
          </a:p>
          <a:p>
            <a:pPr marL="285750" indent="-285750">
              <a:buFont typeface="Arial"/>
              <a:buChar char="•"/>
            </a:pPr>
            <a:r>
              <a:rPr lang="en-US">
                <a:cs typeface="Calibri"/>
              </a:rPr>
              <a:t>SpaceX</a:t>
            </a:r>
          </a:p>
          <a:p>
            <a:pPr marL="285750" indent="-285750">
              <a:buFont typeface="Arial"/>
              <a:buChar char="•"/>
            </a:pPr>
            <a:r>
              <a:rPr lang="en-US">
                <a:cs typeface="Calibri"/>
              </a:rPr>
              <a:t>Google lunar </a:t>
            </a:r>
            <a:r>
              <a:rPr lang="en-US" err="1">
                <a:cs typeface="Calibri"/>
              </a:rPr>
              <a:t>xprize</a:t>
            </a:r>
            <a:r>
              <a:rPr lang="en-US">
                <a:cs typeface="Calibri"/>
              </a:rPr>
              <a:t> </a:t>
            </a:r>
          </a:p>
        </p:txBody>
      </p:sp>
      <p:sp>
        <p:nvSpPr>
          <p:cNvPr id="6" name="TextBox 5">
            <a:extLst>
              <a:ext uri="{FF2B5EF4-FFF2-40B4-BE49-F238E27FC236}">
                <a16:creationId xmlns:a16="http://schemas.microsoft.com/office/drawing/2014/main" id="{571C381A-9142-9EFF-8299-EDB30037826B}"/>
              </a:ext>
            </a:extLst>
          </p:cNvPr>
          <p:cNvSpPr txBox="1"/>
          <p:nvPr/>
        </p:nvSpPr>
        <p:spPr>
          <a:xfrm>
            <a:off x="5976325" y="1276067"/>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11. Automobile</a:t>
            </a:r>
          </a:p>
          <a:p>
            <a:pPr marL="285750" indent="-285750">
              <a:buFont typeface="Arial"/>
              <a:buChar char="•"/>
            </a:pPr>
            <a:r>
              <a:rPr lang="en-US">
                <a:cs typeface="Calibri"/>
              </a:rPr>
              <a:t>Ather energy</a:t>
            </a:r>
          </a:p>
          <a:p>
            <a:pPr marL="285750" indent="-285750">
              <a:buFont typeface="Arial"/>
              <a:buChar char="•"/>
            </a:pPr>
            <a:r>
              <a:rPr lang="en-US">
                <a:cs typeface="Calibri"/>
              </a:rPr>
              <a:t>5k network</a:t>
            </a:r>
          </a:p>
          <a:p>
            <a:pPr marL="285750" indent="-285750">
              <a:buFont typeface="Arial"/>
              <a:buChar char="•"/>
            </a:pPr>
            <a:r>
              <a:rPr lang="en-US" err="1">
                <a:cs typeface="Calibri"/>
              </a:rPr>
              <a:t>Ultraviolette</a:t>
            </a:r>
          </a:p>
          <a:p>
            <a:pPr marL="285750" indent="-285750">
              <a:buFont typeface="Arial"/>
              <a:buChar char="•"/>
            </a:pPr>
            <a:r>
              <a:rPr lang="en-US">
                <a:cs typeface="Calibri"/>
              </a:rPr>
              <a:t>Montego rover</a:t>
            </a:r>
          </a:p>
          <a:p>
            <a:pPr marL="285750" indent="-285750">
              <a:buFont typeface="Arial"/>
              <a:buChar char="•"/>
            </a:pPr>
            <a:endParaRPr lang="en-US">
              <a:cs typeface="Calibri"/>
            </a:endParaRPr>
          </a:p>
          <a:p>
            <a:pPr marL="285750" indent="-285750">
              <a:buFont typeface="Arial"/>
              <a:buChar char="•"/>
            </a:pPr>
            <a:endParaRPr lang="en-US">
              <a:cs typeface="Calibri"/>
            </a:endParaRPr>
          </a:p>
        </p:txBody>
      </p:sp>
      <p:sp>
        <p:nvSpPr>
          <p:cNvPr id="7" name="TextBox 6">
            <a:extLst>
              <a:ext uri="{FF2B5EF4-FFF2-40B4-BE49-F238E27FC236}">
                <a16:creationId xmlns:a16="http://schemas.microsoft.com/office/drawing/2014/main" id="{31009B5A-0859-D0C1-971F-FD780C00D0EE}"/>
              </a:ext>
            </a:extLst>
          </p:cNvPr>
          <p:cNvSpPr txBox="1"/>
          <p:nvPr/>
        </p:nvSpPr>
        <p:spPr>
          <a:xfrm>
            <a:off x="8255251" y="1276539"/>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12. Chemical</a:t>
            </a:r>
          </a:p>
          <a:p>
            <a:pPr marL="285750" indent="-285750">
              <a:buFont typeface="Arial"/>
              <a:buChar char="•"/>
            </a:pPr>
            <a:r>
              <a:rPr lang="en-US">
                <a:cs typeface="Calibri"/>
              </a:rPr>
              <a:t>Nagarjuna fertilizers</a:t>
            </a:r>
          </a:p>
          <a:p>
            <a:pPr marL="285750" indent="-285750">
              <a:buFont typeface="Arial"/>
              <a:buChar char="•"/>
            </a:pPr>
            <a:r>
              <a:rPr lang="en-US" err="1">
                <a:cs typeface="Calibri"/>
              </a:rPr>
              <a:t>Chemicalaid</a:t>
            </a:r>
          </a:p>
          <a:p>
            <a:pPr marL="285750" indent="-285750">
              <a:buFont typeface="Arial"/>
              <a:buChar char="•"/>
            </a:pPr>
            <a:r>
              <a:rPr lang="en-US" err="1">
                <a:cs typeface="Calibri"/>
              </a:rPr>
              <a:t>Sanmar</a:t>
            </a:r>
            <a:r>
              <a:rPr lang="en-US">
                <a:cs typeface="Calibri"/>
              </a:rPr>
              <a:t> </a:t>
            </a:r>
            <a:r>
              <a:rPr lang="en-US" err="1">
                <a:cs typeface="Calibri"/>
              </a:rPr>
              <a:t>chemplast</a:t>
            </a:r>
          </a:p>
          <a:p>
            <a:pPr marL="285750" indent="-285750">
              <a:buFont typeface="Arial"/>
              <a:buChar char="•"/>
            </a:pPr>
            <a:r>
              <a:rPr lang="en-US">
                <a:cs typeface="Calibri"/>
              </a:rPr>
              <a:t>Chemi enviro systems</a:t>
            </a:r>
          </a:p>
          <a:p>
            <a:pPr marL="285750" indent="-285750">
              <a:buFont typeface="Arial"/>
              <a:buChar char="•"/>
            </a:pPr>
            <a:r>
              <a:rPr lang="en-US">
                <a:cs typeface="Calibri"/>
              </a:rPr>
              <a:t>Saint </a:t>
            </a:r>
            <a:r>
              <a:rPr lang="en-US" err="1">
                <a:cs typeface="Calibri"/>
              </a:rPr>
              <a:t>gobins</a:t>
            </a:r>
          </a:p>
          <a:p>
            <a:pPr marL="285750" indent="-285750">
              <a:buFont typeface="Arial"/>
              <a:buChar char="•"/>
            </a:pPr>
            <a:r>
              <a:rPr lang="en-US">
                <a:cs typeface="Calibri"/>
              </a:rPr>
              <a:t>Madras pharm</a:t>
            </a:r>
          </a:p>
          <a:p>
            <a:pPr marL="285750" indent="-285750">
              <a:buFont typeface="Arial"/>
              <a:buChar char="•"/>
            </a:pPr>
            <a:r>
              <a:rPr lang="en-US">
                <a:cs typeface="Calibri"/>
              </a:rPr>
              <a:t>Spic</a:t>
            </a:r>
          </a:p>
          <a:p>
            <a:pPr marL="285750" indent="-285750">
              <a:buFont typeface="Arial"/>
              <a:buChar char="•"/>
            </a:pPr>
            <a:r>
              <a:rPr lang="en-US">
                <a:cs typeface="Calibri"/>
              </a:rPr>
              <a:t>Tirumalai chemicals</a:t>
            </a:r>
          </a:p>
          <a:p>
            <a:pPr marL="285750" indent="-285750">
              <a:buFont typeface="Arial"/>
              <a:buChar char="•"/>
            </a:pPr>
            <a:r>
              <a:rPr lang="en-US">
                <a:cs typeface="Calibri"/>
              </a:rPr>
              <a:t>Shell</a:t>
            </a:r>
          </a:p>
          <a:p>
            <a:pPr marL="285750" indent="-285750">
              <a:buFont typeface="Arial"/>
              <a:buChar char="•"/>
            </a:pPr>
            <a:endParaRPr lang="en-US">
              <a:cs typeface="Calibri"/>
            </a:endParaRPr>
          </a:p>
        </p:txBody>
      </p:sp>
    </p:spTree>
    <p:extLst>
      <p:ext uri="{BB962C8B-B14F-4D97-AF65-F5344CB8AC3E}">
        <p14:creationId xmlns:p14="http://schemas.microsoft.com/office/powerpoint/2010/main" val="84848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19" y="904353"/>
            <a:ext cx="10645935" cy="436456"/>
          </a:xfrm>
        </p:spPr>
        <p:txBody>
          <a:bodyPr/>
          <a:lstStyle/>
          <a:p>
            <a:r>
              <a:rPr lang="en-US" sz="2900" b="0">
                <a:latin typeface="Times New Roman"/>
                <a:cs typeface="Times New Roman"/>
              </a:rPr>
              <a:t>Domain mapping with various websites</a:t>
            </a:r>
            <a:endParaRPr lang="en-US" sz="2900" b="0"/>
          </a:p>
          <a:p>
            <a:endParaRPr lang="en-US" sz="2900" b="0"/>
          </a:p>
          <a:p>
            <a:endParaRPr lang="en-US" sz="290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a:p>
        </p:txBody>
      </p:sp>
      <p:sp>
        <p:nvSpPr>
          <p:cNvPr id="4" name="TextBox 3">
            <a:extLst>
              <a:ext uri="{FF2B5EF4-FFF2-40B4-BE49-F238E27FC236}">
                <a16:creationId xmlns:a16="http://schemas.microsoft.com/office/drawing/2014/main" id="{80A0E87C-7368-11F7-DE9E-C298728C0B51}"/>
              </a:ext>
            </a:extLst>
          </p:cNvPr>
          <p:cNvSpPr txBox="1"/>
          <p:nvPr/>
        </p:nvSpPr>
        <p:spPr>
          <a:xfrm>
            <a:off x="649311" y="1216525"/>
            <a:ext cx="274319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13. IT</a:t>
            </a:r>
          </a:p>
          <a:p>
            <a:pPr marL="285750" indent="-285750">
              <a:buFont typeface="Arial"/>
              <a:buChar char="•"/>
            </a:pPr>
            <a:r>
              <a:rPr lang="en-US">
                <a:cs typeface="Calibri"/>
              </a:rPr>
              <a:t>Angler Technologies </a:t>
            </a:r>
          </a:p>
          <a:p>
            <a:pPr marL="285750" indent="-285750">
              <a:buFont typeface="Arial"/>
              <a:buChar char="•"/>
            </a:pPr>
            <a:r>
              <a:rPr lang="en-US">
                <a:cs typeface="Calibri"/>
              </a:rPr>
              <a:t>Shlok Information Systems</a:t>
            </a:r>
          </a:p>
          <a:p>
            <a:pPr marL="285750" indent="-285750">
              <a:buFont typeface="Arial"/>
              <a:buChar char="•"/>
            </a:pPr>
            <a:r>
              <a:rPr lang="en-US" err="1">
                <a:cs typeface="Calibri"/>
              </a:rPr>
              <a:t>Veradis</a:t>
            </a:r>
            <a:r>
              <a:rPr lang="en-US">
                <a:cs typeface="Calibri"/>
              </a:rPr>
              <a:t> Technologies</a:t>
            </a:r>
          </a:p>
          <a:p>
            <a:pPr marL="285750" indent="-285750">
              <a:buFont typeface="Arial"/>
              <a:buChar char="•"/>
            </a:pPr>
            <a:r>
              <a:rPr lang="en-US">
                <a:cs typeface="Calibri"/>
              </a:rPr>
              <a:t>Ring Lead</a:t>
            </a:r>
          </a:p>
          <a:p>
            <a:pPr marL="285750" indent="-285750">
              <a:buFont typeface="Arial"/>
              <a:buChar char="•"/>
            </a:pPr>
            <a:r>
              <a:rPr lang="en-US">
                <a:cs typeface="Calibri"/>
              </a:rPr>
              <a:t>Pipedrive</a:t>
            </a:r>
          </a:p>
          <a:p>
            <a:pPr marL="285750" indent="-285750">
              <a:buFont typeface="Arial"/>
              <a:buChar char="•"/>
            </a:pPr>
            <a:r>
              <a:rPr lang="en-US">
                <a:cs typeface="Calibri"/>
              </a:rPr>
              <a:t>TechRadar</a:t>
            </a:r>
          </a:p>
          <a:p>
            <a:pPr marL="285750" indent="-285750">
              <a:buFont typeface="Arial"/>
              <a:buChar char="•"/>
            </a:pPr>
            <a:r>
              <a:rPr lang="en-US" err="1">
                <a:cs typeface="Calibri"/>
              </a:rPr>
              <a:t>Netcon</a:t>
            </a:r>
            <a:r>
              <a:rPr lang="en-US">
                <a:cs typeface="Calibri"/>
              </a:rPr>
              <a:t> technologies</a:t>
            </a:r>
          </a:p>
          <a:p>
            <a:pPr marL="285750" indent="-285750">
              <a:buFont typeface="Arial"/>
              <a:buChar char="•"/>
            </a:pPr>
            <a:r>
              <a:rPr lang="en-US">
                <a:cs typeface="Calibri"/>
              </a:rPr>
              <a:t>Bright spot techno</a:t>
            </a:r>
          </a:p>
          <a:p>
            <a:pPr marL="285750" indent="-285750">
              <a:buFont typeface="Arial"/>
              <a:buChar char="•"/>
            </a:pPr>
            <a:r>
              <a:rPr lang="en-US" err="1">
                <a:cs typeface="Calibri"/>
              </a:rPr>
              <a:t>Pactron</a:t>
            </a:r>
            <a:r>
              <a:rPr lang="en-US">
                <a:cs typeface="Calibri"/>
              </a:rPr>
              <a:t> </a:t>
            </a:r>
            <a:r>
              <a:rPr lang="en-US" err="1">
                <a:cs typeface="Calibri"/>
              </a:rPr>
              <a:t>india</a:t>
            </a:r>
          </a:p>
          <a:p>
            <a:pPr marL="285750" indent="-285750">
              <a:buFont typeface="Arial"/>
              <a:buChar char="•"/>
            </a:pPr>
            <a:r>
              <a:rPr lang="en-US">
                <a:cs typeface="Calibri"/>
              </a:rPr>
              <a:t>Majestic people infotech</a:t>
            </a:r>
          </a:p>
        </p:txBody>
      </p:sp>
      <p:sp>
        <p:nvSpPr>
          <p:cNvPr id="7" name="TextBox 6">
            <a:extLst>
              <a:ext uri="{FF2B5EF4-FFF2-40B4-BE49-F238E27FC236}">
                <a16:creationId xmlns:a16="http://schemas.microsoft.com/office/drawing/2014/main" id="{E15CA4D2-968A-C9F9-4406-ED4821F478C0}"/>
              </a:ext>
            </a:extLst>
          </p:cNvPr>
          <p:cNvSpPr txBox="1"/>
          <p:nvPr/>
        </p:nvSpPr>
        <p:spPr>
          <a:xfrm>
            <a:off x="3549979" y="1220854"/>
            <a:ext cx="18859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14. Travel</a:t>
            </a:r>
          </a:p>
          <a:p>
            <a:pPr marL="285750" indent="-285750">
              <a:buFont typeface="Arial"/>
              <a:buChar char="•"/>
            </a:pPr>
            <a:r>
              <a:rPr lang="en-US" err="1">
                <a:cs typeface="Calibri"/>
              </a:rPr>
              <a:t>Expedio</a:t>
            </a:r>
            <a:endParaRPr lang="en-US">
              <a:cs typeface="Calibri"/>
            </a:endParaRPr>
          </a:p>
          <a:p>
            <a:pPr marL="285750" indent="-285750">
              <a:buFont typeface="Arial"/>
              <a:buChar char="•"/>
            </a:pPr>
            <a:r>
              <a:rPr lang="en-US" err="1">
                <a:cs typeface="Calibri"/>
              </a:rPr>
              <a:t>Skyrunner</a:t>
            </a:r>
            <a:endParaRPr lang="en-US">
              <a:cs typeface="Calibri"/>
            </a:endParaRPr>
          </a:p>
          <a:p>
            <a:pPr marL="285750" indent="-285750">
              <a:buFont typeface="Arial"/>
              <a:buChar char="•"/>
            </a:pPr>
            <a:r>
              <a:rPr lang="en-US" err="1">
                <a:cs typeface="Calibri"/>
              </a:rPr>
              <a:t>Cleantrip</a:t>
            </a:r>
            <a:endParaRPr lang="en-US">
              <a:cs typeface="Calibri"/>
            </a:endParaRPr>
          </a:p>
          <a:p>
            <a:pPr marL="285750" indent="-285750">
              <a:buFont typeface="Arial"/>
              <a:buChar char="•"/>
            </a:pPr>
            <a:r>
              <a:rPr lang="en-US" err="1">
                <a:cs typeface="Calibri"/>
              </a:rPr>
              <a:t>Orbix</a:t>
            </a:r>
            <a:endParaRPr lang="en-US">
              <a:cs typeface="Calibri"/>
            </a:endParaRPr>
          </a:p>
          <a:p>
            <a:pPr marL="285750" indent="-285750">
              <a:buFont typeface="Arial"/>
              <a:buChar char="•"/>
            </a:pPr>
            <a:r>
              <a:rPr lang="en-US" err="1">
                <a:cs typeface="Calibri"/>
              </a:rPr>
              <a:t>Easylead</a:t>
            </a:r>
            <a:endParaRPr lang="en-US">
              <a:cs typeface="Calibri"/>
            </a:endParaRPr>
          </a:p>
          <a:p>
            <a:pPr marL="285750" indent="-285750">
              <a:buFont typeface="Arial"/>
              <a:buChar char="•"/>
            </a:pPr>
            <a:r>
              <a:rPr lang="en-US">
                <a:cs typeface="Calibri"/>
              </a:rPr>
              <a:t>Kayak</a:t>
            </a:r>
          </a:p>
        </p:txBody>
      </p:sp>
      <p:sp>
        <p:nvSpPr>
          <p:cNvPr id="9" name="TextBox 8">
            <a:extLst>
              <a:ext uri="{FF2B5EF4-FFF2-40B4-BE49-F238E27FC236}">
                <a16:creationId xmlns:a16="http://schemas.microsoft.com/office/drawing/2014/main" id="{AC9B7AC8-3121-0809-2C55-134430F920F4}"/>
              </a:ext>
            </a:extLst>
          </p:cNvPr>
          <p:cNvSpPr txBox="1"/>
          <p:nvPr/>
        </p:nvSpPr>
        <p:spPr>
          <a:xfrm>
            <a:off x="5434445" y="1216525"/>
            <a:ext cx="2613313" cy="1503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15. Telecommunication</a:t>
            </a:r>
          </a:p>
          <a:p>
            <a:pPr marL="285750" indent="-285750">
              <a:buFont typeface="Arial"/>
              <a:buChar char="•"/>
            </a:pPr>
            <a:r>
              <a:rPr lang="en-US">
                <a:cs typeface="Calibri"/>
              </a:rPr>
              <a:t>Radio God</a:t>
            </a:r>
          </a:p>
          <a:p>
            <a:pPr marL="285750" indent="-285750">
              <a:buFont typeface="Arial"/>
              <a:buChar char="•"/>
            </a:pPr>
            <a:r>
              <a:rPr lang="en-US">
                <a:cs typeface="Calibri"/>
              </a:rPr>
              <a:t>Grass hopper</a:t>
            </a:r>
          </a:p>
          <a:p>
            <a:pPr marL="285750" indent="-285750">
              <a:buFont typeface="Arial"/>
              <a:buChar char="•"/>
            </a:pPr>
            <a:r>
              <a:rPr lang="en-US">
                <a:cs typeface="Calibri"/>
              </a:rPr>
              <a:t>Telefonica</a:t>
            </a:r>
          </a:p>
          <a:p>
            <a:pPr marL="285750" indent="-285750">
              <a:buFont typeface="Arial"/>
              <a:buChar char="•"/>
            </a:pPr>
            <a:endParaRPr lang="en-US">
              <a:cs typeface="Calibri"/>
            </a:endParaRPr>
          </a:p>
        </p:txBody>
      </p:sp>
      <p:sp>
        <p:nvSpPr>
          <p:cNvPr id="10" name="TextBox 9">
            <a:extLst>
              <a:ext uri="{FF2B5EF4-FFF2-40B4-BE49-F238E27FC236}">
                <a16:creationId xmlns:a16="http://schemas.microsoft.com/office/drawing/2014/main" id="{E82E8A2D-9319-40E5-15AC-F8E112C8E4AC}"/>
              </a:ext>
            </a:extLst>
          </p:cNvPr>
          <p:cNvSpPr txBox="1"/>
          <p:nvPr/>
        </p:nvSpPr>
        <p:spPr>
          <a:xfrm>
            <a:off x="8309392" y="1219740"/>
            <a:ext cx="27431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16. Agriculture</a:t>
            </a:r>
          </a:p>
          <a:p>
            <a:pPr marL="285750" indent="-285750">
              <a:buFont typeface="Arial"/>
              <a:buChar char="•"/>
            </a:pPr>
            <a:r>
              <a:rPr lang="en-US">
                <a:cs typeface="Calibri"/>
              </a:rPr>
              <a:t>Bighaat.com</a:t>
            </a:r>
          </a:p>
          <a:p>
            <a:pPr marL="285750" indent="-285750">
              <a:buFont typeface="Arial"/>
              <a:buChar char="•"/>
            </a:pPr>
            <a:r>
              <a:rPr lang="en-US">
                <a:cs typeface="Calibri"/>
              </a:rPr>
              <a:t>Agricoop.in</a:t>
            </a:r>
          </a:p>
          <a:p>
            <a:pPr marL="285750" indent="-285750">
              <a:buFont typeface="Arial"/>
              <a:buChar char="•"/>
            </a:pPr>
            <a:r>
              <a:rPr lang="en-US" err="1">
                <a:cs typeface="Calibri"/>
              </a:rPr>
              <a:t>Apeda</a:t>
            </a:r>
            <a:endParaRPr lang="en-US">
              <a:cs typeface="Calibri"/>
            </a:endParaRPr>
          </a:p>
          <a:p>
            <a:pPr marL="285750" indent="-285750">
              <a:buFont typeface="Arial"/>
              <a:buChar char="•"/>
            </a:pPr>
            <a:r>
              <a:rPr lang="en-US">
                <a:cs typeface="Calibri"/>
              </a:rPr>
              <a:t>Farmer.gov.in</a:t>
            </a:r>
          </a:p>
          <a:p>
            <a:pPr marL="285750" indent="-285750">
              <a:buFont typeface="Arial"/>
              <a:buChar char="•"/>
            </a:pPr>
            <a:r>
              <a:rPr lang="en-US">
                <a:cs typeface="Calibri"/>
              </a:rPr>
              <a:t>Indiaagronet</a:t>
            </a:r>
          </a:p>
          <a:p>
            <a:pPr marL="285750" indent="-285750">
              <a:buFont typeface="Arial"/>
              <a:buChar char="•"/>
            </a:pPr>
            <a:endParaRPr lang="en-US">
              <a:cs typeface="Calibri"/>
            </a:endParaRPr>
          </a:p>
        </p:txBody>
      </p:sp>
    </p:spTree>
    <p:extLst>
      <p:ext uri="{BB962C8B-B14F-4D97-AF65-F5344CB8AC3E}">
        <p14:creationId xmlns:p14="http://schemas.microsoft.com/office/powerpoint/2010/main" val="191725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773032" y="425297"/>
            <a:ext cx="10645935" cy="950286"/>
          </a:xfrm>
        </p:spPr>
        <p:txBody>
          <a:bodyPr/>
          <a:lstStyle/>
          <a:p>
            <a:br>
              <a:rPr lang="en-US" sz="3200"/>
            </a:br>
            <a:endParaRPr lang="en-US"/>
          </a:p>
        </p:txBody>
      </p:sp>
      <p:sp>
        <p:nvSpPr>
          <p:cNvPr id="3" name="TextBox 2">
            <a:extLst>
              <a:ext uri="{FF2B5EF4-FFF2-40B4-BE49-F238E27FC236}">
                <a16:creationId xmlns:a16="http://schemas.microsoft.com/office/drawing/2014/main" id="{A7AB25DB-DB60-8A10-27A2-53B6424B4D89}"/>
              </a:ext>
            </a:extLst>
          </p:cNvPr>
          <p:cNvSpPr txBox="1"/>
          <p:nvPr/>
        </p:nvSpPr>
        <p:spPr>
          <a:xfrm>
            <a:off x="605073" y="484360"/>
            <a:ext cx="7533991" cy="1743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2900">
                <a:latin typeface="Times New Roman"/>
                <a:cs typeface="Times New Roman"/>
              </a:rPr>
              <a:t>Domain mapping with various websites</a:t>
            </a:r>
            <a:endParaRPr lang="en-US" sz="2900">
              <a:ea typeface="+mn-lt"/>
              <a:cs typeface="+mn-lt"/>
            </a:endParaRPr>
          </a:p>
          <a:p>
            <a:pPr>
              <a:lnSpc>
                <a:spcPct val="90000"/>
              </a:lnSpc>
              <a:spcBef>
                <a:spcPct val="0"/>
              </a:spcBef>
            </a:pPr>
            <a:endParaRPr lang="en-US" sz="2900">
              <a:ea typeface="+mn-lt"/>
              <a:cs typeface="+mn-lt"/>
            </a:endParaRPr>
          </a:p>
          <a:p>
            <a:pPr>
              <a:lnSpc>
                <a:spcPct val="90000"/>
              </a:lnSpc>
              <a:spcBef>
                <a:spcPct val="0"/>
              </a:spcBef>
            </a:pPr>
            <a:endParaRPr lang="en-US" sz="2900">
              <a:ea typeface="+mn-lt"/>
              <a:cs typeface="+mn-lt"/>
            </a:endParaRPr>
          </a:p>
          <a:p>
            <a:pPr algn="l"/>
            <a:endParaRPr lang="en-US" sz="2900">
              <a:cs typeface="Calibri"/>
            </a:endParaRPr>
          </a:p>
        </p:txBody>
      </p:sp>
      <p:sp>
        <p:nvSpPr>
          <p:cNvPr id="4" name="TextBox 3">
            <a:extLst>
              <a:ext uri="{FF2B5EF4-FFF2-40B4-BE49-F238E27FC236}">
                <a16:creationId xmlns:a16="http://schemas.microsoft.com/office/drawing/2014/main" id="{669688D2-316D-DDDD-B956-AE9BE8B6E9D2}"/>
              </a:ext>
            </a:extLst>
          </p:cNvPr>
          <p:cNvSpPr txBox="1"/>
          <p:nvPr/>
        </p:nvSpPr>
        <p:spPr>
          <a:xfrm>
            <a:off x="1351513" y="1359057"/>
            <a:ext cx="32185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17. Geographic Information System</a:t>
            </a:r>
          </a:p>
          <a:p>
            <a:pPr marL="285750" indent="-285750">
              <a:buFont typeface="Arial"/>
              <a:buChar char="•"/>
            </a:pPr>
            <a:r>
              <a:rPr lang="en-US">
                <a:cs typeface="Calibri"/>
              </a:rPr>
              <a:t>Waze</a:t>
            </a:r>
            <a:endParaRPr lang="en-US" b="1">
              <a:cs typeface="Calibri"/>
            </a:endParaRPr>
          </a:p>
          <a:p>
            <a:pPr marL="285750" indent="-285750">
              <a:buFont typeface="Arial"/>
              <a:buChar char="•"/>
            </a:pPr>
            <a:r>
              <a:rPr lang="en-US" err="1">
                <a:cs typeface="Calibri"/>
              </a:rPr>
              <a:t>Satellitemap.space</a:t>
            </a:r>
          </a:p>
        </p:txBody>
      </p:sp>
      <p:sp>
        <p:nvSpPr>
          <p:cNvPr id="5" name="TextBox 4">
            <a:extLst>
              <a:ext uri="{FF2B5EF4-FFF2-40B4-BE49-F238E27FC236}">
                <a16:creationId xmlns:a16="http://schemas.microsoft.com/office/drawing/2014/main" id="{E186904F-3B6B-7723-1CBE-C4803A47C542}"/>
              </a:ext>
            </a:extLst>
          </p:cNvPr>
          <p:cNvSpPr txBox="1"/>
          <p:nvPr/>
        </p:nvSpPr>
        <p:spPr>
          <a:xfrm>
            <a:off x="4972427" y="137367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18. Energy</a:t>
            </a:r>
          </a:p>
          <a:p>
            <a:pPr marL="285750" indent="-285750">
              <a:buFont typeface="Arial"/>
              <a:buChar char="•"/>
            </a:pPr>
            <a:r>
              <a:rPr lang="en-US" dirty="0">
                <a:cs typeface="Calibri"/>
              </a:rPr>
              <a:t>Mojo power</a:t>
            </a:r>
          </a:p>
          <a:p>
            <a:pPr marL="285750" indent="-285750">
              <a:buFont typeface="Arial"/>
              <a:buChar char="•"/>
            </a:pPr>
            <a:r>
              <a:rPr lang="en-US" dirty="0">
                <a:cs typeface="Calibri"/>
              </a:rPr>
              <a:t>Amber energy</a:t>
            </a: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315593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1224-0E77-E642-BC36-872070A67649}"/>
              </a:ext>
            </a:extLst>
          </p:cNvPr>
          <p:cNvSpPr>
            <a:spLocks noGrp="1"/>
          </p:cNvSpPr>
          <p:nvPr>
            <p:ph type="title"/>
          </p:nvPr>
        </p:nvSpPr>
        <p:spPr>
          <a:xfrm>
            <a:off x="610397" y="701406"/>
            <a:ext cx="10645935" cy="950286"/>
          </a:xfrm>
        </p:spPr>
        <p:txBody>
          <a:bodyPr/>
          <a:lstStyle/>
          <a:p>
            <a:br>
              <a:rPr lang="en-US" sz="3200"/>
            </a:br>
            <a:endParaRPr lang="en-US"/>
          </a:p>
        </p:txBody>
      </p:sp>
      <p:sp>
        <p:nvSpPr>
          <p:cNvPr id="3" name="TextBox 2">
            <a:extLst>
              <a:ext uri="{FF2B5EF4-FFF2-40B4-BE49-F238E27FC236}">
                <a16:creationId xmlns:a16="http://schemas.microsoft.com/office/drawing/2014/main" id="{9CAB3D4A-70C8-6F51-E3B5-832A45E6934A}"/>
              </a:ext>
            </a:extLst>
          </p:cNvPr>
          <p:cNvSpPr txBox="1"/>
          <p:nvPr/>
        </p:nvSpPr>
        <p:spPr>
          <a:xfrm>
            <a:off x="559806" y="537173"/>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000" b="1" dirty="0">
                <a:latin typeface="Times New Roman"/>
                <a:cs typeface="Calibri"/>
              </a:rPr>
              <a:t>CRICHEROES</a:t>
            </a:r>
          </a:p>
        </p:txBody>
      </p:sp>
      <p:sp>
        <p:nvSpPr>
          <p:cNvPr id="5" name="TextBox 4">
            <a:extLst>
              <a:ext uri="{FF2B5EF4-FFF2-40B4-BE49-F238E27FC236}">
                <a16:creationId xmlns:a16="http://schemas.microsoft.com/office/drawing/2014/main" id="{9B1C2BC5-1407-0283-D495-EFE15CE57D7C}"/>
              </a:ext>
            </a:extLst>
          </p:cNvPr>
          <p:cNvSpPr txBox="1"/>
          <p:nvPr/>
        </p:nvSpPr>
        <p:spPr>
          <a:xfrm>
            <a:off x="1457136" y="1494859"/>
            <a:ext cx="853741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latin typeface="Times New Roman"/>
                <a:ea typeface="+mn-lt"/>
                <a:cs typeface="+mn-lt"/>
              </a:rPr>
              <a:t>CricHeroes</a:t>
            </a:r>
            <a:r>
              <a:rPr lang="en-US" dirty="0">
                <a:latin typeface="Times New Roman"/>
                <a:ea typeface="+mn-lt"/>
                <a:cs typeface="+mn-lt"/>
              </a:rPr>
              <a:t> lets you score your local cricket matches and tournaments and get the fame and recognition like International Cricketers. </a:t>
            </a:r>
            <a:endParaRPr lang="en-US" dirty="0">
              <a:latin typeface="Times New Roman"/>
              <a:cs typeface="Times New Roman"/>
            </a:endParaRPr>
          </a:p>
          <a:p>
            <a:endParaRPr lang="en-US" dirty="0">
              <a:latin typeface="Times New Roman"/>
              <a:ea typeface="+mn-lt"/>
              <a:cs typeface="+mn-lt"/>
            </a:endParaRPr>
          </a:p>
          <a:p>
            <a:pPr marL="285750" indent="-285750">
              <a:buFont typeface="Arial"/>
              <a:buChar char="•"/>
            </a:pPr>
            <a:r>
              <a:rPr lang="en-US" dirty="0" err="1">
                <a:latin typeface="Times New Roman"/>
                <a:ea typeface="+mn-lt"/>
                <a:cs typeface="+mn-lt"/>
              </a:rPr>
              <a:t>CricHeroes</a:t>
            </a:r>
            <a:r>
              <a:rPr lang="en-US" dirty="0">
                <a:latin typeface="Times New Roman"/>
                <a:ea typeface="+mn-lt"/>
                <a:cs typeface="+mn-lt"/>
              </a:rPr>
              <a:t> is for the local passionate cricketers of the world. It allows you to score your local cricket match and broadcast scores online just like an International match. </a:t>
            </a:r>
          </a:p>
          <a:p>
            <a:endParaRPr lang="en-US" dirty="0">
              <a:latin typeface="Times New Roman"/>
              <a:ea typeface="+mn-lt"/>
              <a:cs typeface="+mn-lt"/>
            </a:endParaRPr>
          </a:p>
          <a:p>
            <a:pPr marL="285750" indent="-285750">
              <a:buFont typeface="Arial"/>
              <a:buChar char="•"/>
            </a:pPr>
            <a:r>
              <a:rPr lang="en-US" dirty="0">
                <a:latin typeface="Times New Roman"/>
                <a:ea typeface="+mn-lt"/>
                <a:cs typeface="+mn-lt"/>
              </a:rPr>
              <a:t>It also allows you to add your own team, search players, search teams, arrange a match with local teams, find tournaments around you, </a:t>
            </a:r>
            <a:r>
              <a:rPr lang="en-US" dirty="0" err="1">
                <a:latin typeface="Times New Roman"/>
                <a:ea typeface="+mn-lt"/>
                <a:cs typeface="+mn-lt"/>
              </a:rPr>
              <a:t>analyse</a:t>
            </a:r>
            <a:r>
              <a:rPr lang="en-US" dirty="0">
                <a:latin typeface="Times New Roman"/>
                <a:ea typeface="+mn-lt"/>
                <a:cs typeface="+mn-lt"/>
              </a:rPr>
              <a:t> your scores, share your achievements and much more.</a:t>
            </a:r>
            <a:endParaRPr lang="en-US">
              <a:latin typeface="Times New Roman"/>
              <a:cs typeface="Calibri"/>
            </a:endParaRPr>
          </a:p>
        </p:txBody>
      </p:sp>
    </p:spTree>
    <p:extLst>
      <p:ext uri="{BB962C8B-B14F-4D97-AF65-F5344CB8AC3E}">
        <p14:creationId xmlns:p14="http://schemas.microsoft.com/office/powerpoint/2010/main" val="40887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46528"/>
            <a:ext cx="10645935" cy="423988"/>
          </a:xfrm>
        </p:spPr>
        <p:txBody>
          <a:bodyPr/>
          <a:lstStyle/>
          <a:p>
            <a:r>
              <a:rPr lang="en-US" sz="2400" dirty="0">
                <a:latin typeface="Times New Roman"/>
                <a:cs typeface="Calibri"/>
              </a:rPr>
              <a:t>FUNCTIONAL REQUIREMENTS</a:t>
            </a:r>
          </a:p>
        </p:txBody>
      </p:sp>
      <p:pic>
        <p:nvPicPr>
          <p:cNvPr id="10" name="Picture 9">
            <a:extLst>
              <a:ext uri="{FF2B5EF4-FFF2-40B4-BE49-F238E27FC236}">
                <a16:creationId xmlns:a16="http://schemas.microsoft.com/office/drawing/2014/main" id="{C83B4360-8221-CF4E-A734-1D0F2446599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3967" y="6165708"/>
            <a:ext cx="996164" cy="446146"/>
          </a:xfrm>
          <a:prstGeom prst="rect">
            <a:avLst/>
          </a:prstGeom>
          <a:noFill/>
          <a:ln>
            <a:noFill/>
          </a:ln>
        </p:spPr>
      </p:pic>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a:p>
        </p:txBody>
      </p:sp>
      <p:sp>
        <p:nvSpPr>
          <p:cNvPr id="4" name="TextBox 3">
            <a:extLst>
              <a:ext uri="{FF2B5EF4-FFF2-40B4-BE49-F238E27FC236}">
                <a16:creationId xmlns:a16="http://schemas.microsoft.com/office/drawing/2014/main" id="{AFEA31DE-9B17-4E18-43C9-DD9A1BF57A8F}"/>
              </a:ext>
            </a:extLst>
          </p:cNvPr>
          <p:cNvSpPr txBox="1"/>
          <p:nvPr/>
        </p:nvSpPr>
        <p:spPr>
          <a:xfrm>
            <a:off x="1524095" y="1524094"/>
            <a:ext cx="368626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Authenticating User</a:t>
            </a:r>
          </a:p>
          <a:p>
            <a:pPr marL="285750" indent="-285750">
              <a:buFont typeface="Arial"/>
              <a:buChar char="•"/>
            </a:pPr>
            <a:r>
              <a:rPr lang="en-US" dirty="0">
                <a:cs typeface="Calibri"/>
              </a:rPr>
              <a:t>Login/Sign Up Module</a:t>
            </a:r>
            <a:endParaRPr lang="en-US" dirty="0"/>
          </a:p>
          <a:p>
            <a:pPr marL="285750" indent="-285750">
              <a:buFont typeface="Arial"/>
              <a:buChar char="•"/>
            </a:pPr>
            <a:r>
              <a:rPr lang="en-US" dirty="0">
                <a:cs typeface="Calibri"/>
              </a:rPr>
              <a:t>Registering Matches</a:t>
            </a:r>
          </a:p>
          <a:p>
            <a:pPr marL="285750" indent="-285750">
              <a:buFont typeface="Arial"/>
              <a:buChar char="•"/>
            </a:pPr>
            <a:r>
              <a:rPr lang="en-US" dirty="0">
                <a:cs typeface="Calibri"/>
              </a:rPr>
              <a:t>Create/Join team</a:t>
            </a:r>
          </a:p>
          <a:p>
            <a:pPr marL="285750" indent="-285750">
              <a:buFont typeface="Arial"/>
              <a:buChar char="•"/>
            </a:pPr>
            <a:r>
              <a:rPr lang="en-US" dirty="0">
                <a:cs typeface="Calibri"/>
              </a:rPr>
              <a:t>Schedule Matches</a:t>
            </a:r>
          </a:p>
          <a:p>
            <a:pPr marL="285750" indent="-285750">
              <a:buFont typeface="Arial"/>
              <a:buChar char="•"/>
            </a:pPr>
            <a:r>
              <a:rPr lang="en-US" dirty="0">
                <a:cs typeface="Calibri"/>
              </a:rPr>
              <a:t>Displaying Scoreboard</a:t>
            </a:r>
          </a:p>
          <a:p>
            <a:pPr marL="285750" indent="-285750">
              <a:buFont typeface="Arial"/>
              <a:buChar char="•"/>
            </a:pPr>
            <a:r>
              <a:rPr lang="en-US" dirty="0">
                <a:cs typeface="Calibri"/>
              </a:rPr>
              <a:t>Performance analysis of the User</a:t>
            </a:r>
          </a:p>
          <a:p>
            <a:pPr marL="285750" indent="-285750">
              <a:buFont typeface="Arial"/>
              <a:buChar char="•"/>
            </a:pPr>
            <a:endParaRPr lang="en-US" dirty="0">
              <a:cs typeface="Calibri"/>
            </a:endParaRPr>
          </a:p>
          <a:p>
            <a:pPr marL="285750" indent="-285750">
              <a:buFont typeface="Arial"/>
              <a:buChar char="•"/>
            </a:pPr>
            <a:endParaRPr lang="en-US" dirty="0">
              <a:cs typeface="Calibri"/>
            </a:endParaRPr>
          </a:p>
          <a:p>
            <a:pPr marL="285750" indent="-285750">
              <a:buFont typeface="Arial"/>
              <a:buChar char="•"/>
            </a:pPr>
            <a:endParaRPr lang="en-US" dirty="0">
              <a:cs typeface="Calibri"/>
            </a:endParaRPr>
          </a:p>
          <a:p>
            <a:pPr marL="285750" indent="-285750">
              <a:buFont typeface="Arial"/>
              <a:buChar char="•"/>
            </a:pPr>
            <a:endParaRPr lang="en-US" dirty="0">
              <a:cs typeface="Calibri"/>
            </a:endParaRP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399846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75D7-9B15-374F-B814-D4367F3D268D}"/>
              </a:ext>
            </a:extLst>
          </p:cNvPr>
          <p:cNvSpPr>
            <a:spLocks noGrp="1"/>
          </p:cNvSpPr>
          <p:nvPr>
            <p:ph type="title"/>
          </p:nvPr>
        </p:nvSpPr>
        <p:spPr>
          <a:xfrm>
            <a:off x="550041" y="587888"/>
            <a:ext cx="10645935" cy="756387"/>
          </a:xfrm>
        </p:spPr>
        <p:txBody>
          <a:bodyPr/>
          <a:lstStyle/>
          <a:p>
            <a:r>
              <a:rPr lang="en-US" sz="2400" dirty="0">
                <a:latin typeface="Times New Roman"/>
                <a:cs typeface="Times New Roman"/>
              </a:rPr>
              <a:t>NON-FUNCTIONAL REQUIREMENTS</a:t>
            </a:r>
            <a:endParaRPr lang="en-US" sz="2400" b="0"/>
          </a:p>
          <a:p>
            <a:endParaRPr lang="en-US" sz="2400" dirty="0"/>
          </a:p>
        </p:txBody>
      </p:sp>
      <p:sp>
        <p:nvSpPr>
          <p:cNvPr id="3" name="TextBox 2">
            <a:extLst>
              <a:ext uri="{FF2B5EF4-FFF2-40B4-BE49-F238E27FC236}">
                <a16:creationId xmlns:a16="http://schemas.microsoft.com/office/drawing/2014/main" id="{9E5CE975-A7E4-C8B4-F448-1BCE02EE1B52}"/>
              </a:ext>
            </a:extLst>
          </p:cNvPr>
          <p:cNvSpPr txBox="1"/>
          <p:nvPr/>
        </p:nvSpPr>
        <p:spPr>
          <a:xfrm>
            <a:off x="884222" y="1284084"/>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t>Portability</a:t>
            </a:r>
          </a:p>
          <a:p>
            <a:pPr marL="285750" indent="-285750">
              <a:buFont typeface="Arial"/>
              <a:buChar char="•"/>
            </a:pPr>
            <a:r>
              <a:rPr lang="en-US" dirty="0">
                <a:cs typeface="Calibri"/>
              </a:rPr>
              <a:t>Security</a:t>
            </a:r>
          </a:p>
          <a:p>
            <a:pPr marL="285750" indent="-285750">
              <a:buFont typeface="Arial"/>
              <a:buChar char="•"/>
            </a:pPr>
            <a:r>
              <a:rPr lang="en-US" dirty="0">
                <a:cs typeface="Calibri"/>
              </a:rPr>
              <a:t>Interoperability</a:t>
            </a:r>
          </a:p>
          <a:p>
            <a:pPr marL="285750" indent="-285750">
              <a:buFont typeface="Arial"/>
              <a:buChar char="•"/>
            </a:pPr>
            <a:r>
              <a:rPr lang="en-US" dirty="0">
                <a:cs typeface="Calibri"/>
              </a:rPr>
              <a:t>Maintainability</a:t>
            </a:r>
          </a:p>
          <a:p>
            <a:pPr marL="285750" indent="-285750">
              <a:buFont typeface="Arial"/>
              <a:buChar char="•"/>
            </a:pPr>
            <a:r>
              <a:rPr lang="en-US" dirty="0">
                <a:cs typeface="Calibri"/>
              </a:rPr>
              <a:t>Data Integrity</a:t>
            </a:r>
          </a:p>
          <a:p>
            <a:pPr marL="285750" indent="-285750">
              <a:buFont typeface="Arial"/>
              <a:buChar char="•"/>
            </a:pPr>
            <a:endParaRPr lang="en-US" dirty="0">
              <a:cs typeface="Calibri"/>
            </a:endParaRPr>
          </a:p>
        </p:txBody>
      </p:sp>
      <p:sp>
        <p:nvSpPr>
          <p:cNvPr id="4" name="TextBox 3">
            <a:extLst>
              <a:ext uri="{FF2B5EF4-FFF2-40B4-BE49-F238E27FC236}">
                <a16:creationId xmlns:a16="http://schemas.microsoft.com/office/drawing/2014/main" id="{DD6C9CFB-8C4A-12A3-151A-8585EC26CDD8}"/>
              </a:ext>
            </a:extLst>
          </p:cNvPr>
          <p:cNvSpPr txBox="1"/>
          <p:nvPr/>
        </p:nvSpPr>
        <p:spPr>
          <a:xfrm>
            <a:off x="884222" y="3109866"/>
            <a:ext cx="295444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Times New Roman"/>
                <a:cs typeface="Calibri"/>
              </a:rPr>
              <a:t>Usability</a:t>
            </a:r>
          </a:p>
          <a:p>
            <a:pPr marL="342900" indent="-342900">
              <a:buFont typeface="Arial"/>
              <a:buChar char="•"/>
            </a:pPr>
            <a:r>
              <a:rPr lang="en-US" dirty="0">
                <a:latin typeface="Calibri"/>
                <a:cs typeface="Calibri"/>
              </a:rPr>
              <a:t>Navigability</a:t>
            </a:r>
          </a:p>
          <a:p>
            <a:pPr marL="342900" indent="-342900">
              <a:buFont typeface="Arial"/>
              <a:buChar char="•"/>
            </a:pPr>
            <a:r>
              <a:rPr lang="en-US" dirty="0">
                <a:latin typeface="Calibri"/>
                <a:cs typeface="Calibri"/>
              </a:rPr>
              <a:t>Responsivity</a:t>
            </a:r>
          </a:p>
          <a:p>
            <a:pPr marL="342900" indent="-342900">
              <a:buFont typeface="Arial"/>
              <a:buChar char="•"/>
            </a:pPr>
            <a:r>
              <a:rPr lang="en-US" dirty="0">
                <a:latin typeface="Calibri"/>
                <a:cs typeface="Calibri"/>
              </a:rPr>
              <a:t>Consistency</a:t>
            </a:r>
          </a:p>
          <a:p>
            <a:pPr marL="342900" indent="-342900">
              <a:buFont typeface="Arial"/>
              <a:buChar char="•"/>
            </a:pPr>
            <a:endParaRPr lang="en-US" dirty="0">
              <a:latin typeface="Calibri"/>
              <a:cs typeface="Calibri"/>
            </a:endParaRPr>
          </a:p>
        </p:txBody>
      </p:sp>
    </p:spTree>
    <p:extLst>
      <p:ext uri="{BB962C8B-B14F-4D97-AF65-F5344CB8AC3E}">
        <p14:creationId xmlns:p14="http://schemas.microsoft.com/office/powerpoint/2010/main" val="1687402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4</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Genesis   </vt:lpstr>
      <vt:lpstr>Domain mapping with various websites</vt:lpstr>
      <vt:lpstr>Domain mapping with various websites </vt:lpstr>
      <vt:lpstr> </vt:lpstr>
      <vt:lpstr>Domain mapping with various websites  </vt:lpstr>
      <vt:lpstr> </vt:lpstr>
      <vt:lpstr> </vt:lpstr>
      <vt:lpstr>FUNCTIONAL REQUIREMENTS</vt:lpstr>
      <vt:lpstr>NON-FUNCTIONAL REQUIREMENTS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revision>138</cp:revision>
  <dcterms:created xsi:type="dcterms:W3CDTF">2020-06-30T04:13:35Z</dcterms:created>
  <dcterms:modified xsi:type="dcterms:W3CDTF">2022-03-24T07:14:48Z</dcterms:modified>
</cp:coreProperties>
</file>