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11"/>
  </p:notesMasterIdLst>
  <p:sldIdLst>
    <p:sldId id="266" r:id="rId3"/>
    <p:sldId id="265" r:id="rId4"/>
    <p:sldId id="264" r:id="rId5"/>
    <p:sldId id="263" r:id="rId6"/>
    <p:sldId id="260" r:id="rId7"/>
    <p:sldId id="259" r:id="rId8"/>
    <p:sldId id="258" r:id="rId9"/>
    <p:sldId id="257"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A18A4-5650-4E5B-9BD5-742A9C408581}" v="597" dt="2022-03-29T07:35:37.954"/>
    <p1510:client id="{C7DE30F9-F983-455A-86AD-A21911B4DDFC}" v="556" dt="2022-03-28T06:59:32.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5CD3-B2FA-44F2-8717-B881015DC022}" type="datetimeFigureOut">
              <a:t>3/28/2022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64F5F-8A53-4205-BAEB-E5999CDB18B0}" type="slidenum">
              <a:t>‹#›</a:t>
            </a:fld>
            <a:endParaRPr lang="en-GB"/>
          </a:p>
        </p:txBody>
      </p:sp>
    </p:spTree>
    <p:extLst>
      <p:ext uri="{BB962C8B-B14F-4D97-AF65-F5344CB8AC3E}">
        <p14:creationId xmlns:p14="http://schemas.microsoft.com/office/powerpoint/2010/main" val="312213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222233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6</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3/28/2022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28/03/2022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28/03/2022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28/03/2022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3/28/2022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ail.aspiresystems.biz/src/compose.php?send_to=chitrarasu.venugopal%40aspiresystems.biz" TargetMode="External"/><Relationship Id="rId3" Type="http://schemas.openxmlformats.org/officeDocument/2006/relationships/hyperlink" Target="https://mail.aspiresystems.biz/src/compose.php?send_to=harini.rajkumar%40aspiresystems.biz" TargetMode="External"/><Relationship Id="rId7" Type="http://schemas.openxmlformats.org/officeDocument/2006/relationships/hyperlink" Target="https://mail.aspiresystems.biz/src/compose.php?send_to=nagaraj.kanagaraj%40aspiresystems.biz" TargetMode="External"/><Relationship Id="rId2" Type="http://schemas.openxmlformats.org/officeDocument/2006/relationships/hyperlink" Target="https://mail.aspiresystems.biz/src/compose.php?send_to=dharshini.govind%40aspiresystems.biz" TargetMode="External"/><Relationship Id="rId1" Type="http://schemas.openxmlformats.org/officeDocument/2006/relationships/slideLayout" Target="../slideLayouts/slideLayout23.xml"/><Relationship Id="rId6" Type="http://schemas.openxmlformats.org/officeDocument/2006/relationships/hyperlink" Target="https://mail.aspiresystems.biz/src/compose.php?send_to=yalapala.jayaram%40aspiresystems.biz" TargetMode="External"/><Relationship Id="rId11" Type="http://schemas.openxmlformats.org/officeDocument/2006/relationships/hyperlink" Target="https://mail.aspiresystems.biz/src/compose.php?send_to=dinesh.boopathy%40aspiresystems.biz" TargetMode="External"/><Relationship Id="rId5" Type="http://schemas.openxmlformats.org/officeDocument/2006/relationships/hyperlink" Target="https://mail.aspiresystems.biz/src/compose.php?send_to=gugan.balamurugan%40aspiresystems.biz" TargetMode="External"/><Relationship Id="rId10" Type="http://schemas.openxmlformats.org/officeDocument/2006/relationships/hyperlink" Target="https://mail.aspiresystems.biz/src/compose.php?send_to=kishore.natrajan%40aspiresystems.biz" TargetMode="External"/><Relationship Id="rId4" Type="http://schemas.openxmlformats.org/officeDocument/2006/relationships/hyperlink" Target="https://mail.aspiresystems.biz/src/compose.php?send_to=brindha.muruga%40aspiresystems.biz" TargetMode="External"/><Relationship Id="rId9" Type="http://schemas.openxmlformats.org/officeDocument/2006/relationships/hyperlink" Target="https://mail.aspiresystems.biz/src/compose.php?send_to=ramakrishna.ravi%40aspiresystems.bi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3904" y="2500141"/>
            <a:ext cx="6111064" cy="901812"/>
          </a:xfrm>
        </p:spPr>
        <p:txBody>
          <a:bodyPr/>
          <a:lstStyle/>
          <a:p>
            <a:r>
              <a:rPr lang="en-US" sz="5850" dirty="0">
                <a:latin typeface="Times New Roman"/>
                <a:cs typeface="Calibri"/>
              </a:rPr>
              <a:t>Team Genesis</a:t>
            </a:r>
            <a:endParaRPr lang="en-US" sz="5850">
              <a:latin typeface="Times New Roman"/>
            </a:endParaRPr>
          </a:p>
        </p:txBody>
      </p:sp>
      <p:sp>
        <p:nvSpPr>
          <p:cNvPr id="3" name="TextBox 2">
            <a:extLst>
              <a:ext uri="{FF2B5EF4-FFF2-40B4-BE49-F238E27FC236}">
                <a16:creationId xmlns:a16="http://schemas.microsoft.com/office/drawing/2014/main" id="{D0634A19-8C61-A03E-63AB-293A29C23B6F}"/>
              </a:ext>
            </a:extLst>
          </p:cNvPr>
          <p:cNvSpPr txBox="1"/>
          <p:nvPr/>
        </p:nvSpPr>
        <p:spPr>
          <a:xfrm>
            <a:off x="96644" y="1713570"/>
            <a:ext cx="373751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Team Members:</a:t>
            </a:r>
            <a:endParaRPr lang="en-US" sz="1600" b="1" dirty="0">
              <a:latin typeface="Calibri"/>
              <a:cs typeface="Calibri"/>
            </a:endParaRPr>
          </a:p>
          <a:p>
            <a:r>
              <a:rPr lang="en-US" sz="1200" dirty="0">
                <a:latin typeface="Times New Roman"/>
                <a:cs typeface="Times New Roman"/>
              </a:rPr>
              <a:t>Yoga Dharshini G - </a:t>
            </a:r>
            <a:r>
              <a:rPr lang="en-US" sz="1200" dirty="0">
                <a:latin typeface="Times New Roman"/>
                <a:cs typeface="Times New Roman"/>
                <a:hlinkClick r:id="rId2"/>
              </a:rPr>
              <a:t>dharshini.govind@aspiresystems.biz</a:t>
            </a:r>
            <a:endParaRPr lang="en-US">
              <a:latin typeface="Calibri" panose="020F0502020204030204"/>
              <a:cs typeface="Calibri" panose="020F0502020204030204"/>
            </a:endParaRPr>
          </a:p>
          <a:p>
            <a:r>
              <a:rPr lang="en-US" sz="1200" dirty="0">
                <a:latin typeface="Times New Roman"/>
                <a:cs typeface="Times New Roman"/>
              </a:rPr>
              <a:t>Harini R - </a:t>
            </a:r>
            <a:r>
              <a:rPr lang="en-US" sz="1200" dirty="0">
                <a:latin typeface="Times New Roman"/>
                <a:cs typeface="Times New Roman"/>
                <a:hlinkClick r:id="rId3"/>
              </a:rPr>
              <a:t>harini.rajkumar@aspiresystems.biz</a:t>
            </a:r>
            <a:endParaRPr lang="en-US">
              <a:latin typeface="Calibri" panose="020F0502020204030204"/>
              <a:cs typeface="Calibri"/>
            </a:endParaRPr>
          </a:p>
          <a:p>
            <a:r>
              <a:rPr lang="en-US" sz="1200" dirty="0">
                <a:latin typeface="Times New Roman"/>
                <a:cs typeface="Times New Roman"/>
              </a:rPr>
              <a:t>Brindha M - </a:t>
            </a:r>
            <a:r>
              <a:rPr lang="en-US" sz="1200" dirty="0">
                <a:latin typeface="Times New Roman"/>
                <a:cs typeface="Times New Roman"/>
                <a:hlinkClick r:id="rId4"/>
              </a:rPr>
              <a:t>brindha.muruga@aspiresystems.biz</a:t>
            </a:r>
            <a:endParaRPr lang="en-US">
              <a:latin typeface="Calibri" panose="020F0502020204030204"/>
              <a:cs typeface="Calibri"/>
            </a:endParaRPr>
          </a:p>
          <a:p>
            <a:r>
              <a:rPr lang="en-US" sz="1200" dirty="0">
                <a:latin typeface="Times New Roman"/>
                <a:cs typeface="Times New Roman"/>
              </a:rPr>
              <a:t>Gugan RB - </a:t>
            </a:r>
            <a:r>
              <a:rPr lang="en-US" sz="1200" dirty="0">
                <a:latin typeface="Times New Roman"/>
                <a:cs typeface="Times New Roman"/>
                <a:hlinkClick r:id="rId5"/>
              </a:rPr>
              <a:t>gugan.balamurugan@aspiresystems.biz</a:t>
            </a:r>
            <a:endParaRPr lang="en-US" dirty="0">
              <a:latin typeface="Calibri" panose="020F0502020204030204"/>
              <a:cs typeface="Calibri"/>
            </a:endParaRPr>
          </a:p>
          <a:p>
            <a:r>
              <a:rPr lang="en-US" sz="1200" dirty="0" err="1">
                <a:latin typeface="Times New Roman"/>
                <a:cs typeface="Times New Roman"/>
              </a:rPr>
              <a:t>Yalapala</a:t>
            </a:r>
            <a:r>
              <a:rPr lang="en-US" sz="1200" dirty="0">
                <a:latin typeface="Times New Roman"/>
                <a:cs typeface="Times New Roman"/>
              </a:rPr>
              <a:t> </a:t>
            </a:r>
            <a:r>
              <a:rPr lang="en-US" sz="1200" dirty="0" err="1">
                <a:latin typeface="Times New Roman"/>
                <a:cs typeface="Times New Roman"/>
              </a:rPr>
              <a:t>sekhar</a:t>
            </a:r>
            <a:r>
              <a:rPr lang="en-US" sz="1200" dirty="0">
                <a:latin typeface="Times New Roman"/>
                <a:cs typeface="Times New Roman"/>
              </a:rPr>
              <a:t> - </a:t>
            </a:r>
            <a:r>
              <a:rPr lang="en-US" sz="1200" dirty="0">
                <a:latin typeface="Times New Roman"/>
                <a:cs typeface="Times New Roman"/>
                <a:hlinkClick r:id="rId6"/>
              </a:rPr>
              <a:t>yalapala.jayaram@aspiresystems.biz</a:t>
            </a:r>
            <a:endParaRPr lang="en-US" dirty="0">
              <a:latin typeface="Calibri" panose="020F0502020204030204"/>
              <a:cs typeface="Calibri"/>
            </a:endParaRPr>
          </a:p>
          <a:p>
            <a:r>
              <a:rPr lang="en-US" sz="1200" dirty="0">
                <a:latin typeface="Times New Roman"/>
                <a:cs typeface="Times New Roman"/>
              </a:rPr>
              <a:t>Nagaraj K - </a:t>
            </a:r>
            <a:r>
              <a:rPr lang="en-US" sz="1200" dirty="0">
                <a:latin typeface="Times New Roman"/>
                <a:cs typeface="Times New Roman"/>
                <a:hlinkClick r:id="rId7"/>
              </a:rPr>
              <a:t>nagaraj.kanagaraj@aspiresystems.biz</a:t>
            </a:r>
            <a:endParaRPr lang="en-US">
              <a:latin typeface="Calibri" panose="020F0502020204030204"/>
              <a:cs typeface="Calibri"/>
            </a:endParaRPr>
          </a:p>
          <a:p>
            <a:r>
              <a:rPr lang="en-US" sz="1200" dirty="0" err="1">
                <a:latin typeface="Times New Roman"/>
                <a:cs typeface="Times New Roman"/>
              </a:rPr>
              <a:t>Chitrarasu</a:t>
            </a:r>
            <a:r>
              <a:rPr lang="en-US" sz="1200" dirty="0">
                <a:latin typeface="Times New Roman"/>
                <a:cs typeface="Times New Roman"/>
              </a:rPr>
              <a:t> V - </a:t>
            </a:r>
            <a:r>
              <a:rPr lang="en-US" sz="1200" dirty="0">
                <a:latin typeface="Times New Roman"/>
                <a:cs typeface="Times New Roman"/>
                <a:hlinkClick r:id="rId8"/>
              </a:rPr>
              <a:t>chitrarasu.venugopal@aspiresystems.biz</a:t>
            </a:r>
            <a:endParaRPr lang="en-US" dirty="0">
              <a:latin typeface="Calibri" panose="020F0502020204030204"/>
              <a:cs typeface="Calibri"/>
            </a:endParaRPr>
          </a:p>
          <a:p>
            <a:r>
              <a:rPr lang="en-US" sz="1200" dirty="0">
                <a:latin typeface="Times New Roman"/>
                <a:cs typeface="Times New Roman"/>
              </a:rPr>
              <a:t>Ramakrishna P - </a:t>
            </a:r>
            <a:r>
              <a:rPr lang="en-US" sz="1200" dirty="0">
                <a:latin typeface="Times New Roman"/>
                <a:cs typeface="Times New Roman"/>
                <a:hlinkClick r:id="rId9"/>
              </a:rPr>
              <a:t>ramakrishna.ravi@aspiresystems.biz</a:t>
            </a:r>
            <a:endParaRPr lang="en-US" dirty="0">
              <a:latin typeface="Calibri" panose="020F0502020204030204"/>
              <a:cs typeface="Calibri"/>
            </a:endParaRPr>
          </a:p>
          <a:p>
            <a:r>
              <a:rPr lang="en-US" sz="1200" dirty="0">
                <a:latin typeface="Times New Roman"/>
                <a:cs typeface="Times New Roman"/>
              </a:rPr>
              <a:t>Kishore Kumar AN - </a:t>
            </a:r>
            <a:r>
              <a:rPr lang="en-US" sz="1200" dirty="0">
                <a:latin typeface="Times New Roman"/>
                <a:cs typeface="Times New Roman"/>
                <a:hlinkClick r:id="rId10"/>
              </a:rPr>
              <a:t>kishore.natrajan@aspiresystems.biz</a:t>
            </a:r>
            <a:endParaRPr lang="en-US" dirty="0">
              <a:latin typeface="Calibri" panose="020F0502020204030204"/>
              <a:cs typeface="Calibri"/>
            </a:endParaRPr>
          </a:p>
          <a:p>
            <a:r>
              <a:rPr lang="en-US" sz="1200" dirty="0">
                <a:latin typeface="Times New Roman"/>
                <a:cs typeface="Times New Roman"/>
              </a:rPr>
              <a:t>Dinesh Kumaar B - </a:t>
            </a:r>
            <a:r>
              <a:rPr lang="en-US" sz="1200" dirty="0">
                <a:latin typeface="Times New Roman"/>
                <a:cs typeface="Times New Roman"/>
                <a:hlinkClick r:id="rId11"/>
              </a:rPr>
              <a:t>dinesh.boopathy@aspiresystems.biz</a:t>
            </a:r>
            <a:endParaRPr lang="en-US">
              <a:latin typeface="Calibri" panose="020F0502020204030204"/>
              <a:cs typeface="Calibri"/>
            </a:endParaRPr>
          </a:p>
          <a:p>
            <a:endParaRPr lang="en-US" sz="1200" dirty="0">
              <a:latin typeface="Times New Roman"/>
              <a:cs typeface="Times New Roman"/>
            </a:endParaRPr>
          </a:p>
        </p:txBody>
      </p:sp>
    </p:spTree>
    <p:extLst>
      <p:ext uri="{BB962C8B-B14F-4D97-AF65-F5344CB8AC3E}">
        <p14:creationId xmlns:p14="http://schemas.microsoft.com/office/powerpoint/2010/main" val="312708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SOLID Design Principle</a:t>
            </a:r>
            <a:endParaRPr lang="en-US" sz="2933" dirty="0"/>
          </a:p>
        </p:txBody>
      </p:sp>
      <p:pic>
        <p:nvPicPr>
          <p:cNvPr id="3" name="Picture 3" descr="Diagram&#10;&#10;Description automatically generated">
            <a:extLst>
              <a:ext uri="{FF2B5EF4-FFF2-40B4-BE49-F238E27FC236}">
                <a16:creationId xmlns:a16="http://schemas.microsoft.com/office/drawing/2014/main" id="{1FE5BB90-CB7E-32DF-E40F-4F87E6F76ED3}"/>
              </a:ext>
            </a:extLst>
          </p:cNvPr>
          <p:cNvPicPr>
            <a:picLocks noChangeAspect="1"/>
          </p:cNvPicPr>
          <p:nvPr/>
        </p:nvPicPr>
        <p:blipFill>
          <a:blip r:embed="rId3"/>
          <a:stretch>
            <a:fillRect/>
          </a:stretch>
        </p:blipFill>
        <p:spPr>
          <a:xfrm>
            <a:off x="2224668" y="1402963"/>
            <a:ext cx="7733369" cy="4340145"/>
          </a:xfrm>
          <a:prstGeom prst="rect">
            <a:avLst/>
          </a:prstGeom>
        </p:spPr>
      </p:pic>
    </p:spTree>
    <p:extLst>
      <p:ext uri="{BB962C8B-B14F-4D97-AF65-F5344CB8AC3E}">
        <p14:creationId xmlns:p14="http://schemas.microsoft.com/office/powerpoint/2010/main" val="227934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solidFill>
                  <a:srgbClr val="7030A0"/>
                </a:solidFill>
                <a:latin typeface="Calibri"/>
                <a:cs typeface="Calibri"/>
              </a:rPr>
              <a:t>Single Responsibility</a:t>
            </a:r>
            <a:endParaRPr lang="en-US" sz="2900">
              <a:solidFill>
                <a:srgbClr val="7030A0"/>
              </a:solidFill>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sp>
        <p:nvSpPr>
          <p:cNvPr id="5" name="TextBox 4">
            <a:extLst>
              <a:ext uri="{FF2B5EF4-FFF2-40B4-BE49-F238E27FC236}">
                <a16:creationId xmlns:a16="http://schemas.microsoft.com/office/drawing/2014/main" id="{ED103DDC-7680-C46D-3D4A-7020B0C5621B}"/>
              </a:ext>
            </a:extLst>
          </p:cNvPr>
          <p:cNvSpPr txBox="1"/>
          <p:nvPr/>
        </p:nvSpPr>
        <p:spPr>
          <a:xfrm>
            <a:off x="535148" y="1216826"/>
            <a:ext cx="109154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cs typeface="Times New Roman"/>
            </a:endParaRPr>
          </a:p>
          <a:p>
            <a:endParaRPr lang="en-US" dirty="0">
              <a:latin typeface="Times New Roman"/>
              <a:cs typeface="Times New Roman"/>
            </a:endParaRPr>
          </a:p>
        </p:txBody>
      </p:sp>
      <p:sp>
        <p:nvSpPr>
          <p:cNvPr id="8" name="TextBox 7">
            <a:extLst>
              <a:ext uri="{FF2B5EF4-FFF2-40B4-BE49-F238E27FC236}">
                <a16:creationId xmlns:a16="http://schemas.microsoft.com/office/drawing/2014/main" id="{E4D57B0B-A385-3B65-11F2-ABB87D18AD3C}"/>
              </a:ext>
            </a:extLst>
          </p:cNvPr>
          <p:cNvSpPr txBox="1"/>
          <p:nvPr/>
        </p:nvSpPr>
        <p:spPr>
          <a:xfrm>
            <a:off x="2196973" y="1397250"/>
            <a:ext cx="333167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cs typeface="Calibri"/>
              </a:rPr>
              <a:t>public class </a:t>
            </a:r>
            <a:r>
              <a:rPr lang="en-GB" sz="1200" b="1" dirty="0" err="1">
                <a:latin typeface="Times New Roman"/>
                <a:cs typeface="Calibri"/>
              </a:rPr>
              <a:t>OrderService</a:t>
            </a:r>
            <a:r>
              <a:rPr lang="en-GB" sz="1200" b="1" dirty="0">
                <a:latin typeface="Times New Roman"/>
                <a:cs typeface="Calibri"/>
              </a:rPr>
              <a:t>
{
    public string </a:t>
            </a:r>
            <a:r>
              <a:rPr lang="en-GB" sz="1200" b="1" dirty="0" err="1">
                <a:latin typeface="Times New Roman"/>
                <a:cs typeface="Calibri"/>
              </a:rPr>
              <a:t>CreateOrder</a:t>
            </a:r>
            <a:r>
              <a:rPr lang="en-GB" sz="1200" b="1" dirty="0">
                <a:latin typeface="Times New Roman"/>
                <a:cs typeface="Calibri"/>
              </a:rPr>
              <a:t>(string </a:t>
            </a:r>
            <a:r>
              <a:rPr lang="en-GB" sz="1200" b="1" dirty="0" err="1">
                <a:latin typeface="Times New Roman"/>
                <a:cs typeface="Calibri"/>
              </a:rPr>
              <a:t>OrderDetails</a:t>
            </a:r>
            <a:r>
              <a:rPr lang="en-GB" sz="1200" b="1" dirty="0">
                <a:latin typeface="Times New Roman"/>
                <a:cs typeface="Calibri"/>
              </a:rPr>
              <a:t>) 
    {
        string </a:t>
            </a:r>
            <a:r>
              <a:rPr lang="en-GB" sz="1200" b="1" dirty="0" err="1">
                <a:latin typeface="Times New Roman"/>
                <a:cs typeface="Calibri"/>
              </a:rPr>
              <a:t>OrderId</a:t>
            </a:r>
            <a:r>
              <a:rPr lang="en-GB" sz="1200" b="1" dirty="0">
                <a:latin typeface="Times New Roman"/>
                <a:cs typeface="Calibri"/>
              </a:rPr>
              <a:t> = "";
                return </a:t>
            </a:r>
            <a:r>
              <a:rPr lang="en-GB" sz="1200" b="1" dirty="0" err="1">
                <a:latin typeface="Times New Roman"/>
                <a:cs typeface="Calibri"/>
              </a:rPr>
              <a:t>OrderId</a:t>
            </a:r>
            <a:r>
              <a:rPr lang="en-GB" sz="1200" b="1" dirty="0">
                <a:latin typeface="Times New Roman"/>
                <a:cs typeface="Calibri"/>
              </a:rPr>
              <a:t>; 
    }
    public bool </a:t>
            </a:r>
            <a:r>
              <a:rPr lang="en-GB" sz="1200" b="1" dirty="0" err="1">
                <a:latin typeface="Times New Roman"/>
                <a:cs typeface="Calibri"/>
              </a:rPr>
              <a:t>MakePayment</a:t>
            </a:r>
            <a:r>
              <a:rPr lang="en-GB" sz="1200" b="1" dirty="0">
                <a:latin typeface="Times New Roman"/>
                <a:cs typeface="Calibri"/>
              </a:rPr>
              <a:t>(string </a:t>
            </a:r>
            <a:r>
              <a:rPr lang="en-GB" sz="1200" b="1" dirty="0" err="1">
                <a:latin typeface="Times New Roman"/>
                <a:cs typeface="Calibri"/>
              </a:rPr>
              <a:t>OrderId</a:t>
            </a:r>
            <a:r>
              <a:rPr lang="en-GB" sz="1200" b="1" dirty="0">
                <a:latin typeface="Times New Roman"/>
                <a:cs typeface="Calibri"/>
              </a:rPr>
              <a:t>) 
    { 
          return true; 
    }
    public bool </a:t>
            </a:r>
            <a:r>
              <a:rPr lang="en-GB" sz="1200" b="1" dirty="0" err="1">
                <a:latin typeface="Times New Roman"/>
                <a:cs typeface="Calibri"/>
              </a:rPr>
              <a:t>GenerateInvoice</a:t>
            </a:r>
            <a:r>
              <a:rPr lang="en-GB" sz="1200" b="1" dirty="0">
                <a:latin typeface="Times New Roman"/>
                <a:cs typeface="Calibri"/>
              </a:rPr>
              <a:t>(string </a:t>
            </a:r>
            <a:r>
              <a:rPr lang="en-GB" sz="1200" b="1" dirty="0" err="1">
                <a:latin typeface="Times New Roman"/>
                <a:cs typeface="Calibri"/>
              </a:rPr>
              <a:t>OrderId</a:t>
            </a:r>
            <a:r>
              <a:rPr lang="en-GB" sz="1200" b="1" dirty="0">
                <a:latin typeface="Times New Roman"/>
                <a:cs typeface="Calibri"/>
              </a:rPr>
              <a:t>) 
    { 
          return true; 
    }
    public bool </a:t>
            </a:r>
            <a:r>
              <a:rPr lang="en-GB" sz="1200" b="1" dirty="0" err="1">
                <a:latin typeface="Times New Roman"/>
                <a:cs typeface="Calibri"/>
              </a:rPr>
              <a:t>EmailInvoice</a:t>
            </a:r>
            <a:r>
              <a:rPr lang="en-GB" sz="1200" b="1" dirty="0">
                <a:latin typeface="Times New Roman"/>
                <a:cs typeface="Calibri"/>
              </a:rPr>
              <a:t>(string </a:t>
            </a:r>
            <a:r>
              <a:rPr lang="en-GB" sz="1200" b="1" dirty="0" err="1">
                <a:latin typeface="Times New Roman"/>
                <a:cs typeface="Calibri"/>
              </a:rPr>
              <a:t>OrderId</a:t>
            </a:r>
            <a:r>
              <a:rPr lang="en-GB" sz="1200" b="1" dirty="0">
                <a:latin typeface="Times New Roman"/>
                <a:cs typeface="Calibri"/>
              </a:rPr>
              <a:t>) 
    { 
        return true; 
    }
}</a:t>
            </a:r>
            <a:endParaRPr lang="en-US" sz="1200" b="1">
              <a:latin typeface="Times New Roman"/>
              <a:cs typeface="Times New Roman"/>
            </a:endParaRPr>
          </a:p>
        </p:txBody>
      </p:sp>
      <p:sp>
        <p:nvSpPr>
          <p:cNvPr id="9" name="TextBox 8">
            <a:extLst>
              <a:ext uri="{FF2B5EF4-FFF2-40B4-BE49-F238E27FC236}">
                <a16:creationId xmlns:a16="http://schemas.microsoft.com/office/drawing/2014/main" id="{85173EB4-AE6E-2A83-E50B-3D5092691735}"/>
              </a:ext>
            </a:extLst>
          </p:cNvPr>
          <p:cNvSpPr txBox="1"/>
          <p:nvPr/>
        </p:nvSpPr>
        <p:spPr>
          <a:xfrm>
            <a:off x="5900878" y="1110086"/>
            <a:ext cx="478777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cs typeface="Calibri"/>
              </a:rPr>
              <a:t>public class </a:t>
            </a:r>
            <a:r>
              <a:rPr lang="en-GB" sz="1200" b="1" dirty="0" err="1">
                <a:latin typeface="Times New Roman"/>
                <a:cs typeface="Calibri"/>
              </a:rPr>
              <a:t>OrderService</a:t>
            </a:r>
            <a:r>
              <a:rPr lang="en-GB" sz="1200" b="1" dirty="0">
                <a:latin typeface="Times New Roman"/>
                <a:cs typeface="Calibri"/>
              </a:rPr>
              <a:t>
{
    public string </a:t>
            </a:r>
            <a:r>
              <a:rPr lang="en-GB" sz="1200" b="1" dirty="0" err="1">
                <a:latin typeface="Times New Roman"/>
                <a:cs typeface="Calibri"/>
              </a:rPr>
              <a:t>CreateOrder</a:t>
            </a:r>
            <a:r>
              <a:rPr lang="en-GB" sz="1200" b="1" dirty="0">
                <a:latin typeface="Times New Roman"/>
                <a:cs typeface="Calibri"/>
              </a:rPr>
              <a:t>(string </a:t>
            </a:r>
            <a:r>
              <a:rPr lang="en-GB" sz="1200" b="1" dirty="0" err="1">
                <a:latin typeface="Times New Roman"/>
                <a:cs typeface="Calibri"/>
              </a:rPr>
              <a:t>OrderDetails</a:t>
            </a:r>
            <a:r>
              <a:rPr lang="en-GB" sz="1200" b="1" dirty="0">
                <a:latin typeface="Times New Roman"/>
                <a:cs typeface="Calibri"/>
              </a:rPr>
              <a:t>)
    {
        string </a:t>
            </a:r>
            <a:r>
              <a:rPr lang="en-GB" sz="1200" b="1" dirty="0" err="1">
                <a:latin typeface="Times New Roman"/>
                <a:cs typeface="Calibri"/>
              </a:rPr>
              <a:t>OrderId</a:t>
            </a:r>
            <a:r>
              <a:rPr lang="en-GB" sz="1200" b="1" dirty="0">
                <a:latin typeface="Times New Roman"/>
                <a:cs typeface="Calibri"/>
              </a:rPr>
              <a:t> = "";
         return </a:t>
            </a:r>
            <a:r>
              <a:rPr lang="en-GB" sz="1200" b="1" dirty="0" err="1">
                <a:latin typeface="Times New Roman"/>
                <a:cs typeface="Calibri"/>
              </a:rPr>
              <a:t>OrderId</a:t>
            </a:r>
            <a:r>
              <a:rPr lang="en-GB" sz="1200" b="1" dirty="0">
                <a:latin typeface="Times New Roman"/>
                <a:cs typeface="Calibri"/>
              </a:rPr>
              <a:t>;
    }
}
public class </a:t>
            </a:r>
            <a:r>
              <a:rPr lang="en-GB" sz="1200" b="1" dirty="0" err="1">
                <a:latin typeface="Times New Roman"/>
                <a:cs typeface="Calibri"/>
              </a:rPr>
              <a:t>PaymentService</a:t>
            </a:r>
            <a:r>
              <a:rPr lang="en-GB" sz="1200" b="1" dirty="0">
                <a:latin typeface="Times New Roman"/>
                <a:cs typeface="Calibri"/>
              </a:rPr>
              <a:t>
{
    public bool </a:t>
            </a:r>
            <a:r>
              <a:rPr lang="en-GB" sz="1200" b="1" dirty="0" err="1">
                <a:latin typeface="Times New Roman"/>
                <a:cs typeface="Calibri"/>
              </a:rPr>
              <a:t>MakePayment</a:t>
            </a:r>
            <a:r>
              <a:rPr lang="en-GB" sz="1200" b="1" dirty="0">
                <a:latin typeface="Times New Roman"/>
                <a:cs typeface="Calibri"/>
              </a:rPr>
              <a:t>(string </a:t>
            </a:r>
            <a:r>
              <a:rPr lang="en-GB" sz="1200" b="1" dirty="0" err="1">
                <a:latin typeface="Times New Roman"/>
                <a:cs typeface="Calibri"/>
              </a:rPr>
              <a:t>PaymentDetails</a:t>
            </a:r>
            <a:r>
              <a:rPr lang="en-GB" sz="1200" b="1" dirty="0">
                <a:latin typeface="Times New Roman"/>
                <a:cs typeface="Calibri"/>
              </a:rPr>
              <a:t>)
    {
           return true;
    }
}
public class </a:t>
            </a:r>
            <a:r>
              <a:rPr lang="en-GB" sz="1200" b="1" dirty="0" err="1">
                <a:latin typeface="Times New Roman"/>
                <a:cs typeface="Calibri"/>
              </a:rPr>
              <a:t>InvoiceService</a:t>
            </a:r>
            <a:r>
              <a:rPr lang="en-GB" sz="1200" b="1" dirty="0">
                <a:latin typeface="Times New Roman"/>
                <a:cs typeface="Calibri"/>
              </a:rPr>
              <a:t>
{
    public bool </a:t>
            </a:r>
            <a:r>
              <a:rPr lang="en-GB" sz="1200" b="1" dirty="0" err="1">
                <a:latin typeface="Times New Roman"/>
                <a:cs typeface="Calibri"/>
              </a:rPr>
              <a:t>GenerateInvoice</a:t>
            </a:r>
            <a:r>
              <a:rPr lang="en-GB" sz="1200" b="1" dirty="0">
                <a:latin typeface="Times New Roman"/>
                <a:cs typeface="Calibri"/>
              </a:rPr>
              <a:t>(string </a:t>
            </a:r>
            <a:r>
              <a:rPr lang="en-GB" sz="1200" b="1" dirty="0" err="1">
                <a:latin typeface="Times New Roman"/>
                <a:cs typeface="Calibri"/>
              </a:rPr>
              <a:t>InvoiceDetails</a:t>
            </a:r>
            <a:r>
              <a:rPr lang="en-GB" sz="1200" b="1" dirty="0">
                <a:latin typeface="Times New Roman"/>
                <a:cs typeface="Calibri"/>
              </a:rPr>
              <a:t>)
    {
            return true;
    }
}
public class </a:t>
            </a:r>
            <a:r>
              <a:rPr lang="en-GB" sz="1200" b="1" dirty="0" err="1">
                <a:latin typeface="Times New Roman"/>
                <a:cs typeface="Calibri"/>
              </a:rPr>
              <a:t>EmailService</a:t>
            </a:r>
            <a:r>
              <a:rPr lang="en-GB" sz="1200" b="1" dirty="0">
                <a:latin typeface="Times New Roman"/>
                <a:cs typeface="Calibri"/>
              </a:rPr>
              <a:t>
{
    public bool </a:t>
            </a:r>
            <a:r>
              <a:rPr lang="en-GB" sz="1200" b="1" dirty="0" err="1">
                <a:latin typeface="Times New Roman"/>
                <a:cs typeface="Calibri"/>
              </a:rPr>
              <a:t>EmailInvoice</a:t>
            </a:r>
            <a:r>
              <a:rPr lang="en-GB" sz="1200" b="1" dirty="0">
                <a:latin typeface="Times New Roman"/>
                <a:cs typeface="Calibri"/>
              </a:rPr>
              <a:t>(string </a:t>
            </a:r>
            <a:r>
              <a:rPr lang="en-GB" sz="1200" b="1" dirty="0" err="1">
                <a:latin typeface="Times New Roman"/>
                <a:cs typeface="Calibri"/>
              </a:rPr>
              <a:t>EmailDetails</a:t>
            </a:r>
            <a:r>
              <a:rPr lang="en-GB" sz="1200" b="1" dirty="0">
                <a:latin typeface="Times New Roman"/>
                <a:cs typeface="Calibri"/>
              </a:rPr>
              <a:t>)
    {
        return true;
    }
}</a:t>
            </a:r>
            <a:endParaRPr lang="en-US" sz="1200" b="1">
              <a:latin typeface="Times New Roman"/>
              <a:cs typeface="Calibri"/>
            </a:endParaRPr>
          </a:p>
        </p:txBody>
      </p:sp>
    </p:spTree>
    <p:extLst>
      <p:ext uri="{BB962C8B-B14F-4D97-AF65-F5344CB8AC3E}">
        <p14:creationId xmlns:p14="http://schemas.microsoft.com/office/powerpoint/2010/main" val="2017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solidFill>
                  <a:srgbClr val="7030A0"/>
                </a:solidFill>
                <a:latin typeface="Calibri"/>
                <a:cs typeface="Calibri"/>
              </a:rPr>
              <a:t>Open-Closed Principle</a:t>
            </a:r>
            <a:endParaRPr lang="en-US" sz="2900">
              <a:solidFill>
                <a:srgbClr val="7030A0"/>
              </a:solidFill>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4" name="TextBox 3">
            <a:extLst>
              <a:ext uri="{FF2B5EF4-FFF2-40B4-BE49-F238E27FC236}">
                <a16:creationId xmlns:a16="http://schemas.microsoft.com/office/drawing/2014/main" id="{2A57B60F-0534-534A-22CF-BB1247AB9ECF}"/>
              </a:ext>
            </a:extLst>
          </p:cNvPr>
          <p:cNvSpPr txBox="1"/>
          <p:nvPr/>
        </p:nvSpPr>
        <p:spPr>
          <a:xfrm>
            <a:off x="459058" y="1230352"/>
            <a:ext cx="110787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cs typeface="Times New Roman"/>
            </a:endParaRPr>
          </a:p>
        </p:txBody>
      </p:sp>
      <p:sp>
        <p:nvSpPr>
          <p:cNvPr id="7" name="TextBox 6">
            <a:extLst>
              <a:ext uri="{FF2B5EF4-FFF2-40B4-BE49-F238E27FC236}">
                <a16:creationId xmlns:a16="http://schemas.microsoft.com/office/drawing/2014/main" id="{4DBAEB5D-A1F4-B8E3-1AE5-39B08C80AD78}"/>
              </a:ext>
            </a:extLst>
          </p:cNvPr>
          <p:cNvSpPr txBox="1"/>
          <p:nvPr/>
        </p:nvSpPr>
        <p:spPr>
          <a:xfrm>
            <a:off x="1480241" y="1412340"/>
            <a:ext cx="367117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mn-lt"/>
                <a:cs typeface="+mn-lt"/>
              </a:rPr>
              <a:t>public class </a:t>
            </a:r>
            <a:r>
              <a:rPr lang="en-GB" sz="1200" b="1" dirty="0" err="1">
                <a:latin typeface="Times New Roman"/>
                <a:ea typeface="+mn-lt"/>
                <a:cs typeface="+mn-lt"/>
              </a:rPr>
              <a:t>ReportGeneration</a:t>
            </a:r>
            <a:endParaRPr lang="en-US" sz="1200" b="1">
              <a:latin typeface="Times New Roman"/>
              <a:cs typeface="Times New Roman"/>
            </a:endParaRPr>
          </a:p>
          <a:p>
            <a:r>
              <a:rPr lang="en-GB" sz="1200" b="1">
                <a:latin typeface="Times New Roman"/>
                <a:ea typeface="+mn-lt"/>
                <a:cs typeface="+mn-lt"/>
              </a:rPr>
              <a:t>{</a:t>
            </a:r>
            <a:endParaRPr lang="en-GB" sz="1200" b="1" dirty="0">
              <a:latin typeface="Times New Roman"/>
              <a:ea typeface="+mn-lt"/>
              <a:cs typeface="Times New Roman"/>
            </a:endParaRPr>
          </a:p>
          <a:p>
            <a:r>
              <a:rPr lang="en-GB" sz="1200" b="1" dirty="0">
                <a:latin typeface="Times New Roman"/>
                <a:ea typeface="+mn-lt"/>
                <a:cs typeface="+mn-lt"/>
              </a:rPr>
              <a:t>    /// Report type</a:t>
            </a:r>
            <a:endParaRPr lang="en-GB" sz="1200" b="1" dirty="0">
              <a:latin typeface="Times New Roman"/>
              <a:cs typeface="Times New Roman"/>
            </a:endParaRPr>
          </a:p>
          <a:p>
            <a:r>
              <a:rPr lang="en-GB" sz="1200" b="1" dirty="0">
                <a:latin typeface="Times New Roman"/>
                <a:ea typeface="+mn-lt"/>
                <a:cs typeface="+mn-lt"/>
              </a:rPr>
              <a:t>    public string </a:t>
            </a:r>
            <a:r>
              <a:rPr lang="en-GB" sz="1200" b="1" dirty="0" err="1">
                <a:latin typeface="Times New Roman"/>
                <a:ea typeface="+mn-lt"/>
                <a:cs typeface="+mn-lt"/>
              </a:rPr>
              <a:t>ReportType</a:t>
            </a:r>
            <a:r>
              <a:rPr lang="en-GB" sz="1200" b="1" dirty="0">
                <a:latin typeface="Times New Roman"/>
                <a:ea typeface="+mn-lt"/>
                <a:cs typeface="+mn-lt"/>
              </a:rPr>
              <a:t> { get; set; }</a:t>
            </a:r>
            <a:endParaRPr lang="en-GB" sz="1200" b="1" dirty="0">
              <a:latin typeface="Times New Roman"/>
              <a:cs typeface="Times New Roman"/>
            </a:endParaRPr>
          </a:p>
          <a:p>
            <a:r>
              <a:rPr lang="en-GB" sz="1200" b="1" dirty="0">
                <a:latin typeface="Times New Roman"/>
                <a:ea typeface="+mn-lt"/>
                <a:cs typeface="+mn-lt"/>
              </a:rPr>
              <a:t>    /// Method to generate report</a:t>
            </a:r>
            <a:endParaRPr lang="en-GB" sz="1200" b="1" dirty="0">
              <a:latin typeface="Times New Roman"/>
              <a:cs typeface="Times New Roman"/>
            </a:endParaRPr>
          </a:p>
          <a:p>
            <a:r>
              <a:rPr lang="en-GB" sz="1200" b="1" dirty="0">
                <a:latin typeface="Times New Roman"/>
                <a:ea typeface="+mn-lt"/>
                <a:cs typeface="+mn-lt"/>
              </a:rPr>
              <a:t>    /// &lt;/summary&gt;</a:t>
            </a:r>
            <a:endParaRPr lang="en-GB" sz="1200" b="1" dirty="0">
              <a:latin typeface="Times New Roman"/>
              <a:cs typeface="Times New Roman"/>
            </a:endParaRPr>
          </a:p>
          <a:p>
            <a:r>
              <a:rPr lang="en-GB" sz="1200" b="1" dirty="0">
                <a:latin typeface="Times New Roman"/>
                <a:ea typeface="+mn-lt"/>
                <a:cs typeface="+mn-lt"/>
              </a:rPr>
              <a:t>    /// &lt;param name="</a:t>
            </a:r>
            <a:r>
              <a:rPr lang="en-GB" sz="1200" b="1" dirty="0" err="1">
                <a:latin typeface="Times New Roman"/>
                <a:ea typeface="+mn-lt"/>
                <a:cs typeface="+mn-lt"/>
              </a:rPr>
              <a:t>em</a:t>
            </a:r>
            <a:r>
              <a:rPr lang="en-GB" sz="1200" b="1" dirty="0">
                <a:latin typeface="Times New Roman"/>
                <a:ea typeface="+mn-lt"/>
                <a:cs typeface="+mn-lt"/>
              </a:rPr>
              <a:t>"&gt;&lt;/param&gt;</a:t>
            </a:r>
            <a:endParaRPr lang="en-GB" sz="1200" b="1" dirty="0">
              <a:latin typeface="Times New Roman"/>
              <a:cs typeface="Times New Roman"/>
            </a:endParaRPr>
          </a:p>
          <a:p>
            <a:r>
              <a:rPr lang="en-GB" sz="1200" b="1" dirty="0">
                <a:latin typeface="Times New Roman"/>
                <a:ea typeface="+mn-lt"/>
                <a:cs typeface="+mn-lt"/>
              </a:rPr>
              <a:t>    public void </a:t>
            </a:r>
            <a:r>
              <a:rPr lang="en-GB" sz="1200" b="1" dirty="0" err="1">
                <a:latin typeface="Times New Roman"/>
                <a:ea typeface="+mn-lt"/>
                <a:cs typeface="+mn-lt"/>
              </a:rPr>
              <a:t>GenerateReport</a:t>
            </a:r>
            <a:r>
              <a:rPr lang="en-GB" sz="1200" b="1" dirty="0">
                <a:latin typeface="Times New Roman"/>
                <a:ea typeface="+mn-lt"/>
                <a:cs typeface="+mn-lt"/>
              </a:rPr>
              <a:t>(Employee </a:t>
            </a:r>
            <a:r>
              <a:rPr lang="en-GB" sz="1200" b="1" dirty="0" err="1">
                <a:latin typeface="Times New Roman"/>
                <a:ea typeface="+mn-lt"/>
                <a:cs typeface="+mn-lt"/>
              </a:rPr>
              <a:t>em</a:t>
            </a:r>
            <a:r>
              <a:rPr lang="en-GB" sz="1200" b="1" dirty="0">
                <a:latin typeface="Times New Roman"/>
                <a:ea typeface="+mn-lt"/>
                <a:cs typeface="+mn-lt"/>
              </a:rPr>
              <a:t>)</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if (</a:t>
            </a:r>
            <a:r>
              <a:rPr lang="en-GB" sz="1200" b="1" dirty="0" err="1">
                <a:latin typeface="Times New Roman"/>
                <a:ea typeface="+mn-lt"/>
                <a:cs typeface="+mn-lt"/>
              </a:rPr>
              <a:t>ReportType</a:t>
            </a:r>
            <a:r>
              <a:rPr lang="en-GB" sz="1200" b="1" dirty="0">
                <a:latin typeface="Times New Roman"/>
                <a:ea typeface="+mn-lt"/>
                <a:cs typeface="+mn-lt"/>
              </a:rPr>
              <a:t> == "CRS")</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 Report generation with employee data in Crystal Report.</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if (</a:t>
            </a:r>
            <a:r>
              <a:rPr lang="en-GB" sz="1200" b="1" dirty="0" err="1">
                <a:latin typeface="Times New Roman"/>
                <a:ea typeface="+mn-lt"/>
                <a:cs typeface="+mn-lt"/>
              </a:rPr>
              <a:t>ReportType</a:t>
            </a:r>
            <a:r>
              <a:rPr lang="en-GB" sz="1200" b="1" dirty="0">
                <a:latin typeface="Times New Roman"/>
                <a:ea typeface="+mn-lt"/>
                <a:cs typeface="+mn-lt"/>
              </a:rPr>
              <a:t> == "PDF")</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 Report generation with employee data in PDF.</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pPr algn="l"/>
            <a:r>
              <a:rPr lang="en-GB" sz="1200" b="1" dirty="0">
                <a:latin typeface="Times New Roman"/>
                <a:ea typeface="+mn-lt"/>
                <a:cs typeface="+mn-lt"/>
              </a:rPr>
              <a:t>}</a:t>
            </a:r>
            <a:endParaRPr lang="en-GB" sz="1200" b="1" dirty="0">
              <a:latin typeface="Times New Roman"/>
              <a:cs typeface="Times New Roman"/>
            </a:endParaRPr>
          </a:p>
        </p:txBody>
      </p:sp>
      <p:sp>
        <p:nvSpPr>
          <p:cNvPr id="8" name="TextBox 7">
            <a:extLst>
              <a:ext uri="{FF2B5EF4-FFF2-40B4-BE49-F238E27FC236}">
                <a16:creationId xmlns:a16="http://schemas.microsoft.com/office/drawing/2014/main" id="{E952765B-4B78-4EFF-258D-02B23F2D447E}"/>
              </a:ext>
            </a:extLst>
          </p:cNvPr>
          <p:cNvSpPr txBox="1"/>
          <p:nvPr/>
        </p:nvSpPr>
        <p:spPr>
          <a:xfrm>
            <a:off x="5923512" y="906384"/>
            <a:ext cx="504428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mn-lt"/>
                <a:cs typeface="+mn-lt"/>
              </a:rPr>
              <a:t>public class </a:t>
            </a:r>
            <a:r>
              <a:rPr lang="en-GB" sz="1200" b="1" dirty="0" err="1">
                <a:latin typeface="Times New Roman"/>
                <a:ea typeface="+mn-lt"/>
                <a:cs typeface="+mn-lt"/>
              </a:rPr>
              <a:t>IReportGeneration</a:t>
            </a:r>
            <a:endParaRPr lang="en-US" sz="1200" b="1">
              <a:latin typeface="Times New Roman"/>
              <a:cs typeface="Calibri"/>
            </a:endParaRPr>
          </a:p>
          <a:p>
            <a:r>
              <a:rPr lang="en-GB" sz="1200" b="1" dirty="0">
                <a:latin typeface="Times New Roman"/>
                <a:ea typeface="+mn-lt"/>
                <a:cs typeface="+mn-lt"/>
              </a:rPr>
              <a:t>    {</a:t>
            </a:r>
          </a:p>
          <a:p>
            <a:r>
              <a:rPr lang="en-GB" sz="1200" b="1" dirty="0">
                <a:latin typeface="Times New Roman"/>
                <a:ea typeface="+mn-lt"/>
                <a:cs typeface="+mn-lt"/>
              </a:rPr>
              <a:t>        /// Method to generate report</a:t>
            </a:r>
            <a:endParaRPr lang="en-GB" sz="1200" b="1" dirty="0">
              <a:latin typeface="Times New Roman"/>
              <a:cs typeface="Calibri"/>
            </a:endParaRPr>
          </a:p>
          <a:p>
            <a:r>
              <a:rPr lang="en-GB" sz="1200" b="1" dirty="0">
                <a:latin typeface="Times New Roman"/>
                <a:ea typeface="+mn-lt"/>
                <a:cs typeface="+mn-lt"/>
              </a:rPr>
              <a:t>        /// &lt;param name="</a:t>
            </a:r>
            <a:r>
              <a:rPr lang="en-GB" sz="1200" b="1" dirty="0" err="1">
                <a:latin typeface="Times New Roman"/>
                <a:ea typeface="+mn-lt"/>
                <a:cs typeface="+mn-lt"/>
              </a:rPr>
              <a:t>em</a:t>
            </a:r>
            <a:r>
              <a:rPr lang="en-GB" sz="1200" b="1" dirty="0">
                <a:latin typeface="Times New Roman"/>
                <a:ea typeface="+mn-lt"/>
                <a:cs typeface="+mn-lt"/>
              </a:rPr>
              <a:t>"&gt;&lt;/param&gt;</a:t>
            </a:r>
            <a:endParaRPr lang="en-GB" sz="1200" b="1">
              <a:latin typeface="Times New Roman"/>
              <a:cs typeface="Calibri"/>
            </a:endParaRPr>
          </a:p>
          <a:p>
            <a:r>
              <a:rPr lang="en-GB" sz="1200" b="1" dirty="0">
                <a:latin typeface="Times New Roman"/>
                <a:ea typeface="+mn-lt"/>
                <a:cs typeface="+mn-lt"/>
              </a:rPr>
              <a:t>        public virtual void </a:t>
            </a:r>
            <a:r>
              <a:rPr lang="en-GB" sz="1200" b="1" dirty="0" err="1">
                <a:latin typeface="Times New Roman"/>
                <a:ea typeface="+mn-lt"/>
                <a:cs typeface="+mn-lt"/>
              </a:rPr>
              <a:t>GenerateReport</a:t>
            </a:r>
            <a:r>
              <a:rPr lang="en-GB" sz="1200" b="1" dirty="0">
                <a:latin typeface="Times New Roman"/>
                <a:ea typeface="+mn-lt"/>
                <a:cs typeface="+mn-lt"/>
              </a:rPr>
              <a:t>(Employee </a:t>
            </a:r>
            <a:r>
              <a:rPr lang="en-GB" sz="1200" b="1" dirty="0" err="1">
                <a:latin typeface="Times New Roman"/>
                <a:ea typeface="+mn-lt"/>
                <a:cs typeface="+mn-lt"/>
              </a:rPr>
              <a:t>em</a:t>
            </a:r>
            <a:r>
              <a:rPr lang="en-GB" sz="1200" b="1" dirty="0">
                <a:latin typeface="Times New Roman"/>
                <a:ea typeface="+mn-lt"/>
                <a:cs typeface="+mn-lt"/>
              </a:rPr>
              <a:t>)</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 From base</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a:t>
            </a:r>
            <a:endParaRPr lang="en-GB" sz="1200" b="1" dirty="0">
              <a:latin typeface="Times New Roman"/>
              <a:cs typeface="Calibri"/>
            </a:endParaRPr>
          </a:p>
          <a:p>
            <a:r>
              <a:rPr lang="en-GB" sz="1200" b="1" dirty="0">
                <a:latin typeface="Times New Roman"/>
                <a:ea typeface="+mn-lt"/>
                <a:cs typeface="+mn-lt"/>
              </a:rPr>
              <a:t>    /// Class to generate Crystal report</a:t>
            </a:r>
            <a:endParaRPr lang="en-GB" sz="1200" b="1">
              <a:latin typeface="Times New Roman"/>
              <a:cs typeface="Calibri"/>
            </a:endParaRPr>
          </a:p>
          <a:p>
            <a:r>
              <a:rPr lang="en-GB" sz="1200" b="1" dirty="0">
                <a:latin typeface="Times New Roman"/>
                <a:ea typeface="+mn-lt"/>
                <a:cs typeface="+mn-lt"/>
              </a:rPr>
              <a:t>    public class </a:t>
            </a:r>
            <a:r>
              <a:rPr lang="en-GB" sz="1200" b="1" dirty="0" err="1">
                <a:latin typeface="Times New Roman"/>
                <a:ea typeface="+mn-lt"/>
                <a:cs typeface="+mn-lt"/>
              </a:rPr>
              <a:t>CrystalReportGeneraion</a:t>
            </a:r>
            <a:r>
              <a:rPr lang="en-GB" sz="1200" b="1" dirty="0">
                <a:latin typeface="Times New Roman"/>
                <a:ea typeface="+mn-lt"/>
                <a:cs typeface="+mn-lt"/>
              </a:rPr>
              <a:t> : </a:t>
            </a:r>
            <a:r>
              <a:rPr lang="en-GB" sz="1200" b="1" dirty="0" err="1">
                <a:latin typeface="Times New Roman"/>
                <a:ea typeface="+mn-lt"/>
                <a:cs typeface="+mn-lt"/>
              </a:rPr>
              <a:t>IReportGeneration</a:t>
            </a:r>
            <a:endParaRPr lang="en-GB" sz="1200" b="1" dirty="0">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public override void </a:t>
            </a:r>
            <a:r>
              <a:rPr lang="en-GB" sz="1200" b="1" dirty="0" err="1">
                <a:latin typeface="Times New Roman"/>
                <a:ea typeface="+mn-lt"/>
                <a:cs typeface="+mn-lt"/>
              </a:rPr>
              <a:t>GenerateReport</a:t>
            </a:r>
            <a:r>
              <a:rPr lang="en-GB" sz="1200" b="1" dirty="0">
                <a:latin typeface="Times New Roman"/>
                <a:ea typeface="+mn-lt"/>
                <a:cs typeface="+mn-lt"/>
              </a:rPr>
              <a:t>(Employee </a:t>
            </a:r>
            <a:r>
              <a:rPr lang="en-GB" sz="1200" b="1" dirty="0" err="1">
                <a:latin typeface="Times New Roman"/>
                <a:ea typeface="+mn-lt"/>
                <a:cs typeface="+mn-lt"/>
              </a:rPr>
              <a:t>em</a:t>
            </a:r>
            <a:r>
              <a:rPr lang="en-GB" sz="1200" b="1" dirty="0">
                <a:latin typeface="Times New Roman"/>
                <a:ea typeface="+mn-lt"/>
                <a:cs typeface="+mn-lt"/>
              </a:rPr>
              <a:t>)</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 Generate crystal report.</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 Class to generate PDF report</a:t>
            </a:r>
            <a:endParaRPr lang="en-GB" sz="1200" b="1" dirty="0">
              <a:latin typeface="Times New Roman"/>
              <a:cs typeface="Calibri"/>
            </a:endParaRPr>
          </a:p>
          <a:p>
            <a:r>
              <a:rPr lang="en-GB" sz="1200" b="1" dirty="0">
                <a:latin typeface="Times New Roman"/>
                <a:ea typeface="+mn-lt"/>
                <a:cs typeface="+mn-lt"/>
              </a:rPr>
              <a:t>    public class </a:t>
            </a:r>
            <a:r>
              <a:rPr lang="en-GB" sz="1200" b="1" dirty="0" err="1">
                <a:latin typeface="Times New Roman"/>
                <a:ea typeface="+mn-lt"/>
                <a:cs typeface="+mn-lt"/>
              </a:rPr>
              <a:t>PDFReportGeneraion</a:t>
            </a:r>
            <a:r>
              <a:rPr lang="en-GB" sz="1200" b="1" dirty="0">
                <a:latin typeface="Times New Roman"/>
                <a:ea typeface="+mn-lt"/>
                <a:cs typeface="+mn-lt"/>
              </a:rPr>
              <a:t> : </a:t>
            </a:r>
            <a:r>
              <a:rPr lang="en-GB" sz="1200" b="1" dirty="0" err="1">
                <a:latin typeface="Times New Roman"/>
                <a:ea typeface="+mn-lt"/>
                <a:cs typeface="+mn-lt"/>
              </a:rPr>
              <a:t>IReportGeneration</a:t>
            </a:r>
            <a:endParaRPr lang="en-GB" sz="1200" b="1" dirty="0">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public override void </a:t>
            </a:r>
            <a:r>
              <a:rPr lang="en-GB" sz="1200" b="1" dirty="0" err="1">
                <a:latin typeface="Times New Roman"/>
                <a:ea typeface="+mn-lt"/>
                <a:cs typeface="+mn-lt"/>
              </a:rPr>
              <a:t>GenerateReport</a:t>
            </a:r>
            <a:r>
              <a:rPr lang="en-GB" sz="1200" b="1" dirty="0">
                <a:latin typeface="Times New Roman"/>
                <a:ea typeface="+mn-lt"/>
                <a:cs typeface="+mn-lt"/>
              </a:rPr>
              <a:t>(Employee </a:t>
            </a:r>
            <a:r>
              <a:rPr lang="en-GB" sz="1200" b="1" dirty="0" err="1">
                <a:latin typeface="Times New Roman"/>
                <a:ea typeface="+mn-lt"/>
                <a:cs typeface="+mn-lt"/>
              </a:rPr>
              <a:t>em</a:t>
            </a:r>
            <a:r>
              <a:rPr lang="en-GB" sz="1200" b="1" dirty="0">
                <a:latin typeface="Times New Roman"/>
                <a:ea typeface="+mn-lt"/>
                <a:cs typeface="+mn-lt"/>
              </a:rPr>
              <a:t>)</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 Generate PDF report.</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a:p>
            <a:r>
              <a:rPr lang="en-GB" sz="1200" b="1" dirty="0">
                <a:latin typeface="Times New Roman"/>
                <a:ea typeface="+mn-lt"/>
                <a:cs typeface="+mn-lt"/>
              </a:rPr>
              <a:t>    }</a:t>
            </a:r>
            <a:endParaRPr lang="en-GB" sz="1200" b="1">
              <a:latin typeface="Times New Roman"/>
              <a:cs typeface="Calibri"/>
            </a:endParaRPr>
          </a:p>
        </p:txBody>
      </p:sp>
    </p:spTree>
    <p:extLst>
      <p:ext uri="{BB962C8B-B14F-4D97-AF65-F5344CB8AC3E}">
        <p14:creationId xmlns:p14="http://schemas.microsoft.com/office/powerpoint/2010/main" val="205686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1224-0E77-E642-BC36-872070A67649}"/>
              </a:ext>
            </a:extLst>
          </p:cNvPr>
          <p:cNvSpPr>
            <a:spLocks noGrp="1"/>
          </p:cNvSpPr>
          <p:nvPr>
            <p:ph type="title"/>
          </p:nvPr>
        </p:nvSpPr>
        <p:spPr>
          <a:xfrm>
            <a:off x="610397" y="701406"/>
            <a:ext cx="10645935" cy="950286"/>
          </a:xfrm>
        </p:spPr>
        <p:txBody>
          <a:bodyPr/>
          <a:lstStyle/>
          <a:p>
            <a:br>
              <a:rPr lang="en-US" sz="3200" dirty="0"/>
            </a:br>
            <a:endParaRPr lang="en-US" dirty="0"/>
          </a:p>
        </p:txBody>
      </p:sp>
      <p:sp>
        <p:nvSpPr>
          <p:cNvPr id="5" name="Title 1">
            <a:extLst>
              <a:ext uri="{FF2B5EF4-FFF2-40B4-BE49-F238E27FC236}">
                <a16:creationId xmlns:a16="http://schemas.microsoft.com/office/drawing/2014/main" id="{395BE28D-78E7-CCE4-3B2A-DDCC5C2A9C37}"/>
              </a:ext>
            </a:extLst>
          </p:cNvPr>
          <p:cNvSpPr txBox="1">
            <a:spLocks/>
          </p:cNvSpPr>
          <p:nvPr/>
        </p:nvSpPr>
        <p:spPr>
          <a:xfrm>
            <a:off x="534197" y="609626"/>
            <a:ext cx="10645935" cy="497791"/>
          </a:xfrm>
          <a:prstGeom prst="rect">
            <a:avLst/>
          </a:prstGeom>
          <a:noFill/>
        </p:spPr>
        <p:txBody>
          <a:bodyPr vert="horz" wrap="square" lIns="90704" tIns="45352" rIns="90704" bIns="45352" rtlCol="0" anchor="ctr" anchorCtr="0">
            <a:spAutoFit/>
          </a:bodyPr>
          <a:lstStyle>
            <a:lvl1pPr algn="l" defTabSz="914400" rtl="0" eaLnBrk="1" latinLnBrk="0" hangingPunct="1">
              <a:lnSpc>
                <a:spcPct val="90000"/>
              </a:lnSpc>
              <a:spcBef>
                <a:spcPct val="0"/>
              </a:spcBef>
              <a:buNone/>
              <a:defRPr lang="uk-UA" sz="3000" b="1" kern="1200">
                <a:solidFill>
                  <a:schemeClr val="tx1"/>
                </a:solidFill>
                <a:latin typeface="Calibri" charset="0"/>
                <a:ea typeface="Calibri" charset="0"/>
                <a:cs typeface="Calibri" charset="0"/>
              </a:defRPr>
            </a:lvl1pPr>
          </a:lstStyle>
          <a:p>
            <a:r>
              <a:rPr lang="en-US" sz="2900" dirty="0" err="1">
                <a:solidFill>
                  <a:srgbClr val="7030A0"/>
                </a:solidFill>
                <a:latin typeface="Calibri"/>
                <a:cs typeface="Calibri"/>
              </a:rPr>
              <a:t>Liskov</a:t>
            </a:r>
            <a:r>
              <a:rPr lang="en-US" sz="2900" dirty="0">
                <a:solidFill>
                  <a:srgbClr val="7030A0"/>
                </a:solidFill>
                <a:latin typeface="Calibri"/>
                <a:cs typeface="Calibri"/>
              </a:rPr>
              <a:t> Substitution Principle</a:t>
            </a:r>
            <a:endParaRPr lang="en-US" sz="2900" dirty="0">
              <a:solidFill>
                <a:srgbClr val="7030A0"/>
              </a:solidFill>
            </a:endParaRPr>
          </a:p>
        </p:txBody>
      </p:sp>
      <p:sp>
        <p:nvSpPr>
          <p:cNvPr id="6" name="TextBox 5">
            <a:extLst>
              <a:ext uri="{FF2B5EF4-FFF2-40B4-BE49-F238E27FC236}">
                <a16:creationId xmlns:a16="http://schemas.microsoft.com/office/drawing/2014/main" id="{8AC3A65A-611E-1FF1-CA64-6CA832543E8F}"/>
              </a:ext>
            </a:extLst>
          </p:cNvPr>
          <p:cNvSpPr txBox="1"/>
          <p:nvPr/>
        </p:nvSpPr>
        <p:spPr>
          <a:xfrm>
            <a:off x="450410" y="1401484"/>
            <a:ext cx="454386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ea typeface="+mn-lt"/>
                <a:cs typeface="+mn-lt"/>
              </a:rPr>
              <a:t>class Enquiry : Customer</a:t>
            </a:r>
            <a:endParaRPr lang="en-US" sz="1200" b="1" dirty="0">
              <a:latin typeface="Times New Roman"/>
              <a:cs typeface="Times New Roman"/>
            </a:endParaRPr>
          </a:p>
          <a:p>
            <a:r>
              <a:rPr lang="en-US" sz="1200" b="1" dirty="0">
                <a:latin typeface="Times New Roman"/>
                <a:ea typeface="+mn-lt"/>
                <a:cs typeface="+mn-lt"/>
              </a:rPr>
              <a:t>    {</a:t>
            </a:r>
            <a:endParaRPr lang="en-US" sz="1200" b="1" dirty="0">
              <a:latin typeface="Times New Roman"/>
              <a:cs typeface="Times New Roman"/>
            </a:endParaRPr>
          </a:p>
          <a:p>
            <a:r>
              <a:rPr lang="en-US" sz="1200" b="1" dirty="0">
                <a:latin typeface="Times New Roman"/>
                <a:ea typeface="+mn-lt"/>
                <a:cs typeface="+mn-lt"/>
              </a:rPr>
              <a:t>        public override double </a:t>
            </a:r>
            <a:r>
              <a:rPr lang="en-US" sz="1200" b="1" dirty="0" err="1">
                <a:latin typeface="Times New Roman"/>
                <a:ea typeface="+mn-lt"/>
                <a:cs typeface="+mn-lt"/>
              </a:rPr>
              <a:t>getDiscount</a:t>
            </a:r>
            <a:r>
              <a:rPr lang="en-US" sz="1200" b="1" dirty="0">
                <a:latin typeface="Times New Roman"/>
                <a:ea typeface="+mn-lt"/>
                <a:cs typeface="+mn-lt"/>
              </a:rPr>
              <a:t>(double </a:t>
            </a:r>
            <a:r>
              <a:rPr lang="en-US" sz="1200" b="1" dirty="0" err="1">
                <a:latin typeface="Times New Roman"/>
                <a:ea typeface="+mn-lt"/>
                <a:cs typeface="+mn-lt"/>
              </a:rPr>
              <a:t>TotalSales</a:t>
            </a:r>
            <a:r>
              <a:rPr lang="en-US" sz="1200" b="1" dirty="0">
                <a:latin typeface="Times New Roman"/>
                <a:ea typeface="+mn-lt"/>
                <a:cs typeface="+mn-lt"/>
              </a:rPr>
              <a:t>)</a:t>
            </a:r>
            <a:endParaRPr lang="en-US" sz="1200" b="1" dirty="0">
              <a:latin typeface="Times New Roman"/>
              <a:cs typeface="Times New Roman"/>
            </a:endParaRPr>
          </a:p>
          <a:p>
            <a:r>
              <a:rPr lang="en-US" sz="1200" b="1" dirty="0">
                <a:latin typeface="Times New Roman"/>
                <a:ea typeface="+mn-lt"/>
                <a:cs typeface="+mn-lt"/>
              </a:rPr>
              <a:t>        {</a:t>
            </a:r>
            <a:endParaRPr lang="en-US" sz="1200" b="1" dirty="0">
              <a:latin typeface="Times New Roman"/>
              <a:cs typeface="Times New Roman"/>
            </a:endParaRPr>
          </a:p>
          <a:p>
            <a:r>
              <a:rPr lang="en-US" sz="1200" b="1" dirty="0">
                <a:latin typeface="Times New Roman"/>
                <a:ea typeface="+mn-lt"/>
                <a:cs typeface="+mn-lt"/>
              </a:rPr>
              <a:t>            return </a:t>
            </a:r>
            <a:r>
              <a:rPr lang="en-US" sz="1200" b="1" dirty="0" err="1">
                <a:latin typeface="Times New Roman"/>
                <a:ea typeface="+mn-lt"/>
                <a:cs typeface="+mn-lt"/>
              </a:rPr>
              <a:t>base.getDiscount</a:t>
            </a:r>
            <a:r>
              <a:rPr lang="en-US" sz="1200" b="1" dirty="0">
                <a:latin typeface="Times New Roman"/>
                <a:ea typeface="+mn-lt"/>
                <a:cs typeface="+mn-lt"/>
              </a:rPr>
              <a:t>(</a:t>
            </a:r>
            <a:r>
              <a:rPr lang="en-US" sz="1200" b="1" dirty="0" err="1">
                <a:latin typeface="Times New Roman"/>
                <a:ea typeface="+mn-lt"/>
                <a:cs typeface="+mn-lt"/>
              </a:rPr>
              <a:t>TotalSales</a:t>
            </a:r>
            <a:r>
              <a:rPr lang="en-US" sz="1200" b="1" dirty="0">
                <a:latin typeface="Times New Roman"/>
                <a:ea typeface="+mn-lt"/>
                <a:cs typeface="+mn-lt"/>
              </a:rPr>
              <a:t>) - 5;</a:t>
            </a:r>
            <a:endParaRPr lang="en-US" sz="1200" b="1" dirty="0">
              <a:latin typeface="Times New Roman"/>
              <a:cs typeface="Times New Roman"/>
            </a:endParaRPr>
          </a:p>
          <a:p>
            <a:r>
              <a:rPr lang="en-US" sz="1200" b="1" dirty="0">
                <a:latin typeface="Times New Roman"/>
                <a:ea typeface="+mn-lt"/>
                <a:cs typeface="+mn-lt"/>
              </a:rPr>
              <a:t>        }</a:t>
            </a:r>
            <a:endParaRPr lang="en-US" sz="1200" b="1" dirty="0">
              <a:latin typeface="Times New Roman"/>
              <a:cs typeface="Times New Roman"/>
            </a:endParaRPr>
          </a:p>
          <a:p>
            <a:endParaRPr lang="en-US" sz="1200" b="1" dirty="0">
              <a:latin typeface="Times New Roman"/>
              <a:cs typeface="Times New Roman"/>
            </a:endParaRPr>
          </a:p>
          <a:p>
            <a:r>
              <a:rPr lang="en-US" sz="1200" b="1" dirty="0">
                <a:latin typeface="Times New Roman"/>
                <a:ea typeface="+mn-lt"/>
                <a:cs typeface="+mn-lt"/>
              </a:rPr>
              <a:t>        public override void Add()</a:t>
            </a:r>
            <a:endParaRPr lang="en-US" sz="1200" b="1" dirty="0">
              <a:latin typeface="Times New Roman"/>
              <a:cs typeface="Times New Roman"/>
            </a:endParaRPr>
          </a:p>
          <a:p>
            <a:r>
              <a:rPr lang="en-US" sz="1200" b="1" dirty="0">
                <a:latin typeface="Times New Roman"/>
                <a:ea typeface="+mn-lt"/>
                <a:cs typeface="+mn-lt"/>
              </a:rPr>
              <a:t>        {</a:t>
            </a:r>
            <a:endParaRPr lang="en-US" sz="1200" b="1" dirty="0">
              <a:latin typeface="Times New Roman"/>
              <a:cs typeface="Times New Roman"/>
            </a:endParaRPr>
          </a:p>
          <a:p>
            <a:r>
              <a:rPr lang="en-US" sz="1200" b="1" dirty="0">
                <a:latin typeface="Times New Roman"/>
                <a:ea typeface="+mn-lt"/>
                <a:cs typeface="+mn-lt"/>
              </a:rPr>
              <a:t>            throw new Exception("Not allowed");</a:t>
            </a:r>
            <a:endParaRPr lang="en-US" sz="1200" b="1" dirty="0">
              <a:latin typeface="Times New Roman"/>
              <a:cs typeface="Times New Roman"/>
            </a:endParaRPr>
          </a:p>
          <a:p>
            <a:r>
              <a:rPr lang="en-US" sz="1200" b="1" dirty="0">
                <a:latin typeface="Times New Roman"/>
                <a:ea typeface="+mn-lt"/>
                <a:cs typeface="+mn-lt"/>
              </a:rPr>
              <a:t>        }</a:t>
            </a:r>
            <a:endParaRPr lang="en-US" sz="1200" b="1" dirty="0">
              <a:latin typeface="Times New Roman"/>
              <a:cs typeface="Times New Roman"/>
            </a:endParaRPr>
          </a:p>
          <a:p>
            <a:r>
              <a:rPr lang="en-US" sz="1200" b="1" dirty="0">
                <a:latin typeface="Times New Roman"/>
                <a:ea typeface="+mn-lt"/>
                <a:cs typeface="+mn-lt"/>
              </a:rPr>
              <a:t>    }</a:t>
            </a:r>
          </a:p>
          <a:p>
            <a:r>
              <a:rPr lang="en-US" sz="1200" b="1" dirty="0">
                <a:latin typeface="Times New Roman"/>
                <a:ea typeface="+mn-lt"/>
                <a:cs typeface="+mn-lt"/>
              </a:rPr>
              <a:t>List&lt;Customer&gt; Customers = new List&lt;Customer&gt;();</a:t>
            </a:r>
            <a:endParaRPr lang="en-US" sz="1200" b="1" dirty="0">
              <a:latin typeface="Times New Roman"/>
              <a:cs typeface="Times New Roman"/>
            </a:endParaRPr>
          </a:p>
          <a:p>
            <a:r>
              <a:rPr lang="en-US" sz="1200" b="1" dirty="0" err="1">
                <a:latin typeface="Times New Roman"/>
                <a:ea typeface="+mn-lt"/>
                <a:cs typeface="+mn-lt"/>
              </a:rPr>
              <a:t>Customers.Add</a:t>
            </a:r>
            <a:r>
              <a:rPr lang="en-US" sz="1200" b="1" dirty="0">
                <a:latin typeface="Times New Roman"/>
                <a:ea typeface="+mn-lt"/>
                <a:cs typeface="+mn-lt"/>
              </a:rPr>
              <a:t>(new </a:t>
            </a:r>
            <a:r>
              <a:rPr lang="en-US" sz="1200" b="1" dirty="0" err="1">
                <a:latin typeface="Times New Roman"/>
                <a:ea typeface="+mn-lt"/>
                <a:cs typeface="+mn-lt"/>
              </a:rPr>
              <a:t>SilverCustomer</a:t>
            </a:r>
            <a:r>
              <a:rPr lang="en-US" sz="1200" b="1" dirty="0">
                <a:latin typeface="Times New Roman"/>
                <a:ea typeface="+mn-lt"/>
                <a:cs typeface="+mn-lt"/>
              </a:rPr>
              <a:t>());</a:t>
            </a:r>
            <a:endParaRPr lang="en-US" sz="1200" b="1" dirty="0">
              <a:latin typeface="Times New Roman"/>
              <a:cs typeface="Times New Roman"/>
            </a:endParaRPr>
          </a:p>
          <a:p>
            <a:r>
              <a:rPr lang="en-US" sz="1200" b="1" dirty="0" err="1">
                <a:latin typeface="Times New Roman"/>
                <a:ea typeface="+mn-lt"/>
                <a:cs typeface="+mn-lt"/>
              </a:rPr>
              <a:t>Customers.Add</a:t>
            </a:r>
            <a:r>
              <a:rPr lang="en-US" sz="1200" b="1" dirty="0">
                <a:latin typeface="Times New Roman"/>
                <a:ea typeface="+mn-lt"/>
                <a:cs typeface="+mn-lt"/>
              </a:rPr>
              <a:t>(new </a:t>
            </a:r>
            <a:r>
              <a:rPr lang="en-US" sz="1200" b="1" dirty="0" err="1">
                <a:latin typeface="Times New Roman"/>
                <a:ea typeface="+mn-lt"/>
                <a:cs typeface="+mn-lt"/>
              </a:rPr>
              <a:t>goldCustomer</a:t>
            </a:r>
            <a:r>
              <a:rPr lang="en-US" sz="1200" b="1" dirty="0">
                <a:latin typeface="Times New Roman"/>
                <a:ea typeface="+mn-lt"/>
                <a:cs typeface="+mn-lt"/>
              </a:rPr>
              <a:t>());</a:t>
            </a:r>
            <a:endParaRPr lang="en-US" sz="1200" b="1" dirty="0">
              <a:latin typeface="Times New Roman"/>
              <a:cs typeface="Times New Roman"/>
            </a:endParaRPr>
          </a:p>
          <a:p>
            <a:r>
              <a:rPr lang="en-US" sz="1200" b="1" dirty="0" err="1">
                <a:latin typeface="Times New Roman"/>
                <a:ea typeface="+mn-lt"/>
                <a:cs typeface="+mn-lt"/>
              </a:rPr>
              <a:t>Customers.Add</a:t>
            </a:r>
            <a:r>
              <a:rPr lang="en-US" sz="1200" b="1" dirty="0">
                <a:latin typeface="Times New Roman"/>
                <a:ea typeface="+mn-lt"/>
                <a:cs typeface="+mn-lt"/>
              </a:rPr>
              <a:t>(new Enquiry());</a:t>
            </a:r>
            <a:endParaRPr lang="en-US" sz="1200" b="1" dirty="0">
              <a:latin typeface="Times New Roman"/>
              <a:cs typeface="Times New Roman"/>
            </a:endParaRPr>
          </a:p>
          <a:p>
            <a:endParaRPr lang="en-US" sz="1200" b="1" dirty="0">
              <a:latin typeface="Times New Roman"/>
              <a:cs typeface="Times New Roman"/>
            </a:endParaRPr>
          </a:p>
          <a:p>
            <a:r>
              <a:rPr lang="en-US" sz="1200" b="1" dirty="0">
                <a:latin typeface="Times New Roman"/>
                <a:ea typeface="+mn-lt"/>
                <a:cs typeface="+mn-lt"/>
              </a:rPr>
              <a:t>foreach (Customer o in Customers)</a:t>
            </a:r>
            <a:endParaRPr lang="en-US" sz="1200" b="1" dirty="0">
              <a:latin typeface="Times New Roman"/>
              <a:cs typeface="Times New Roman"/>
            </a:endParaRPr>
          </a:p>
          <a:p>
            <a:r>
              <a:rPr lang="en-US" sz="1200" b="1" dirty="0">
                <a:latin typeface="Times New Roman"/>
                <a:ea typeface="+mn-lt"/>
                <a:cs typeface="+mn-lt"/>
              </a:rPr>
              <a:t>{</a:t>
            </a:r>
            <a:endParaRPr lang="en-US" sz="1200" b="1" dirty="0">
              <a:latin typeface="Times New Roman"/>
              <a:cs typeface="Times New Roman"/>
            </a:endParaRPr>
          </a:p>
          <a:p>
            <a:r>
              <a:rPr lang="en-US" sz="1200" b="1" dirty="0">
                <a:latin typeface="Times New Roman"/>
                <a:ea typeface="+mn-lt"/>
                <a:cs typeface="+mn-lt"/>
              </a:rPr>
              <a:t>                </a:t>
            </a:r>
            <a:r>
              <a:rPr lang="en-US" sz="1200" b="1" dirty="0" err="1">
                <a:latin typeface="Times New Roman"/>
                <a:ea typeface="+mn-lt"/>
                <a:cs typeface="+mn-lt"/>
              </a:rPr>
              <a:t>o.Add</a:t>
            </a:r>
            <a:r>
              <a:rPr lang="en-US" sz="1200" b="1" dirty="0">
                <a:latin typeface="Times New Roman"/>
                <a:ea typeface="+mn-lt"/>
                <a:cs typeface="+mn-lt"/>
              </a:rPr>
              <a:t>();</a:t>
            </a:r>
            <a:endParaRPr lang="en-US" sz="1200" b="1" dirty="0">
              <a:latin typeface="Times New Roman"/>
              <a:cs typeface="Times New Roman"/>
            </a:endParaRPr>
          </a:p>
          <a:p>
            <a:r>
              <a:rPr lang="en-US" sz="1200" b="1" dirty="0">
                <a:latin typeface="Times New Roman"/>
                <a:ea typeface="+mn-lt"/>
                <a:cs typeface="+mn-lt"/>
              </a:rPr>
              <a:t>}</a:t>
            </a:r>
            <a:endParaRPr lang="en-US" sz="1200" b="1" dirty="0">
              <a:latin typeface="Times New Roman"/>
              <a:cs typeface="Times New Roman"/>
            </a:endParaRPr>
          </a:p>
          <a:p>
            <a:r>
              <a:rPr lang="en-US" sz="1200" b="1" dirty="0">
                <a:latin typeface="Times New Roman"/>
                <a:ea typeface="+mn-lt"/>
                <a:cs typeface="+mn-lt"/>
              </a:rPr>
              <a:t>}</a:t>
            </a:r>
            <a:endParaRPr lang="en-US" sz="1200" b="1" dirty="0">
              <a:latin typeface="Times New Roman"/>
              <a:cs typeface="Times New Roman"/>
            </a:endParaRPr>
          </a:p>
        </p:txBody>
      </p:sp>
      <p:sp>
        <p:nvSpPr>
          <p:cNvPr id="3" name="TextBox 2">
            <a:extLst>
              <a:ext uri="{FF2B5EF4-FFF2-40B4-BE49-F238E27FC236}">
                <a16:creationId xmlns:a16="http://schemas.microsoft.com/office/drawing/2014/main" id="{E70E671B-F571-CE4B-43AB-5C11546B1757}"/>
              </a:ext>
            </a:extLst>
          </p:cNvPr>
          <p:cNvSpPr txBox="1"/>
          <p:nvPr/>
        </p:nvSpPr>
        <p:spPr>
          <a:xfrm>
            <a:off x="5931529" y="672974"/>
            <a:ext cx="651547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mn-lt"/>
                <a:cs typeface="+mn-lt"/>
              </a:rPr>
              <a:t>interface </a:t>
            </a:r>
            <a:r>
              <a:rPr lang="en-GB" sz="1200" b="1" dirty="0" err="1">
                <a:latin typeface="Times New Roman"/>
                <a:ea typeface="+mn-lt"/>
                <a:cs typeface="+mn-lt"/>
              </a:rPr>
              <a:t>IDiscount</a:t>
            </a:r>
            <a:endParaRPr lang="en-US" sz="1200" b="1">
              <a:latin typeface="Times New Roman"/>
              <a:ea typeface="Calibri"/>
              <a:cs typeface="Calibri"/>
            </a:endParaRPr>
          </a:p>
          <a:p>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double </a:t>
            </a:r>
            <a:r>
              <a:rPr lang="en-GB" sz="1200" b="1" dirty="0" err="1">
                <a:latin typeface="Times New Roman"/>
                <a:ea typeface="+mn-lt"/>
                <a:cs typeface="+mn-lt"/>
              </a:rPr>
              <a:t>getDiscount</a:t>
            </a:r>
            <a:r>
              <a:rPr lang="en-GB" sz="1200" b="1" dirty="0">
                <a:latin typeface="Times New Roman"/>
                <a:ea typeface="+mn-lt"/>
                <a:cs typeface="+mn-lt"/>
              </a:rPr>
              <a:t>(double </a:t>
            </a:r>
            <a:r>
              <a:rPr lang="en-GB" sz="1200" b="1" dirty="0" err="1">
                <a:latin typeface="Times New Roman"/>
                <a:ea typeface="+mn-lt"/>
                <a:cs typeface="+mn-lt"/>
              </a:rPr>
              <a:t>TotalSales</a:t>
            </a:r>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interface </a:t>
            </a:r>
            <a:r>
              <a:rPr lang="en-GB" sz="1200" b="1" dirty="0" err="1">
                <a:latin typeface="Times New Roman"/>
                <a:ea typeface="+mn-lt"/>
                <a:cs typeface="+mn-lt"/>
              </a:rPr>
              <a:t>IDatabase</a:t>
            </a:r>
            <a:endParaRPr lang="en-GB" sz="1200" b="1" dirty="0">
              <a:latin typeface="Times New Roman"/>
              <a:ea typeface="Calibri"/>
              <a:cs typeface="Calibri"/>
            </a:endParaRPr>
          </a:p>
          <a:p>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void Add();</a:t>
            </a:r>
            <a:endParaRPr lang="en-GB" sz="1200" b="1" dirty="0">
              <a:latin typeface="Times New Roman"/>
              <a:ea typeface="Calibri"/>
              <a:cs typeface="Calibri"/>
            </a:endParaRPr>
          </a:p>
          <a:p>
            <a:pPr algn="l"/>
            <a:r>
              <a:rPr lang="en-GB" sz="1200" b="1" dirty="0">
                <a:latin typeface="Times New Roman"/>
                <a:ea typeface="+mn-lt"/>
                <a:cs typeface="+mn-lt"/>
              </a:rPr>
              <a:t>}</a:t>
            </a:r>
          </a:p>
          <a:p>
            <a:r>
              <a:rPr lang="en-GB" sz="1200" b="1" dirty="0">
                <a:latin typeface="Times New Roman"/>
                <a:ea typeface="+mn-lt"/>
                <a:cs typeface="+mn-lt"/>
              </a:rPr>
              <a:t>class Enquiry : </a:t>
            </a:r>
            <a:r>
              <a:rPr lang="en-GB" sz="1200" b="1" dirty="0" err="1">
                <a:latin typeface="Times New Roman"/>
                <a:ea typeface="+mn-lt"/>
                <a:cs typeface="+mn-lt"/>
              </a:rPr>
              <a:t>IDiscount</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public  double </a:t>
            </a:r>
            <a:r>
              <a:rPr lang="en-GB" sz="1200" b="1" dirty="0" err="1">
                <a:latin typeface="Times New Roman"/>
                <a:ea typeface="+mn-lt"/>
                <a:cs typeface="+mn-lt"/>
              </a:rPr>
              <a:t>getDiscount</a:t>
            </a:r>
            <a:r>
              <a:rPr lang="en-GB" sz="1200" b="1" dirty="0">
                <a:latin typeface="Times New Roman"/>
                <a:ea typeface="+mn-lt"/>
                <a:cs typeface="+mn-lt"/>
              </a:rPr>
              <a:t>(double </a:t>
            </a:r>
            <a:r>
              <a:rPr lang="en-GB" sz="1200" b="1" dirty="0" err="1">
                <a:latin typeface="Times New Roman"/>
                <a:ea typeface="+mn-lt"/>
                <a:cs typeface="+mn-lt"/>
              </a:rPr>
              <a:t>TotalSales</a:t>
            </a:r>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return </a:t>
            </a:r>
            <a:r>
              <a:rPr lang="en-GB" sz="1200" b="1" dirty="0" err="1">
                <a:latin typeface="Times New Roman"/>
                <a:ea typeface="+mn-lt"/>
                <a:cs typeface="+mn-lt"/>
              </a:rPr>
              <a:t>TotalSales</a:t>
            </a:r>
            <a:r>
              <a:rPr lang="en-GB" sz="1200" b="1" dirty="0">
                <a:latin typeface="Times New Roman"/>
                <a:ea typeface="+mn-lt"/>
                <a:cs typeface="+mn-lt"/>
              </a:rPr>
              <a:t> - 5;</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a:t>
            </a:r>
          </a:p>
          <a:p>
            <a:r>
              <a:rPr lang="en-GB" sz="1200" b="1" dirty="0">
                <a:latin typeface="Times New Roman"/>
                <a:ea typeface="+mn-lt"/>
                <a:cs typeface="+mn-lt"/>
              </a:rPr>
              <a:t>class Customer : </a:t>
            </a:r>
            <a:r>
              <a:rPr lang="en-GB" sz="1200" b="1" err="1">
                <a:latin typeface="Times New Roman"/>
                <a:ea typeface="+mn-lt"/>
                <a:cs typeface="+mn-lt"/>
              </a:rPr>
              <a:t>IDiscount</a:t>
            </a:r>
            <a:r>
              <a:rPr lang="en-GB" sz="1200" b="1" dirty="0">
                <a:latin typeface="Times New Roman"/>
                <a:ea typeface="+mn-lt"/>
                <a:cs typeface="+mn-lt"/>
              </a:rPr>
              <a:t>, </a:t>
            </a:r>
            <a:r>
              <a:rPr lang="en-GB" sz="1200" b="1" err="1">
                <a:latin typeface="Times New Roman"/>
                <a:ea typeface="+mn-lt"/>
                <a:cs typeface="+mn-lt"/>
              </a:rPr>
              <a:t>IDatabase</a:t>
            </a:r>
            <a:endParaRPr lang="en-GB" sz="1200" b="1">
              <a:latin typeface="Times New Roman"/>
              <a:ea typeface="Calibri"/>
              <a:cs typeface="Calibri"/>
            </a:endParaRPr>
          </a:p>
          <a:p>
            <a:r>
              <a:rPr lang="en-GB" sz="1200" b="1" dirty="0">
                <a:latin typeface="Times New Roman"/>
                <a:ea typeface="+mn-lt"/>
                <a:cs typeface="+mn-lt"/>
              </a:rPr>
              <a:t>   {  private </a:t>
            </a:r>
            <a:r>
              <a:rPr lang="en-GB" sz="1200" b="1" dirty="0" err="1">
                <a:latin typeface="Times New Roman"/>
                <a:ea typeface="+mn-lt"/>
                <a:cs typeface="+mn-lt"/>
              </a:rPr>
              <a:t>MyException</a:t>
            </a:r>
            <a:r>
              <a:rPr lang="en-GB" sz="1200" b="1" dirty="0">
                <a:latin typeface="Times New Roman"/>
                <a:ea typeface="+mn-lt"/>
                <a:cs typeface="+mn-lt"/>
              </a:rPr>
              <a:t> </a:t>
            </a:r>
            <a:r>
              <a:rPr lang="en-GB" sz="1200" b="1" dirty="0" err="1">
                <a:latin typeface="Times New Roman"/>
                <a:ea typeface="+mn-lt"/>
                <a:cs typeface="+mn-lt"/>
              </a:rPr>
              <a:t>obj</a:t>
            </a:r>
            <a:r>
              <a:rPr lang="en-GB" sz="1200" b="1" dirty="0">
                <a:latin typeface="Times New Roman"/>
                <a:ea typeface="+mn-lt"/>
                <a:cs typeface="+mn-lt"/>
              </a:rPr>
              <a:t> = new </a:t>
            </a:r>
            <a:r>
              <a:rPr lang="en-GB" sz="1200" b="1" dirty="0" err="1">
                <a:latin typeface="Times New Roman"/>
                <a:ea typeface="+mn-lt"/>
                <a:cs typeface="+mn-lt"/>
              </a:rPr>
              <a:t>MyException</a:t>
            </a:r>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public virtual void Add()</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try</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 Database code goes here</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catch (Exception ex)</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a:t>
            </a:r>
            <a:r>
              <a:rPr lang="en-GB" sz="1200" b="1" err="1">
                <a:latin typeface="Times New Roman"/>
                <a:ea typeface="+mn-lt"/>
                <a:cs typeface="+mn-lt"/>
              </a:rPr>
              <a:t>obj.Handle</a:t>
            </a:r>
            <a:r>
              <a:rPr lang="en-GB" sz="1200" b="1" dirty="0">
                <a:latin typeface="Times New Roman"/>
                <a:ea typeface="+mn-lt"/>
                <a:cs typeface="+mn-lt"/>
              </a:rPr>
              <a:t>(</a:t>
            </a:r>
            <a:r>
              <a:rPr lang="en-GB" sz="1200" b="1" err="1">
                <a:latin typeface="Times New Roman"/>
                <a:ea typeface="+mn-lt"/>
                <a:cs typeface="+mn-lt"/>
              </a:rPr>
              <a:t>ex.Message.ToString</a:t>
            </a:r>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public virtual double </a:t>
            </a:r>
            <a:r>
              <a:rPr lang="en-GB" sz="1200" b="1" dirty="0" err="1">
                <a:latin typeface="Times New Roman"/>
                <a:ea typeface="+mn-lt"/>
                <a:cs typeface="+mn-lt"/>
              </a:rPr>
              <a:t>getDiscount</a:t>
            </a:r>
            <a:r>
              <a:rPr lang="en-GB" sz="1200" b="1" dirty="0">
                <a:latin typeface="Times New Roman"/>
                <a:ea typeface="+mn-lt"/>
                <a:cs typeface="+mn-lt"/>
              </a:rPr>
              <a:t>(double </a:t>
            </a:r>
            <a:r>
              <a:rPr lang="en-GB" sz="1200" b="1" dirty="0" err="1">
                <a:latin typeface="Times New Roman"/>
                <a:ea typeface="+mn-lt"/>
                <a:cs typeface="+mn-lt"/>
              </a:rPr>
              <a:t>TotalSales</a:t>
            </a:r>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return </a:t>
            </a:r>
            <a:r>
              <a:rPr lang="en-GB" sz="1200" b="1" err="1">
                <a:latin typeface="Times New Roman"/>
                <a:ea typeface="+mn-lt"/>
                <a:cs typeface="+mn-lt"/>
              </a:rPr>
              <a:t>TotalSales</a:t>
            </a:r>
            <a:r>
              <a:rPr lang="en-GB" sz="1200" b="1" dirty="0">
                <a:latin typeface="Times New Roman"/>
                <a:ea typeface="+mn-lt"/>
                <a:cs typeface="+mn-lt"/>
              </a:rPr>
              <a:t>;</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a:p>
            <a:r>
              <a:rPr lang="en-GB" sz="1200" b="1" dirty="0">
                <a:latin typeface="Times New Roman"/>
                <a:ea typeface="+mn-lt"/>
                <a:cs typeface="+mn-lt"/>
              </a:rPr>
              <a:t>   }</a:t>
            </a:r>
            <a:endParaRPr lang="en-GB" sz="1200" b="1" dirty="0">
              <a:latin typeface="Times New Roman"/>
              <a:ea typeface="Calibri"/>
              <a:cs typeface="Calibri"/>
            </a:endParaRPr>
          </a:p>
        </p:txBody>
      </p:sp>
    </p:spTree>
    <p:extLst>
      <p:ext uri="{BB962C8B-B14F-4D97-AF65-F5344CB8AC3E}">
        <p14:creationId xmlns:p14="http://schemas.microsoft.com/office/powerpoint/2010/main" val="37259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3B4360-8221-CF4E-A734-1D0F2446599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3967" y="6165708"/>
            <a:ext cx="996164" cy="446146"/>
          </a:xfrm>
          <a:prstGeom prst="rect">
            <a:avLst/>
          </a:prstGeom>
          <a:noFill/>
          <a:ln>
            <a:noFill/>
          </a:ln>
        </p:spPr>
      </p:pic>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2" name="TextBox 1">
            <a:extLst>
              <a:ext uri="{FF2B5EF4-FFF2-40B4-BE49-F238E27FC236}">
                <a16:creationId xmlns:a16="http://schemas.microsoft.com/office/drawing/2014/main" id="{5177195E-337E-79A2-9A27-C6559013DB4D}"/>
              </a:ext>
            </a:extLst>
          </p:cNvPr>
          <p:cNvSpPr txBox="1"/>
          <p:nvPr/>
        </p:nvSpPr>
        <p:spPr>
          <a:xfrm>
            <a:off x="570571" y="524108"/>
            <a:ext cx="861617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900" b="1" dirty="0">
                <a:solidFill>
                  <a:srgbClr val="7030A0"/>
                </a:solidFill>
                <a:cs typeface="Calibri"/>
              </a:rPr>
              <a:t>Interface Segregation</a:t>
            </a:r>
          </a:p>
          <a:p>
            <a:endParaRPr lang="en-GB" dirty="0">
              <a:latin typeface="Times New Roman"/>
              <a:cs typeface="Times New Roman"/>
            </a:endParaRPr>
          </a:p>
          <a:p>
            <a:endParaRPr lang="en-GB" sz="2900" dirty="0">
              <a:solidFill>
                <a:srgbClr val="7030A0"/>
              </a:solidFill>
              <a:latin typeface="Times New Roman"/>
              <a:cs typeface="Calibri"/>
            </a:endParaRPr>
          </a:p>
        </p:txBody>
      </p:sp>
      <p:sp>
        <p:nvSpPr>
          <p:cNvPr id="3" name="TextBox 2">
            <a:extLst>
              <a:ext uri="{FF2B5EF4-FFF2-40B4-BE49-F238E27FC236}">
                <a16:creationId xmlns:a16="http://schemas.microsoft.com/office/drawing/2014/main" id="{4640577E-80BC-AE2B-4322-413D34A43681}"/>
              </a:ext>
            </a:extLst>
          </p:cNvPr>
          <p:cNvSpPr txBox="1"/>
          <p:nvPr/>
        </p:nvSpPr>
        <p:spPr>
          <a:xfrm>
            <a:off x="2212064" y="967212"/>
            <a:ext cx="410121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Calibri"/>
                <a:cs typeface="Times New Roman"/>
              </a:rPr>
              <a:t>interface </a:t>
            </a:r>
            <a:r>
              <a:rPr lang="en-GB" sz="1200" b="1" dirty="0" err="1">
                <a:latin typeface="Times New Roman"/>
                <a:ea typeface="Calibri"/>
                <a:cs typeface="Times New Roman"/>
              </a:rPr>
              <a:t>IDiscount</a:t>
            </a:r>
            <a:endParaRPr lang="en-US" sz="1200" dirty="0" err="1">
              <a:ea typeface="+mn-lt"/>
              <a:cs typeface="+mn-lt"/>
            </a:endParaRPr>
          </a:p>
          <a:p>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double </a:t>
            </a:r>
            <a:r>
              <a:rPr lang="en-GB" sz="1200" b="1" dirty="0" err="1">
                <a:latin typeface="Times New Roman"/>
                <a:ea typeface="Calibri"/>
                <a:cs typeface="Times New Roman"/>
              </a:rPr>
              <a:t>getDiscount</a:t>
            </a:r>
            <a:r>
              <a:rPr lang="en-GB" sz="1200" b="1" dirty="0">
                <a:latin typeface="Times New Roman"/>
                <a:ea typeface="Calibri"/>
                <a:cs typeface="Times New Roman"/>
              </a:rPr>
              <a:t>(double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void Add();</a:t>
            </a:r>
          </a:p>
          <a:p>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class Enquiry : </a:t>
            </a:r>
            <a:r>
              <a:rPr lang="en-GB" sz="1200" b="1" dirty="0" err="1">
                <a:latin typeface="Times New Roman"/>
                <a:ea typeface="Calibri"/>
                <a:cs typeface="Times New Roman"/>
              </a:rPr>
              <a:t>IDiscount</a:t>
            </a:r>
            <a:endParaRPr lang="en-GB" sz="1200" dirty="0" err="1">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public  double </a:t>
            </a:r>
            <a:r>
              <a:rPr lang="en-GB" sz="1200" b="1" dirty="0" err="1">
                <a:latin typeface="Times New Roman"/>
                <a:ea typeface="Calibri"/>
                <a:cs typeface="Times New Roman"/>
              </a:rPr>
              <a:t>getDiscount</a:t>
            </a:r>
            <a:r>
              <a:rPr lang="en-GB" sz="1200" b="1" dirty="0">
                <a:latin typeface="Times New Roman"/>
                <a:ea typeface="Calibri"/>
                <a:cs typeface="Times New Roman"/>
              </a:rPr>
              <a:t>(double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return </a:t>
            </a:r>
            <a:r>
              <a:rPr lang="en-GB" sz="1200" b="1" dirty="0" err="1">
                <a:latin typeface="Times New Roman"/>
                <a:ea typeface="Calibri"/>
                <a:cs typeface="Times New Roman"/>
              </a:rPr>
              <a:t>TotalSales</a:t>
            </a:r>
            <a:r>
              <a:rPr lang="en-GB" sz="1200" b="1" dirty="0">
                <a:latin typeface="Times New Roman"/>
                <a:ea typeface="Calibri"/>
                <a:cs typeface="Times New Roman"/>
              </a:rPr>
              <a:t> - 5;</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r>
              <a:rPr lang="en-GB" sz="1200" b="1" dirty="0">
                <a:latin typeface="Times New Roman"/>
                <a:ea typeface="+mn-lt"/>
                <a:cs typeface="+mn-lt"/>
              </a:rPr>
              <a:t>public void Add() { </a:t>
            </a:r>
            <a:endParaRPr lang="en-GB" b="1" dirty="0">
              <a:latin typeface="Times New Roman"/>
              <a:cs typeface="Times New Roman"/>
            </a:endParaRPr>
          </a:p>
          <a:p>
            <a:r>
              <a:rPr lang="en-GB" sz="1200" b="1" dirty="0">
                <a:latin typeface="Times New Roman"/>
                <a:ea typeface="+mn-lt"/>
                <a:cs typeface="+mn-lt"/>
              </a:rPr>
              <a:t>           throw new Exception("Not allowed"); </a:t>
            </a:r>
            <a:endParaRPr lang="en-GB" b="1" dirty="0">
              <a:latin typeface="Times New Roman"/>
              <a:ea typeface="+mn-lt"/>
              <a:cs typeface="Times New Roman"/>
            </a:endParaRPr>
          </a:p>
          <a:p>
            <a:r>
              <a:rPr lang="en-GB" sz="1200" b="1" dirty="0">
                <a:latin typeface="Times New Roman"/>
                <a:ea typeface="+mn-lt"/>
                <a:cs typeface="+mn-lt"/>
              </a:rPr>
              <a:t>         } </a:t>
            </a:r>
            <a:endParaRPr lang="en-GB" b="1" dirty="0">
              <a:latin typeface="Times New Roman"/>
              <a:cs typeface="Times New Roman"/>
            </a:endParaRPr>
          </a:p>
          <a:p>
            <a:r>
              <a:rPr lang="en-GB" sz="1200" b="1" dirty="0">
                <a:latin typeface="Times New Roman"/>
                <a:ea typeface="Calibri"/>
                <a:cs typeface="Times New Roman"/>
              </a:rPr>
              <a:t>    }</a:t>
            </a:r>
            <a:endParaRPr lang="en-US" sz="1200" dirty="0">
              <a:ea typeface="+mn-lt"/>
              <a:cs typeface="+mn-lt"/>
            </a:endParaRPr>
          </a:p>
          <a:p>
            <a:r>
              <a:rPr lang="en-GB" sz="1200" b="1" dirty="0">
                <a:latin typeface="Times New Roman"/>
                <a:ea typeface="Calibri"/>
                <a:cs typeface="Times New Roman"/>
              </a:rPr>
              <a:t>class Customer : </a:t>
            </a:r>
            <a:r>
              <a:rPr lang="en-GB" sz="1200" b="1" dirty="0" err="1">
                <a:latin typeface="Times New Roman"/>
                <a:ea typeface="Calibri"/>
                <a:cs typeface="Times New Roman"/>
              </a:rPr>
              <a:t>IDiscount</a:t>
            </a:r>
            <a:endParaRPr lang="en-GB" sz="1200" b="1" dirty="0" err="1">
              <a:latin typeface="Times New Roman"/>
              <a:ea typeface="+mn-lt"/>
              <a:cs typeface="Times New Roman"/>
            </a:endParaRPr>
          </a:p>
          <a:p>
            <a:r>
              <a:rPr lang="en-GB" sz="1200" b="1" dirty="0">
                <a:latin typeface="Times New Roman"/>
                <a:ea typeface="Calibri"/>
                <a:cs typeface="Times New Roman"/>
              </a:rPr>
              <a:t>   {  private </a:t>
            </a:r>
            <a:r>
              <a:rPr lang="en-GB" sz="1200" b="1" dirty="0" err="1">
                <a:latin typeface="Times New Roman"/>
                <a:ea typeface="Calibri"/>
                <a:cs typeface="Times New Roman"/>
              </a:rPr>
              <a:t>MyException</a:t>
            </a:r>
            <a:r>
              <a:rPr lang="en-GB" sz="1200" b="1" dirty="0">
                <a:latin typeface="Times New Roman"/>
                <a:ea typeface="Calibri"/>
                <a:cs typeface="Times New Roman"/>
              </a:rPr>
              <a:t> </a:t>
            </a:r>
            <a:r>
              <a:rPr lang="en-GB" sz="1200" b="1" dirty="0" err="1">
                <a:latin typeface="Times New Roman"/>
                <a:ea typeface="Calibri"/>
                <a:cs typeface="Times New Roman"/>
              </a:rPr>
              <a:t>obj</a:t>
            </a:r>
            <a:r>
              <a:rPr lang="en-GB" sz="1200" b="1" dirty="0">
                <a:latin typeface="Times New Roman"/>
                <a:ea typeface="Calibri"/>
                <a:cs typeface="Times New Roman"/>
              </a:rPr>
              <a:t> = new </a:t>
            </a:r>
            <a:r>
              <a:rPr lang="en-GB" sz="1200" b="1" dirty="0" err="1">
                <a:latin typeface="Times New Roman"/>
                <a:ea typeface="Calibri"/>
                <a:cs typeface="Times New Roman"/>
              </a:rPr>
              <a:t>MyException</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public void Add(){</a:t>
            </a:r>
            <a:endParaRPr lang="en-GB" sz="1200" dirty="0">
              <a:ea typeface="+mn-lt"/>
              <a:cs typeface="+mn-lt"/>
            </a:endParaRPr>
          </a:p>
          <a:p>
            <a:r>
              <a:rPr lang="en-GB" sz="1200" b="1" dirty="0">
                <a:latin typeface="Times New Roman"/>
                <a:ea typeface="Calibri"/>
                <a:cs typeface="Times New Roman"/>
              </a:rPr>
              <a:t>           try</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 Database code goes here</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catch (Exception ex)</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r>
              <a:rPr lang="en-GB" sz="1200" b="1" dirty="0" err="1">
                <a:latin typeface="Times New Roman"/>
                <a:ea typeface="Calibri"/>
                <a:cs typeface="Times New Roman"/>
              </a:rPr>
              <a:t>obj.Handle</a:t>
            </a:r>
            <a:r>
              <a:rPr lang="en-GB" sz="1200" b="1" dirty="0">
                <a:latin typeface="Times New Roman"/>
                <a:ea typeface="Calibri"/>
                <a:cs typeface="Times New Roman"/>
              </a:rPr>
              <a:t>(</a:t>
            </a:r>
            <a:r>
              <a:rPr lang="en-GB" sz="1200" b="1" dirty="0" err="1">
                <a:latin typeface="Times New Roman"/>
                <a:ea typeface="Calibri"/>
                <a:cs typeface="Times New Roman"/>
              </a:rPr>
              <a:t>ex.Message.ToString</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public double </a:t>
            </a:r>
            <a:r>
              <a:rPr lang="en-GB" sz="1200" b="1" dirty="0" err="1">
                <a:latin typeface="Times New Roman"/>
                <a:ea typeface="Calibri"/>
                <a:cs typeface="Times New Roman"/>
              </a:rPr>
              <a:t>getDiscount</a:t>
            </a:r>
            <a:r>
              <a:rPr lang="en-GB" sz="1200" b="1" dirty="0">
                <a:latin typeface="Times New Roman"/>
                <a:ea typeface="Calibri"/>
                <a:cs typeface="Times New Roman"/>
              </a:rPr>
              <a:t>(double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return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endParaRPr lang="en-GB" sz="1200" dirty="0">
              <a:ea typeface="+mn-lt"/>
              <a:cs typeface="+mn-lt"/>
            </a:endParaRPr>
          </a:p>
          <a:p>
            <a:endParaRPr lang="en-US" sz="1200" b="1" dirty="0">
              <a:latin typeface="Times New Roman"/>
              <a:ea typeface="Calibri"/>
              <a:cs typeface="Times New Roman"/>
            </a:endParaRPr>
          </a:p>
        </p:txBody>
      </p:sp>
      <p:sp>
        <p:nvSpPr>
          <p:cNvPr id="4" name="TextBox 3">
            <a:extLst>
              <a:ext uri="{FF2B5EF4-FFF2-40B4-BE49-F238E27FC236}">
                <a16:creationId xmlns:a16="http://schemas.microsoft.com/office/drawing/2014/main" id="{83FFFF8C-D731-6ECD-163E-8401A41CA360}"/>
              </a:ext>
            </a:extLst>
          </p:cNvPr>
          <p:cNvSpPr txBox="1"/>
          <p:nvPr/>
        </p:nvSpPr>
        <p:spPr>
          <a:xfrm>
            <a:off x="6934954" y="484360"/>
            <a:ext cx="5285714"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Calibri"/>
                <a:cs typeface="Times New Roman"/>
              </a:rPr>
              <a:t>interface </a:t>
            </a:r>
            <a:r>
              <a:rPr lang="en-GB" sz="1200" b="1" dirty="0" err="1">
                <a:latin typeface="Times New Roman"/>
                <a:ea typeface="Calibri"/>
                <a:cs typeface="Times New Roman"/>
              </a:rPr>
              <a:t>IDiscount</a:t>
            </a:r>
            <a:endParaRPr lang="en-US" sz="1200" dirty="0" err="1">
              <a:ea typeface="+mn-lt"/>
              <a:cs typeface="+mn-lt"/>
            </a:endParaRPr>
          </a:p>
          <a:p>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double </a:t>
            </a:r>
            <a:r>
              <a:rPr lang="en-GB" sz="1200" b="1" dirty="0" err="1">
                <a:latin typeface="Times New Roman"/>
                <a:ea typeface="Calibri"/>
                <a:cs typeface="Times New Roman"/>
              </a:rPr>
              <a:t>getDiscount</a:t>
            </a:r>
            <a:r>
              <a:rPr lang="en-GB" sz="1200" b="1" dirty="0">
                <a:latin typeface="Times New Roman"/>
                <a:ea typeface="Calibri"/>
                <a:cs typeface="Times New Roman"/>
              </a:rPr>
              <a:t>(double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interface </a:t>
            </a:r>
            <a:r>
              <a:rPr lang="en-GB" sz="1200" b="1" dirty="0" err="1">
                <a:latin typeface="Times New Roman"/>
                <a:ea typeface="Calibri"/>
                <a:cs typeface="Times New Roman"/>
              </a:rPr>
              <a:t>IDatabase</a:t>
            </a:r>
            <a:endParaRPr lang="en-GB" sz="1200" dirty="0" err="1">
              <a:ea typeface="+mn-lt"/>
              <a:cs typeface="+mn-lt"/>
            </a:endParaRPr>
          </a:p>
          <a:p>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void Add();</a:t>
            </a:r>
            <a:endParaRPr lang="en-GB" sz="1200" dirty="0">
              <a:ea typeface="+mn-lt"/>
              <a:cs typeface="+mn-lt"/>
            </a:endParaRPr>
          </a:p>
          <a:p>
            <a:r>
              <a:rPr lang="en-GB" sz="1200" b="1" dirty="0">
                <a:latin typeface="Times New Roman"/>
                <a:ea typeface="Calibri"/>
                <a:cs typeface="Times New Roman"/>
              </a:rPr>
              <a:t>}</a:t>
            </a:r>
            <a:endParaRPr lang="en-US" sz="1200" dirty="0">
              <a:ea typeface="+mn-lt"/>
              <a:cs typeface="+mn-lt"/>
            </a:endParaRPr>
          </a:p>
          <a:p>
            <a:r>
              <a:rPr lang="en-GB" sz="1200" b="1" dirty="0">
                <a:latin typeface="Times New Roman"/>
                <a:ea typeface="Calibri"/>
                <a:cs typeface="Times New Roman"/>
              </a:rPr>
              <a:t>class Enquiry : </a:t>
            </a:r>
            <a:r>
              <a:rPr lang="en-GB" sz="1200" b="1" dirty="0" err="1">
                <a:latin typeface="Times New Roman"/>
                <a:ea typeface="Calibri"/>
                <a:cs typeface="Times New Roman"/>
              </a:rPr>
              <a:t>IDiscount</a:t>
            </a:r>
            <a:endParaRPr lang="en-GB" sz="1200" dirty="0" err="1">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public  double </a:t>
            </a:r>
            <a:r>
              <a:rPr lang="en-GB" sz="1200" b="1" dirty="0" err="1">
                <a:latin typeface="Times New Roman"/>
                <a:ea typeface="Calibri"/>
                <a:cs typeface="Times New Roman"/>
              </a:rPr>
              <a:t>getDiscount</a:t>
            </a:r>
            <a:r>
              <a:rPr lang="en-GB" sz="1200" b="1" dirty="0">
                <a:latin typeface="Times New Roman"/>
                <a:ea typeface="Calibri"/>
                <a:cs typeface="Times New Roman"/>
              </a:rPr>
              <a:t>(double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return </a:t>
            </a:r>
            <a:r>
              <a:rPr lang="en-GB" sz="1200" b="1" dirty="0" err="1">
                <a:latin typeface="Times New Roman"/>
                <a:ea typeface="Calibri"/>
                <a:cs typeface="Times New Roman"/>
              </a:rPr>
              <a:t>TotalSales</a:t>
            </a:r>
            <a:r>
              <a:rPr lang="en-GB" sz="1200" b="1" dirty="0">
                <a:latin typeface="Times New Roman"/>
                <a:ea typeface="Calibri"/>
                <a:cs typeface="Times New Roman"/>
              </a:rPr>
              <a:t> - 5;</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endParaRPr lang="en-US" sz="1200" dirty="0">
              <a:ea typeface="+mn-lt"/>
              <a:cs typeface="+mn-lt"/>
            </a:endParaRPr>
          </a:p>
          <a:p>
            <a:r>
              <a:rPr lang="en-GB" sz="1200" b="1" dirty="0">
                <a:latin typeface="Times New Roman"/>
                <a:ea typeface="Calibri"/>
                <a:cs typeface="Times New Roman"/>
              </a:rPr>
              <a:t>class Customer : </a:t>
            </a:r>
            <a:r>
              <a:rPr lang="en-GB" sz="1200" b="1" dirty="0" err="1">
                <a:latin typeface="Times New Roman"/>
                <a:ea typeface="Calibri"/>
                <a:cs typeface="Times New Roman"/>
              </a:rPr>
              <a:t>IDiscount</a:t>
            </a:r>
            <a:r>
              <a:rPr lang="en-GB" sz="1200" b="1" dirty="0">
                <a:latin typeface="Times New Roman"/>
                <a:ea typeface="Calibri"/>
                <a:cs typeface="Times New Roman"/>
              </a:rPr>
              <a:t>, </a:t>
            </a:r>
            <a:r>
              <a:rPr lang="en-GB" sz="1200" b="1" dirty="0" err="1">
                <a:latin typeface="Times New Roman"/>
                <a:ea typeface="Calibri"/>
                <a:cs typeface="Times New Roman"/>
              </a:rPr>
              <a:t>IDatabase</a:t>
            </a:r>
            <a:endParaRPr lang="en-GB" sz="1200" dirty="0" err="1">
              <a:ea typeface="+mn-lt"/>
              <a:cs typeface="+mn-lt"/>
            </a:endParaRPr>
          </a:p>
          <a:p>
            <a:r>
              <a:rPr lang="en-GB" sz="1200" b="1" dirty="0">
                <a:latin typeface="Times New Roman"/>
                <a:ea typeface="Calibri"/>
                <a:cs typeface="Times New Roman"/>
              </a:rPr>
              <a:t>   {  private </a:t>
            </a:r>
            <a:r>
              <a:rPr lang="en-GB" sz="1200" b="1" dirty="0" err="1">
                <a:latin typeface="Times New Roman"/>
                <a:ea typeface="Calibri"/>
                <a:cs typeface="Times New Roman"/>
              </a:rPr>
              <a:t>MyException</a:t>
            </a:r>
            <a:r>
              <a:rPr lang="en-GB" sz="1200" b="1" dirty="0">
                <a:latin typeface="Times New Roman"/>
                <a:ea typeface="Calibri"/>
                <a:cs typeface="Times New Roman"/>
              </a:rPr>
              <a:t> </a:t>
            </a:r>
            <a:r>
              <a:rPr lang="en-GB" sz="1200" b="1" dirty="0" err="1">
                <a:latin typeface="Times New Roman"/>
                <a:ea typeface="Calibri"/>
                <a:cs typeface="Times New Roman"/>
              </a:rPr>
              <a:t>obj</a:t>
            </a:r>
            <a:r>
              <a:rPr lang="en-GB" sz="1200" b="1" dirty="0">
                <a:latin typeface="Times New Roman"/>
                <a:ea typeface="Calibri"/>
                <a:cs typeface="Times New Roman"/>
              </a:rPr>
              <a:t> = new </a:t>
            </a:r>
            <a:r>
              <a:rPr lang="en-GB" sz="1200" b="1" dirty="0" err="1">
                <a:latin typeface="Times New Roman"/>
                <a:ea typeface="Calibri"/>
                <a:cs typeface="Times New Roman"/>
              </a:rPr>
              <a:t>MyException</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public void Add()</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try</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 Database code goes here</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catch (Exception ex)</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r>
              <a:rPr lang="en-GB" sz="1200" b="1" dirty="0" err="1">
                <a:latin typeface="Times New Roman"/>
                <a:ea typeface="Calibri"/>
                <a:cs typeface="Times New Roman"/>
              </a:rPr>
              <a:t>obj.Handle</a:t>
            </a:r>
            <a:r>
              <a:rPr lang="en-GB" sz="1200" b="1" dirty="0">
                <a:latin typeface="Times New Roman"/>
                <a:ea typeface="Calibri"/>
                <a:cs typeface="Times New Roman"/>
              </a:rPr>
              <a:t>(</a:t>
            </a:r>
            <a:r>
              <a:rPr lang="en-GB" sz="1200" b="1" dirty="0" err="1">
                <a:latin typeface="Times New Roman"/>
                <a:ea typeface="Calibri"/>
                <a:cs typeface="Times New Roman"/>
              </a:rPr>
              <a:t>ex.Message.ToString</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public double </a:t>
            </a:r>
            <a:r>
              <a:rPr lang="en-GB" sz="1200" b="1" dirty="0" err="1">
                <a:latin typeface="Times New Roman"/>
                <a:ea typeface="Calibri"/>
                <a:cs typeface="Times New Roman"/>
              </a:rPr>
              <a:t>getDiscount</a:t>
            </a:r>
            <a:r>
              <a:rPr lang="en-GB" sz="1200" b="1" dirty="0">
                <a:latin typeface="Times New Roman"/>
                <a:ea typeface="Calibri"/>
                <a:cs typeface="Times New Roman"/>
              </a:rPr>
              <a:t>(double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return </a:t>
            </a:r>
            <a:r>
              <a:rPr lang="en-GB" sz="1200" b="1" dirty="0" err="1">
                <a:latin typeface="Times New Roman"/>
                <a:ea typeface="Calibri"/>
                <a:cs typeface="Times New Roman"/>
              </a:rPr>
              <a:t>TotalSales</a:t>
            </a:r>
            <a:r>
              <a:rPr lang="en-GB" sz="1200" b="1" dirty="0">
                <a:latin typeface="Times New Roman"/>
                <a:ea typeface="Calibri"/>
                <a:cs typeface="Times New Roman"/>
              </a:rPr>
              <a:t>;</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r>
              <a:rPr lang="en-GB" sz="1200" b="1" dirty="0">
                <a:latin typeface="Times New Roman"/>
                <a:ea typeface="Calibri"/>
                <a:cs typeface="Times New Roman"/>
              </a:rPr>
              <a:t>   }</a:t>
            </a:r>
            <a:endParaRPr lang="en-GB" sz="1200" dirty="0">
              <a:ea typeface="+mn-lt"/>
              <a:cs typeface="+mn-lt"/>
            </a:endParaRPr>
          </a:p>
          <a:p>
            <a:pPr algn="l"/>
            <a:endParaRPr lang="en-GB" sz="1200" dirty="0">
              <a:ea typeface="Calibri"/>
              <a:cs typeface="Calibri"/>
            </a:endParaRPr>
          </a:p>
        </p:txBody>
      </p:sp>
    </p:spTree>
    <p:extLst>
      <p:ext uri="{BB962C8B-B14F-4D97-AF65-F5344CB8AC3E}">
        <p14:creationId xmlns:p14="http://schemas.microsoft.com/office/powerpoint/2010/main" val="284947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77FCB-5822-FEF3-BC64-5BA45A655EDB}"/>
              </a:ext>
            </a:extLst>
          </p:cNvPr>
          <p:cNvSpPr txBox="1">
            <a:spLocks/>
          </p:cNvSpPr>
          <p:nvPr/>
        </p:nvSpPr>
        <p:spPr>
          <a:xfrm>
            <a:off x="534197" y="609626"/>
            <a:ext cx="10645935" cy="497791"/>
          </a:xfrm>
          <a:prstGeom prst="rect">
            <a:avLst/>
          </a:prstGeom>
          <a:noFill/>
        </p:spPr>
        <p:txBody>
          <a:bodyPr vert="horz" wrap="square" lIns="90704" tIns="45352" rIns="90704" bIns="45352" rtlCol="0" anchor="ctr" anchorCtr="0">
            <a:spAutoFit/>
          </a:bodyPr>
          <a:lstStyle>
            <a:lvl1pPr algn="l" defTabSz="914400" rtl="0" eaLnBrk="1" latinLnBrk="0" hangingPunct="1">
              <a:lnSpc>
                <a:spcPct val="90000"/>
              </a:lnSpc>
              <a:spcBef>
                <a:spcPct val="0"/>
              </a:spcBef>
              <a:buNone/>
              <a:defRPr lang="uk-UA" sz="3000" b="1" kern="1200">
                <a:solidFill>
                  <a:schemeClr val="tx1"/>
                </a:solidFill>
                <a:latin typeface="Calibri" charset="0"/>
                <a:ea typeface="Calibri" charset="0"/>
                <a:cs typeface="Calibri" charset="0"/>
              </a:defRPr>
            </a:lvl1pPr>
          </a:lstStyle>
          <a:p>
            <a:r>
              <a:rPr lang="en-US" sz="2900" dirty="0">
                <a:solidFill>
                  <a:srgbClr val="7030A0"/>
                </a:solidFill>
                <a:latin typeface="Calibri"/>
                <a:cs typeface="Calibri"/>
              </a:rPr>
              <a:t> Dependency Inversion Principle</a:t>
            </a:r>
            <a:endParaRPr lang="en-US" sz="2900" dirty="0">
              <a:solidFill>
                <a:srgbClr val="7030A0"/>
              </a:solidFill>
            </a:endParaRPr>
          </a:p>
        </p:txBody>
      </p:sp>
      <p:sp>
        <p:nvSpPr>
          <p:cNvPr id="2" name="TextBox 1">
            <a:extLst>
              <a:ext uri="{FF2B5EF4-FFF2-40B4-BE49-F238E27FC236}">
                <a16:creationId xmlns:a16="http://schemas.microsoft.com/office/drawing/2014/main" id="{CA9A9E5D-5FEF-8ED7-2E53-B8C885833196}"/>
              </a:ext>
            </a:extLst>
          </p:cNvPr>
          <p:cNvSpPr txBox="1"/>
          <p:nvPr/>
        </p:nvSpPr>
        <p:spPr>
          <a:xfrm>
            <a:off x="2307014" y="1190788"/>
            <a:ext cx="4601368" cy="5532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mn-lt"/>
                <a:cs typeface="+mn-lt"/>
              </a:rPr>
              <a:t>public class </a:t>
            </a:r>
            <a:r>
              <a:rPr lang="en-GB" sz="1200" b="1" dirty="0" err="1">
                <a:latin typeface="Times New Roman"/>
                <a:ea typeface="+mn-lt"/>
                <a:cs typeface="+mn-lt"/>
              </a:rPr>
              <a:t>HighLevelModule</a:t>
            </a:r>
            <a:endParaRPr lang="en-US" b="1">
              <a:latin typeface="Times New Roman"/>
              <a:cs typeface="Times New Roman"/>
            </a:endParaRPr>
          </a:p>
          <a:p>
            <a:r>
              <a:rPr lang="en-GB" sz="1200" b="1" dirty="0">
                <a:latin typeface="Times New Roman"/>
                <a:ea typeface="+mn-lt"/>
                <a:cs typeface="+mn-lt"/>
              </a:rPr>
              <a:t>{</a:t>
            </a:r>
            <a:endParaRPr lang="en-GB" b="1" dirty="0">
              <a:latin typeface="Times New Roman"/>
              <a:cs typeface="Times New Roman"/>
            </a:endParaRPr>
          </a:p>
          <a:p>
            <a:r>
              <a:rPr lang="en-GB" sz="1200" b="1" dirty="0">
                <a:latin typeface="Times New Roman"/>
                <a:ea typeface="+mn-lt"/>
                <a:cs typeface="+mn-lt"/>
              </a:rPr>
              <a:t>  private </a:t>
            </a:r>
            <a:r>
              <a:rPr lang="en-GB" sz="1200" b="1" dirty="0" err="1">
                <a:latin typeface="Times New Roman"/>
                <a:ea typeface="+mn-lt"/>
                <a:cs typeface="+mn-lt"/>
              </a:rPr>
              <a:t>readonly</a:t>
            </a:r>
            <a:r>
              <a:rPr lang="en-GB" sz="1200" b="1" dirty="0">
                <a:latin typeface="Times New Roman"/>
                <a:ea typeface="+mn-lt"/>
                <a:cs typeface="+mn-lt"/>
              </a:rPr>
              <a:t> </a:t>
            </a:r>
            <a:r>
              <a:rPr lang="en-GB" sz="1200" b="1" dirty="0" err="1">
                <a:latin typeface="Times New Roman"/>
                <a:ea typeface="+mn-lt"/>
                <a:cs typeface="+mn-lt"/>
              </a:rPr>
              <a:t>LowLevelModule</a:t>
            </a:r>
            <a:r>
              <a:rPr lang="en-GB" sz="1200" b="1" dirty="0">
                <a:latin typeface="Times New Roman"/>
                <a:ea typeface="+mn-lt"/>
                <a:cs typeface="+mn-lt"/>
              </a:rPr>
              <a:t> _</a:t>
            </a:r>
            <a:r>
              <a:rPr lang="en-GB" sz="1200" b="1" dirty="0" err="1">
                <a:latin typeface="Times New Roman"/>
                <a:ea typeface="+mn-lt"/>
                <a:cs typeface="+mn-lt"/>
              </a:rPr>
              <a:t>lowLowelModule</a:t>
            </a:r>
            <a:r>
              <a:rPr lang="en-GB" sz="1200" b="1" dirty="0">
                <a:latin typeface="Times New Roman"/>
                <a:ea typeface="+mn-lt"/>
                <a:cs typeface="+mn-lt"/>
              </a:rPr>
              <a:t>;</a:t>
            </a:r>
            <a:endParaRPr lang="en-GB" b="1" dirty="0">
              <a:latin typeface="Times New Roman"/>
              <a:cs typeface="Times New Roman"/>
            </a:endParaRPr>
          </a:p>
          <a:p>
            <a:endParaRPr lang="en-GB" b="1" dirty="0">
              <a:latin typeface="Times New Roman"/>
              <a:cs typeface="Times New Roman"/>
            </a:endParaRPr>
          </a:p>
          <a:p>
            <a:r>
              <a:rPr lang="en-GB" sz="1200" b="1" dirty="0">
                <a:latin typeface="Times New Roman"/>
                <a:ea typeface="+mn-lt"/>
                <a:cs typeface="+mn-lt"/>
              </a:rPr>
              <a:t>  public </a:t>
            </a:r>
            <a:r>
              <a:rPr lang="en-GB" sz="1200" b="1" dirty="0" err="1">
                <a:latin typeface="Times New Roman"/>
                <a:ea typeface="+mn-lt"/>
                <a:cs typeface="+mn-lt"/>
              </a:rPr>
              <a:t>HighLevelModule</a:t>
            </a:r>
            <a:r>
              <a:rPr lang="en-GB" sz="1200" b="1" dirty="0">
                <a:latin typeface="Times New Roman"/>
                <a:ea typeface="+mn-lt"/>
                <a:cs typeface="+mn-lt"/>
              </a:rPr>
              <a:t>()</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    _</a:t>
            </a:r>
            <a:r>
              <a:rPr lang="en-GB" sz="1200" b="1" dirty="0" err="1">
                <a:latin typeface="Times New Roman"/>
                <a:ea typeface="+mn-lt"/>
                <a:cs typeface="+mn-lt"/>
              </a:rPr>
              <a:t>lowLevelModule</a:t>
            </a:r>
            <a:r>
              <a:rPr lang="en-GB" sz="1200" b="1" dirty="0">
                <a:latin typeface="Times New Roman"/>
                <a:ea typeface="+mn-lt"/>
                <a:cs typeface="+mn-lt"/>
              </a:rPr>
              <a:t> = new </a:t>
            </a:r>
            <a:r>
              <a:rPr lang="en-GB" sz="1200" b="1" dirty="0" err="1">
                <a:latin typeface="Times New Roman"/>
                <a:ea typeface="+mn-lt"/>
                <a:cs typeface="+mn-lt"/>
              </a:rPr>
              <a:t>LowLevelModule</a:t>
            </a:r>
            <a:r>
              <a:rPr lang="en-GB" sz="1200" b="1" dirty="0">
                <a:latin typeface="Times New Roman"/>
                <a:ea typeface="+mn-lt"/>
                <a:cs typeface="+mn-lt"/>
              </a:rPr>
              <a:t>();   </a:t>
            </a:r>
            <a:endParaRPr lang="en-GB" b="1">
              <a:latin typeface="Times New Roman"/>
              <a:ea typeface="+mn-lt"/>
              <a:cs typeface="Times New Roman"/>
            </a:endParaRPr>
          </a:p>
          <a:p>
            <a:r>
              <a:rPr lang="en-GB" sz="1200" b="1" dirty="0">
                <a:latin typeface="Times New Roman"/>
                <a:ea typeface="+mn-lt"/>
                <a:cs typeface="+mn-lt"/>
              </a:rPr>
              <a:t>  }</a:t>
            </a:r>
            <a:endParaRPr lang="en-GB" b="1" dirty="0">
              <a:latin typeface="Times New Roman"/>
              <a:cs typeface="Times New Roman"/>
            </a:endParaRPr>
          </a:p>
          <a:p>
            <a:endParaRPr lang="en-GB" b="1" dirty="0">
              <a:latin typeface="Times New Roman"/>
              <a:cs typeface="Times New Roman"/>
            </a:endParaRPr>
          </a:p>
          <a:p>
            <a:r>
              <a:rPr lang="en-GB" sz="1200" b="1" dirty="0">
                <a:latin typeface="Times New Roman"/>
                <a:ea typeface="+mn-lt"/>
                <a:cs typeface="+mn-lt"/>
              </a:rPr>
              <a:t>  public void Call()</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    _</a:t>
            </a:r>
            <a:r>
              <a:rPr lang="en-GB" sz="1200" b="1" err="1">
                <a:latin typeface="Times New Roman"/>
                <a:ea typeface="+mn-lt"/>
                <a:cs typeface="+mn-lt"/>
              </a:rPr>
              <a:t>lowLevelModule.Initiate</a:t>
            </a:r>
            <a:r>
              <a:rPr lang="en-GB" sz="1200" b="1" dirty="0">
                <a:latin typeface="Times New Roman"/>
                <a:ea typeface="+mn-lt"/>
                <a:cs typeface="+mn-lt"/>
              </a:rPr>
              <a:t>();</a:t>
            </a:r>
            <a:endParaRPr lang="en-GB" b="1" dirty="0">
              <a:latin typeface="Times New Roman"/>
              <a:cs typeface="Times New Roman"/>
            </a:endParaRPr>
          </a:p>
          <a:p>
            <a:r>
              <a:rPr lang="en-GB" sz="1200" b="1" dirty="0">
                <a:latin typeface="Times New Roman"/>
                <a:ea typeface="+mn-lt"/>
                <a:cs typeface="+mn-lt"/>
              </a:rPr>
              <a:t>    _</a:t>
            </a:r>
            <a:r>
              <a:rPr lang="en-GB" sz="1200" b="1" err="1">
                <a:latin typeface="Times New Roman"/>
                <a:ea typeface="+mn-lt"/>
                <a:cs typeface="+mn-lt"/>
              </a:rPr>
              <a:t>lowLevelModule.Send</a:t>
            </a:r>
            <a:r>
              <a:rPr lang="en-GB" sz="1200" b="1" dirty="0">
                <a:latin typeface="Times New Roman"/>
                <a:ea typeface="+mn-lt"/>
                <a:cs typeface="+mn-lt"/>
              </a:rPr>
              <a:t>();</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a:t>
            </a:r>
            <a:endParaRPr lang="en-GB" b="1" dirty="0">
              <a:latin typeface="Times New Roman"/>
              <a:cs typeface="Times New Roman"/>
            </a:endParaRPr>
          </a:p>
          <a:p>
            <a:endParaRPr lang="en-GB" b="1" dirty="0">
              <a:latin typeface="Times New Roman"/>
              <a:cs typeface="Times New Roman"/>
            </a:endParaRPr>
          </a:p>
          <a:p>
            <a:r>
              <a:rPr lang="en-GB" sz="1200" b="1" dirty="0">
                <a:latin typeface="Times New Roman"/>
                <a:ea typeface="+mn-lt"/>
                <a:cs typeface="+mn-lt"/>
              </a:rPr>
              <a:t>public class </a:t>
            </a:r>
            <a:r>
              <a:rPr lang="en-GB" sz="1200" b="1" err="1">
                <a:latin typeface="Times New Roman"/>
                <a:ea typeface="+mn-lt"/>
                <a:cs typeface="+mn-lt"/>
              </a:rPr>
              <a:t>LowLevelModule</a:t>
            </a:r>
            <a:endParaRPr lang="en-GB" b="1">
              <a:latin typeface="Times New Roman"/>
              <a:cs typeface="Times New Roman"/>
            </a:endParaRPr>
          </a:p>
          <a:p>
            <a:r>
              <a:rPr lang="en-GB" sz="1200" b="1" dirty="0">
                <a:latin typeface="Times New Roman"/>
                <a:ea typeface="+mn-lt"/>
                <a:cs typeface="+mn-lt"/>
              </a:rPr>
              <a:t>{</a:t>
            </a:r>
            <a:endParaRPr lang="en-GB" b="1" dirty="0">
              <a:latin typeface="Times New Roman"/>
              <a:cs typeface="Times New Roman"/>
            </a:endParaRPr>
          </a:p>
          <a:p>
            <a:r>
              <a:rPr lang="en-GB" sz="1200" b="1" dirty="0">
                <a:latin typeface="Times New Roman"/>
                <a:ea typeface="+mn-lt"/>
                <a:cs typeface="+mn-lt"/>
              </a:rPr>
              <a:t>  public void Initiate()</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    //do initiation before sending</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  public void Send()</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    //perform sending operation</a:t>
            </a:r>
            <a:endParaRPr lang="en-GB" b="1" dirty="0">
              <a:latin typeface="Times New Roman"/>
              <a:cs typeface="Times New Roman"/>
            </a:endParaRPr>
          </a:p>
          <a:p>
            <a:r>
              <a:rPr lang="en-GB" sz="1200" b="1" dirty="0">
                <a:latin typeface="Times New Roman"/>
                <a:ea typeface="+mn-lt"/>
                <a:cs typeface="+mn-lt"/>
              </a:rPr>
              <a:t>  }</a:t>
            </a:r>
            <a:endParaRPr lang="en-GB" b="1" dirty="0">
              <a:latin typeface="Times New Roman"/>
              <a:cs typeface="Times New Roman"/>
            </a:endParaRPr>
          </a:p>
          <a:p>
            <a:r>
              <a:rPr lang="en-GB" sz="1200" b="1" dirty="0">
                <a:latin typeface="Times New Roman"/>
                <a:ea typeface="+mn-lt"/>
                <a:cs typeface="+mn-lt"/>
              </a:rPr>
              <a:t>}</a:t>
            </a:r>
            <a:endParaRPr lang="en-GB" b="1" dirty="0">
              <a:latin typeface="Times New Roman"/>
              <a:cs typeface="Times New Roman"/>
            </a:endParaRPr>
          </a:p>
        </p:txBody>
      </p:sp>
      <p:sp>
        <p:nvSpPr>
          <p:cNvPr id="3" name="TextBox 2">
            <a:extLst>
              <a:ext uri="{FF2B5EF4-FFF2-40B4-BE49-F238E27FC236}">
                <a16:creationId xmlns:a16="http://schemas.microsoft.com/office/drawing/2014/main" id="{59DC4228-67E4-2C08-95FC-EABD0D315BF3}"/>
              </a:ext>
            </a:extLst>
          </p:cNvPr>
          <p:cNvSpPr txBox="1"/>
          <p:nvPr/>
        </p:nvSpPr>
        <p:spPr>
          <a:xfrm>
            <a:off x="7183925" y="627707"/>
            <a:ext cx="429737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latin typeface="Times New Roman"/>
                <a:ea typeface="+mn-lt"/>
                <a:cs typeface="+mn-lt"/>
              </a:rPr>
              <a:t>public interface </a:t>
            </a:r>
            <a:r>
              <a:rPr lang="en-GB" sz="1200" b="1" dirty="0" err="1">
                <a:latin typeface="Times New Roman"/>
                <a:ea typeface="+mn-lt"/>
                <a:cs typeface="+mn-lt"/>
              </a:rPr>
              <a:t>IOperation</a:t>
            </a:r>
            <a:endParaRPr lang="en-US" sz="1200" b="1">
              <a:latin typeface="Times New Roman"/>
              <a:cs typeface="Times New Roman"/>
            </a:endParaRPr>
          </a:p>
          <a:p>
            <a:r>
              <a:rPr lang="en-GB" sz="1200" b="1" dirty="0">
                <a:latin typeface="Times New Roman"/>
                <a:ea typeface="+mn-lt"/>
                <a:cs typeface="+mn-lt"/>
              </a:rPr>
              <a:t>{</a:t>
            </a:r>
            <a:endParaRPr lang="en-GB" sz="1200" b="1" dirty="0">
              <a:latin typeface="Times New Roman"/>
              <a:cs typeface="Times New Roman"/>
            </a:endParaRPr>
          </a:p>
          <a:p>
            <a:r>
              <a:rPr lang="en-GB" sz="1200" b="1" dirty="0">
                <a:latin typeface="Times New Roman"/>
                <a:ea typeface="+mn-lt"/>
                <a:cs typeface="+mn-lt"/>
              </a:rPr>
              <a:t>  void Initiate();</a:t>
            </a:r>
            <a:endParaRPr lang="en-GB" sz="1200" b="1" dirty="0">
              <a:latin typeface="Times New Roman"/>
              <a:cs typeface="Times New Roman"/>
            </a:endParaRPr>
          </a:p>
          <a:p>
            <a:r>
              <a:rPr lang="en-GB" sz="1200" b="1" dirty="0">
                <a:latin typeface="Times New Roman"/>
                <a:ea typeface="+mn-lt"/>
                <a:cs typeface="+mn-lt"/>
              </a:rPr>
              <a:t>  void Send();</a:t>
            </a:r>
            <a:endParaRPr lang="en-GB" sz="1200" b="1" dirty="0">
              <a:latin typeface="Times New Roman"/>
              <a:cs typeface="Times New Roman"/>
            </a:endParaRPr>
          </a:p>
          <a:p>
            <a:r>
              <a:rPr lang="en-GB" sz="1200" b="1" dirty="0">
                <a:latin typeface="Times New Roman"/>
                <a:ea typeface="+mn-lt"/>
                <a:cs typeface="+mn-lt"/>
              </a:rPr>
              <a:t>}</a:t>
            </a:r>
            <a:endParaRPr lang="en-GB" sz="1200" b="1" dirty="0">
              <a:latin typeface="Times New Roman"/>
              <a:cs typeface="Times New Roman"/>
            </a:endParaRPr>
          </a:p>
          <a:p>
            <a:endParaRPr lang="en-GB" sz="1200" b="1" dirty="0">
              <a:latin typeface="Times New Roman"/>
              <a:cs typeface="Times New Roman"/>
            </a:endParaRPr>
          </a:p>
          <a:p>
            <a:r>
              <a:rPr lang="en-GB" sz="1200" b="1" dirty="0">
                <a:latin typeface="Times New Roman"/>
                <a:ea typeface="+mn-lt"/>
                <a:cs typeface="+mn-lt"/>
              </a:rPr>
              <a:t>public class </a:t>
            </a:r>
            <a:r>
              <a:rPr lang="en-GB" sz="1200" b="1" dirty="0" err="1">
                <a:latin typeface="Times New Roman"/>
                <a:ea typeface="+mn-lt"/>
                <a:cs typeface="+mn-lt"/>
              </a:rPr>
              <a:t>LowLevelModule</a:t>
            </a:r>
            <a:r>
              <a:rPr lang="en-GB" sz="1200" b="1" dirty="0">
                <a:latin typeface="Times New Roman"/>
                <a:ea typeface="+mn-lt"/>
                <a:cs typeface="+mn-lt"/>
              </a:rPr>
              <a:t>: </a:t>
            </a:r>
            <a:r>
              <a:rPr lang="en-GB" sz="1200" b="1" dirty="0" err="1">
                <a:latin typeface="Times New Roman"/>
                <a:ea typeface="+mn-lt"/>
                <a:cs typeface="+mn-lt"/>
              </a:rPr>
              <a:t>IOperation</a:t>
            </a:r>
            <a:endParaRPr lang="en-GB" sz="1200" b="1" dirty="0">
              <a:latin typeface="Times New Roman"/>
              <a:cs typeface="Times New Roman"/>
            </a:endParaRPr>
          </a:p>
          <a:p>
            <a:r>
              <a:rPr lang="en-GB" sz="1200" b="1" dirty="0">
                <a:latin typeface="Times New Roman"/>
                <a:ea typeface="+mn-lt"/>
                <a:cs typeface="+mn-lt"/>
              </a:rPr>
              <a:t>{</a:t>
            </a:r>
            <a:endParaRPr lang="en-GB" sz="1200" b="1" dirty="0">
              <a:latin typeface="Times New Roman"/>
              <a:cs typeface="Times New Roman"/>
            </a:endParaRPr>
          </a:p>
          <a:p>
            <a:r>
              <a:rPr lang="en-GB" sz="1200" b="1" dirty="0">
                <a:latin typeface="Times New Roman"/>
                <a:ea typeface="+mn-lt"/>
                <a:cs typeface="+mn-lt"/>
              </a:rPr>
              <a:t>  public void Initiate()</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//do initiation before sending</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public void Send()</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//perform sending operation</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pPr algn="l"/>
            <a:r>
              <a:rPr lang="en-GB" sz="1200" b="1" dirty="0">
                <a:latin typeface="Times New Roman"/>
                <a:ea typeface="+mn-lt"/>
                <a:cs typeface="+mn-lt"/>
              </a:rPr>
              <a:t>}</a:t>
            </a:r>
          </a:p>
          <a:p>
            <a:r>
              <a:rPr lang="en-GB" sz="1200" b="1" dirty="0">
                <a:latin typeface="Times New Roman"/>
                <a:ea typeface="+mn-lt"/>
                <a:cs typeface="+mn-lt"/>
              </a:rPr>
              <a:t>public class </a:t>
            </a:r>
            <a:r>
              <a:rPr lang="en-GB" sz="1200" b="1" dirty="0" err="1">
                <a:latin typeface="Times New Roman"/>
                <a:ea typeface="+mn-lt"/>
                <a:cs typeface="+mn-lt"/>
              </a:rPr>
              <a:t>HighLevelModule</a:t>
            </a:r>
            <a:endParaRPr lang="en-GB" sz="1200" b="1" dirty="0">
              <a:latin typeface="Times New Roman"/>
              <a:cs typeface="Times New Roman"/>
            </a:endParaRPr>
          </a:p>
          <a:p>
            <a:r>
              <a:rPr lang="en-GB" sz="1200" b="1" dirty="0">
                <a:latin typeface="Times New Roman"/>
                <a:ea typeface="+mn-lt"/>
                <a:cs typeface="+mn-lt"/>
              </a:rPr>
              <a:t>{</a:t>
            </a:r>
            <a:endParaRPr lang="en-GB" sz="1200" b="1" dirty="0">
              <a:latin typeface="Times New Roman"/>
              <a:cs typeface="Times New Roman"/>
            </a:endParaRPr>
          </a:p>
          <a:p>
            <a:r>
              <a:rPr lang="en-GB" sz="1200" b="1" dirty="0">
                <a:latin typeface="Times New Roman"/>
                <a:ea typeface="+mn-lt"/>
                <a:cs typeface="+mn-lt"/>
              </a:rPr>
              <a:t>  private </a:t>
            </a:r>
            <a:r>
              <a:rPr lang="en-GB" sz="1200" b="1" dirty="0" err="1">
                <a:latin typeface="Times New Roman"/>
                <a:ea typeface="+mn-lt"/>
                <a:cs typeface="+mn-lt"/>
              </a:rPr>
              <a:t>readonly</a:t>
            </a:r>
            <a:r>
              <a:rPr lang="en-GB" sz="1200" b="1" dirty="0">
                <a:latin typeface="Times New Roman"/>
                <a:ea typeface="+mn-lt"/>
                <a:cs typeface="+mn-lt"/>
              </a:rPr>
              <a:t> </a:t>
            </a:r>
            <a:r>
              <a:rPr lang="en-GB" sz="1200" b="1" dirty="0" err="1">
                <a:latin typeface="Times New Roman"/>
                <a:ea typeface="+mn-lt"/>
                <a:cs typeface="+mn-lt"/>
              </a:rPr>
              <a:t>IOperation</a:t>
            </a:r>
            <a:r>
              <a:rPr lang="en-GB" sz="1200" b="1" dirty="0">
                <a:latin typeface="Times New Roman"/>
                <a:ea typeface="+mn-lt"/>
                <a:cs typeface="+mn-lt"/>
              </a:rPr>
              <a:t> _operation;</a:t>
            </a:r>
            <a:endParaRPr lang="en-GB" sz="1200" b="1" dirty="0">
              <a:latin typeface="Times New Roman"/>
              <a:cs typeface="Times New Roman"/>
            </a:endParaRPr>
          </a:p>
          <a:p>
            <a:endParaRPr lang="en-GB" sz="1200" b="1" dirty="0">
              <a:latin typeface="Times New Roman"/>
              <a:cs typeface="Times New Roman"/>
            </a:endParaRPr>
          </a:p>
          <a:p>
            <a:r>
              <a:rPr lang="en-GB" sz="1200" b="1" dirty="0">
                <a:latin typeface="Times New Roman"/>
                <a:ea typeface="+mn-lt"/>
                <a:cs typeface="+mn-lt"/>
              </a:rPr>
              <a:t>  public </a:t>
            </a:r>
            <a:r>
              <a:rPr lang="en-GB" sz="1200" b="1" dirty="0" err="1">
                <a:latin typeface="Times New Roman"/>
                <a:ea typeface="+mn-lt"/>
                <a:cs typeface="+mn-lt"/>
              </a:rPr>
              <a:t>HighLevelModule</a:t>
            </a:r>
            <a:r>
              <a:rPr lang="en-GB" sz="1200" b="1" dirty="0">
                <a:latin typeface="Times New Roman"/>
                <a:ea typeface="+mn-lt"/>
                <a:cs typeface="+mn-lt"/>
              </a:rPr>
              <a:t>(</a:t>
            </a:r>
            <a:r>
              <a:rPr lang="en-GB" sz="1200" b="1" dirty="0" err="1">
                <a:latin typeface="Times New Roman"/>
                <a:ea typeface="+mn-lt"/>
                <a:cs typeface="+mn-lt"/>
              </a:rPr>
              <a:t>IOperation</a:t>
            </a:r>
            <a:r>
              <a:rPr lang="en-GB" sz="1200" b="1" dirty="0">
                <a:latin typeface="Times New Roman"/>
                <a:ea typeface="+mn-lt"/>
                <a:cs typeface="+mn-lt"/>
              </a:rPr>
              <a:t> operation)</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_operation = operation;</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endParaRPr lang="en-GB" sz="1200" b="1" dirty="0">
              <a:latin typeface="Times New Roman"/>
              <a:cs typeface="Times New Roman"/>
            </a:endParaRPr>
          </a:p>
          <a:p>
            <a:r>
              <a:rPr lang="en-GB" sz="1200" b="1" dirty="0">
                <a:latin typeface="Times New Roman"/>
                <a:ea typeface="+mn-lt"/>
                <a:cs typeface="+mn-lt"/>
              </a:rPr>
              <a:t>   public void Call()</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    _</a:t>
            </a:r>
            <a:r>
              <a:rPr lang="en-GB" sz="1200" b="1" dirty="0" err="1">
                <a:latin typeface="Times New Roman"/>
                <a:ea typeface="+mn-lt"/>
                <a:cs typeface="+mn-lt"/>
              </a:rPr>
              <a:t>operation.Initiate</a:t>
            </a:r>
            <a:r>
              <a:rPr lang="en-GB" sz="1200" b="1" dirty="0">
                <a:latin typeface="Times New Roman"/>
                <a:ea typeface="+mn-lt"/>
                <a:cs typeface="+mn-lt"/>
              </a:rPr>
              <a:t>();</a:t>
            </a:r>
            <a:endParaRPr lang="en-GB" sz="1200" b="1" dirty="0">
              <a:latin typeface="Times New Roman"/>
              <a:cs typeface="Times New Roman"/>
            </a:endParaRPr>
          </a:p>
          <a:p>
            <a:r>
              <a:rPr lang="en-GB" sz="1200" b="1" dirty="0">
                <a:latin typeface="Times New Roman"/>
                <a:ea typeface="+mn-lt"/>
                <a:cs typeface="+mn-lt"/>
              </a:rPr>
              <a:t>    _</a:t>
            </a:r>
            <a:r>
              <a:rPr lang="en-GB" sz="1200" b="1" dirty="0" err="1">
                <a:latin typeface="Times New Roman"/>
                <a:ea typeface="+mn-lt"/>
                <a:cs typeface="+mn-lt"/>
              </a:rPr>
              <a:t>operation.Send</a:t>
            </a:r>
            <a:r>
              <a:rPr lang="en-GB" sz="1200" b="1" dirty="0">
                <a:latin typeface="Times New Roman"/>
                <a:ea typeface="+mn-lt"/>
                <a:cs typeface="+mn-lt"/>
              </a:rPr>
              <a:t>();</a:t>
            </a:r>
            <a:endParaRPr lang="en-GB" sz="1200" b="1" dirty="0">
              <a:latin typeface="Times New Roman"/>
              <a:cs typeface="Times New Roman"/>
            </a:endParaRPr>
          </a:p>
          <a:p>
            <a:r>
              <a:rPr lang="en-GB" sz="1200" b="1" dirty="0">
                <a:latin typeface="Times New Roman"/>
                <a:ea typeface="+mn-lt"/>
                <a:cs typeface="+mn-lt"/>
              </a:rPr>
              <a:t>  }</a:t>
            </a:r>
            <a:endParaRPr lang="en-GB" sz="1200" b="1" dirty="0">
              <a:latin typeface="Times New Roman"/>
              <a:cs typeface="Times New Roman"/>
            </a:endParaRPr>
          </a:p>
          <a:p>
            <a:r>
              <a:rPr lang="en-GB" sz="1200" b="1" dirty="0">
                <a:latin typeface="Times New Roman"/>
                <a:ea typeface="+mn-lt"/>
                <a:cs typeface="+mn-lt"/>
              </a:rPr>
              <a:t>}</a:t>
            </a:r>
            <a:endParaRPr lang="en-GB" sz="1200" b="1" dirty="0">
              <a:latin typeface="Times New Roman"/>
              <a:cs typeface="Times New Roman"/>
            </a:endParaRPr>
          </a:p>
        </p:txBody>
      </p:sp>
    </p:spTree>
    <p:extLst>
      <p:ext uri="{BB962C8B-B14F-4D97-AF65-F5344CB8AC3E}">
        <p14:creationId xmlns:p14="http://schemas.microsoft.com/office/powerpoint/2010/main" val="244580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1400754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4</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Team Genesis</vt:lpstr>
      <vt:lpstr>SOLID Design Principle</vt:lpstr>
      <vt:lpstr>Single Responsibility</vt:lpstr>
      <vt:lpstr>Open-Closed Principle</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327</cp:revision>
  <dcterms:created xsi:type="dcterms:W3CDTF">2022-03-28T04:06:58Z</dcterms:created>
  <dcterms:modified xsi:type="dcterms:W3CDTF">2022-03-29T07:36:09Z</dcterms:modified>
</cp:coreProperties>
</file>