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60" r:id="rId3"/>
    <p:sldId id="279" r:id="rId4"/>
    <p:sldId id="278" r:id="rId5"/>
    <p:sldId id="287"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89" d="100"/>
          <a:sy n="89" d="100"/>
        </p:scale>
        <p:origin x="40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4</a:t>
            </a:fld>
            <a:endParaRPr lang="pl-PL"/>
          </a:p>
        </p:txBody>
      </p:sp>
    </p:spTree>
    <p:extLst>
      <p:ext uri="{BB962C8B-B14F-4D97-AF65-F5344CB8AC3E}">
        <p14:creationId xmlns:p14="http://schemas.microsoft.com/office/powerpoint/2010/main" val="222233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xmlns=""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xmlns=""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xmlns=""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xmlns=""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xmlns=""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xmlns=""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xmlns=""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xmlns=""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xmlns=""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xmlns=""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xmlns=""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xmlns=""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xmlns=""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xmlns=""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xmlns=""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xmlns=""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xmlns=""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xmlns=""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xmlns=""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xmlns=""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xmlns=""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xmlns=""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xmlns=""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xmlns=""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xmlns=""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xmlns=""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xmlns=""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rindha.muruga@aspiresystems.biz"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611" y="1418938"/>
            <a:ext cx="7876673" cy="1716778"/>
          </a:xfrm>
        </p:spPr>
        <p:txBody>
          <a:bodyPr/>
          <a:lstStyle/>
          <a:p>
            <a:r>
              <a:rPr lang="en-US" dirty="0" smtClean="0"/>
              <a:t>Lifecycle of </a:t>
            </a:r>
            <a:br>
              <a:rPr lang="en-US" dirty="0" smtClean="0"/>
            </a:br>
            <a:r>
              <a:rPr lang="en-US" dirty="0" smtClean="0"/>
              <a:t>web request</a:t>
            </a:r>
            <a:endParaRPr lang="en-US" dirty="0"/>
          </a:p>
        </p:txBody>
      </p:sp>
      <p:sp>
        <p:nvSpPr>
          <p:cNvPr id="3" name="TextBox 2"/>
          <p:cNvSpPr txBox="1"/>
          <p:nvPr/>
        </p:nvSpPr>
        <p:spPr>
          <a:xfrm>
            <a:off x="145279" y="1273323"/>
            <a:ext cx="3708873" cy="923330"/>
          </a:xfrm>
          <a:prstGeom prst="rect">
            <a:avLst/>
          </a:prstGeom>
          <a:noFill/>
        </p:spPr>
        <p:txBody>
          <a:bodyPr wrap="square" rtlCol="0">
            <a:spAutoFit/>
          </a:bodyPr>
          <a:lstStyle/>
          <a:p>
            <a:r>
              <a:rPr lang="en-IN" dirty="0" err="1" smtClean="0"/>
              <a:t>Brindha</a:t>
            </a:r>
            <a:r>
              <a:rPr lang="en-IN" dirty="0" smtClean="0"/>
              <a:t> M</a:t>
            </a:r>
          </a:p>
          <a:p>
            <a:r>
              <a:rPr lang="en-IN" dirty="0" smtClean="0">
                <a:hlinkClick r:id="rId2"/>
              </a:rPr>
              <a:t>brindha.muruga@aspiresystems.biz</a:t>
            </a:r>
            <a:endParaRPr lang="en-IN" dirty="0" smtClean="0"/>
          </a:p>
          <a:p>
            <a:endParaRPr lang="en-IN" dirty="0"/>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33" dirty="0" smtClean="0"/>
              <a:t>Web request lifecycle</a:t>
            </a:r>
            <a:endParaRPr lang="en-US" sz="2933" dirty="0"/>
          </a:p>
        </p:txBody>
      </p:sp>
      <p:sp>
        <p:nvSpPr>
          <p:cNvPr id="5" name="TextBox 4"/>
          <p:cNvSpPr txBox="1"/>
          <p:nvPr/>
        </p:nvSpPr>
        <p:spPr>
          <a:xfrm>
            <a:off x="820397" y="1854438"/>
            <a:ext cx="10195132" cy="3139321"/>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If you type </a:t>
            </a:r>
            <a:r>
              <a:rPr lang="en-IN" dirty="0" smtClean="0">
                <a:latin typeface="Times New Roman" panose="02020603050405020304" pitchFamily="18" charset="0"/>
                <a:cs typeface="Times New Roman" panose="02020603050405020304" pitchFamily="18" charset="0"/>
                <a:hlinkClick r:id="rId3"/>
              </a:rPr>
              <a:t>www.google.com</a:t>
            </a:r>
            <a:r>
              <a:rPr lang="en-IN" dirty="0" smtClean="0">
                <a:latin typeface="Times New Roman" panose="02020603050405020304" pitchFamily="18" charset="0"/>
                <a:cs typeface="Times New Roman" panose="02020603050405020304" pitchFamily="18" charset="0"/>
              </a:rPr>
              <a:t> in the address bar and checks the DNS record to find the corresponding address of </a:t>
            </a:r>
            <a:r>
              <a:rPr lang="en-IN" dirty="0" smtClean="0">
                <a:latin typeface="Times New Roman" panose="02020603050405020304" pitchFamily="18" charset="0"/>
                <a:cs typeface="Times New Roman" panose="02020603050405020304" pitchFamily="18" charset="0"/>
                <a:hlinkClick r:id="rId3"/>
              </a:rPr>
              <a:t>www.google.com</a:t>
            </a:r>
            <a:r>
              <a:rPr lang="en-IN"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DNS (Domain Name System) is a database that maintains the name of the website and (URL) and the particular IP address it links to. Every single URL on the internet has a unique IP address assigned to it.</a:t>
            </a: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purpose of a DNS query is to search multiple DNS servers on the internet until it finds the correct IP address for the website. This type of search is called a recursive search since the search will repeatedly continue from a DNS server to a DNS server until it either finds the IP address we need or returns an error response saying it was unable to find it</a:t>
            </a:r>
            <a:r>
              <a:rPr lang="en-US" dirty="0" smtClean="0">
                <a:latin typeface="Times New Roman" panose="02020603050405020304" pitchFamily="18" charset="0"/>
                <a:cs typeface="Times New Roman" panose="02020603050405020304" pitchFamily="18" charset="0"/>
              </a:rPr>
              <a:t>.</a:t>
            </a:r>
          </a:p>
          <a:p>
            <a:pPr algn="just"/>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endParaRPr lang="en-US" sz="2933" dirty="0"/>
          </a:p>
        </p:txBody>
      </p:sp>
      <p:sp>
        <p:nvSpPr>
          <p:cNvPr id="6" name="Content Placeholder 2">
            <a:extLst>
              <a:ext uri="{FF2B5EF4-FFF2-40B4-BE49-F238E27FC236}">
                <a16:creationId xmlns:a16="http://schemas.microsoft.com/office/drawing/2014/main" xmlns=""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sp>
        <p:nvSpPr>
          <p:cNvPr id="4" name="TextBox 3"/>
          <p:cNvSpPr txBox="1"/>
          <p:nvPr/>
        </p:nvSpPr>
        <p:spPr>
          <a:xfrm>
            <a:off x="717847" y="1970935"/>
            <a:ext cx="9203820"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the browser receives the correct IP address, it will build a connection with the server that matches the IP address to transfer information. Browsers use internet protocols to build such connections.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several different internet protocols that can be used, but TCP is the most common protocol used for many types of HTTP </a:t>
            </a:r>
            <a:r>
              <a:rPr lang="en-US" dirty="0" smtClean="0">
                <a:latin typeface="Times New Roman" panose="02020603050405020304" pitchFamily="18" charset="0"/>
                <a:cs typeface="Times New Roman" panose="02020603050405020304" pitchFamily="18" charset="0"/>
              </a:rPr>
              <a:t>requests.</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a three-step process where the client and the server exchange SYN(synchronize) and ACK(acknowledge) messages to establish a connection.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64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endParaRPr lang="en-US" sz="2933" dirty="0"/>
          </a:p>
        </p:txBody>
      </p:sp>
      <p:sp>
        <p:nvSpPr>
          <p:cNvPr id="6" name="Content Placeholder 2">
            <a:extLst>
              <a:ext uri="{FF2B5EF4-FFF2-40B4-BE49-F238E27FC236}">
                <a16:creationId xmlns:a16="http://schemas.microsoft.com/office/drawing/2014/main" xmlns=""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4" name="TextBox 3"/>
          <p:cNvSpPr txBox="1"/>
          <p:nvPr/>
        </p:nvSpPr>
        <p:spPr>
          <a:xfrm>
            <a:off x="692209" y="1845892"/>
            <a:ext cx="8665436"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The client machine sends a SYN packet to the server over the internet, asking if it is open for new connections.</a:t>
            </a:r>
          </a:p>
          <a:p>
            <a:r>
              <a:rPr lang="en-US" dirty="0">
                <a:latin typeface="Times New Roman" panose="02020603050405020304" pitchFamily="18" charset="0"/>
                <a:cs typeface="Times New Roman" panose="02020603050405020304" pitchFamily="18" charset="0"/>
              </a:rPr>
              <a:t>2. If the server has open ports that can accept and initiate new connections, it’ll respond with an </a:t>
            </a:r>
            <a:r>
              <a:rPr lang="en-US" dirty="0" err="1">
                <a:latin typeface="Times New Roman" panose="02020603050405020304" pitchFamily="18" charset="0"/>
                <a:cs typeface="Times New Roman" panose="02020603050405020304" pitchFamily="18" charset="0"/>
              </a:rPr>
              <a:t>ACKnowledgment</a:t>
            </a:r>
            <a:r>
              <a:rPr lang="en-US" dirty="0">
                <a:latin typeface="Times New Roman" panose="02020603050405020304" pitchFamily="18" charset="0"/>
                <a:cs typeface="Times New Roman" panose="02020603050405020304" pitchFamily="18" charset="0"/>
              </a:rPr>
              <a:t> of the SYN packet using a SYN/ACK packet.</a:t>
            </a:r>
          </a:p>
          <a:p>
            <a:r>
              <a:rPr lang="en-US" dirty="0">
                <a:latin typeface="Times New Roman" panose="02020603050405020304" pitchFamily="18" charset="0"/>
                <a:cs typeface="Times New Roman" panose="02020603050405020304" pitchFamily="18" charset="0"/>
              </a:rPr>
              <a:t>3. The client will receive the SYN/ACK packet from the server and will acknowledge it by sending an ACK packet.</a:t>
            </a:r>
          </a:p>
          <a:p>
            <a:r>
              <a:rPr lang="en-US" dirty="0">
                <a:latin typeface="Times New Roman" panose="02020603050405020304" pitchFamily="18" charset="0"/>
                <a:cs typeface="Times New Roman" panose="02020603050405020304" pitchFamily="18" charset="0"/>
              </a:rPr>
              <a:t>Then a TCP connection is established for data </a:t>
            </a:r>
            <a:r>
              <a:rPr lang="en-US" dirty="0" smtClean="0">
                <a:latin typeface="Times New Roman" panose="02020603050405020304" pitchFamily="18" charset="0"/>
                <a:cs typeface="Times New Roman" panose="02020603050405020304" pitchFamily="18" charset="0"/>
              </a:rPr>
              <a:t>transmission.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the TCP connection is established, it is time to start transferring </a:t>
            </a: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The browser will send a GET </a:t>
            </a:r>
            <a:r>
              <a:rPr lang="en-US" dirty="0" smtClean="0">
                <a:latin typeface="Times New Roman" panose="02020603050405020304" pitchFamily="18" charset="0"/>
                <a:cs typeface="Times New Roman" panose="02020603050405020304" pitchFamily="18" charset="0"/>
              </a:rPr>
              <a:t>request. If </a:t>
            </a:r>
            <a:r>
              <a:rPr lang="en-US" dirty="0">
                <a:latin typeface="Times New Roman" panose="02020603050405020304" pitchFamily="18" charset="0"/>
                <a:cs typeface="Times New Roman" panose="02020603050405020304" pitchFamily="18" charset="0"/>
              </a:rPr>
              <a:t>you’re entering credentials or submitting a form, this could be a POST request.</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25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EC7BD-6F2F-5143-A996-D01CBF63184B}"/>
              </a:ext>
            </a:extLst>
          </p:cNvPr>
          <p:cNvSpPr>
            <a:spLocks noGrp="1"/>
          </p:cNvSpPr>
          <p:nvPr>
            <p:ph type="title"/>
          </p:nvPr>
        </p:nvSpPr>
        <p:spPr>
          <a:xfrm>
            <a:off x="573451" y="678366"/>
            <a:ext cx="10645935" cy="950286"/>
          </a:xfrm>
        </p:spPr>
        <p:txBody>
          <a:bodyPr/>
          <a:lstStyle/>
          <a:p>
            <a:r>
              <a:rPr lang="en-US" sz="3200" dirty="0"/>
              <a:t/>
            </a:r>
            <a:br>
              <a:rPr lang="en-US" sz="3200" dirty="0"/>
            </a:br>
            <a:endParaRPr lang="en-US" dirty="0"/>
          </a:p>
        </p:txBody>
      </p:sp>
      <p:sp>
        <p:nvSpPr>
          <p:cNvPr id="3" name="TextBox 2"/>
          <p:cNvSpPr txBox="1"/>
          <p:nvPr/>
        </p:nvSpPr>
        <p:spPr>
          <a:xfrm>
            <a:off x="1196411" y="1628652"/>
            <a:ext cx="855434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server contains a webserver (i.e., Apache, IIS) that receives the request from the browser and passes it to a request handler to read and generate a response. The request handler is a program (written in ASP.NET, PHP, Ruby, etc.) that reads the request, its’ headers, and cookies to check what is being requested and also update the information on the server if needed. Then it will assemble a response in a particular format (JSON, XML, HTML).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48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510</Words>
  <Application>Microsoft Office PowerPoint</Application>
  <PresentationFormat>Widescreen</PresentationFormat>
  <Paragraphs>28</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Lifecycle of  web request</vt:lpstr>
      <vt:lpstr>Web request lifecycle</vt:lpstr>
      <vt:lpstr>PowerPoint Presentation</vt:lpstr>
      <vt:lpstr>PowerPoint Presentation</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hp</cp:lastModifiedBy>
  <cp:revision>11</cp:revision>
  <dcterms:created xsi:type="dcterms:W3CDTF">2020-06-30T04:13:35Z</dcterms:created>
  <dcterms:modified xsi:type="dcterms:W3CDTF">2022-04-01T17:29:13Z</dcterms:modified>
</cp:coreProperties>
</file>