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60" r:id="rId3"/>
    <p:sldId id="286" r:id="rId4"/>
    <p:sldId id="283"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p:scale>
          <a:sx n="81" d="100"/>
          <a:sy n="81" d="100"/>
        </p:scale>
        <p:origin x="-27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85AA151-AEFE-4049-A258-77C6BC0A3F4F}"/>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5" name="Footer Placeholder 4">
            <a:extLst>
              <a:ext uri="{FF2B5EF4-FFF2-40B4-BE49-F238E27FC236}">
                <a16:creationId xmlns:a16="http://schemas.microsoft.com/office/drawing/2014/main" xmlns=""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1B9BE6-ADE0-C14E-BFC4-211E7F3F76E2}"/>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5" name="Footer Placeholder 4">
            <a:extLst>
              <a:ext uri="{FF2B5EF4-FFF2-40B4-BE49-F238E27FC236}">
                <a16:creationId xmlns:a16="http://schemas.microsoft.com/office/drawing/2014/main" xmlns=""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27ABDB-F7F7-874C-85C4-6D6BEDBABF35}"/>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5" name="Footer Placeholder 4">
            <a:extLst>
              <a:ext uri="{FF2B5EF4-FFF2-40B4-BE49-F238E27FC236}">
                <a16:creationId xmlns:a16="http://schemas.microsoft.com/office/drawing/2014/main" xmlns=""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xmlns=""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xmlns=""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xmlns=""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xmlns=""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xmlns=""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xmlns=""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xmlns=""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xmlns=""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xmlns=""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xmlns=""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xmlns=""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xmlns=""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xmlns=""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xmlns=""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xmlns=""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7B1789-0EB2-9D4F-883E-9D2E70E6FAB6}"/>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5" name="Footer Placeholder 4">
            <a:extLst>
              <a:ext uri="{FF2B5EF4-FFF2-40B4-BE49-F238E27FC236}">
                <a16:creationId xmlns:a16="http://schemas.microsoft.com/office/drawing/2014/main" xmlns=""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80DCD2F-98E6-7C43-8636-C16BAC28259C}"/>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5" name="Footer Placeholder 4">
            <a:extLst>
              <a:ext uri="{FF2B5EF4-FFF2-40B4-BE49-F238E27FC236}">
                <a16:creationId xmlns:a16="http://schemas.microsoft.com/office/drawing/2014/main" xmlns=""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DED405B-3ED1-644B-881A-A904ED584EFD}"/>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6" name="Footer Placeholder 5">
            <a:extLst>
              <a:ext uri="{FF2B5EF4-FFF2-40B4-BE49-F238E27FC236}">
                <a16:creationId xmlns:a16="http://schemas.microsoft.com/office/drawing/2014/main" xmlns=""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737C03E-B4DC-B84B-8F32-81AD6FEFA64F}"/>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8" name="Footer Placeholder 7">
            <a:extLst>
              <a:ext uri="{FF2B5EF4-FFF2-40B4-BE49-F238E27FC236}">
                <a16:creationId xmlns:a16="http://schemas.microsoft.com/office/drawing/2014/main" xmlns=""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3BEFA9F-094E-844B-B146-8018F693941C}"/>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4" name="Footer Placeholder 3">
            <a:extLst>
              <a:ext uri="{FF2B5EF4-FFF2-40B4-BE49-F238E27FC236}">
                <a16:creationId xmlns:a16="http://schemas.microsoft.com/office/drawing/2014/main" xmlns=""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A7D4AEA-FB49-7B43-A8D7-6DCF73EFED98}"/>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3" name="Footer Placeholder 2">
            <a:extLst>
              <a:ext uri="{FF2B5EF4-FFF2-40B4-BE49-F238E27FC236}">
                <a16:creationId xmlns:a16="http://schemas.microsoft.com/office/drawing/2014/main" xmlns=""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CB1554B-7E8D-A54F-88D7-3B30BEB02C70}"/>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6" name="Footer Placeholder 5">
            <a:extLst>
              <a:ext uri="{FF2B5EF4-FFF2-40B4-BE49-F238E27FC236}">
                <a16:creationId xmlns:a16="http://schemas.microsoft.com/office/drawing/2014/main" xmlns=""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F606D8C-0F07-DF4C-9B42-7064FE34ED8C}"/>
              </a:ext>
            </a:extLst>
          </p:cNvPr>
          <p:cNvSpPr>
            <a:spLocks noGrp="1"/>
          </p:cNvSpPr>
          <p:nvPr>
            <p:ph type="dt" sz="half" idx="10"/>
          </p:nvPr>
        </p:nvSpPr>
        <p:spPr/>
        <p:txBody>
          <a:bodyPr/>
          <a:lstStyle/>
          <a:p>
            <a:fld id="{1D269190-6A13-034E-92A6-8400565D510F}" type="datetimeFigureOut">
              <a:rPr lang="en-US" smtClean="0"/>
              <a:t>4/2/2022</a:t>
            </a:fld>
            <a:endParaRPr lang="en-US"/>
          </a:p>
        </p:txBody>
      </p:sp>
      <p:sp>
        <p:nvSpPr>
          <p:cNvPr id="6" name="Footer Placeholder 5">
            <a:extLst>
              <a:ext uri="{FF2B5EF4-FFF2-40B4-BE49-F238E27FC236}">
                <a16:creationId xmlns:a16="http://schemas.microsoft.com/office/drawing/2014/main" xmlns=""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4/2/2022</a:t>
            </a:fld>
            <a:endParaRPr lang="en-US"/>
          </a:p>
        </p:txBody>
      </p:sp>
      <p:sp>
        <p:nvSpPr>
          <p:cNvPr id="5" name="Footer Placeholder 4">
            <a:extLst>
              <a:ext uri="{FF2B5EF4-FFF2-40B4-BE49-F238E27FC236}">
                <a16:creationId xmlns:a16="http://schemas.microsoft.com/office/drawing/2014/main" xmlns=""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089" y="2587234"/>
            <a:ext cx="7876673" cy="904185"/>
          </a:xfrm>
        </p:spPr>
        <p:txBody>
          <a:bodyPr/>
          <a:lstStyle/>
          <a:p>
            <a:r>
              <a:rPr lang="en-US" dirty="0" smtClean="0">
                <a:latin typeface="Times New Roman" pitchFamily="18" charset="0"/>
                <a:cs typeface="Times New Roman" pitchFamily="18" charset="0"/>
              </a:rPr>
              <a:t>Web Request Life Cycle</a:t>
            </a:r>
            <a:endParaRPr lang="en-US" dirty="0">
              <a:latin typeface="Times New Roman" pitchFamily="18" charset="0"/>
              <a:cs typeface="Times New Roman" pitchFamily="18" charset="0"/>
            </a:endParaRPr>
          </a:p>
        </p:txBody>
      </p:sp>
      <p:sp>
        <p:nvSpPr>
          <p:cNvPr id="5" name="Picture Placeholder 4">
            <a:extLst>
              <a:ext uri="{FF2B5EF4-FFF2-40B4-BE49-F238E27FC236}">
                <a16:creationId xmlns:a16="http://schemas.microsoft.com/office/drawing/2014/main" xmlns="" id="{376FD1C5-A518-4BB6-BCCA-9E09DFBBF8F6}"/>
              </a:ext>
            </a:extLst>
          </p:cNvPr>
          <p:cNvSpPr>
            <a:spLocks noGrp="1"/>
          </p:cNvSpPr>
          <p:nvPr>
            <p:ph type="pic" sz="quarter" idx="14"/>
          </p:nvPr>
        </p:nvSpPr>
        <p:spPr>
          <a:xfrm>
            <a:off x="12192000" y="0"/>
            <a:ext cx="691661" cy="6858000"/>
          </a:xfrm>
        </p:spPr>
      </p:sp>
      <p:sp>
        <p:nvSpPr>
          <p:cNvPr id="3" name="TextBox 2"/>
          <p:cNvSpPr txBox="1"/>
          <p:nvPr/>
        </p:nvSpPr>
        <p:spPr>
          <a:xfrm>
            <a:off x="128954" y="1371600"/>
            <a:ext cx="4005135" cy="646331"/>
          </a:xfrm>
          <a:prstGeom prst="rect">
            <a:avLst/>
          </a:prstGeom>
          <a:noFill/>
        </p:spPr>
        <p:txBody>
          <a:bodyPr wrap="none" rtlCol="0">
            <a:spAutoFit/>
          </a:bodyPr>
          <a:lstStyle/>
          <a:p>
            <a:r>
              <a:rPr lang="en-US" dirty="0" err="1" smtClean="0"/>
              <a:t>Chitrarasu</a:t>
            </a:r>
            <a:r>
              <a:rPr lang="en-US" dirty="0" smtClean="0"/>
              <a:t> V</a:t>
            </a:r>
          </a:p>
          <a:p>
            <a:r>
              <a:rPr lang="en-US" dirty="0"/>
              <a:t>c</a:t>
            </a:r>
            <a:r>
              <a:rPr lang="en-US" dirty="0" smtClean="0"/>
              <a:t>hitrarasu.venugopal@aspiresystems.biz</a:t>
            </a:r>
            <a:endParaRPr lang="en-IN" dirty="0"/>
          </a:p>
        </p:txBody>
      </p:sp>
    </p:spTree>
    <p:extLst>
      <p:ext uri="{BB962C8B-B14F-4D97-AF65-F5344CB8AC3E}">
        <p14:creationId xmlns:p14="http://schemas.microsoft.com/office/powerpoint/2010/main" val="302796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91128"/>
            <a:ext cx="10645935" cy="534788"/>
          </a:xfrm>
        </p:spPr>
        <p:txBody>
          <a:bodyPr/>
          <a:lstStyle/>
          <a:p>
            <a:r>
              <a:rPr lang="en-US" sz="3200" dirty="0" smtClean="0">
                <a:solidFill>
                  <a:srgbClr val="7030A0"/>
                </a:solidFill>
                <a:latin typeface="Times New Roman" pitchFamily="18" charset="0"/>
                <a:cs typeface="Times New Roman" pitchFamily="18" charset="0"/>
              </a:rPr>
              <a:t>Web Request Life Cycle</a:t>
            </a:r>
            <a:endParaRPr lang="en-US" sz="3200" dirty="0">
              <a:solidFill>
                <a:srgbClr val="7030A0"/>
              </a:solidFill>
              <a:latin typeface="Times New Roman" pitchFamily="18" charset="0"/>
              <a:cs typeface="Times New Roman" pitchFamily="18" charset="0"/>
            </a:endParaRPr>
          </a:p>
        </p:txBody>
      </p:sp>
      <p:sp>
        <p:nvSpPr>
          <p:cNvPr id="4" name="TextBox 3"/>
          <p:cNvSpPr txBox="1"/>
          <p:nvPr/>
        </p:nvSpPr>
        <p:spPr>
          <a:xfrm>
            <a:off x="2555631" y="2554795"/>
            <a:ext cx="6482861" cy="2031325"/>
          </a:xfrm>
          <a:prstGeom prst="rect">
            <a:avLst/>
          </a:prstGeom>
          <a:noFill/>
        </p:spPr>
        <p:txBody>
          <a:bodyPr wrap="square" rtlCol="0">
            <a:spAutoFit/>
          </a:bodyPr>
          <a:lstStyle/>
          <a:p>
            <a:pPr marL="285750" indent="-285750" fontAlgn="base">
              <a:buFont typeface="Arial" pitchFamily="34" charset="0"/>
              <a:buChar char="•"/>
            </a:pPr>
            <a:r>
              <a:rPr lang="en-US" dirty="0">
                <a:latin typeface="Times New Roman" pitchFamily="18" charset="0"/>
                <a:cs typeface="Times New Roman" pitchFamily="18" charset="0"/>
              </a:rPr>
              <a:t>Every Http request first contacts a DNS server which resolves the request URL domain to a IP </a:t>
            </a:r>
            <a:r>
              <a:rPr lang="en-US" dirty="0" smtClean="0">
                <a:latin typeface="Times New Roman" pitchFamily="18" charset="0"/>
                <a:cs typeface="Times New Roman" pitchFamily="18" charset="0"/>
              </a:rPr>
              <a:t>address.</a:t>
            </a:r>
          </a:p>
          <a:p>
            <a:pPr fontAlgn="base"/>
            <a:endParaRPr lang="en-US" dirty="0" smtClean="0">
              <a:latin typeface="Times New Roman" pitchFamily="18" charset="0"/>
              <a:cs typeface="Times New Roman" pitchFamily="18" charset="0"/>
            </a:endParaRPr>
          </a:p>
          <a:p>
            <a:pPr marL="285750" indent="-285750" fontAlgn="base">
              <a:buFont typeface="Arial" pitchFamily="34" charset="0"/>
              <a:buChar char="•"/>
            </a:pP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fetching the Webserver IP address request is forwarded to it(via PUT request). A webserver like apache handles this request and forwards this to application which has to handle this.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76885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63428"/>
            <a:ext cx="10645935" cy="590188"/>
          </a:xfrm>
        </p:spPr>
        <p:txBody>
          <a:bodyPr/>
          <a:lstStyle/>
          <a:p>
            <a:r>
              <a:rPr lang="en-US" sz="3600" dirty="0" smtClean="0">
                <a:solidFill>
                  <a:srgbClr val="7030A0"/>
                </a:solidFill>
                <a:latin typeface="Times New Roman" pitchFamily="18" charset="0"/>
                <a:cs typeface="Times New Roman" pitchFamily="18" charset="0"/>
              </a:rPr>
              <a:t>Web Request Life Cycle</a:t>
            </a:r>
            <a:endParaRPr lang="en-US" sz="3600" dirty="0">
              <a:solidFill>
                <a:srgbClr val="7030A0"/>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xmlns="" id="{C83B4360-8221-CF4E-A734-1D0F2446599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3967" y="6165708"/>
            <a:ext cx="996164" cy="446146"/>
          </a:xfrm>
          <a:prstGeom prst="rect">
            <a:avLst/>
          </a:prstGeom>
          <a:noFill/>
          <a:ln>
            <a:noFill/>
          </a:ln>
        </p:spPr>
      </p:pic>
      <p:sp>
        <p:nvSpPr>
          <p:cNvPr id="6" name="Content Placeholder 2">
            <a:extLst>
              <a:ext uri="{FF2B5EF4-FFF2-40B4-BE49-F238E27FC236}">
                <a16:creationId xmlns:a16="http://schemas.microsoft.com/office/drawing/2014/main" xmlns=""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TextBox 2"/>
          <p:cNvSpPr txBox="1"/>
          <p:nvPr/>
        </p:nvSpPr>
        <p:spPr>
          <a:xfrm>
            <a:off x="1198874" y="1287250"/>
            <a:ext cx="9483175" cy="3693319"/>
          </a:xfrm>
          <a:prstGeom prst="rect">
            <a:avLst/>
          </a:prstGeom>
          <a:noFill/>
        </p:spPr>
        <p:txBody>
          <a:bodyPr wrap="square" rtlCol="0">
            <a:spAutoFit/>
          </a:bodyPr>
          <a:lstStyle/>
          <a:p>
            <a:pPr marL="285750" indent="-285750" algn="just" fontAlgn="base">
              <a:buFont typeface="Arial"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order for a DNS server to resolve a domain to an IP address what first happens is the DNS Resolver (housed on your local device) searches through the browser’s cache. A cache is a block of memory used for temporary data storage that is likely to be used again. If the website was accessed recently by the device the IP address will have been cached — if this is the case the browser will immediately call the IP address to retrieve the web </a:t>
            </a:r>
            <a:r>
              <a:rPr lang="en-US" dirty="0" smtClean="0">
                <a:latin typeface="Times New Roman" pitchFamily="18" charset="0"/>
                <a:cs typeface="Times New Roman" pitchFamily="18" charset="0"/>
              </a:rPr>
              <a:t>page.</a:t>
            </a:r>
          </a:p>
          <a:p>
            <a:pPr marL="285750" indent="-285750" algn="just" fontAlgn="base">
              <a:buFont typeface="Arial" pitchFamily="34" charset="0"/>
              <a:buChar char="•"/>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IP address is not found in the local cache, the DNS </a:t>
            </a:r>
            <a:r>
              <a:rPr lang="en-US" dirty="0" err="1">
                <a:latin typeface="Times New Roman" pitchFamily="18" charset="0"/>
                <a:cs typeface="Times New Roman" pitchFamily="18" charset="0"/>
              </a:rPr>
              <a:t>Recursor</a:t>
            </a:r>
            <a:r>
              <a:rPr lang="en-US" dirty="0">
                <a:latin typeface="Times New Roman" pitchFamily="18" charset="0"/>
                <a:cs typeface="Times New Roman" pitchFamily="18" charset="0"/>
              </a:rPr>
              <a:t> (which is often the DNS Server of your Internet Service Provider) is accessed and queried. The DNS </a:t>
            </a:r>
            <a:r>
              <a:rPr lang="en-US" dirty="0" err="1">
                <a:latin typeface="Times New Roman" pitchFamily="18" charset="0"/>
                <a:cs typeface="Times New Roman" pitchFamily="18" charset="0"/>
              </a:rPr>
              <a:t>Recursor</a:t>
            </a:r>
            <a:r>
              <a:rPr lang="en-US" dirty="0">
                <a:latin typeface="Times New Roman" pitchFamily="18" charset="0"/>
                <a:cs typeface="Times New Roman" pitchFamily="18" charset="0"/>
              </a:rPr>
              <a:t> has a cache from websites that their clients have recently visited. If the IP address is still not located, the request will be passed to the Domain Server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lgn="just" fontAlgn="base">
              <a:buFont typeface="Arial" pitchFamily="34" charset="0"/>
              <a:buChar char="•"/>
            </a:pP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ere </a:t>
            </a:r>
            <a:r>
              <a:rPr lang="en-US" dirty="0">
                <a:latin typeface="Times New Roman" pitchFamily="18" charset="0"/>
                <a:cs typeface="Times New Roman" pitchFamily="18" charset="0"/>
              </a:rPr>
              <a:t>a request for the record of the domain is sent to the DNS Server and the IP address is </a:t>
            </a:r>
            <a:r>
              <a:rPr lang="en-US" dirty="0" smtClean="0">
                <a:latin typeface="Times New Roman" pitchFamily="18" charset="0"/>
                <a:cs typeface="Times New Roman" pitchFamily="18" charset="0"/>
              </a:rPr>
              <a:t>returned.</a:t>
            </a:r>
          </a:p>
          <a:p>
            <a:pPr marL="285750" indent="-285750" algn="just" fontAlgn="base">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returned IP address is then used to connect with the host server using the TCP/IP connection and retrieve the webpage via HTTP.</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98464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275D7-9B15-374F-B814-D4367F3D268D}"/>
              </a:ext>
            </a:extLst>
          </p:cNvPr>
          <p:cNvSpPr>
            <a:spLocks noGrp="1"/>
          </p:cNvSpPr>
          <p:nvPr>
            <p:ph type="title"/>
          </p:nvPr>
        </p:nvSpPr>
        <p:spPr>
          <a:xfrm>
            <a:off x="610397" y="505007"/>
            <a:ext cx="10645935" cy="590188"/>
          </a:xfrm>
        </p:spPr>
        <p:txBody>
          <a:bodyPr/>
          <a:lstStyle/>
          <a:p>
            <a:r>
              <a:rPr lang="en-US" sz="3600" dirty="0" smtClean="0">
                <a:solidFill>
                  <a:srgbClr val="7030A0"/>
                </a:solidFill>
                <a:latin typeface="Times New Roman" pitchFamily="18" charset="0"/>
                <a:cs typeface="Times New Roman" pitchFamily="18" charset="0"/>
              </a:rPr>
              <a:t>Web Request Life Cycle</a:t>
            </a:r>
            <a:endParaRPr lang="en-US" sz="3600" dirty="0">
              <a:solidFill>
                <a:srgbClr val="7030A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3" y="2266950"/>
            <a:ext cx="68865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402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334</Words>
  <Application>Microsoft Office PowerPoint</Application>
  <PresentationFormat>Custom</PresentationFormat>
  <Paragraphs>18</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Web Request Life Cycle</vt:lpstr>
      <vt:lpstr>Web Request Life Cycle</vt:lpstr>
      <vt:lpstr>Web Request Life Cycle</vt:lpstr>
      <vt:lpstr>Web Request Life Cycle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Shiva</cp:lastModifiedBy>
  <cp:revision>9</cp:revision>
  <dcterms:created xsi:type="dcterms:W3CDTF">2020-06-30T04:13:35Z</dcterms:created>
  <dcterms:modified xsi:type="dcterms:W3CDTF">2022-04-02T02:49:33Z</dcterms:modified>
</cp:coreProperties>
</file>