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82" r:id="rId3"/>
    <p:sldId id="260" r:id="rId4"/>
    <p:sldId id="287" r:id="rId5"/>
    <p:sldId id="281" r:id="rId6"/>
    <p:sldId id="286" r:id="rId7"/>
    <p:sldId id="283" r:id="rId8"/>
    <p:sldId id="2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06C7A-E31B-46D0-A632-E0FD6F5B0BC5}" v="1342" dt="2022-03-25T07:31:12.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varScale="1">
        <p:scale>
          <a:sx n="67" d="100"/>
          <a:sy n="67" d="100"/>
        </p:scale>
        <p:origin x="6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6</a:t>
            </a:fld>
            <a:endParaRPr lang="pl-PL"/>
          </a:p>
        </p:txBody>
      </p:sp>
    </p:spTree>
    <p:extLst>
      <p:ext uri="{BB962C8B-B14F-4D97-AF65-F5344CB8AC3E}">
        <p14:creationId xmlns:p14="http://schemas.microsoft.com/office/powerpoint/2010/main" val="324540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3/25/2022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3/25/2022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chitrarasu.venugopal@aspiresystems.biz" TargetMode="External"/><Relationship Id="rId3" Type="http://schemas.openxmlformats.org/officeDocument/2006/relationships/hyperlink" Target="mailto:harini.rajkumar@aspiresystems.biz" TargetMode="External"/><Relationship Id="rId7" Type="http://schemas.openxmlformats.org/officeDocument/2006/relationships/hyperlink" Target="mailto:nagaraj.kanagaraj@aspiresystems.biz" TargetMode="External"/><Relationship Id="rId2" Type="http://schemas.openxmlformats.org/officeDocument/2006/relationships/hyperlink" Target="mailto:dharshini.govind@aspiresystems.biz" TargetMode="External"/><Relationship Id="rId1" Type="http://schemas.openxmlformats.org/officeDocument/2006/relationships/slideLayout" Target="../slideLayouts/slideLayout12.xml"/><Relationship Id="rId6" Type="http://schemas.openxmlformats.org/officeDocument/2006/relationships/hyperlink" Target="mailto:yalapala.jayaram@aspiresystems.biz" TargetMode="External"/><Relationship Id="rId11" Type="http://schemas.openxmlformats.org/officeDocument/2006/relationships/hyperlink" Target="mailto:dinesh.boopathy@aspiresystems.biz" TargetMode="External"/><Relationship Id="rId5" Type="http://schemas.openxmlformats.org/officeDocument/2006/relationships/hyperlink" Target="mailto:gugan.balamurugan@aspiresystems.biz" TargetMode="External"/><Relationship Id="rId10" Type="http://schemas.openxmlformats.org/officeDocument/2006/relationships/hyperlink" Target="mailto:kishore.natrajan@aspiresystems.biz" TargetMode="External"/><Relationship Id="rId4" Type="http://schemas.openxmlformats.org/officeDocument/2006/relationships/hyperlink" Target="mailto:brindha.muruga@aspiresystems.biz" TargetMode="External"/><Relationship Id="rId9" Type="http://schemas.openxmlformats.org/officeDocument/2006/relationships/hyperlink" Target="mailto:ramakrishna.ravi@aspiresystems.bi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361" y="2396204"/>
            <a:ext cx="4794037" cy="991836"/>
          </a:xfrm>
        </p:spPr>
        <p:txBody>
          <a:bodyPr/>
          <a:lstStyle/>
          <a:p>
            <a:pPr algn="l">
              <a:lnSpc>
                <a:spcPct val="100000"/>
              </a:lnSpc>
              <a:spcBef>
                <a:spcPts val="0"/>
              </a:spcBef>
            </a:pPr>
            <a:r>
              <a:rPr lang="en-US" sz="5850" b="0" dirty="0">
                <a:latin typeface="Times New Roman"/>
                <a:cs typeface="Times New Roman"/>
              </a:rPr>
              <a:t>Team Genesis</a:t>
            </a:r>
          </a:p>
        </p:txBody>
      </p:sp>
      <p:sp>
        <p:nvSpPr>
          <p:cNvPr id="3" name="TextBox 2">
            <a:extLst>
              <a:ext uri="{FF2B5EF4-FFF2-40B4-BE49-F238E27FC236}">
                <a16:creationId xmlns:a16="http://schemas.microsoft.com/office/drawing/2014/main" id="{730BE924-6BDF-5616-EFD3-7AAA3A58DA39}"/>
              </a:ext>
            </a:extLst>
          </p:cNvPr>
          <p:cNvSpPr txBox="1"/>
          <p:nvPr/>
        </p:nvSpPr>
        <p:spPr>
          <a:xfrm>
            <a:off x="100446" y="446809"/>
            <a:ext cx="589510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Segoe UI"/>
              </a:rPr>
              <a:t>Team Members:</a:t>
            </a:r>
            <a:r>
              <a:rPr lang="en-US" dirty="0">
                <a:latin typeface="Times New Roman"/>
                <a:cs typeface="Segoe UI"/>
              </a:rPr>
              <a:t>​</a:t>
            </a:r>
          </a:p>
          <a:p>
            <a:r>
              <a:rPr lang="en-US" dirty="0">
                <a:cs typeface="Segoe UI"/>
              </a:rPr>
              <a:t>​</a:t>
            </a:r>
          </a:p>
          <a:p>
            <a:pPr>
              <a:buChar char="•"/>
            </a:pPr>
            <a:r>
              <a:rPr lang="en-US" sz="1200" dirty="0">
                <a:cs typeface="Arial"/>
              </a:rPr>
              <a:t>Yoga Dharshini G  -  </a:t>
            </a:r>
            <a:r>
              <a:rPr lang="en-US" sz="1200" dirty="0">
                <a:solidFill>
                  <a:srgbClr val="0563C1"/>
                </a:solidFill>
                <a:cs typeface="Arial"/>
                <a:hlinkClick r:id="rId2"/>
              </a:rPr>
              <a:t>dharshini.govind@aspiresystems.biz</a:t>
            </a:r>
            <a:r>
              <a:rPr lang="en-US" sz="1200" dirty="0">
                <a:cs typeface="Arial"/>
              </a:rPr>
              <a:t>​</a:t>
            </a:r>
          </a:p>
          <a:p>
            <a:pPr>
              <a:buChar char="•"/>
            </a:pPr>
            <a:r>
              <a:rPr lang="en-US" sz="1200" dirty="0">
                <a:cs typeface="Arial"/>
              </a:rPr>
              <a:t>Harini R  -  </a:t>
            </a:r>
            <a:r>
              <a:rPr lang="en-US" sz="1200" dirty="0">
                <a:solidFill>
                  <a:srgbClr val="0563C1"/>
                </a:solidFill>
                <a:cs typeface="Arial"/>
                <a:hlinkClick r:id="rId3"/>
              </a:rPr>
              <a:t>harini.rajkumar@aspiresystems.biz</a:t>
            </a:r>
            <a:r>
              <a:rPr lang="en-US" sz="1200" dirty="0">
                <a:cs typeface="Arial"/>
              </a:rPr>
              <a:t>​</a:t>
            </a:r>
          </a:p>
          <a:p>
            <a:pPr>
              <a:buChar char="•"/>
            </a:pPr>
            <a:r>
              <a:rPr lang="en-US" sz="1200" dirty="0">
                <a:cs typeface="Arial"/>
              </a:rPr>
              <a:t>Brindha M  -  </a:t>
            </a:r>
            <a:r>
              <a:rPr lang="en-US" sz="1200" dirty="0">
                <a:solidFill>
                  <a:srgbClr val="0563C1"/>
                </a:solidFill>
                <a:cs typeface="Arial"/>
                <a:hlinkClick r:id="rId4"/>
              </a:rPr>
              <a:t>brindha.muruga@aspiresystems.biz</a:t>
            </a:r>
            <a:r>
              <a:rPr lang="en-US" sz="1200" dirty="0">
                <a:cs typeface="Arial"/>
              </a:rPr>
              <a:t>​</a:t>
            </a:r>
          </a:p>
          <a:p>
            <a:pPr>
              <a:buChar char="•"/>
            </a:pPr>
            <a:r>
              <a:rPr lang="en-US" sz="1200" dirty="0">
                <a:cs typeface="Arial"/>
              </a:rPr>
              <a:t>Gugan RB  -  </a:t>
            </a:r>
            <a:r>
              <a:rPr lang="en-US" sz="1200" dirty="0">
                <a:solidFill>
                  <a:srgbClr val="0563C1"/>
                </a:solidFill>
                <a:cs typeface="Arial"/>
                <a:hlinkClick r:id="rId5"/>
              </a:rPr>
              <a:t>gugan.balamurugan@aspiresystems.biz</a:t>
            </a:r>
            <a:r>
              <a:rPr lang="en-US" sz="1200" dirty="0">
                <a:cs typeface="Arial"/>
              </a:rPr>
              <a:t>​</a:t>
            </a:r>
          </a:p>
          <a:p>
            <a:pPr>
              <a:buChar char="•"/>
            </a:pPr>
            <a:r>
              <a:rPr lang="en-US" sz="1200" dirty="0" err="1">
                <a:cs typeface="Arial"/>
              </a:rPr>
              <a:t>Yalapala</a:t>
            </a:r>
            <a:r>
              <a:rPr lang="en-US" sz="1200" dirty="0">
                <a:cs typeface="Arial"/>
              </a:rPr>
              <a:t> </a:t>
            </a:r>
            <a:r>
              <a:rPr lang="en-US" sz="1200" dirty="0" err="1">
                <a:cs typeface="Arial"/>
              </a:rPr>
              <a:t>sekhar</a:t>
            </a:r>
            <a:r>
              <a:rPr lang="en-US" sz="1200" dirty="0">
                <a:cs typeface="Arial"/>
              </a:rPr>
              <a:t>  -  </a:t>
            </a:r>
            <a:r>
              <a:rPr lang="en-US" sz="1200" dirty="0">
                <a:solidFill>
                  <a:srgbClr val="0563C1"/>
                </a:solidFill>
                <a:cs typeface="Arial"/>
                <a:hlinkClick r:id="rId6"/>
              </a:rPr>
              <a:t>yalapala.jayaram@aspiresystems.biz</a:t>
            </a:r>
            <a:r>
              <a:rPr lang="en-US" sz="1200" dirty="0">
                <a:cs typeface="Arial"/>
              </a:rPr>
              <a:t>​</a:t>
            </a:r>
          </a:p>
          <a:p>
            <a:pPr>
              <a:buChar char="•"/>
            </a:pPr>
            <a:r>
              <a:rPr lang="en-US" sz="1200" dirty="0">
                <a:cs typeface="Arial"/>
              </a:rPr>
              <a:t>Nagaraj K  -  </a:t>
            </a:r>
            <a:r>
              <a:rPr lang="en-US" sz="1200" dirty="0">
                <a:solidFill>
                  <a:srgbClr val="0563C1"/>
                </a:solidFill>
                <a:cs typeface="Arial"/>
                <a:hlinkClick r:id="rId7"/>
              </a:rPr>
              <a:t>nagaraj.kanagaraj@aspiresystems.biz</a:t>
            </a:r>
            <a:r>
              <a:rPr lang="en-US" sz="1200" dirty="0">
                <a:cs typeface="Arial"/>
              </a:rPr>
              <a:t>​</a:t>
            </a:r>
          </a:p>
          <a:p>
            <a:pPr>
              <a:buChar char="•"/>
            </a:pPr>
            <a:r>
              <a:rPr lang="en-US" sz="1200" dirty="0" err="1">
                <a:cs typeface="Arial"/>
              </a:rPr>
              <a:t>Chitrarasu</a:t>
            </a:r>
            <a:r>
              <a:rPr lang="en-US" sz="1200" dirty="0">
                <a:cs typeface="Arial"/>
              </a:rPr>
              <a:t> V  -  </a:t>
            </a:r>
            <a:r>
              <a:rPr lang="en-US" sz="1200" dirty="0">
                <a:solidFill>
                  <a:srgbClr val="0563C1"/>
                </a:solidFill>
                <a:cs typeface="Arial"/>
                <a:hlinkClick r:id="rId8"/>
              </a:rPr>
              <a:t>chitrarasu.venugopal@aspiresystems.biz</a:t>
            </a:r>
            <a:r>
              <a:rPr lang="en-US" sz="1200" dirty="0">
                <a:cs typeface="Arial"/>
              </a:rPr>
              <a:t>​</a:t>
            </a:r>
          </a:p>
          <a:p>
            <a:pPr>
              <a:buChar char="•"/>
            </a:pPr>
            <a:r>
              <a:rPr lang="en-US" sz="1200" dirty="0">
                <a:cs typeface="Arial"/>
              </a:rPr>
              <a:t>Ramakrishna P -  </a:t>
            </a:r>
            <a:r>
              <a:rPr lang="en-US" sz="1200" dirty="0">
                <a:solidFill>
                  <a:srgbClr val="0563C1"/>
                </a:solidFill>
                <a:cs typeface="Arial"/>
                <a:hlinkClick r:id="rId9"/>
              </a:rPr>
              <a:t>ramakrishna.ravi@aspiresystems.biz</a:t>
            </a:r>
            <a:r>
              <a:rPr lang="en-US" sz="1200" dirty="0">
                <a:cs typeface="Arial"/>
              </a:rPr>
              <a:t>​</a:t>
            </a:r>
          </a:p>
          <a:p>
            <a:pPr>
              <a:buChar char="•"/>
            </a:pPr>
            <a:r>
              <a:rPr lang="en-US" sz="1200" dirty="0">
                <a:cs typeface="Arial"/>
              </a:rPr>
              <a:t>Kishore Kumar AN - </a:t>
            </a:r>
            <a:r>
              <a:rPr lang="en-US" sz="1200" dirty="0">
                <a:solidFill>
                  <a:srgbClr val="0563C1"/>
                </a:solidFill>
                <a:cs typeface="Arial"/>
                <a:hlinkClick r:id="rId10"/>
              </a:rPr>
              <a:t>kishore.natrajan@aspiresystems.biz</a:t>
            </a:r>
            <a:r>
              <a:rPr lang="en-US" sz="1200" dirty="0">
                <a:cs typeface="Arial"/>
              </a:rPr>
              <a:t>​</a:t>
            </a:r>
          </a:p>
          <a:p>
            <a:pPr>
              <a:buChar char="•"/>
            </a:pPr>
            <a:r>
              <a:rPr lang="en-US" sz="1200" dirty="0">
                <a:cs typeface="Arial"/>
              </a:rPr>
              <a:t>Dinesh Kumaar B  -  </a:t>
            </a:r>
            <a:r>
              <a:rPr lang="en-US" sz="1200" dirty="0">
                <a:solidFill>
                  <a:srgbClr val="0563C1"/>
                </a:solidFill>
                <a:cs typeface="Arial"/>
                <a:hlinkClick r:id="rId11"/>
              </a:rPr>
              <a:t>dinesh.boopathy@aspiresystems.biz</a:t>
            </a:r>
            <a:r>
              <a:rPr lang="en-US" sz="1200" dirty="0">
                <a:cs typeface="Arial"/>
              </a:rPr>
              <a:t>​</a:t>
            </a:r>
          </a:p>
          <a:p>
            <a:r>
              <a:rPr lang="en-US" sz="1200" dirty="0">
                <a:cs typeface="Segoe UI"/>
              </a:rPr>
              <a:t>​</a:t>
            </a:r>
          </a:p>
          <a:p>
            <a:endParaRPr lang="en-US" dirty="0">
              <a:cs typeface="Arial"/>
            </a:endParaRPr>
          </a:p>
          <a:p>
            <a:r>
              <a:rPr lang="en-US" dirty="0">
                <a:cs typeface="Segoe UI"/>
              </a:rPr>
              <a:t>​</a:t>
            </a:r>
          </a:p>
          <a:p>
            <a:pPr algn="ctr"/>
            <a:r>
              <a:rPr lang="en-US" dirty="0">
                <a:cs typeface="Segoe UI"/>
              </a:rPr>
              <a:t>​</a:t>
            </a:r>
          </a:p>
          <a:p>
            <a:r>
              <a:rPr lang="en-US" dirty="0">
                <a:cs typeface="Segoe UI"/>
              </a:rPr>
              <a:t>​</a:t>
            </a:r>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1224-0E77-E642-BC36-872070A67649}"/>
              </a:ext>
            </a:extLst>
          </p:cNvPr>
          <p:cNvSpPr>
            <a:spLocks noGrp="1"/>
          </p:cNvSpPr>
          <p:nvPr>
            <p:ph type="title"/>
          </p:nvPr>
        </p:nvSpPr>
        <p:spPr>
          <a:xfrm>
            <a:off x="610397" y="701406"/>
            <a:ext cx="10645935" cy="950286"/>
          </a:xfrm>
        </p:spPr>
        <p:txBody>
          <a:bodyPr/>
          <a:lstStyle/>
          <a:p>
            <a:br>
              <a:rPr lang="en-US" sz="3200" dirty="0"/>
            </a:br>
            <a:endParaRPr lang="en-US" dirty="0"/>
          </a:p>
        </p:txBody>
      </p:sp>
      <p:sp>
        <p:nvSpPr>
          <p:cNvPr id="3" name="TextBox 2">
            <a:extLst>
              <a:ext uri="{FF2B5EF4-FFF2-40B4-BE49-F238E27FC236}">
                <a16:creationId xmlns:a16="http://schemas.microsoft.com/office/drawing/2014/main" id="{FE9067DD-52BA-AA28-8246-BA5852DD6FB8}"/>
              </a:ext>
            </a:extLst>
          </p:cNvPr>
          <p:cNvSpPr txBox="1"/>
          <p:nvPr/>
        </p:nvSpPr>
        <p:spPr>
          <a:xfrm>
            <a:off x="611332" y="498764"/>
            <a:ext cx="6076948" cy="32162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900" b="1" dirty="0">
                <a:ea typeface="+mn-lt"/>
                <a:cs typeface="+mn-lt"/>
              </a:rPr>
              <a:t>Designing</a:t>
            </a:r>
          </a:p>
          <a:p>
            <a:endParaRPr lang="en-US" sz="2900" b="1" dirty="0">
              <a:ea typeface="+mn-lt"/>
              <a:cs typeface="+mn-lt"/>
            </a:endParaRPr>
          </a:p>
          <a:p>
            <a:endParaRPr lang="en-US" sz="2900" b="1" dirty="0">
              <a:ea typeface="+mn-lt"/>
              <a:cs typeface="+mn-lt"/>
            </a:endParaRPr>
          </a:p>
          <a:p>
            <a:pPr algn="l"/>
            <a:endParaRPr lang="en-US" sz="2900" b="1" dirty="0">
              <a:cs typeface="Calibri"/>
            </a:endParaRPr>
          </a:p>
          <a:p>
            <a:endParaRPr lang="en-US" sz="2900" dirty="0">
              <a:cs typeface="Calibri"/>
            </a:endParaRPr>
          </a:p>
          <a:p>
            <a:endParaRPr lang="en-US" sz="2900" dirty="0">
              <a:cs typeface="Calibri"/>
            </a:endParaRPr>
          </a:p>
          <a:p>
            <a:endParaRPr lang="en-US" sz="2900" dirty="0">
              <a:cs typeface="Calibri"/>
            </a:endParaRPr>
          </a:p>
        </p:txBody>
      </p:sp>
      <p:sp>
        <p:nvSpPr>
          <p:cNvPr id="6" name="TextBox 5">
            <a:extLst>
              <a:ext uri="{FF2B5EF4-FFF2-40B4-BE49-F238E27FC236}">
                <a16:creationId xmlns:a16="http://schemas.microsoft.com/office/drawing/2014/main" id="{E04081B0-DDE4-C4F3-4982-7C39A7A862D0}"/>
              </a:ext>
            </a:extLst>
          </p:cNvPr>
          <p:cNvSpPr txBox="1"/>
          <p:nvPr/>
        </p:nvSpPr>
        <p:spPr>
          <a:xfrm>
            <a:off x="758536" y="1485900"/>
            <a:ext cx="815513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Designing is a simple high level abstraction of overall functionality by keeping in mind the future changes, flexibility to interact with existing software or to separate the modules such that some modules work as core </a:t>
            </a:r>
            <a:r>
              <a:rPr lang="en-US" dirty="0" err="1">
                <a:cs typeface="Calibri"/>
              </a:rPr>
              <a:t>api</a:t>
            </a:r>
            <a:r>
              <a:rPr lang="en-US" dirty="0">
                <a:cs typeface="Calibri"/>
              </a:rPr>
              <a:t>, while others are consuming the core </a:t>
            </a:r>
            <a:r>
              <a:rPr lang="en-US" dirty="0" err="1">
                <a:cs typeface="Calibri"/>
              </a:rPr>
              <a:t>api</a:t>
            </a:r>
            <a:r>
              <a:rPr lang="en-US" dirty="0">
                <a:cs typeface="Calibri"/>
              </a:rPr>
              <a:t>.</a:t>
            </a:r>
          </a:p>
          <a:p>
            <a:endParaRPr lang="en-US" dirty="0">
              <a:cs typeface="Calibri"/>
            </a:endParaRPr>
          </a:p>
          <a:p>
            <a:pPr marL="285750" indent="-285750">
              <a:buFont typeface="Arial"/>
              <a:buChar char="•"/>
            </a:pPr>
            <a:r>
              <a:rPr lang="en-US" dirty="0">
                <a:cs typeface="Calibri"/>
              </a:rPr>
              <a:t>Also it gives you option to segregate who will do what (with team). </a:t>
            </a:r>
            <a:endParaRPr lang="en-US">
              <a:cs typeface="Calibri"/>
            </a:endParaRPr>
          </a:p>
          <a:p>
            <a:endParaRPr lang="en-US" dirty="0">
              <a:cs typeface="Calibri"/>
            </a:endParaRPr>
          </a:p>
          <a:p>
            <a:pPr marL="285750" indent="-285750">
              <a:buFont typeface="Arial"/>
              <a:buChar char="•"/>
            </a:pPr>
            <a:r>
              <a:rPr lang="en-US" dirty="0">
                <a:cs typeface="Calibri"/>
              </a:rPr>
              <a:t>Software design is very important as the complexity grows</a:t>
            </a:r>
            <a:endParaRPr lang="en-US">
              <a:cs typeface="Calibri"/>
            </a:endParaRPr>
          </a:p>
        </p:txBody>
      </p:sp>
    </p:spTree>
    <p:extLst>
      <p:ext uri="{BB962C8B-B14F-4D97-AF65-F5344CB8AC3E}">
        <p14:creationId xmlns:p14="http://schemas.microsoft.com/office/powerpoint/2010/main" val="40887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174" y="473357"/>
            <a:ext cx="10645935" cy="493238"/>
          </a:xfrm>
        </p:spPr>
        <p:txBody>
          <a:bodyPr/>
          <a:lstStyle/>
          <a:p>
            <a:r>
              <a:rPr lang="en-US" sz="2900" dirty="0">
                <a:latin typeface="Calibri"/>
                <a:cs typeface="Calibri"/>
              </a:rPr>
              <a:t>Software Design Flaws and Impacts </a:t>
            </a:r>
            <a:endParaRPr lang="en-US" sz="2900" dirty="0"/>
          </a:p>
        </p:txBody>
      </p:sp>
      <p:graphicFrame>
        <p:nvGraphicFramePr>
          <p:cNvPr id="5" name="Table 5">
            <a:extLst>
              <a:ext uri="{FF2B5EF4-FFF2-40B4-BE49-F238E27FC236}">
                <a16:creationId xmlns:a16="http://schemas.microsoft.com/office/drawing/2014/main" id="{4D6D8ED1-1888-E9A6-3EB1-9E93BD8D9272}"/>
              </a:ext>
            </a:extLst>
          </p:cNvPr>
          <p:cNvGraphicFramePr>
            <a:graphicFrameLocks noGrp="1"/>
          </p:cNvGraphicFramePr>
          <p:nvPr>
            <p:extLst>
              <p:ext uri="{D42A27DB-BD31-4B8C-83A1-F6EECF244321}">
                <p14:modId xmlns:p14="http://schemas.microsoft.com/office/powerpoint/2010/main" val="3145823264"/>
              </p:ext>
            </p:extLst>
          </p:nvPr>
        </p:nvGraphicFramePr>
        <p:xfrm>
          <a:off x="1151658" y="1082385"/>
          <a:ext cx="8844050" cy="4546151"/>
        </p:xfrm>
        <a:graphic>
          <a:graphicData uri="http://schemas.openxmlformats.org/drawingml/2006/table">
            <a:tbl>
              <a:tblPr firstRow="1" bandRow="1">
                <a:tableStyleId>{5C22544A-7EE6-4342-B048-85BDC9FD1C3A}</a:tableStyleId>
              </a:tblPr>
              <a:tblGrid>
                <a:gridCol w="3676800">
                  <a:extLst>
                    <a:ext uri="{9D8B030D-6E8A-4147-A177-3AD203B41FA5}">
                      <a16:colId xmlns:a16="http://schemas.microsoft.com/office/drawing/2014/main" val="3909608339"/>
                    </a:ext>
                  </a:extLst>
                </a:gridCol>
                <a:gridCol w="5167250">
                  <a:extLst>
                    <a:ext uri="{9D8B030D-6E8A-4147-A177-3AD203B41FA5}">
                      <a16:colId xmlns:a16="http://schemas.microsoft.com/office/drawing/2014/main" val="590678997"/>
                    </a:ext>
                  </a:extLst>
                </a:gridCol>
              </a:tblGrid>
              <a:tr h="337705">
                <a:tc>
                  <a:txBody>
                    <a:bodyPr/>
                    <a:lstStyle/>
                    <a:p>
                      <a:pPr algn="ctr"/>
                      <a:r>
                        <a:rPr lang="en-US" dirty="0"/>
                        <a:t>Software Design flaws</a:t>
                      </a:r>
                    </a:p>
                  </a:txBody>
                  <a:tcPr/>
                </a:tc>
                <a:tc>
                  <a:txBody>
                    <a:bodyPr/>
                    <a:lstStyle/>
                    <a:p>
                      <a:pPr algn="ctr"/>
                      <a:r>
                        <a:rPr lang="en-US" dirty="0"/>
                        <a:t>Description</a:t>
                      </a:r>
                    </a:p>
                  </a:txBody>
                  <a:tcPr/>
                </a:tc>
                <a:extLst>
                  <a:ext uri="{0D108BD9-81ED-4DB2-BD59-A6C34878D82A}">
                    <a16:rowId xmlns:a16="http://schemas.microsoft.com/office/drawing/2014/main" val="171884787"/>
                  </a:ext>
                </a:extLst>
              </a:tr>
              <a:tr h="1240873">
                <a:tc>
                  <a:txBody>
                    <a:bodyPr/>
                    <a:lstStyle/>
                    <a:p>
                      <a:r>
                        <a:rPr lang="en-US" dirty="0"/>
                        <a:t>Functional</a:t>
                      </a:r>
                    </a:p>
                  </a:txBody>
                  <a:tcPr/>
                </a:tc>
                <a:tc>
                  <a:txBody>
                    <a:bodyPr/>
                    <a:lstStyle/>
                    <a:p>
                      <a:pPr lvl="0" algn="l">
                        <a:lnSpc>
                          <a:spcPct val="100000"/>
                        </a:lnSpc>
                        <a:spcBef>
                          <a:spcPts val="0"/>
                        </a:spcBef>
                        <a:spcAft>
                          <a:spcPts val="0"/>
                        </a:spcAft>
                        <a:buNone/>
                      </a:pPr>
                      <a:r>
                        <a:rPr lang="en-US" sz="1800" b="0" i="0" u="none" strike="noStrike" noProof="0" dirty="0">
                          <a:latin typeface="Calibri"/>
                        </a:rPr>
                        <a:t>A design that fails to achieve planned functionality. For example, software that allows users to configure it but then ignores configuration settings.</a:t>
                      </a:r>
                      <a:endParaRPr lang="en-US" dirty="0"/>
                    </a:p>
                    <a:p>
                      <a:pPr lvl="0">
                        <a:buNone/>
                      </a:pPr>
                      <a:endParaRPr lang="en-US" dirty="0"/>
                    </a:p>
                  </a:txBody>
                  <a:tcPr/>
                </a:tc>
                <a:extLst>
                  <a:ext uri="{0D108BD9-81ED-4DB2-BD59-A6C34878D82A}">
                    <a16:rowId xmlns:a16="http://schemas.microsoft.com/office/drawing/2014/main" val="4120726307"/>
                  </a:ext>
                </a:extLst>
              </a:tr>
              <a:tr h="1335110">
                <a:tc>
                  <a:txBody>
                    <a:bodyPr/>
                    <a:lstStyle/>
                    <a:p>
                      <a:r>
                        <a:rPr lang="en-US" dirty="0"/>
                        <a:t>Customer Experience</a:t>
                      </a:r>
                    </a:p>
                  </a:txBody>
                  <a:tcPr/>
                </a:tc>
                <a:tc>
                  <a:txBody>
                    <a:bodyPr/>
                    <a:lstStyle/>
                    <a:p>
                      <a:pPr lvl="0" algn="l">
                        <a:lnSpc>
                          <a:spcPct val="100000"/>
                        </a:lnSpc>
                        <a:spcBef>
                          <a:spcPts val="0"/>
                        </a:spcBef>
                        <a:spcAft>
                          <a:spcPts val="0"/>
                        </a:spcAft>
                        <a:buNone/>
                      </a:pPr>
                      <a:r>
                        <a:rPr lang="en-US" sz="1800" b="0" i="0" u="none" strike="noStrike" noProof="0" dirty="0">
                          <a:latin typeface="Calibri"/>
                        </a:rPr>
                        <a:t>A feature, function, behavior, look, feel or flow that results in a poor customer experience such as a device that is always beeping with no easy way to turn beeps off.</a:t>
                      </a:r>
                      <a:endParaRPr lang="en-US" dirty="0"/>
                    </a:p>
                    <a:p>
                      <a:pPr lvl="0">
                        <a:buNone/>
                      </a:pPr>
                      <a:endParaRPr lang="en-US" dirty="0"/>
                    </a:p>
                  </a:txBody>
                  <a:tcPr/>
                </a:tc>
                <a:extLst>
                  <a:ext uri="{0D108BD9-81ED-4DB2-BD59-A6C34878D82A}">
                    <a16:rowId xmlns:a16="http://schemas.microsoft.com/office/drawing/2014/main" val="199526154"/>
                  </a:ext>
                </a:extLst>
              </a:tr>
              <a:tr h="1476478">
                <a:tc>
                  <a:txBody>
                    <a:bodyPr/>
                    <a:lstStyle/>
                    <a:p>
                      <a:r>
                        <a:rPr lang="en-US" dirty="0"/>
                        <a:t>Usability</a:t>
                      </a:r>
                    </a:p>
                  </a:txBody>
                  <a:tcPr/>
                </a:tc>
                <a:tc>
                  <a:txBody>
                    <a:bodyPr/>
                    <a:lstStyle/>
                    <a:p>
                      <a:pPr lvl="0" algn="l">
                        <a:lnSpc>
                          <a:spcPct val="100000"/>
                        </a:lnSpc>
                        <a:spcBef>
                          <a:spcPts val="0"/>
                        </a:spcBef>
                        <a:spcAft>
                          <a:spcPts val="0"/>
                        </a:spcAft>
                        <a:buNone/>
                      </a:pPr>
                      <a:r>
                        <a:rPr lang="en-US" sz="1800" b="0" i="0" u="none" strike="noStrike" noProof="0" dirty="0">
                          <a:latin typeface="Calibri"/>
                        </a:rPr>
                        <a:t>A user interface that customers find to be clumsy, slow, counterintuitive or useless. For example, software that is crowded with cryptic icons with no clear function or hint as to what each does.</a:t>
                      </a:r>
                      <a:endParaRPr lang="en-US" dirty="0"/>
                    </a:p>
                    <a:p>
                      <a:pPr lvl="0">
                        <a:buNone/>
                      </a:pPr>
                      <a:endParaRPr lang="en-US" dirty="0"/>
                    </a:p>
                  </a:txBody>
                  <a:tcPr/>
                </a:tc>
                <a:extLst>
                  <a:ext uri="{0D108BD9-81ED-4DB2-BD59-A6C34878D82A}">
                    <a16:rowId xmlns:a16="http://schemas.microsoft.com/office/drawing/2014/main" val="419003565"/>
                  </a:ext>
                </a:extLst>
              </a:tr>
            </a:tbl>
          </a:graphicData>
        </a:graphic>
      </p:graphicFrame>
    </p:spTree>
    <p:extLst>
      <p:ext uri="{BB962C8B-B14F-4D97-AF65-F5344CB8AC3E}">
        <p14:creationId xmlns:p14="http://schemas.microsoft.com/office/powerpoint/2010/main" val="167688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573451" y="678366"/>
            <a:ext cx="10645935" cy="950286"/>
          </a:xfrm>
        </p:spPr>
        <p:txBody>
          <a:bodyPr/>
          <a:lstStyle/>
          <a:p>
            <a:br>
              <a:rPr lang="en-US" sz="3200" dirty="0"/>
            </a:br>
            <a:endParaRPr lang="en-US" dirty="0"/>
          </a:p>
        </p:txBody>
      </p:sp>
      <p:sp>
        <p:nvSpPr>
          <p:cNvPr id="3" name="TextBox 2">
            <a:extLst>
              <a:ext uri="{FF2B5EF4-FFF2-40B4-BE49-F238E27FC236}">
                <a16:creationId xmlns:a16="http://schemas.microsoft.com/office/drawing/2014/main" id="{EDAA0091-FF9D-C7E9-18DA-7563BFA5BDE2}"/>
              </a:ext>
            </a:extLst>
          </p:cNvPr>
          <p:cNvSpPr txBox="1"/>
          <p:nvPr/>
        </p:nvSpPr>
        <p:spPr>
          <a:xfrm>
            <a:off x="576696" y="420832"/>
            <a:ext cx="7245925"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900" b="1" dirty="0">
                <a:cs typeface="Calibri"/>
              </a:rPr>
              <a:t>Software Design Flaws and Impacts </a:t>
            </a:r>
            <a:endParaRPr lang="en-US" sz="2900">
              <a:ea typeface="+mn-lt"/>
              <a:cs typeface="+mn-lt"/>
            </a:endParaRPr>
          </a:p>
          <a:p>
            <a:pPr algn="l"/>
            <a:endParaRPr lang="en-US" sz="2900" dirty="0">
              <a:cs typeface="Calibri"/>
            </a:endParaRPr>
          </a:p>
        </p:txBody>
      </p:sp>
      <p:graphicFrame>
        <p:nvGraphicFramePr>
          <p:cNvPr id="7" name="Table 5">
            <a:extLst>
              <a:ext uri="{FF2B5EF4-FFF2-40B4-BE49-F238E27FC236}">
                <a16:creationId xmlns:a16="http://schemas.microsoft.com/office/drawing/2014/main" id="{41E6A94C-1AAF-90B3-2AB4-BF10033FE8AB}"/>
              </a:ext>
            </a:extLst>
          </p:cNvPr>
          <p:cNvGraphicFramePr>
            <a:graphicFrameLocks noGrp="1"/>
          </p:cNvGraphicFramePr>
          <p:nvPr>
            <p:extLst>
              <p:ext uri="{D42A27DB-BD31-4B8C-83A1-F6EECF244321}">
                <p14:modId xmlns:p14="http://schemas.microsoft.com/office/powerpoint/2010/main" val="3336764670"/>
              </p:ext>
            </p:extLst>
          </p:nvPr>
        </p:nvGraphicFramePr>
        <p:xfrm>
          <a:off x="1151658" y="1082385"/>
          <a:ext cx="8844050" cy="4914708"/>
        </p:xfrm>
        <a:graphic>
          <a:graphicData uri="http://schemas.openxmlformats.org/drawingml/2006/table">
            <a:tbl>
              <a:tblPr firstRow="1" bandRow="1">
                <a:tableStyleId>{5C22544A-7EE6-4342-B048-85BDC9FD1C3A}</a:tableStyleId>
              </a:tblPr>
              <a:tblGrid>
                <a:gridCol w="3676800">
                  <a:extLst>
                    <a:ext uri="{9D8B030D-6E8A-4147-A177-3AD203B41FA5}">
                      <a16:colId xmlns:a16="http://schemas.microsoft.com/office/drawing/2014/main" val="3909608339"/>
                    </a:ext>
                  </a:extLst>
                </a:gridCol>
                <a:gridCol w="5167250">
                  <a:extLst>
                    <a:ext uri="{9D8B030D-6E8A-4147-A177-3AD203B41FA5}">
                      <a16:colId xmlns:a16="http://schemas.microsoft.com/office/drawing/2014/main" val="590678997"/>
                    </a:ext>
                  </a:extLst>
                </a:gridCol>
              </a:tblGrid>
              <a:tr h="337705">
                <a:tc>
                  <a:txBody>
                    <a:bodyPr/>
                    <a:lstStyle/>
                    <a:p>
                      <a:pPr algn="ctr"/>
                      <a:r>
                        <a:rPr lang="en-US" dirty="0"/>
                        <a:t>Software Design flaws</a:t>
                      </a:r>
                    </a:p>
                  </a:txBody>
                  <a:tcPr/>
                </a:tc>
                <a:tc>
                  <a:txBody>
                    <a:bodyPr/>
                    <a:lstStyle/>
                    <a:p>
                      <a:pPr algn="ctr"/>
                      <a:r>
                        <a:rPr lang="en-US" dirty="0"/>
                        <a:t>Description</a:t>
                      </a:r>
                    </a:p>
                  </a:txBody>
                  <a:tcPr/>
                </a:tc>
                <a:extLst>
                  <a:ext uri="{0D108BD9-81ED-4DB2-BD59-A6C34878D82A}">
                    <a16:rowId xmlns:a16="http://schemas.microsoft.com/office/drawing/2014/main" val="171884787"/>
                  </a:ext>
                </a:extLst>
              </a:tr>
              <a:tr h="1240873">
                <a:tc>
                  <a:txBody>
                    <a:bodyPr/>
                    <a:lstStyle/>
                    <a:p>
                      <a:r>
                        <a:rPr lang="en-US" dirty="0"/>
                        <a:t>Feasibility</a:t>
                      </a:r>
                    </a:p>
                  </a:txBody>
                  <a:tcPr/>
                </a:tc>
                <a:tc>
                  <a:txBody>
                    <a:bodyPr/>
                    <a:lstStyle/>
                    <a:p>
                      <a:pPr lvl="0" algn="l">
                        <a:lnSpc>
                          <a:spcPct val="100000"/>
                        </a:lnSpc>
                        <a:spcBef>
                          <a:spcPts val="0"/>
                        </a:spcBef>
                        <a:spcAft>
                          <a:spcPts val="0"/>
                        </a:spcAft>
                        <a:buNone/>
                      </a:pPr>
                      <a:r>
                        <a:rPr lang="en-US" sz="1800" b="0" i="0" u="none" strike="noStrike" noProof="0" dirty="0">
                          <a:latin typeface="Calibri"/>
                        </a:rPr>
                        <a:t>A design that can't be built due to constraints that the design fails to consider. This typically results from incorrect assumptions or miscalculation such as an interior design that doesn't actually fit into the available space.</a:t>
                      </a:r>
                      <a:endParaRPr lang="en-US" dirty="0"/>
                    </a:p>
                    <a:p>
                      <a:pPr lvl="0">
                        <a:buNone/>
                      </a:pPr>
                      <a:endParaRPr lang="en-US" dirty="0"/>
                    </a:p>
                  </a:txBody>
                  <a:tcPr/>
                </a:tc>
                <a:extLst>
                  <a:ext uri="{0D108BD9-81ED-4DB2-BD59-A6C34878D82A}">
                    <a16:rowId xmlns:a16="http://schemas.microsoft.com/office/drawing/2014/main" val="4120726307"/>
                  </a:ext>
                </a:extLst>
              </a:tr>
              <a:tr h="1335110">
                <a:tc>
                  <a:txBody>
                    <a:bodyPr/>
                    <a:lstStyle/>
                    <a:p>
                      <a:r>
                        <a:rPr lang="en-US" dirty="0"/>
                        <a:t>Errors</a:t>
                      </a:r>
                    </a:p>
                  </a:txBody>
                  <a:tcPr/>
                </a:tc>
                <a:tc>
                  <a:txBody>
                    <a:bodyPr/>
                    <a:lstStyle/>
                    <a:p>
                      <a:pPr lvl="0" algn="l">
                        <a:lnSpc>
                          <a:spcPct val="100000"/>
                        </a:lnSpc>
                        <a:spcBef>
                          <a:spcPts val="0"/>
                        </a:spcBef>
                        <a:spcAft>
                          <a:spcPts val="0"/>
                        </a:spcAft>
                        <a:buNone/>
                      </a:pPr>
                      <a:r>
                        <a:rPr lang="en-US" sz="1800" b="0" i="0" u="none" strike="noStrike" noProof="0" dirty="0">
                          <a:latin typeface="Calibri"/>
                        </a:rPr>
                        <a:t>A design that fails to handle errors in a reasonable way. For example, unnecessarily halting on minor errors.</a:t>
                      </a:r>
                      <a:endParaRPr lang="en-US" dirty="0"/>
                    </a:p>
                    <a:p>
                      <a:pPr lvl="0">
                        <a:buNone/>
                      </a:pPr>
                      <a:endParaRPr lang="en-US" dirty="0"/>
                    </a:p>
                  </a:txBody>
                  <a:tcPr/>
                </a:tc>
                <a:extLst>
                  <a:ext uri="{0D108BD9-81ED-4DB2-BD59-A6C34878D82A}">
                    <a16:rowId xmlns:a16="http://schemas.microsoft.com/office/drawing/2014/main" val="199526154"/>
                  </a:ext>
                </a:extLst>
              </a:tr>
              <a:tr h="1476478">
                <a:tc>
                  <a:txBody>
                    <a:bodyPr/>
                    <a:lstStyle/>
                    <a:p>
                      <a:r>
                        <a:rPr lang="en-US" dirty="0"/>
                        <a:t>Performance</a:t>
                      </a:r>
                    </a:p>
                  </a:txBody>
                  <a:tcPr/>
                </a:tc>
                <a:tc>
                  <a:txBody>
                    <a:bodyPr/>
                    <a:lstStyle/>
                    <a:p>
                      <a:pPr lvl="0" algn="l">
                        <a:lnSpc>
                          <a:spcPct val="100000"/>
                        </a:lnSpc>
                        <a:spcBef>
                          <a:spcPts val="0"/>
                        </a:spcBef>
                        <a:spcAft>
                          <a:spcPts val="0"/>
                        </a:spcAft>
                        <a:buNone/>
                      </a:pPr>
                      <a:r>
                        <a:rPr lang="en-US" sz="1800" b="0" i="0" u="none" strike="noStrike" noProof="0" dirty="0"/>
                        <a:t>Products, services, processes, tools and machines that fail to achieve a reasonable level of performance such as consuming time while navigating to different pages.</a:t>
                      </a:r>
                    </a:p>
                  </a:txBody>
                  <a:tcPr/>
                </a:tc>
                <a:extLst>
                  <a:ext uri="{0D108BD9-81ED-4DB2-BD59-A6C34878D82A}">
                    <a16:rowId xmlns:a16="http://schemas.microsoft.com/office/drawing/2014/main" val="419003565"/>
                  </a:ext>
                </a:extLst>
              </a:tr>
            </a:tbl>
          </a:graphicData>
        </a:graphic>
      </p:graphicFrame>
    </p:spTree>
    <p:extLst>
      <p:ext uri="{BB962C8B-B14F-4D97-AF65-F5344CB8AC3E}">
        <p14:creationId xmlns:p14="http://schemas.microsoft.com/office/powerpoint/2010/main" val="84848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773032" y="425297"/>
            <a:ext cx="10645935" cy="950286"/>
          </a:xfrm>
        </p:spPr>
        <p:txBody>
          <a:bodyPr/>
          <a:lstStyle/>
          <a:p>
            <a:br>
              <a:rPr lang="en-US" sz="3200" dirty="0"/>
            </a:br>
            <a:endParaRPr lang="en-US" dirty="0"/>
          </a:p>
        </p:txBody>
      </p:sp>
      <p:graphicFrame>
        <p:nvGraphicFramePr>
          <p:cNvPr id="4" name="Table 5">
            <a:extLst>
              <a:ext uri="{FF2B5EF4-FFF2-40B4-BE49-F238E27FC236}">
                <a16:creationId xmlns:a16="http://schemas.microsoft.com/office/drawing/2014/main" id="{E5D8C2F9-C8F2-96B8-E834-7BD586883F2F}"/>
              </a:ext>
            </a:extLst>
          </p:cNvPr>
          <p:cNvGraphicFramePr>
            <a:graphicFrameLocks noGrp="1"/>
          </p:cNvGraphicFramePr>
          <p:nvPr>
            <p:extLst>
              <p:ext uri="{D42A27DB-BD31-4B8C-83A1-F6EECF244321}">
                <p14:modId xmlns:p14="http://schemas.microsoft.com/office/powerpoint/2010/main" val="371659527"/>
              </p:ext>
            </p:extLst>
          </p:nvPr>
        </p:nvGraphicFramePr>
        <p:xfrm>
          <a:off x="1151658" y="1082385"/>
          <a:ext cx="8844050" cy="4640388"/>
        </p:xfrm>
        <a:graphic>
          <a:graphicData uri="http://schemas.openxmlformats.org/drawingml/2006/table">
            <a:tbl>
              <a:tblPr firstRow="1" bandRow="1">
                <a:tableStyleId>{5C22544A-7EE6-4342-B048-85BDC9FD1C3A}</a:tableStyleId>
              </a:tblPr>
              <a:tblGrid>
                <a:gridCol w="3676800">
                  <a:extLst>
                    <a:ext uri="{9D8B030D-6E8A-4147-A177-3AD203B41FA5}">
                      <a16:colId xmlns:a16="http://schemas.microsoft.com/office/drawing/2014/main" val="3909608339"/>
                    </a:ext>
                  </a:extLst>
                </a:gridCol>
                <a:gridCol w="5167250">
                  <a:extLst>
                    <a:ext uri="{9D8B030D-6E8A-4147-A177-3AD203B41FA5}">
                      <a16:colId xmlns:a16="http://schemas.microsoft.com/office/drawing/2014/main" val="590678997"/>
                    </a:ext>
                  </a:extLst>
                </a:gridCol>
              </a:tblGrid>
              <a:tr h="337705">
                <a:tc>
                  <a:txBody>
                    <a:bodyPr/>
                    <a:lstStyle/>
                    <a:p>
                      <a:pPr algn="ctr"/>
                      <a:r>
                        <a:rPr lang="en-US" dirty="0"/>
                        <a:t>Software Design flaws</a:t>
                      </a:r>
                    </a:p>
                  </a:txBody>
                  <a:tcPr/>
                </a:tc>
                <a:tc>
                  <a:txBody>
                    <a:bodyPr/>
                    <a:lstStyle/>
                    <a:p>
                      <a:pPr algn="ctr"/>
                      <a:r>
                        <a:rPr lang="en-US" dirty="0"/>
                        <a:t>Description</a:t>
                      </a:r>
                    </a:p>
                  </a:txBody>
                  <a:tcPr/>
                </a:tc>
                <a:extLst>
                  <a:ext uri="{0D108BD9-81ED-4DB2-BD59-A6C34878D82A}">
                    <a16:rowId xmlns:a16="http://schemas.microsoft.com/office/drawing/2014/main" val="171884787"/>
                  </a:ext>
                </a:extLst>
              </a:tr>
              <a:tr h="1240873">
                <a:tc>
                  <a:txBody>
                    <a:bodyPr/>
                    <a:lstStyle/>
                    <a:p>
                      <a:r>
                        <a:rPr lang="en-US" dirty="0"/>
                        <a:t>Sensory Design</a:t>
                      </a:r>
                    </a:p>
                  </a:txBody>
                  <a:tcPr/>
                </a:tc>
                <a:tc>
                  <a:txBody>
                    <a:bodyPr/>
                    <a:lstStyle/>
                    <a:p>
                      <a:pPr lvl="0" algn="l">
                        <a:lnSpc>
                          <a:spcPct val="100000"/>
                        </a:lnSpc>
                        <a:spcBef>
                          <a:spcPts val="0"/>
                        </a:spcBef>
                        <a:spcAft>
                          <a:spcPts val="0"/>
                        </a:spcAft>
                        <a:buNone/>
                      </a:pPr>
                      <a:r>
                        <a:rPr lang="en-US" sz="1800" b="0" i="0" u="none" strike="noStrike" noProof="0" dirty="0"/>
                        <a:t>A design that fails with respect to sight, sound, touch, taste or smell such as when a fingerprint sensors fails to scan the fingerprint.</a:t>
                      </a:r>
                    </a:p>
                    <a:p>
                      <a:pPr lvl="0" algn="l">
                        <a:lnSpc>
                          <a:spcPct val="100000"/>
                        </a:lnSpc>
                        <a:spcBef>
                          <a:spcPts val="0"/>
                        </a:spcBef>
                        <a:spcAft>
                          <a:spcPts val="0"/>
                        </a:spcAft>
                        <a:buNone/>
                      </a:pPr>
                      <a:endParaRPr lang="en-US" sz="1800" b="0" i="0" u="none" strike="noStrike" noProof="0" dirty="0">
                        <a:latin typeface="Calibri"/>
                      </a:endParaRPr>
                    </a:p>
                    <a:p>
                      <a:pPr lvl="0">
                        <a:buNone/>
                      </a:pPr>
                      <a:endParaRPr lang="en-US" dirty="0"/>
                    </a:p>
                  </a:txBody>
                  <a:tcPr/>
                </a:tc>
                <a:extLst>
                  <a:ext uri="{0D108BD9-81ED-4DB2-BD59-A6C34878D82A}">
                    <a16:rowId xmlns:a16="http://schemas.microsoft.com/office/drawing/2014/main" val="4120726307"/>
                  </a:ext>
                </a:extLst>
              </a:tr>
              <a:tr h="1335110">
                <a:tc>
                  <a:txBody>
                    <a:bodyPr/>
                    <a:lstStyle/>
                    <a:p>
                      <a:r>
                        <a:rPr lang="en-US" dirty="0"/>
                        <a:t>Accessibility</a:t>
                      </a:r>
                    </a:p>
                  </a:txBody>
                  <a:tcPr/>
                </a:tc>
                <a:tc>
                  <a:txBody>
                    <a:bodyPr/>
                    <a:lstStyle/>
                    <a:p>
                      <a:pPr lvl="0" algn="l">
                        <a:lnSpc>
                          <a:spcPct val="100000"/>
                        </a:lnSpc>
                        <a:spcBef>
                          <a:spcPts val="0"/>
                        </a:spcBef>
                        <a:spcAft>
                          <a:spcPts val="0"/>
                        </a:spcAft>
                        <a:buNone/>
                      </a:pPr>
                      <a:r>
                        <a:rPr lang="en-US" sz="1800" b="0" i="0" u="none" strike="noStrike" noProof="0" dirty="0">
                          <a:latin typeface="Calibri"/>
                        </a:rPr>
                        <a:t>A design that is difficult for some people to use such as when the application can't be used by the targeted user.</a:t>
                      </a:r>
                    </a:p>
                  </a:txBody>
                  <a:tcPr/>
                </a:tc>
                <a:extLst>
                  <a:ext uri="{0D108BD9-81ED-4DB2-BD59-A6C34878D82A}">
                    <a16:rowId xmlns:a16="http://schemas.microsoft.com/office/drawing/2014/main" val="199526154"/>
                  </a:ext>
                </a:extLst>
              </a:tr>
              <a:tr h="1476478">
                <a:tc>
                  <a:txBody>
                    <a:bodyPr/>
                    <a:lstStyle/>
                    <a:p>
                      <a:r>
                        <a:rPr lang="en-US" dirty="0"/>
                        <a:t>Risk</a:t>
                      </a:r>
                    </a:p>
                  </a:txBody>
                  <a:tcPr/>
                </a:tc>
                <a:tc>
                  <a:txBody>
                    <a:bodyPr/>
                    <a:lstStyle/>
                    <a:p>
                      <a:pPr lvl="0" algn="l">
                        <a:lnSpc>
                          <a:spcPct val="100000"/>
                        </a:lnSpc>
                        <a:spcBef>
                          <a:spcPts val="0"/>
                        </a:spcBef>
                        <a:spcAft>
                          <a:spcPts val="0"/>
                        </a:spcAft>
                        <a:buNone/>
                      </a:pPr>
                      <a:r>
                        <a:rPr lang="en-US" sz="1800" b="0" i="0" u="none" strike="noStrike" noProof="0" dirty="0">
                          <a:latin typeface="Calibri"/>
                        </a:rPr>
                        <a:t>A design that introduces needless or unacceptable risks such as when the application automatically opens unwanted pages without user's consent.</a:t>
                      </a:r>
                    </a:p>
                    <a:p>
                      <a:pPr lvl="0" algn="l">
                        <a:lnSpc>
                          <a:spcPct val="100000"/>
                        </a:lnSpc>
                        <a:spcBef>
                          <a:spcPts val="0"/>
                        </a:spcBef>
                        <a:spcAft>
                          <a:spcPts val="0"/>
                        </a:spcAft>
                        <a:buNone/>
                      </a:pPr>
                      <a:endParaRPr lang="en-US" sz="1800" b="0" i="0" u="none" strike="noStrike" noProof="0" dirty="0"/>
                    </a:p>
                  </a:txBody>
                  <a:tcPr/>
                </a:tc>
                <a:extLst>
                  <a:ext uri="{0D108BD9-81ED-4DB2-BD59-A6C34878D82A}">
                    <a16:rowId xmlns:a16="http://schemas.microsoft.com/office/drawing/2014/main" val="419003565"/>
                  </a:ext>
                </a:extLst>
              </a:tr>
            </a:tbl>
          </a:graphicData>
        </a:graphic>
      </p:graphicFrame>
      <p:sp>
        <p:nvSpPr>
          <p:cNvPr id="5" name="TextBox 4">
            <a:extLst>
              <a:ext uri="{FF2B5EF4-FFF2-40B4-BE49-F238E27FC236}">
                <a16:creationId xmlns:a16="http://schemas.microsoft.com/office/drawing/2014/main" id="{04B154C9-AE67-9B84-7325-5664EA014BD0}"/>
              </a:ext>
            </a:extLst>
          </p:cNvPr>
          <p:cNvSpPr txBox="1"/>
          <p:nvPr/>
        </p:nvSpPr>
        <p:spPr>
          <a:xfrm>
            <a:off x="645968" y="429491"/>
            <a:ext cx="6544540"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900" b="1" dirty="0">
                <a:ea typeface="+mn-lt"/>
                <a:cs typeface="+mn-lt"/>
              </a:rPr>
              <a:t>Software Design Flaws and Impacts </a:t>
            </a:r>
            <a:endParaRPr lang="en-US" sz="2900" dirty="0">
              <a:ea typeface="+mn-lt"/>
              <a:cs typeface="+mn-lt"/>
            </a:endParaRPr>
          </a:p>
          <a:p>
            <a:endParaRPr lang="en-US" sz="2900" dirty="0">
              <a:ea typeface="+mn-lt"/>
              <a:cs typeface="+mn-lt"/>
            </a:endParaRPr>
          </a:p>
          <a:p>
            <a:pPr algn="l"/>
            <a:endParaRPr lang="en-US" sz="2900" dirty="0">
              <a:cs typeface="Calibri"/>
            </a:endParaRPr>
          </a:p>
        </p:txBody>
      </p:sp>
    </p:spTree>
    <p:extLst>
      <p:ext uri="{BB962C8B-B14F-4D97-AF65-F5344CB8AC3E}">
        <p14:creationId xmlns:p14="http://schemas.microsoft.com/office/powerpoint/2010/main" val="315593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566942"/>
            <a:ext cx="10645935" cy="894887"/>
          </a:xfrm>
        </p:spPr>
        <p:txBody>
          <a:bodyPr/>
          <a:lstStyle/>
          <a:p>
            <a:r>
              <a:rPr lang="en-US" sz="2900" dirty="0">
                <a:latin typeface="Calibri"/>
                <a:cs typeface="Calibri"/>
              </a:rPr>
              <a:t>Software Design Flaws and Impacts </a:t>
            </a:r>
            <a:endParaRPr lang="en-US" sz="2900" b="0" dirty="0">
              <a:latin typeface="Calibri"/>
              <a:cs typeface="Calibri"/>
            </a:endParaRPr>
          </a:p>
          <a:p>
            <a:endParaRPr lang="en-US" sz="2900" dirty="0"/>
          </a:p>
        </p:txBody>
      </p:sp>
      <p:pic>
        <p:nvPicPr>
          <p:cNvPr id="10" name="Picture 9">
            <a:extLst>
              <a:ext uri="{FF2B5EF4-FFF2-40B4-BE49-F238E27FC236}">
                <a16:creationId xmlns:a16="http://schemas.microsoft.com/office/drawing/2014/main" id="{C83B4360-8221-CF4E-A734-1D0F2446599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3967" y="6165708"/>
            <a:ext cx="996164" cy="446146"/>
          </a:xfrm>
          <a:prstGeom prst="rect">
            <a:avLst/>
          </a:prstGeom>
          <a:noFill/>
          <a:ln>
            <a:noFill/>
          </a:ln>
        </p:spPr>
      </p:pic>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TextBox 2">
            <a:extLst>
              <a:ext uri="{FF2B5EF4-FFF2-40B4-BE49-F238E27FC236}">
                <a16:creationId xmlns:a16="http://schemas.microsoft.com/office/drawing/2014/main" id="{8B69E43B-7D36-D0D6-8EB9-46C4D8DF5024}"/>
              </a:ext>
            </a:extLst>
          </p:cNvPr>
          <p:cNvSpPr txBox="1"/>
          <p:nvPr/>
        </p:nvSpPr>
        <p:spPr>
          <a:xfrm>
            <a:off x="905741" y="1607127"/>
            <a:ext cx="755765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Injection - </a:t>
            </a:r>
            <a:r>
              <a:rPr lang="en-US" dirty="0">
                <a:ea typeface="+mn-lt"/>
                <a:cs typeface="+mn-lt"/>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a:p>
            <a:endParaRPr lang="en-US" dirty="0">
              <a:ea typeface="+mn-lt"/>
              <a:cs typeface="+mn-lt"/>
            </a:endParaRPr>
          </a:p>
          <a:p>
            <a:pPr marL="285750" indent="-285750">
              <a:buFont typeface="Arial"/>
              <a:buChar char="•"/>
            </a:pPr>
            <a:r>
              <a:rPr lang="en-US" dirty="0">
                <a:ea typeface="+mn-lt"/>
                <a:cs typeface="+mn-lt"/>
              </a:rPr>
              <a:t>Cross-Site Scripting (XSS) 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endParaRPr lang="en-US" dirty="0">
              <a:cs typeface="Calibri"/>
            </a:endParaRP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399846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75D7-9B15-374F-B814-D4367F3D268D}"/>
              </a:ext>
            </a:extLst>
          </p:cNvPr>
          <p:cNvSpPr>
            <a:spLocks noGrp="1"/>
          </p:cNvSpPr>
          <p:nvPr>
            <p:ph type="title"/>
          </p:nvPr>
        </p:nvSpPr>
        <p:spPr>
          <a:xfrm>
            <a:off x="558442" y="581424"/>
            <a:ext cx="10645935" cy="1892083"/>
          </a:xfrm>
        </p:spPr>
        <p:txBody>
          <a:bodyPr/>
          <a:lstStyle/>
          <a:p>
            <a:pPr>
              <a:lnSpc>
                <a:spcPct val="100000"/>
              </a:lnSpc>
              <a:spcBef>
                <a:spcPts val="0"/>
              </a:spcBef>
            </a:pPr>
            <a:r>
              <a:rPr lang="en-US" dirty="0">
                <a:latin typeface="Calibri"/>
                <a:cs typeface="Calibri"/>
              </a:rPr>
              <a:t>Software Design Flaws and Impacts </a:t>
            </a:r>
            <a:endParaRPr lang="en-US" b="0" dirty="0">
              <a:latin typeface="Calibri"/>
              <a:cs typeface="Calibri"/>
            </a:endParaRPr>
          </a:p>
          <a:p>
            <a:pPr>
              <a:lnSpc>
                <a:spcPct val="100000"/>
              </a:lnSpc>
              <a:spcBef>
                <a:spcPts val="0"/>
              </a:spcBef>
            </a:pPr>
            <a:endParaRPr lang="en-US" b="0" dirty="0"/>
          </a:p>
          <a:p>
            <a:pPr>
              <a:lnSpc>
                <a:spcPct val="100000"/>
              </a:lnSpc>
              <a:spcBef>
                <a:spcPts val="0"/>
              </a:spcBef>
            </a:pPr>
            <a:endParaRPr lang="en-US" b="0" dirty="0"/>
          </a:p>
          <a:p>
            <a:endParaRPr lang="en-US" dirty="0"/>
          </a:p>
        </p:txBody>
      </p:sp>
      <p:sp>
        <p:nvSpPr>
          <p:cNvPr id="3" name="TextBox 2">
            <a:extLst>
              <a:ext uri="{FF2B5EF4-FFF2-40B4-BE49-F238E27FC236}">
                <a16:creationId xmlns:a16="http://schemas.microsoft.com/office/drawing/2014/main" id="{B9A04598-A47F-6ABB-65E3-A3C5B71935F7}"/>
              </a:ext>
            </a:extLst>
          </p:cNvPr>
          <p:cNvSpPr txBox="1"/>
          <p:nvPr/>
        </p:nvSpPr>
        <p:spPr>
          <a:xfrm>
            <a:off x="871105" y="1858241"/>
            <a:ext cx="95665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Broken Authentication - Confirmation of the user's identity, authentication, and session management are critical to protect against authentication-related attacks</a:t>
            </a:r>
            <a:endParaRPr lang="en-US" dirty="0">
              <a:cs typeface="Calibri" panose="020F0502020204030204"/>
            </a:endParaRPr>
          </a:p>
        </p:txBody>
      </p:sp>
    </p:spTree>
    <p:extLst>
      <p:ext uri="{BB962C8B-B14F-4D97-AF65-F5344CB8AC3E}">
        <p14:creationId xmlns:p14="http://schemas.microsoft.com/office/powerpoint/2010/main" val="168740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126</Words>
  <Application>Microsoft Office PowerPoint</Application>
  <PresentationFormat>Widescreen</PresentationFormat>
  <Paragraphs>14</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Team Genesis</vt:lpstr>
      <vt:lpstr> </vt:lpstr>
      <vt:lpstr>Software Design Flaws and Impacts </vt:lpstr>
      <vt:lpstr> </vt:lpstr>
      <vt:lpstr> </vt:lpstr>
      <vt:lpstr>Software Design Flaws and Impacts  </vt:lpstr>
      <vt:lpstr>Software Design Flaws and Impacts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Snigdha Agarwal</cp:lastModifiedBy>
  <cp:revision>209</cp:revision>
  <dcterms:created xsi:type="dcterms:W3CDTF">2020-06-30T04:13:35Z</dcterms:created>
  <dcterms:modified xsi:type="dcterms:W3CDTF">2022-03-25T08:14:14Z</dcterms:modified>
</cp:coreProperties>
</file>