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Lato" charset="0"/>
      <p:regular r:id="rId27"/>
      <p:bold r:id="rId28"/>
      <p:italic r:id="rId29"/>
      <p:boldItalic r:id="rId30"/>
    </p:embeddedFont>
    <p:embeddedFont>
      <p:font typeface="Raleway" charset="0"/>
      <p:regular r:id="rId31"/>
      <p:bold r:id="rId32"/>
      <p:italic r:id="rId33"/>
      <p:boldItalic r:id="rId34"/>
    </p:embeddedFont>
    <p:embeddedFont>
      <p:font typeface="Roboto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CE4C80D-2AB1-4C00-BB4E-03C123D7FA2A}">
  <a:tblStyle styleId="{8CE4C80D-2AB1-4C00-BB4E-03C123D7FA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41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0903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08d18e9ba_0_4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08d18e9ba_0_4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08d18e9ba_0_4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08d18e9ba_0_4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08d18e9ba_0_4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08d18e9ba_0_4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08d18e9ba_0_4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08d18e9ba_0_4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08d18e9ba_1_3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08d18e9ba_1_3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08d18e9ba_0_4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08d18e9ba_0_4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08d18e9ba_1_3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08d18e9ba_1_3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7c6bf8f6a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7c6bf8f6a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08d18e9ba_0_4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08d18e9ba_0_4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7c6bf8f6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7c6bf8f6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8d18e9b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8d18e9b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7c6bf8f6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7c6bf8f6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7c6bf8f6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7c6bf8f6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7c6bf8f6a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7c6bf8f6a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c6bf8f6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c6bf8f6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7c6bf8f6a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7c6bf8f6a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8d18e9ba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08d18e9ba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08d18e9b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08d18e9b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08d18e9ba_1_3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08d18e9ba_1_3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8d18e9ba_0_4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08d18e9ba_0_4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08d18e9ba_1_3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08d18e9ba_1_3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08d18e9ba_0_4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08d18e9ba_0_4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08d18e9ba_0_4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08d18e9ba_0_4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77050" y="14748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J.A.R.F.I.S. : Just a Rather Fair Investment System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71775" y="4465500"/>
            <a:ext cx="4629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** Naming credits: Tony Stark</a:t>
            </a:r>
            <a:endParaRPr sz="16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Basic Loss function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50" y="2232200"/>
            <a:ext cx="8273075" cy="1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rot="-934153">
            <a:off x="5887299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rot="934153" flipH="1">
            <a:off x="4596536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 rot="-934153">
            <a:off x="3321433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"/>
          <p:cNvSpPr/>
          <p:nvPr/>
        </p:nvSpPr>
        <p:spPr>
          <a:xfrm rot="934153" flipH="1">
            <a:off x="2035804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 rot="-934153">
            <a:off x="760702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3"/>
          <p:cNvGrpSpPr/>
          <p:nvPr/>
        </p:nvGrpSpPr>
        <p:grpSpPr>
          <a:xfrm>
            <a:off x="1013752" y="1683976"/>
            <a:ext cx="2136079" cy="1469922"/>
            <a:chOff x="1641853" y="1221570"/>
            <a:chExt cx="1712700" cy="1246754"/>
          </a:xfrm>
        </p:grpSpPr>
        <p:sp>
          <p:nvSpPr>
            <p:cNvPr id="246" name="Google Shape;246;p23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Cluster based on 4 features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rgbClr val="085631"/>
            </a:solidFill>
            <a:ln w="38100" cap="flat" cmpd="sng">
              <a:solidFill>
                <a:srgbClr val="0B71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23"/>
          <p:cNvGrpSpPr/>
          <p:nvPr/>
        </p:nvGrpSpPr>
        <p:grpSpPr>
          <a:xfrm>
            <a:off x="3570949" y="1683976"/>
            <a:ext cx="2136079" cy="1469922"/>
            <a:chOff x="3692203" y="1221570"/>
            <a:chExt cx="1712700" cy="1246754"/>
          </a:xfrm>
        </p:grpSpPr>
        <p:sp>
          <p:nvSpPr>
            <p:cNvPr id="251" name="Google Shape;251;p23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CCCCCC"/>
            </a:solidFill>
            <a:ln w="152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ALS with neighborhood fairness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3"/>
          <p:cNvSpPr txBox="1"/>
          <p:nvPr/>
        </p:nvSpPr>
        <p:spPr>
          <a:xfrm>
            <a:off x="1652034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5" name="Google Shape;255;p23"/>
          <p:cNvGrpSpPr/>
          <p:nvPr/>
        </p:nvGrpSpPr>
        <p:grpSpPr>
          <a:xfrm>
            <a:off x="4870531" y="3242444"/>
            <a:ext cx="2136079" cy="1451013"/>
            <a:chOff x="4734203" y="2543425"/>
            <a:chExt cx="1712700" cy="1230715"/>
          </a:xfrm>
        </p:grpSpPr>
        <p:sp>
          <p:nvSpPr>
            <p:cNvPr id="256" name="Google Shape;256;p23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A4C2F4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Personalized fairness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3"/>
          <p:cNvSpPr txBox="1"/>
          <p:nvPr/>
        </p:nvSpPr>
        <p:spPr>
          <a:xfrm>
            <a:off x="6820741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4236387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5594819" y="3457022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2" name="Google Shape;262;p23"/>
          <p:cNvGrpSpPr/>
          <p:nvPr/>
        </p:nvGrpSpPr>
        <p:grpSpPr>
          <a:xfrm>
            <a:off x="6136448" y="1683976"/>
            <a:ext cx="2136079" cy="1469922"/>
            <a:chOff x="5770307" y="1221570"/>
            <a:chExt cx="1712700" cy="1246754"/>
          </a:xfrm>
        </p:grpSpPr>
        <p:sp>
          <p:nvSpPr>
            <p:cNvPr id="263" name="Google Shape;263;p23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D966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 Model Performance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3"/>
          <p:cNvSpPr txBox="1"/>
          <p:nvPr/>
        </p:nvSpPr>
        <p:spPr>
          <a:xfrm>
            <a:off x="3086665" y="3451625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7" name="Google Shape;267;p23"/>
          <p:cNvGrpSpPr/>
          <p:nvPr/>
        </p:nvGrpSpPr>
        <p:grpSpPr>
          <a:xfrm>
            <a:off x="2383648" y="3242450"/>
            <a:ext cx="2131626" cy="1451013"/>
            <a:chOff x="2683803" y="2543425"/>
            <a:chExt cx="1712700" cy="1230715"/>
          </a:xfrm>
        </p:grpSpPr>
        <p:sp>
          <p:nvSpPr>
            <p:cNvPr id="268" name="Google Shape;268;p23"/>
            <p:cNvSpPr/>
            <p:nvPr/>
          </p:nvSpPr>
          <p:spPr>
            <a:xfrm rot="-1789476">
              <a:off x="3457142" y="2572699"/>
              <a:ext cx="160451" cy="160451"/>
            </a:xfrm>
            <a:prstGeom prst="ellipse">
              <a:avLst/>
            </a:prstGeom>
            <a:solidFill>
              <a:srgbClr val="EA9999"/>
            </a:solidFill>
            <a:ln w="38100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6838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Basic ALS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" name="Google Shape;271;p23"/>
          <p:cNvGrpSpPr/>
          <p:nvPr/>
        </p:nvGrpSpPr>
        <p:grpSpPr>
          <a:xfrm>
            <a:off x="6136448" y="1683976"/>
            <a:ext cx="2136079" cy="1469922"/>
            <a:chOff x="5770307" y="1221570"/>
            <a:chExt cx="1712700" cy="1246754"/>
          </a:xfrm>
        </p:grpSpPr>
        <p:sp>
          <p:nvSpPr>
            <p:cNvPr id="272" name="Google Shape;272;p23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D966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>
            <a:spLocks noGrp="1"/>
          </p:cNvSpPr>
          <p:nvPr>
            <p:ph type="title"/>
          </p:nvPr>
        </p:nvSpPr>
        <p:spPr>
          <a:xfrm>
            <a:off x="729450" y="586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ALS with Neighborhood Fairness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729450" y="1597450"/>
            <a:ext cx="69429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Improved Loss function:</a:t>
            </a:r>
            <a:endParaRPr sz="23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670900" y="3116850"/>
            <a:ext cx="78270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S+ is the set of protected group with low recommendation preferences and the complementary of S- is the set of unprotected group with high recommendation preferences. </a:t>
            </a:r>
            <a:endParaRPr sz="19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00" y="2130125"/>
            <a:ext cx="8839202" cy="883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/>
          <p:nvPr/>
        </p:nvSpPr>
        <p:spPr>
          <a:xfrm rot="-934153">
            <a:off x="5887299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 rot="934153" flipH="1">
            <a:off x="4596536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5"/>
          <p:cNvSpPr/>
          <p:nvPr/>
        </p:nvSpPr>
        <p:spPr>
          <a:xfrm rot="-934153">
            <a:off x="3321433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5"/>
          <p:cNvSpPr/>
          <p:nvPr/>
        </p:nvSpPr>
        <p:spPr>
          <a:xfrm rot="934153" flipH="1">
            <a:off x="2035804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5"/>
          <p:cNvSpPr/>
          <p:nvPr/>
        </p:nvSpPr>
        <p:spPr>
          <a:xfrm rot="-934153">
            <a:off x="760702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25"/>
          <p:cNvGrpSpPr/>
          <p:nvPr/>
        </p:nvGrpSpPr>
        <p:grpSpPr>
          <a:xfrm>
            <a:off x="1013752" y="1683976"/>
            <a:ext cx="2136079" cy="1469922"/>
            <a:chOff x="1641853" y="1221570"/>
            <a:chExt cx="1712700" cy="1246754"/>
          </a:xfrm>
        </p:grpSpPr>
        <p:sp>
          <p:nvSpPr>
            <p:cNvPr id="293" name="Google Shape;293;p25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Cluster based on 4 features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rgbClr val="085631"/>
            </a:solidFill>
            <a:ln w="38100" cap="flat" cmpd="sng">
              <a:solidFill>
                <a:srgbClr val="0B71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25"/>
          <p:cNvGrpSpPr/>
          <p:nvPr/>
        </p:nvGrpSpPr>
        <p:grpSpPr>
          <a:xfrm>
            <a:off x="3570949" y="1683976"/>
            <a:ext cx="2136079" cy="1469922"/>
            <a:chOff x="3692203" y="1221570"/>
            <a:chExt cx="1712700" cy="1246754"/>
          </a:xfrm>
        </p:grpSpPr>
        <p:sp>
          <p:nvSpPr>
            <p:cNvPr id="298" name="Google Shape;298;p25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ALS with neighborhood fairness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5"/>
          <p:cNvSpPr txBox="1"/>
          <p:nvPr/>
        </p:nvSpPr>
        <p:spPr>
          <a:xfrm>
            <a:off x="1652034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2" name="Google Shape;302;p25"/>
          <p:cNvGrpSpPr/>
          <p:nvPr/>
        </p:nvGrpSpPr>
        <p:grpSpPr>
          <a:xfrm>
            <a:off x="4870531" y="3242444"/>
            <a:ext cx="2136079" cy="1451013"/>
            <a:chOff x="4734203" y="2543425"/>
            <a:chExt cx="1712700" cy="1230715"/>
          </a:xfrm>
        </p:grpSpPr>
        <p:sp>
          <p:nvSpPr>
            <p:cNvPr id="303" name="Google Shape;303;p25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A4C2F4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A4C2F4"/>
            </a:solidFill>
            <a:ln w="152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Personalized fairness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5"/>
          <p:cNvSpPr txBox="1"/>
          <p:nvPr/>
        </p:nvSpPr>
        <p:spPr>
          <a:xfrm>
            <a:off x="6820741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4236387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5"/>
          <p:cNvSpPr txBox="1"/>
          <p:nvPr/>
        </p:nvSpPr>
        <p:spPr>
          <a:xfrm>
            <a:off x="5594819" y="3457022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9" name="Google Shape;309;p25"/>
          <p:cNvGrpSpPr/>
          <p:nvPr/>
        </p:nvGrpSpPr>
        <p:grpSpPr>
          <a:xfrm>
            <a:off x="6136448" y="1683976"/>
            <a:ext cx="2136079" cy="1469922"/>
            <a:chOff x="5770307" y="1221570"/>
            <a:chExt cx="1712700" cy="1246754"/>
          </a:xfrm>
        </p:grpSpPr>
        <p:sp>
          <p:nvSpPr>
            <p:cNvPr id="310" name="Google Shape;310;p25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D966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 Model Performance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25"/>
          <p:cNvSpPr txBox="1"/>
          <p:nvPr/>
        </p:nvSpPr>
        <p:spPr>
          <a:xfrm>
            <a:off x="3086665" y="3451625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4" name="Google Shape;314;p25"/>
          <p:cNvGrpSpPr/>
          <p:nvPr/>
        </p:nvGrpSpPr>
        <p:grpSpPr>
          <a:xfrm>
            <a:off x="2383648" y="3242450"/>
            <a:ext cx="2131626" cy="1451013"/>
            <a:chOff x="2683803" y="2543425"/>
            <a:chExt cx="1712700" cy="1230715"/>
          </a:xfrm>
        </p:grpSpPr>
        <p:sp>
          <p:nvSpPr>
            <p:cNvPr id="315" name="Google Shape;315;p25"/>
            <p:cNvSpPr/>
            <p:nvPr/>
          </p:nvSpPr>
          <p:spPr>
            <a:xfrm rot="-1789476">
              <a:off x="3457142" y="2572699"/>
              <a:ext cx="160451" cy="160451"/>
            </a:xfrm>
            <a:prstGeom prst="ellipse">
              <a:avLst/>
            </a:prstGeom>
            <a:solidFill>
              <a:srgbClr val="EA9999"/>
            </a:solidFill>
            <a:ln w="38100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26838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Basic ALS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8" name="Google Shape;318;p25"/>
          <p:cNvGrpSpPr/>
          <p:nvPr/>
        </p:nvGrpSpPr>
        <p:grpSpPr>
          <a:xfrm>
            <a:off x="6136448" y="1683976"/>
            <a:ext cx="2136079" cy="1469922"/>
            <a:chOff x="5770307" y="1221570"/>
            <a:chExt cx="1712700" cy="1246754"/>
          </a:xfrm>
        </p:grpSpPr>
        <p:sp>
          <p:nvSpPr>
            <p:cNvPr id="319" name="Google Shape;319;p25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D966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>
            <a:spLocks noGrp="1"/>
          </p:cNvSpPr>
          <p:nvPr>
            <p:ph type="title"/>
          </p:nvPr>
        </p:nvSpPr>
        <p:spPr>
          <a:xfrm>
            <a:off x="729450" y="586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Personalized Fairness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50" y="1302200"/>
            <a:ext cx="6263305" cy="3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6"/>
          <p:cNvSpPr txBox="1"/>
          <p:nvPr/>
        </p:nvSpPr>
        <p:spPr>
          <a:xfrm>
            <a:off x="5004000" y="3913525"/>
            <a:ext cx="3913200" cy="21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For each user, rank the preference value p for each loan and recommend the top 100 loans.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/>
          <p:nvPr/>
        </p:nvSpPr>
        <p:spPr>
          <a:xfrm rot="-934153">
            <a:off x="5887299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7"/>
          <p:cNvSpPr/>
          <p:nvPr/>
        </p:nvSpPr>
        <p:spPr>
          <a:xfrm rot="934153" flipH="1">
            <a:off x="4596536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7"/>
          <p:cNvSpPr/>
          <p:nvPr/>
        </p:nvSpPr>
        <p:spPr>
          <a:xfrm rot="-934153">
            <a:off x="3321433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7"/>
          <p:cNvSpPr/>
          <p:nvPr/>
        </p:nvSpPr>
        <p:spPr>
          <a:xfrm rot="934153" flipH="1">
            <a:off x="2035804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 rot="-934153">
            <a:off x="760702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27"/>
          <p:cNvGrpSpPr/>
          <p:nvPr/>
        </p:nvGrpSpPr>
        <p:grpSpPr>
          <a:xfrm>
            <a:off x="1013752" y="1683976"/>
            <a:ext cx="2136079" cy="1469922"/>
            <a:chOff x="1641853" y="1221570"/>
            <a:chExt cx="1712700" cy="1246754"/>
          </a:xfrm>
        </p:grpSpPr>
        <p:sp>
          <p:nvSpPr>
            <p:cNvPr id="339" name="Google Shape;339;p27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Cluster based on 4 features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27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rgbClr val="085631"/>
            </a:solidFill>
            <a:ln w="38100" cap="flat" cmpd="sng">
              <a:solidFill>
                <a:srgbClr val="0B71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7"/>
          <p:cNvGrpSpPr/>
          <p:nvPr/>
        </p:nvGrpSpPr>
        <p:grpSpPr>
          <a:xfrm>
            <a:off x="3570949" y="1683976"/>
            <a:ext cx="2136079" cy="1469922"/>
            <a:chOff x="3692203" y="1221570"/>
            <a:chExt cx="1712700" cy="1246754"/>
          </a:xfrm>
        </p:grpSpPr>
        <p:sp>
          <p:nvSpPr>
            <p:cNvPr id="344" name="Google Shape;344;p27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ALS with neighborhood fairness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27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27"/>
          <p:cNvSpPr txBox="1"/>
          <p:nvPr/>
        </p:nvSpPr>
        <p:spPr>
          <a:xfrm>
            <a:off x="1652034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8" name="Google Shape;348;p27"/>
          <p:cNvGrpSpPr/>
          <p:nvPr/>
        </p:nvGrpSpPr>
        <p:grpSpPr>
          <a:xfrm>
            <a:off x="4870531" y="3242444"/>
            <a:ext cx="2136079" cy="1451013"/>
            <a:chOff x="4734203" y="2543425"/>
            <a:chExt cx="1712700" cy="1230715"/>
          </a:xfrm>
        </p:grpSpPr>
        <p:sp>
          <p:nvSpPr>
            <p:cNvPr id="349" name="Google Shape;349;p27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A4C2F4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Personalized fairness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7"/>
          <p:cNvSpPr txBox="1"/>
          <p:nvPr/>
        </p:nvSpPr>
        <p:spPr>
          <a:xfrm>
            <a:off x="6820741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4236387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5594819" y="3457022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5" name="Google Shape;355;p27"/>
          <p:cNvGrpSpPr/>
          <p:nvPr/>
        </p:nvGrpSpPr>
        <p:grpSpPr>
          <a:xfrm>
            <a:off x="6136448" y="1683976"/>
            <a:ext cx="2136079" cy="1469922"/>
            <a:chOff x="5770307" y="1221570"/>
            <a:chExt cx="1712700" cy="1246754"/>
          </a:xfrm>
        </p:grpSpPr>
        <p:sp>
          <p:nvSpPr>
            <p:cNvPr id="356" name="Google Shape;356;p27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D966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FFD966"/>
            </a:solidFill>
            <a:ln w="152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 Model Evaluation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27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7"/>
          <p:cNvSpPr txBox="1"/>
          <p:nvPr/>
        </p:nvSpPr>
        <p:spPr>
          <a:xfrm>
            <a:off x="3086665" y="3451625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0" name="Google Shape;360;p27"/>
          <p:cNvGrpSpPr/>
          <p:nvPr/>
        </p:nvGrpSpPr>
        <p:grpSpPr>
          <a:xfrm>
            <a:off x="2383648" y="3242450"/>
            <a:ext cx="2131626" cy="1451013"/>
            <a:chOff x="2683803" y="2543425"/>
            <a:chExt cx="1712700" cy="1230715"/>
          </a:xfrm>
        </p:grpSpPr>
        <p:sp>
          <p:nvSpPr>
            <p:cNvPr id="361" name="Google Shape;361;p27"/>
            <p:cNvSpPr/>
            <p:nvPr/>
          </p:nvSpPr>
          <p:spPr>
            <a:xfrm rot="-1789476">
              <a:off x="3457142" y="2572699"/>
              <a:ext cx="160451" cy="160451"/>
            </a:xfrm>
            <a:prstGeom prst="ellipse">
              <a:avLst/>
            </a:prstGeom>
            <a:solidFill>
              <a:srgbClr val="EA9999"/>
            </a:solidFill>
            <a:ln w="38100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26838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Basic ALS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>
            <a:spLocks noGrp="1"/>
          </p:cNvSpPr>
          <p:nvPr>
            <p:ph type="title"/>
          </p:nvPr>
        </p:nvSpPr>
        <p:spPr>
          <a:xfrm>
            <a:off x="729450" y="662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Fairness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69" name="Google Shape;369;p28"/>
          <p:cNvGraphicFramePr/>
          <p:nvPr/>
        </p:nvGraphicFramePr>
        <p:xfrm>
          <a:off x="1021325" y="2022730"/>
          <a:ext cx="7239000" cy="1843920"/>
        </p:xfrm>
        <a:graphic>
          <a:graphicData uri="http://schemas.openxmlformats.org/drawingml/2006/table">
            <a:tbl>
              <a:tblPr>
                <a:noFill/>
                <a:tableStyleId>{8CE4C80D-2AB1-4C00-BB4E-03C123D7FA2A}</a:tableStyleId>
              </a:tblPr>
              <a:tblGrid>
                <a:gridCol w="2413000"/>
                <a:gridCol w="2413000"/>
                <a:gridCol w="2413000"/>
              </a:tblGrid>
              <a:tr h="56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</a:rPr>
                        <a:t>Basic ALS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</a:rPr>
                        <a:t>Personalized Fairness Model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Variance of Preferences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48.85</a:t>
                      </a:r>
                      <a:endParaRPr sz="1500"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36.58</a:t>
                      </a:r>
                      <a:endParaRPr sz="1500"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Range of Preferences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31.76</a:t>
                      </a:r>
                      <a:endParaRPr sz="1500"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29.39</a:t>
                      </a:r>
                      <a:endParaRPr sz="1500"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Coverage Rate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18.2%</a:t>
                      </a:r>
                      <a:endParaRPr sz="1500"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24.9%</a:t>
                      </a:r>
                      <a:endParaRPr sz="1500"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>
            <a:spLocks noGrp="1"/>
          </p:cNvSpPr>
          <p:nvPr>
            <p:ph type="title"/>
          </p:nvPr>
        </p:nvSpPr>
        <p:spPr>
          <a:xfrm>
            <a:off x="729450" y="662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Fairness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1378375"/>
            <a:ext cx="8839198" cy="304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0"/>
          <p:cNvSpPr txBox="1">
            <a:spLocks noGrp="1"/>
          </p:cNvSpPr>
          <p:nvPr>
            <p:ph type="body" idx="1"/>
          </p:nvPr>
        </p:nvSpPr>
        <p:spPr>
          <a:xfrm>
            <a:off x="729450" y="1393075"/>
            <a:ext cx="7688700" cy="11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Metrics:</a:t>
            </a:r>
            <a:endParaRPr sz="1800" b="1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Mean overlap between top 100 recommendations based on the basic ALS model and top 100 on the personalized fairness model for all users (lenders)</a:t>
            </a:r>
            <a:endParaRPr sz="15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3183325" y="2861325"/>
            <a:ext cx="1962900" cy="1855500"/>
          </a:xfrm>
          <a:prstGeom prst="flowChartConnector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4079321" y="2861325"/>
            <a:ext cx="1962900" cy="1855500"/>
          </a:xfrm>
          <a:prstGeom prst="flowChartConnector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0"/>
          <p:cNvSpPr txBox="1"/>
          <p:nvPr/>
        </p:nvSpPr>
        <p:spPr>
          <a:xfrm>
            <a:off x="1637025" y="3453825"/>
            <a:ext cx="14880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Top 100 from Basic ALS</a:t>
            </a:r>
            <a:endParaRPr sz="1700"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6162575" y="3384525"/>
            <a:ext cx="14880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Top 100 from Personalized Fairness</a:t>
            </a:r>
            <a:endParaRPr sz="1700" b="1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0"/>
          <p:cNvSpPr/>
          <p:nvPr/>
        </p:nvSpPr>
        <p:spPr>
          <a:xfrm rot="9435144">
            <a:off x="4561625" y="3180378"/>
            <a:ext cx="2121951" cy="316569"/>
          </a:xfrm>
          <a:prstGeom prst="rightArrow">
            <a:avLst>
              <a:gd name="adj1" fmla="val 0"/>
              <a:gd name="adj2" fmla="val 50000"/>
            </a:avLst>
          </a:prstGeom>
          <a:solidFill>
            <a:srgbClr val="0C58D3"/>
          </a:solidFill>
          <a:ln w="9525" cap="flat" cmpd="sng">
            <a:solidFill>
              <a:srgbClr val="094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0"/>
          <p:cNvSpPr txBox="1"/>
          <p:nvPr/>
        </p:nvSpPr>
        <p:spPr>
          <a:xfrm>
            <a:off x="6309775" y="2432050"/>
            <a:ext cx="14880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Accuracy:</a:t>
            </a:r>
            <a:endParaRPr sz="1800" b="1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~72.5%</a:t>
            </a:r>
            <a:endParaRPr sz="1800" b="1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Insights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1"/>
          <p:cNvSpPr txBox="1">
            <a:spLocks noGrp="1"/>
          </p:cNvSpPr>
          <p:nvPr>
            <p:ph type="body" idx="1"/>
          </p:nvPr>
        </p:nvSpPr>
        <p:spPr>
          <a:xfrm>
            <a:off x="729450" y="16674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number of clusters matters a lot! Accuracy does not change monotonically with number of clusters.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Beyond a certain degree of fairness (coefficient for neighborhood fairness regularization), the preferences don’t change :O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Your predicted preferences can be negative?!  It just means, the loan is less preferred.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350" y="514975"/>
            <a:ext cx="5314325" cy="5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38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Difficulties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Choosing an appropriate clustering algorithm for categorical variables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 to differentiate between loans within a cluster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Loans are hard to recommend: once funded, they exit the dataset and can’t be recommended again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Hyperparameter tuning: Selecting appropriate number of clusters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350" y="714225"/>
            <a:ext cx="3668950" cy="4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 txBox="1">
            <a:spLocks noGrp="1"/>
          </p:cNvSpPr>
          <p:nvPr>
            <p:ph type="title"/>
          </p:nvPr>
        </p:nvSpPr>
        <p:spPr>
          <a:xfrm>
            <a:off x="3583375" y="899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Cheers!</a:t>
            </a:r>
            <a:endParaRPr sz="3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>
            <a:spLocks noGrp="1"/>
          </p:cNvSpPr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Appendices</a:t>
            </a:r>
            <a:endParaRPr sz="5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>
            <a:spLocks noGrp="1"/>
          </p:cNvSpPr>
          <p:nvPr>
            <p:ph type="title"/>
          </p:nvPr>
        </p:nvSpPr>
        <p:spPr>
          <a:xfrm>
            <a:off x="727650" y="605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Changes with Number of Clusters</a:t>
            </a:r>
            <a:endParaRPr/>
          </a:p>
        </p:txBody>
      </p:sp>
      <p:pic>
        <p:nvPicPr>
          <p:cNvPr id="416" name="Google Shape;4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800" y="1217275"/>
            <a:ext cx="5410400" cy="36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>
            <a:spLocks noGrp="1"/>
          </p:cNvSpPr>
          <p:nvPr>
            <p:ph type="title"/>
          </p:nvPr>
        </p:nvSpPr>
        <p:spPr>
          <a:xfrm>
            <a:off x="851250" y="605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Preferences with Different Fairness Coefficients</a:t>
            </a:r>
            <a:endParaRPr sz="2000"/>
          </a:p>
        </p:txBody>
      </p:sp>
      <p:pic>
        <p:nvPicPr>
          <p:cNvPr id="422" name="Google Shape;4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00" y="1564050"/>
            <a:ext cx="8668200" cy="28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3725"/>
            <a:ext cx="6544750" cy="43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776650" y="1566800"/>
            <a:ext cx="1464000" cy="26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PH: Philippines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KE: Kenya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SV: El Salvador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KH: Cambodia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PK: Pakistan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PE: Peru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CO: Colombia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UG: Uganda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TJ:  Tajikistan</a:t>
            </a:r>
            <a:br>
              <a:rPr lang="en" sz="1500"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latin typeface="Lato"/>
                <a:ea typeface="Lato"/>
                <a:cs typeface="Lato"/>
                <a:sym typeface="Lato"/>
              </a:rPr>
              <a:t>EC: Ecuador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Create a fairer system with respect to: 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borrower gender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loan sector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borrower country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MPI (multidimensional poverty index)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18438" y="667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Procedure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 rot="-934153">
            <a:off x="5887299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 rot="934153" flipH="1">
            <a:off x="4596536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 rot="-934153">
            <a:off x="3321433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934153" flipH="1">
            <a:off x="2035804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-934153">
            <a:off x="760702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1013752" y="1683976"/>
            <a:ext cx="2136079" cy="1469922"/>
            <a:chOff x="1641853" y="1221570"/>
            <a:chExt cx="1712700" cy="1246754"/>
          </a:xfrm>
        </p:grpSpPr>
        <p:sp>
          <p:nvSpPr>
            <p:cNvPr id="119" name="Google Shape;119;p17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Cluster based on 4 features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rgbClr val="085631"/>
            </a:solidFill>
            <a:ln w="38100" cap="flat" cmpd="sng">
              <a:solidFill>
                <a:srgbClr val="0B71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3570949" y="1683976"/>
            <a:ext cx="2136079" cy="1469922"/>
            <a:chOff x="3692203" y="1221570"/>
            <a:chExt cx="1712700" cy="1246754"/>
          </a:xfrm>
        </p:grpSpPr>
        <p:sp>
          <p:nvSpPr>
            <p:cNvPr id="124" name="Google Shape;124;p17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ALS with neighborhood fairness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7"/>
          <p:cNvSpPr txBox="1"/>
          <p:nvPr/>
        </p:nvSpPr>
        <p:spPr>
          <a:xfrm>
            <a:off x="1652034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8" name="Google Shape;128;p17"/>
          <p:cNvGrpSpPr/>
          <p:nvPr/>
        </p:nvGrpSpPr>
        <p:grpSpPr>
          <a:xfrm>
            <a:off x="4870531" y="3242444"/>
            <a:ext cx="2136079" cy="1451013"/>
            <a:chOff x="4734203" y="2543425"/>
            <a:chExt cx="1712700" cy="1230715"/>
          </a:xfrm>
        </p:grpSpPr>
        <p:sp>
          <p:nvSpPr>
            <p:cNvPr id="129" name="Google Shape;129;p17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A4C2F4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Personalized fairness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7"/>
          <p:cNvSpPr txBox="1"/>
          <p:nvPr/>
        </p:nvSpPr>
        <p:spPr>
          <a:xfrm>
            <a:off x="6820741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236387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594819" y="3457022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5" name="Google Shape;135;p17"/>
          <p:cNvGrpSpPr/>
          <p:nvPr/>
        </p:nvGrpSpPr>
        <p:grpSpPr>
          <a:xfrm>
            <a:off x="6136448" y="1683976"/>
            <a:ext cx="2136079" cy="1469922"/>
            <a:chOff x="5770307" y="1221570"/>
            <a:chExt cx="1712700" cy="1246754"/>
          </a:xfrm>
        </p:grpSpPr>
        <p:sp>
          <p:nvSpPr>
            <p:cNvPr id="136" name="Google Shape;136;p17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D966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 Model Evaluation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7"/>
          <p:cNvSpPr txBox="1"/>
          <p:nvPr/>
        </p:nvSpPr>
        <p:spPr>
          <a:xfrm>
            <a:off x="3086665" y="3451625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" name="Google Shape;140;p17"/>
          <p:cNvGrpSpPr/>
          <p:nvPr/>
        </p:nvGrpSpPr>
        <p:grpSpPr>
          <a:xfrm>
            <a:off x="2383648" y="3242450"/>
            <a:ext cx="2131626" cy="1451013"/>
            <a:chOff x="2683803" y="2543425"/>
            <a:chExt cx="1712700" cy="1230715"/>
          </a:xfrm>
        </p:grpSpPr>
        <p:sp>
          <p:nvSpPr>
            <p:cNvPr id="141" name="Google Shape;141;p17"/>
            <p:cNvSpPr/>
            <p:nvPr/>
          </p:nvSpPr>
          <p:spPr>
            <a:xfrm rot="-1789476">
              <a:off x="3457142" y="2572699"/>
              <a:ext cx="160451" cy="160451"/>
            </a:xfrm>
            <a:prstGeom prst="ellipse">
              <a:avLst/>
            </a:prstGeom>
            <a:solidFill>
              <a:srgbClr val="EA9999"/>
            </a:solidFill>
            <a:ln w="38100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6838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Basic ALS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 rot="-934153">
            <a:off x="5887299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934153" flipH="1">
            <a:off x="4596536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-934153">
            <a:off x="3321433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934153" flipH="1">
            <a:off x="2035804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rot="-934153">
            <a:off x="760702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8"/>
          <p:cNvGrpSpPr/>
          <p:nvPr/>
        </p:nvGrpSpPr>
        <p:grpSpPr>
          <a:xfrm>
            <a:off x="1013752" y="1683976"/>
            <a:ext cx="2136079" cy="1469922"/>
            <a:chOff x="1641853" y="1221570"/>
            <a:chExt cx="1712700" cy="1246754"/>
          </a:xfrm>
        </p:grpSpPr>
        <p:sp>
          <p:nvSpPr>
            <p:cNvPr id="154" name="Google Shape;154;p18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noFill/>
            <a:ln w="1143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Cluster based on 4 features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rgbClr val="085631"/>
            </a:solidFill>
            <a:ln w="38100" cap="flat" cmpd="sng">
              <a:solidFill>
                <a:srgbClr val="0B71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8"/>
          <p:cNvGrpSpPr/>
          <p:nvPr/>
        </p:nvGrpSpPr>
        <p:grpSpPr>
          <a:xfrm>
            <a:off x="3570949" y="1683976"/>
            <a:ext cx="2136079" cy="1469922"/>
            <a:chOff x="3692203" y="1221570"/>
            <a:chExt cx="1712700" cy="1246754"/>
          </a:xfrm>
        </p:grpSpPr>
        <p:sp>
          <p:nvSpPr>
            <p:cNvPr id="159" name="Google Shape;159;p18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ALS with neighborhood fairness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18"/>
          <p:cNvSpPr txBox="1"/>
          <p:nvPr/>
        </p:nvSpPr>
        <p:spPr>
          <a:xfrm>
            <a:off x="1652034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4870531" y="3242444"/>
            <a:ext cx="2136079" cy="1451013"/>
            <a:chOff x="4734203" y="2543425"/>
            <a:chExt cx="1712700" cy="1230715"/>
          </a:xfrm>
        </p:grpSpPr>
        <p:sp>
          <p:nvSpPr>
            <p:cNvPr id="164" name="Google Shape;164;p18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A4C2F4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Personalized fairness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8"/>
          <p:cNvSpPr txBox="1"/>
          <p:nvPr/>
        </p:nvSpPr>
        <p:spPr>
          <a:xfrm>
            <a:off x="6820741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236387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5594819" y="3457022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" name="Google Shape;170;p18"/>
          <p:cNvGrpSpPr/>
          <p:nvPr/>
        </p:nvGrpSpPr>
        <p:grpSpPr>
          <a:xfrm>
            <a:off x="6136448" y="1683976"/>
            <a:ext cx="2136079" cy="1469922"/>
            <a:chOff x="5770307" y="1221570"/>
            <a:chExt cx="1712700" cy="1246754"/>
          </a:xfrm>
        </p:grpSpPr>
        <p:sp>
          <p:nvSpPr>
            <p:cNvPr id="171" name="Google Shape;171;p18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D966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8"/>
          <p:cNvSpPr txBox="1"/>
          <p:nvPr/>
        </p:nvSpPr>
        <p:spPr>
          <a:xfrm>
            <a:off x="3086665" y="3451625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5" name="Google Shape;175;p18"/>
          <p:cNvGrpSpPr/>
          <p:nvPr/>
        </p:nvGrpSpPr>
        <p:grpSpPr>
          <a:xfrm>
            <a:off x="2383648" y="3242450"/>
            <a:ext cx="2131626" cy="1451013"/>
            <a:chOff x="2683803" y="2543425"/>
            <a:chExt cx="1712700" cy="1230715"/>
          </a:xfrm>
        </p:grpSpPr>
        <p:sp>
          <p:nvSpPr>
            <p:cNvPr id="176" name="Google Shape;176;p18"/>
            <p:cNvSpPr/>
            <p:nvPr/>
          </p:nvSpPr>
          <p:spPr>
            <a:xfrm rot="-1789476">
              <a:off x="3457142" y="2572699"/>
              <a:ext cx="160451" cy="160451"/>
            </a:xfrm>
            <a:prstGeom prst="ellipse">
              <a:avLst/>
            </a:prstGeom>
            <a:solidFill>
              <a:srgbClr val="EA9999"/>
            </a:solidFill>
            <a:ln w="38100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26838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Basic ALS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718438" y="667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STEP 1: Clustering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66300" y="1514000"/>
            <a:ext cx="76887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"/>
              <a:buChar char="●"/>
            </a:pPr>
            <a:r>
              <a:rPr lang="en" sz="2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Variables are categorical</a:t>
            </a:r>
            <a:endParaRPr sz="25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"/>
              <a:buChar char="●"/>
            </a:pPr>
            <a:r>
              <a:rPr lang="en" sz="2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One Hot Encoding of 4 variables</a:t>
            </a:r>
            <a:endParaRPr sz="25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"/>
              <a:buChar char="●"/>
            </a:pPr>
            <a:r>
              <a:rPr lang="en" sz="2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Agglomerative clustering</a:t>
            </a:r>
            <a:endParaRPr sz="25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"/>
              <a:buChar char="●"/>
            </a:pPr>
            <a:r>
              <a:rPr lang="en" sz="2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Optimal cluster size: 33</a:t>
            </a:r>
            <a:endParaRPr sz="25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 rot="-934153">
            <a:off x="5887299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 rot="934153" flipH="1">
            <a:off x="4596536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 rot="-934153">
            <a:off x="3321433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 rot="934153" flipH="1">
            <a:off x="2035804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 rot="-934153">
            <a:off x="760702" y="3170352"/>
            <a:ext cx="1387097" cy="68884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20"/>
          <p:cNvGrpSpPr/>
          <p:nvPr/>
        </p:nvGrpSpPr>
        <p:grpSpPr>
          <a:xfrm>
            <a:off x="1013752" y="1683976"/>
            <a:ext cx="2136079" cy="1469922"/>
            <a:chOff x="1641853" y="1221570"/>
            <a:chExt cx="1712700" cy="1246754"/>
          </a:xfrm>
        </p:grpSpPr>
        <p:sp>
          <p:nvSpPr>
            <p:cNvPr id="195" name="Google Shape;195;p20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Cluster based on 4 features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rgbClr val="085631"/>
            </a:solidFill>
            <a:ln w="38100" cap="flat" cmpd="sng">
              <a:solidFill>
                <a:srgbClr val="0B71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3570949" y="1683976"/>
            <a:ext cx="2136079" cy="1469922"/>
            <a:chOff x="3692203" y="1221570"/>
            <a:chExt cx="1712700" cy="1246754"/>
          </a:xfrm>
        </p:grpSpPr>
        <p:sp>
          <p:nvSpPr>
            <p:cNvPr id="200" name="Google Shape;200;p20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ALS with neighborhood fairness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0"/>
          <p:cNvSpPr txBox="1"/>
          <p:nvPr/>
        </p:nvSpPr>
        <p:spPr>
          <a:xfrm>
            <a:off x="1652034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" name="Google Shape;204;p20"/>
          <p:cNvGrpSpPr/>
          <p:nvPr/>
        </p:nvGrpSpPr>
        <p:grpSpPr>
          <a:xfrm>
            <a:off x="4870531" y="3242444"/>
            <a:ext cx="2136079" cy="1451013"/>
            <a:chOff x="4734203" y="2543425"/>
            <a:chExt cx="1712700" cy="1230715"/>
          </a:xfrm>
        </p:grpSpPr>
        <p:sp>
          <p:nvSpPr>
            <p:cNvPr id="205" name="Google Shape;205;p20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A4C2F4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Personalized fairness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0"/>
          <p:cNvSpPr txBox="1"/>
          <p:nvPr/>
        </p:nvSpPr>
        <p:spPr>
          <a:xfrm>
            <a:off x="6820741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4236387" y="2531180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594819" y="3457022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1" name="Google Shape;211;p20"/>
          <p:cNvGrpSpPr/>
          <p:nvPr/>
        </p:nvGrpSpPr>
        <p:grpSpPr>
          <a:xfrm>
            <a:off x="6136448" y="1683976"/>
            <a:ext cx="2136079" cy="1469922"/>
            <a:chOff x="5770307" y="1221570"/>
            <a:chExt cx="1712700" cy="1246754"/>
          </a:xfrm>
        </p:grpSpPr>
        <p:sp>
          <p:nvSpPr>
            <p:cNvPr id="212" name="Google Shape;212;p20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D966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 Model Performance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 txBox="1"/>
          <p:nvPr/>
        </p:nvSpPr>
        <p:spPr>
          <a:xfrm>
            <a:off x="3086665" y="3451625"/>
            <a:ext cx="1031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" name="Google Shape;216;p20"/>
          <p:cNvGrpSpPr/>
          <p:nvPr/>
        </p:nvGrpSpPr>
        <p:grpSpPr>
          <a:xfrm>
            <a:off x="2383648" y="3242450"/>
            <a:ext cx="2131626" cy="1451013"/>
            <a:chOff x="2683803" y="2543425"/>
            <a:chExt cx="1712700" cy="1230715"/>
          </a:xfrm>
        </p:grpSpPr>
        <p:sp>
          <p:nvSpPr>
            <p:cNvPr id="217" name="Google Shape;217;p20"/>
            <p:cNvSpPr/>
            <p:nvPr/>
          </p:nvSpPr>
          <p:spPr>
            <a:xfrm rot="-1789476">
              <a:off x="3457142" y="2572699"/>
              <a:ext cx="160451" cy="160451"/>
            </a:xfrm>
            <a:prstGeom prst="ellipse">
              <a:avLst/>
            </a:prstGeom>
            <a:solidFill>
              <a:srgbClr val="EA9999"/>
            </a:solidFill>
            <a:ln w="38100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26838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EA9999"/>
            </a:solidFill>
            <a:ln w="152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Basic ALS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0"/>
          <p:cNvGrpSpPr/>
          <p:nvPr/>
        </p:nvGrpSpPr>
        <p:grpSpPr>
          <a:xfrm>
            <a:off x="6136448" y="1683976"/>
            <a:ext cx="2136079" cy="1469922"/>
            <a:chOff x="5770307" y="1221570"/>
            <a:chExt cx="1712700" cy="1246754"/>
          </a:xfrm>
        </p:grpSpPr>
        <p:sp>
          <p:nvSpPr>
            <p:cNvPr id="221" name="Google Shape;221;p20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D966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title"/>
          </p:nvPr>
        </p:nvSpPr>
        <p:spPr>
          <a:xfrm>
            <a:off x="729450" y="586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Step 2: Basic ALS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400" y="1257925"/>
            <a:ext cx="7463049" cy="38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On-screen Show (16:9)</PresentationFormat>
  <Paragraphs>298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Lato</vt:lpstr>
      <vt:lpstr>Raleway</vt:lpstr>
      <vt:lpstr>Roboto</vt:lpstr>
      <vt:lpstr>Streamline</vt:lpstr>
      <vt:lpstr>J.A.R.F.I.S. : Just a Rather Fair Investment System</vt:lpstr>
      <vt:lpstr>Problem</vt:lpstr>
      <vt:lpstr>Problem</vt:lpstr>
      <vt:lpstr>Goal</vt:lpstr>
      <vt:lpstr>Procedure</vt:lpstr>
      <vt:lpstr>PowerPoint Presentation</vt:lpstr>
      <vt:lpstr>STEP 1: Clustering</vt:lpstr>
      <vt:lpstr>PowerPoint Presentation</vt:lpstr>
      <vt:lpstr>Step 2: Basic ALS</vt:lpstr>
      <vt:lpstr>Basic Loss function</vt:lpstr>
      <vt:lpstr>PowerPoint Presentation</vt:lpstr>
      <vt:lpstr>ALS with Neighborhood Fairness</vt:lpstr>
      <vt:lpstr>PowerPoint Presentation</vt:lpstr>
      <vt:lpstr>Personalized Fairness</vt:lpstr>
      <vt:lpstr>PowerPoint Presentation</vt:lpstr>
      <vt:lpstr>Fairness</vt:lpstr>
      <vt:lpstr>Fairness</vt:lpstr>
      <vt:lpstr>Accuracy</vt:lpstr>
      <vt:lpstr>Insights</vt:lpstr>
      <vt:lpstr>Difficulties</vt:lpstr>
      <vt:lpstr>Cheers!</vt:lpstr>
      <vt:lpstr>Appendices</vt:lpstr>
      <vt:lpstr>Accuracy Changes with Number of Clusters</vt:lpstr>
      <vt:lpstr>Preferences with Different Fairness Coefficients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J.A.R.F.I.S. : Just a Rather Fair Investment System</dc:title>
  <dc:creator>Dell</dc:creator>
  <cp:lastModifiedBy>Ram Prasad</cp:lastModifiedBy>
  <cp:revision>1</cp:revision>
  <dcterms:modified xsi:type="dcterms:W3CDTF">2020-10-03T19:33:37Z</dcterms:modified>
</cp:coreProperties>
</file>