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sldIdLst>
    <p:sldId id="280" r:id="rId2"/>
    <p:sldId id="256" r:id="rId3"/>
    <p:sldId id="281" r:id="rId4"/>
    <p:sldId id="282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22" autoAdjust="0"/>
  </p:normalViewPr>
  <p:slideViewPr>
    <p:cSldViewPr snapToGrid="0">
      <p:cViewPr varScale="1">
        <p:scale>
          <a:sx n="78" d="100"/>
          <a:sy n="78" d="100"/>
        </p:scale>
        <p:origin x="17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9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7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7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2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170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8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4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95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57EE-B2CD-677A-F0D6-075BF0D6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B2B38-72F8-FB7B-120B-BE581D3AA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0AC6B-B554-C955-6025-0A949CA0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B1A7-82A8-487F-9A61-DCBF8503FA18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3867-FFC0-4361-DC34-EE8CD513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D2A80-2633-AC25-644B-8E70257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88FC-BF53-4E3B-8C5E-2D8D28400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4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23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6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4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55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3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41B3E0-99FC-43B1-A3C3-340EFDCF1A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21A502-70E2-4EFF-A91D-018DA5BA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7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4A37-361B-8FE9-9211-96CA724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FFE7-E4FE-6414-44F6-2916D974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68" y="4441371"/>
            <a:ext cx="9592732" cy="1698172"/>
          </a:xfrm>
        </p:spPr>
        <p:txBody>
          <a:bodyPr>
            <a:normAutofit fontScale="92500" lnSpcReduction="10000"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TEAM MEMBERS</a:t>
            </a:r>
          </a:p>
          <a:p>
            <a:r>
              <a:rPr lang="en-US" sz="1600">
                <a:latin typeface="Abadi" panose="020B0604020104020204" pitchFamily="34" charset="0"/>
              </a:rPr>
              <a:t>Harini Reethika.v- A7AC4F37134976F95D246B438B37BE85</a:t>
            </a:r>
          </a:p>
          <a:p>
            <a:r>
              <a:rPr lang="en-US" sz="1600">
                <a:latin typeface="Abadi" panose="020B0604020104020204" pitchFamily="34" charset="0"/>
              </a:rPr>
              <a:t>Maheshwari.R- 6BB54255895FF19B5AC475AD41B5943E</a:t>
            </a:r>
          </a:p>
          <a:p>
            <a:r>
              <a:rPr lang="en-US" sz="1600">
                <a:latin typeface="Abadi" panose="020B0604020104020204" pitchFamily="34" charset="0"/>
              </a:rPr>
              <a:t>Deepika.N- 4E0533EA7C6798D9D134760513BFCCBC</a:t>
            </a:r>
          </a:p>
          <a:p>
            <a:r>
              <a:rPr lang="en-IN" sz="1600">
                <a:latin typeface="Abadi" panose="020B0604020104020204" pitchFamily="34" charset="0"/>
              </a:rPr>
              <a:t>Drisha.j- A05BCD21D36FC11AE3840DA2C6307604</a:t>
            </a:r>
          </a:p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4359E-5FFD-010B-2B78-ECF4FD268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9" y="718457"/>
            <a:ext cx="10940598" cy="34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BBFC-0AD4-12A9-2598-338F45FF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B14D-B833-DBEC-488F-5B6164D4E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375940"/>
            <a:ext cx="9601196" cy="3499927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User Authentication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Role-based access control for admin, instructors, and students.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Course Management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Easy creation and editing of multimedia courses.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Learning Tools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Real-time coding exercises, quizzes, and live sessions.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Gateway Integration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Secure subscription-based and one-time payments.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</a:t>
            </a: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Dashboard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Track progress and generate performance reports.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82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1A18-1139-D511-56B1-94773041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2052"/>
            <a:ext cx="9601196" cy="1281659"/>
          </a:xfrm>
        </p:spPr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 </a:t>
            </a:r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Architecture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798F-71CE-801E-24BA-64199F4A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944" y="1963711"/>
            <a:ext cx="10425659" cy="4129791"/>
          </a:xfrm>
        </p:spPr>
        <p:txBody>
          <a:bodyPr/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290AC-8DA9-2D09-FDD9-810F912A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35" y="1787507"/>
            <a:ext cx="9410076" cy="37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4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ACB4-28F7-FAB9-A44A-B02FD159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2034"/>
            <a:ext cx="9601196" cy="1116766"/>
          </a:xfrm>
        </p:spPr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User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59A7-6371-5E7D-AB84-77864A59D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061147"/>
            <a:ext cx="9601196" cy="381472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User authentication ensures secure access to the platform.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Built using </a:t>
            </a:r>
            <a:r>
              <a:rPr lang="en-US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JWT (JSON Web Tokens)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, it verifies user credentials during login and assigns roles like Admin, Instructor, or Student.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 Passwords are encrypted with </a:t>
            </a:r>
            <a:r>
              <a:rPr lang="en-US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bcrypt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 for security and stored in </a:t>
            </a:r>
            <a:r>
              <a:rPr lang="en-US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MongoDB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 Role-based access control ensures users can only perform actions specific to their role, like managing courses or enrolling in them.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This system provides a safe, seamless, and personalized experience for all users.</a:t>
            </a:r>
            <a:endParaRPr lang="en-I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3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6B52-5802-16B6-CEFA-02168C8C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Course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72C1C-B57E-F232-D78A-A899EEF8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285999"/>
            <a:ext cx="6066800" cy="3589869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for Instructors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Create, update, and delete courses.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multimedia lessons.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for Students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 in courses, complete assignments, and track progress.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Role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Oversee platform activity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 users, </a:t>
            </a:r>
            <a:r>
              <a:rPr lang="en-US" sz="2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courses, and platform settings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1BE72-CEE5-5A9B-9E89-A3E5117D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01" y="2285999"/>
            <a:ext cx="3802289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2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C494-1AF9-9077-0ABA-29559EF6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84617"/>
            <a:ext cx="9601196" cy="1199214"/>
          </a:xfrm>
        </p:spPr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Learning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D0D7-DC3E-57AC-3796-47BD9969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076138"/>
            <a:ext cx="9490022" cy="36576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i="0">
                <a:solidFill>
                  <a:schemeClr val="accent1">
                    <a:lumMod val="75000"/>
                  </a:schemeClr>
                </a:solidFill>
                <a:effectLst/>
                <a:latin typeface="Segoe UI Variable Text" pitchFamily="2" charset="0"/>
              </a:rPr>
              <a:t>. </a:t>
            </a:r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Course Enrollment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: Students browse, enroll, and access personalized dashboards.</a:t>
            </a:r>
          </a:p>
          <a:p>
            <a:pPr marL="0" indent="0" algn="l">
              <a:buNone/>
            </a:pPr>
            <a:r>
              <a:rPr lang="en-US" sz="1800" b="1" i="0">
                <a:solidFill>
                  <a:schemeClr val="accent1">
                    <a:lumMod val="75000"/>
                  </a:schemeClr>
                </a:solidFill>
                <a:effectLst/>
                <a:latin typeface="Segoe UI Variable Text" pitchFamily="2" charset="0"/>
              </a:rPr>
              <a:t>. </a:t>
            </a:r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Content Delivery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: Instructors upload multimedia lessons (videos, readings), displayed        dynamically via React.js.</a:t>
            </a:r>
          </a:p>
          <a:p>
            <a:pPr marL="0" indent="0" algn="l">
              <a:buNone/>
            </a:pPr>
            <a:r>
              <a:rPr lang="en-US" sz="1800" b="1" i="0">
                <a:solidFill>
                  <a:schemeClr val="accent1">
                    <a:lumMod val="75000"/>
                  </a:schemeClr>
                </a:solidFill>
                <a:effectLst/>
                <a:latin typeface="Segoe UI Variable Text" pitchFamily="2" charset="0"/>
              </a:rPr>
              <a:t>.</a:t>
            </a:r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 Interactive Learning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: Quizzes and coding exercises with real-time feedback.</a:t>
            </a:r>
          </a:p>
          <a:p>
            <a:pPr marL="0" indent="0" algn="l">
              <a:buNone/>
            </a:pPr>
            <a:r>
              <a:rPr lang="en-US" sz="1800" b="1" i="0">
                <a:solidFill>
                  <a:schemeClr val="accent1">
                    <a:lumMod val="75000"/>
                  </a:schemeClr>
                </a:solidFill>
                <a:effectLst/>
                <a:latin typeface="Segoe UI Variable Text" pitchFamily="2" charset="0"/>
              </a:rPr>
              <a:t>. </a:t>
            </a:r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Assignments &amp; Projects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: Students submit assignments and receive feedback.</a:t>
            </a:r>
          </a:p>
          <a:p>
            <a:pPr marL="0" indent="0" algn="l">
              <a:buNone/>
            </a:pPr>
            <a:r>
              <a:rPr lang="en-US" sz="1800" b="1" i="0">
                <a:solidFill>
                  <a:schemeClr val="accent1">
                    <a:lumMod val="75000"/>
                  </a:schemeClr>
                </a:solidFill>
                <a:effectLst/>
                <a:latin typeface="Segoe UI Variable Text" pitchFamily="2" charset="0"/>
              </a:rPr>
              <a:t>. </a:t>
            </a:r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Progress Tracking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: Students track their course progress and performance.</a:t>
            </a:r>
          </a:p>
          <a:p>
            <a:pPr marL="0" indent="0" algn="l">
              <a:buNone/>
            </a:pPr>
            <a:r>
              <a:rPr lang="en-US" sz="1800" b="1" i="0">
                <a:solidFill>
                  <a:schemeClr val="accent1">
                    <a:lumMod val="75000"/>
                  </a:schemeClr>
                </a:solidFill>
                <a:effectLst/>
                <a:latin typeface="Segoe UI Variable Text" pitchFamily="2" charset="0"/>
              </a:rPr>
              <a:t>. </a:t>
            </a:r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Gamification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: Badges and leaderboards to motivate students.</a:t>
            </a:r>
          </a:p>
          <a:p>
            <a:pPr marL="0" indent="0" algn="l">
              <a:buNone/>
            </a:pPr>
            <a:r>
              <a:rPr lang="en-US" sz="1800" b="1" i="0">
                <a:solidFill>
                  <a:schemeClr val="accent1">
                    <a:lumMod val="75000"/>
                  </a:schemeClr>
                </a:solidFill>
                <a:effectLst/>
                <a:latin typeface="Segoe UI Variable Text" pitchFamily="2" charset="0"/>
              </a:rPr>
              <a:t>. </a:t>
            </a:r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Certification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: Students receive certificates upon course completion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.</a:t>
            </a:r>
          </a:p>
          <a:p>
            <a:pPr marL="0" indent="0">
              <a:buNone/>
            </a:pPr>
            <a:br>
              <a:rPr lang="en-US" sz="2000"/>
            </a:b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40538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C99D-1DEA-5CC6-60E1-231BE418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Payment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46956-F087-B197-9A86-F5D01A3D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450" y="2481981"/>
            <a:ext cx="6124730" cy="331893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Gateways</a:t>
            </a: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Stripe and PayPal.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Flow</a:t>
            </a: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course → Payment gateway → Enrollment confirmation.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Compliance</a:t>
            </a: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PCI DSS standards for safe transactions.</a:t>
            </a:r>
          </a:p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DF439-45AC-982D-F52E-7158B5E0D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80" y="2578308"/>
            <a:ext cx="3927423" cy="2563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7801DB-47D7-F7A8-BEE9-36B79E0EC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80" y="2481981"/>
            <a:ext cx="3987384" cy="30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A168-8E0F-2ABD-B88F-56D9F28C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86707"/>
          </a:xfrm>
        </p:spPr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 </a:t>
            </a:r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Dynamic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D3B0-1FE8-0981-79CA-71492A42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053652"/>
            <a:ext cx="9601196" cy="382221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6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Frontend Features</a:t>
            </a:r>
            <a:r>
              <a:rPr lang="en-IN" sz="2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IN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 Responsive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Ensures that the platform adapts seamlessly to different screen sizes (desktop, tablet, mobile).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Uses CSS frameworks like </a:t>
            </a: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  <a:latin typeface="Segoe UI Variable Text" pitchFamily="2" charset="0"/>
              </a:rPr>
              <a:t>Bootstrap</a:t>
            </a:r>
            <a:r>
              <a:rPr lang="en-IN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 for a fluid, mobile-first experience.</a:t>
            </a:r>
          </a:p>
          <a:p>
            <a:pPr algn="l"/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 Interactive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Incorporates interactive elements like quizzes, progress bars, and clickable course sections.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Real-time updates for users, such as instant quiz results or notifications about course updates.</a:t>
            </a:r>
          </a:p>
          <a:p>
            <a:pPr algn="l"/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 State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Uses </a:t>
            </a:r>
            <a:r>
              <a:rPr lang="en-US" sz="1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React's state management (Context API)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 to manage user interactions , app data 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navigation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B7B-CD16-3C64-3D8B-153E73E1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Database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E71E-5FE5-5F99-7E77-EC3308B1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6469742" cy="331893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 Details</a:t>
            </a: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Schema: Name, email, role, enrolled courses.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Schema: Title, lessons, assignments, enrolled users.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Schema: User, course ID, transaction details.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</a:t>
            </a: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One-to-Many and Many-to-Many associations.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E3EB-5FEA-9977-4CCE-684FF82A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57" y="2783116"/>
            <a:ext cx="3389087" cy="25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9B32-6516-EE4E-5B0A-962CEC03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latin typeface="Abadi" panose="020B0604020104020204" pitchFamily="34" charset="0"/>
              </a:rPr>
              <a:t>Screenshots</a:t>
            </a:r>
            <a:endParaRPr lang="en-IN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8795-8642-D752-CA00-E4BF156D5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rgbClr val="002060"/>
                </a:solidFill>
                <a:latin typeface="Abadi" panose="020B0604020104020204" pitchFamily="34" charset="0"/>
              </a:rPr>
              <a:t>Login Page</a:t>
            </a:r>
            <a:endParaRPr lang="en-IN" sz="280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0298-376F-8E2C-2248-7B130732C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latin typeface="Abadi" panose="020B0604020104020204" pitchFamily="34" charset="0"/>
              </a:rPr>
              <a:t>Student Dashboard</a:t>
            </a:r>
            <a:endParaRPr lang="en-IN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1B214-1E75-4437-FC82-326ED9F5B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72" y="3229429"/>
            <a:ext cx="4223657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50585-7DF6-45CB-6D0F-5C665814E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28" y="3280229"/>
            <a:ext cx="4339772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E0AC-B0D9-3176-5419-F426F9A6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latin typeface="Abadi" panose="020B0604020104020204" pitchFamily="34" charset="0"/>
              </a:rPr>
              <a:t>Screenshots</a:t>
            </a:r>
            <a:endParaRPr lang="en-IN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D2C1-083E-CF5F-637F-0D7E13214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latin typeface="Abadi" panose="020B0604020104020204" pitchFamily="34" charset="0"/>
              </a:rPr>
              <a:t>Students Profile</a:t>
            </a:r>
            <a:endParaRPr lang="en-IN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65907-8FBA-CD5C-E13D-8716411D3D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Techers Profile</a:t>
            </a:r>
            <a:endParaRPr lang="en-IN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2A978-8FE3-8599-11FA-24D3DD4C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5" y="3156860"/>
            <a:ext cx="4811486" cy="2830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232DB-D24A-2A70-172D-D165C88E2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3156860"/>
            <a:ext cx="4448629" cy="28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250E-ACDD-A8DB-308D-8A820A665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2120298"/>
          </a:xfrm>
        </p:spPr>
        <p:txBody>
          <a:bodyPr/>
          <a:lstStyle/>
          <a:p>
            <a:r>
              <a:rPr lang="en-US" sz="4000">
                <a:latin typeface="Arial Narrow" panose="020B0606020202030204" pitchFamily="34" charset="0"/>
              </a:rPr>
              <a:t>ONLINE LEARNING PLATFORM</a:t>
            </a:r>
            <a:br>
              <a:rPr lang="en-US" sz="4000">
                <a:latin typeface="Arial Narrow" panose="020B0606020202030204" pitchFamily="34" charset="0"/>
              </a:rPr>
            </a:br>
            <a:r>
              <a:rPr lang="en-US" sz="2800">
                <a:solidFill>
                  <a:srgbClr val="FF0000"/>
                </a:solidFill>
                <a:latin typeface="Arial Black" panose="020B0A04020102020204" pitchFamily="34" charset="0"/>
              </a:rPr>
              <a:t>MERN</a:t>
            </a:r>
            <a:endParaRPr lang="en-IN" sz="28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75DD1-00DA-BC50-E344-90936EC1B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5829" y="7148285"/>
            <a:ext cx="4602238" cy="899885"/>
          </a:xfrm>
        </p:spPr>
        <p:txBody>
          <a:bodyPr>
            <a:normAutofit/>
          </a:bodyPr>
          <a:lstStyle/>
          <a:p>
            <a:endParaRPr lang="en-IN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7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FB43-E5A1-2736-C362-812650B9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137398" cy="1303867"/>
          </a:xfrm>
        </p:spPr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 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ECE9-9B15-F941-3A67-162B11D1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083633"/>
            <a:ext cx="6063342" cy="3792235"/>
          </a:xfrm>
        </p:spPr>
        <p:txBody>
          <a:bodyPr/>
          <a:lstStyle/>
          <a:p>
            <a:endParaRPr lang="en-IN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 robust MERN-based platform catering to modern education needs."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Enhancements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AI-based learning recommendations.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application development using React Native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IN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A064E-C779-E6F1-DDC1-4116C44D7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14" y="598714"/>
            <a:ext cx="3991429" cy="56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D4D5-2C74-F537-D2A3-DAD9FBDC7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329" y="1976063"/>
            <a:ext cx="6815669" cy="1515533"/>
          </a:xfrm>
        </p:spPr>
        <p:txBody>
          <a:bodyPr/>
          <a:lstStyle/>
          <a:p>
            <a:r>
              <a:rPr lang="en-US" sz="6600">
                <a:latin typeface="Vladimir Script" panose="03050402040407070305" pitchFamily="66" charset="0"/>
              </a:rPr>
              <a:t>Thank you!!</a:t>
            </a:r>
            <a:endParaRPr lang="en-IN" sz="6600">
              <a:latin typeface="Vladimir Script" panose="03050402040407070305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AE61-CFB0-8F3E-585F-C8CF39DD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190595" y="6580682"/>
            <a:ext cx="45719" cy="667061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2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AA60-2102-6CDF-8D90-68FC9B35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64382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Abadi" panose="020B0604020104020204" pitchFamily="34" charset="0"/>
              </a:rPr>
              <a:t>Workflow</a:t>
            </a:r>
            <a:endParaRPr lang="en-IN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E3E008-5070-5CAD-16D1-9BEF7A36B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829" y="2510972"/>
            <a:ext cx="8171542" cy="3686628"/>
          </a:xfrm>
        </p:spPr>
      </p:pic>
    </p:spTree>
    <p:extLst>
      <p:ext uri="{BB962C8B-B14F-4D97-AF65-F5344CB8AC3E}">
        <p14:creationId xmlns:p14="http://schemas.microsoft.com/office/powerpoint/2010/main" val="2194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A027-0495-AB25-F7A8-5A2220FE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latin typeface="Abadi" panose="020B0604020104020204" pitchFamily="34" charset="0"/>
              </a:rPr>
              <a:t>Class Diagram</a:t>
            </a:r>
            <a:endParaRPr lang="en-IN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DED3E-9B96-3A85-A452-9F621FD7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70" y="2436074"/>
            <a:ext cx="6442681" cy="37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3D57-A441-AC93-8B9E-45661F7E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36609"/>
          </a:xfrm>
        </p:spPr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Table of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5AF1-A53A-C688-3B47-7B4A58A5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098623"/>
            <a:ext cx="2946815" cy="377724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Stack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MERN Stack?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Diagram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Management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6F463F5-3B14-A4CA-4C94-F0CBDA59F377}"/>
              </a:ext>
            </a:extLst>
          </p:cNvPr>
          <p:cNvSpPr txBox="1">
            <a:spLocks/>
          </p:cNvSpPr>
          <p:nvPr/>
        </p:nvSpPr>
        <p:spPr>
          <a:xfrm>
            <a:off x="5312051" y="2221339"/>
            <a:ext cx="2946815" cy="377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Process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Integration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UI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Design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B3276C-A152-27D2-8E6A-064884E53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36" y="602344"/>
            <a:ext cx="2781300" cy="56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B7D-8721-79C7-54E9-F779BA81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985"/>
            <a:ext cx="9601196" cy="1221698"/>
          </a:xfrm>
        </p:spPr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34BD5-AB68-9229-C62A-53FC30E5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230" y="1875078"/>
            <a:ext cx="9601196" cy="3732275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 comprehensive MERN Stack-based online learning platform designed for flexibility and scalability."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include course management, progress tracking, and interactive learning tools.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Significance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Revolutionizing online education by making it personalized and accessible.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3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644-4CEE-8BDA-4DA9-C6C1C0C7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222E9-A5FC-9A43-234C-6C786C9B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2" y="2113613"/>
            <a:ext cx="7195456" cy="376225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Goal</a:t>
            </a: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 online learning platform that simplifies and enhances the education experience.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Objectives</a:t>
            </a: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seamless course creation and management.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interactive learning experiences.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secure access and smooth user interactions.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60279-C147-6E64-C58F-426756E7F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2" y="2517911"/>
            <a:ext cx="2503714" cy="29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4D0C-D779-6D19-8F6B-8B555D3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 </a:t>
            </a:r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Technology Stack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C9849-1677-6A44-122C-B95924467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857" y="2285999"/>
            <a:ext cx="6947940" cy="3589869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React.js: For building an interactive and responsive user interface.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Express.js: For RESTful API development.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Node.js: For a scalable server environment.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MongoDB: For flexible data storage and retrieval.</a:t>
            </a:r>
          </a:p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9A787-0554-E0DD-DB8E-F4D3D45F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97" y="2518208"/>
            <a:ext cx="3333750" cy="31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7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AA7A-9790-8A5C-2598-0F8FC457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Arial" panose="020B0604020202020204" pitchFamily="34" charset="0"/>
              </a:rPr>
              <a:t>Why MERN Stack?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D6D1-5D8D-3732-4F30-FA08914D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6027294" cy="331893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JavaScript-based stack for end-to-end developement.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development cycle due to reusable components.</a:t>
            </a:r>
          </a:p>
          <a:p>
            <a:r>
              <a:rPr lang="en-IN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Scalable and performance-optimized architecture</a:t>
            </a:r>
            <a:endParaRPr lang="en-IN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5A071-85D9-A097-68AD-E974F64D6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52" y="2840637"/>
            <a:ext cx="3832486" cy="23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9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340</TotalTime>
  <Words>720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Abadi</vt:lpstr>
      <vt:lpstr>Arial</vt:lpstr>
      <vt:lpstr>Arial Black</vt:lpstr>
      <vt:lpstr>Arial Narrow</vt:lpstr>
      <vt:lpstr>Arial Rounded MT Bold</vt:lpstr>
      <vt:lpstr>Calibri</vt:lpstr>
      <vt:lpstr>Garamond</vt:lpstr>
      <vt:lpstr>Segoe UI Variable Text</vt:lpstr>
      <vt:lpstr>Symbol</vt:lpstr>
      <vt:lpstr>Times New Roman</vt:lpstr>
      <vt:lpstr>Vladimir Script</vt:lpstr>
      <vt:lpstr>Organic</vt:lpstr>
      <vt:lpstr>PowerPoint Presentation</vt:lpstr>
      <vt:lpstr>ONLINE LEARNING PLATFORM MERN</vt:lpstr>
      <vt:lpstr>Workflow</vt:lpstr>
      <vt:lpstr>Class Diagram</vt:lpstr>
      <vt:lpstr>Table of Content</vt:lpstr>
      <vt:lpstr>Abstract</vt:lpstr>
      <vt:lpstr>Objective</vt:lpstr>
      <vt:lpstr> Technology Stack Overview</vt:lpstr>
      <vt:lpstr>Why MERN Stack?</vt:lpstr>
      <vt:lpstr>Key Features</vt:lpstr>
      <vt:lpstr> Architecture Diagram</vt:lpstr>
      <vt:lpstr>User Authentication</vt:lpstr>
      <vt:lpstr>Course Management</vt:lpstr>
      <vt:lpstr>Learning Process</vt:lpstr>
      <vt:lpstr>Payment Integration</vt:lpstr>
      <vt:lpstr> Dynamic UI</vt:lpstr>
      <vt:lpstr>Database Design</vt:lpstr>
      <vt:lpstr>Screenshots</vt:lpstr>
      <vt:lpstr>Screenshots</vt:lpstr>
      <vt:lpstr> 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drisha justin</dc:creator>
  <cp:lastModifiedBy>drisha justin</cp:lastModifiedBy>
  <cp:revision>2</cp:revision>
  <dcterms:created xsi:type="dcterms:W3CDTF">2024-11-28T16:57:52Z</dcterms:created>
  <dcterms:modified xsi:type="dcterms:W3CDTF">2024-11-29T07:44:00Z</dcterms:modified>
</cp:coreProperties>
</file>