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1017FDA-C747-452F-A8FD-FACB6EBD855C}" type="datetimeFigureOut">
              <a:rPr lang="en-IN" smtClean="0"/>
              <a:t>15-05-2023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263EF04-EC9D-4EDE-8C20-F60AA54D8400}" type="slidenum">
              <a:rPr lang="en-IN" smtClean="0"/>
              <a:t>‹#›</a:t>
            </a:fld>
            <a:endParaRPr lang="en-IN"/>
          </a:p>
        </p:txBody>
      </p:sp>
    </p:spTree>
    <p:extLst>
      <p:ext uri="{BB962C8B-B14F-4D97-AF65-F5344CB8AC3E}">
        <p14:creationId xmlns:p14="http://schemas.microsoft.com/office/powerpoint/2010/main" val="289548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017FDA-C747-452F-A8FD-FACB6EBD855C}"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3EF04-EC9D-4EDE-8C20-F60AA54D8400}" type="slidenum">
              <a:rPr lang="en-IN" smtClean="0"/>
              <a:t>‹#›</a:t>
            </a:fld>
            <a:endParaRPr lang="en-IN"/>
          </a:p>
        </p:txBody>
      </p:sp>
    </p:spTree>
    <p:extLst>
      <p:ext uri="{BB962C8B-B14F-4D97-AF65-F5344CB8AC3E}">
        <p14:creationId xmlns:p14="http://schemas.microsoft.com/office/powerpoint/2010/main" val="143930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017FDA-C747-452F-A8FD-FACB6EBD855C}"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3EF04-EC9D-4EDE-8C20-F60AA54D8400}" type="slidenum">
              <a:rPr lang="en-IN" smtClean="0"/>
              <a:t>‹#›</a:t>
            </a:fld>
            <a:endParaRPr lang="en-IN"/>
          </a:p>
        </p:txBody>
      </p:sp>
    </p:spTree>
    <p:extLst>
      <p:ext uri="{BB962C8B-B14F-4D97-AF65-F5344CB8AC3E}">
        <p14:creationId xmlns:p14="http://schemas.microsoft.com/office/powerpoint/2010/main" val="1515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017FDA-C747-452F-A8FD-FACB6EBD855C}"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3EF04-EC9D-4EDE-8C20-F60AA54D840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429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017FDA-C747-452F-A8FD-FACB6EBD855C}"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3EF04-EC9D-4EDE-8C20-F60AA54D8400}" type="slidenum">
              <a:rPr lang="en-IN" smtClean="0"/>
              <a:t>‹#›</a:t>
            </a:fld>
            <a:endParaRPr lang="en-IN"/>
          </a:p>
        </p:txBody>
      </p:sp>
    </p:spTree>
    <p:extLst>
      <p:ext uri="{BB962C8B-B14F-4D97-AF65-F5344CB8AC3E}">
        <p14:creationId xmlns:p14="http://schemas.microsoft.com/office/powerpoint/2010/main" val="3630825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017FDA-C747-452F-A8FD-FACB6EBD855C}" type="datetimeFigureOut">
              <a:rPr lang="en-IN" smtClean="0"/>
              <a:t>15-05-2023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63EF04-EC9D-4EDE-8C20-F60AA54D8400}" type="slidenum">
              <a:rPr lang="en-IN" smtClean="0"/>
              <a:t>‹#›</a:t>
            </a:fld>
            <a:endParaRPr lang="en-IN"/>
          </a:p>
        </p:txBody>
      </p:sp>
    </p:spTree>
    <p:extLst>
      <p:ext uri="{BB962C8B-B14F-4D97-AF65-F5344CB8AC3E}">
        <p14:creationId xmlns:p14="http://schemas.microsoft.com/office/powerpoint/2010/main" val="2080199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017FDA-C747-452F-A8FD-FACB6EBD855C}" type="datetimeFigureOut">
              <a:rPr lang="en-IN" smtClean="0"/>
              <a:t>15-05-2023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63EF04-EC9D-4EDE-8C20-F60AA54D8400}" type="slidenum">
              <a:rPr lang="en-IN" smtClean="0"/>
              <a:t>‹#›</a:t>
            </a:fld>
            <a:endParaRPr lang="en-IN"/>
          </a:p>
        </p:txBody>
      </p:sp>
    </p:spTree>
    <p:extLst>
      <p:ext uri="{BB962C8B-B14F-4D97-AF65-F5344CB8AC3E}">
        <p14:creationId xmlns:p14="http://schemas.microsoft.com/office/powerpoint/2010/main" val="2423077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17FDA-C747-452F-A8FD-FACB6EBD855C}"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3EF04-EC9D-4EDE-8C20-F60AA54D8400}" type="slidenum">
              <a:rPr lang="en-IN" smtClean="0"/>
              <a:t>‹#›</a:t>
            </a:fld>
            <a:endParaRPr lang="en-IN"/>
          </a:p>
        </p:txBody>
      </p:sp>
    </p:spTree>
    <p:extLst>
      <p:ext uri="{BB962C8B-B14F-4D97-AF65-F5344CB8AC3E}">
        <p14:creationId xmlns:p14="http://schemas.microsoft.com/office/powerpoint/2010/main" val="1062131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17FDA-C747-452F-A8FD-FACB6EBD855C}"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3EF04-EC9D-4EDE-8C20-F60AA54D8400}" type="slidenum">
              <a:rPr lang="en-IN" smtClean="0"/>
              <a:t>‹#›</a:t>
            </a:fld>
            <a:endParaRPr lang="en-IN"/>
          </a:p>
        </p:txBody>
      </p:sp>
    </p:spTree>
    <p:extLst>
      <p:ext uri="{BB962C8B-B14F-4D97-AF65-F5344CB8AC3E}">
        <p14:creationId xmlns:p14="http://schemas.microsoft.com/office/powerpoint/2010/main" val="385138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17FDA-C747-452F-A8FD-FACB6EBD855C}"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3EF04-EC9D-4EDE-8C20-F60AA54D8400}" type="slidenum">
              <a:rPr lang="en-IN" smtClean="0"/>
              <a:t>‹#›</a:t>
            </a:fld>
            <a:endParaRPr lang="en-IN"/>
          </a:p>
        </p:txBody>
      </p:sp>
    </p:spTree>
    <p:extLst>
      <p:ext uri="{BB962C8B-B14F-4D97-AF65-F5344CB8AC3E}">
        <p14:creationId xmlns:p14="http://schemas.microsoft.com/office/powerpoint/2010/main" val="199146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17FDA-C747-452F-A8FD-FACB6EBD855C}"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3EF04-EC9D-4EDE-8C20-F60AA54D8400}" type="slidenum">
              <a:rPr lang="en-IN" smtClean="0"/>
              <a:t>‹#›</a:t>
            </a:fld>
            <a:endParaRPr lang="en-IN"/>
          </a:p>
        </p:txBody>
      </p:sp>
    </p:spTree>
    <p:extLst>
      <p:ext uri="{BB962C8B-B14F-4D97-AF65-F5344CB8AC3E}">
        <p14:creationId xmlns:p14="http://schemas.microsoft.com/office/powerpoint/2010/main" val="262699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017FDA-C747-452F-A8FD-FACB6EBD855C}"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3EF04-EC9D-4EDE-8C20-F60AA54D8400}" type="slidenum">
              <a:rPr lang="en-IN" smtClean="0"/>
              <a:t>‹#›</a:t>
            </a:fld>
            <a:endParaRPr lang="en-IN"/>
          </a:p>
        </p:txBody>
      </p:sp>
    </p:spTree>
    <p:extLst>
      <p:ext uri="{BB962C8B-B14F-4D97-AF65-F5344CB8AC3E}">
        <p14:creationId xmlns:p14="http://schemas.microsoft.com/office/powerpoint/2010/main" val="308393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017FDA-C747-452F-A8FD-FACB6EBD855C}" type="datetimeFigureOut">
              <a:rPr lang="en-IN" smtClean="0"/>
              <a:t>15-05-2023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63EF04-EC9D-4EDE-8C20-F60AA54D8400}" type="slidenum">
              <a:rPr lang="en-IN" smtClean="0"/>
              <a:t>‹#›</a:t>
            </a:fld>
            <a:endParaRPr lang="en-IN"/>
          </a:p>
        </p:txBody>
      </p:sp>
    </p:spTree>
    <p:extLst>
      <p:ext uri="{BB962C8B-B14F-4D97-AF65-F5344CB8AC3E}">
        <p14:creationId xmlns:p14="http://schemas.microsoft.com/office/powerpoint/2010/main" val="1864655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17FDA-C747-452F-A8FD-FACB6EBD855C}" type="datetimeFigureOut">
              <a:rPr lang="en-IN" smtClean="0"/>
              <a:t>15-05-2023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63EF04-EC9D-4EDE-8C20-F60AA54D8400}" type="slidenum">
              <a:rPr lang="en-IN" smtClean="0"/>
              <a:t>‹#›</a:t>
            </a:fld>
            <a:endParaRPr lang="en-IN"/>
          </a:p>
        </p:txBody>
      </p:sp>
    </p:spTree>
    <p:extLst>
      <p:ext uri="{BB962C8B-B14F-4D97-AF65-F5344CB8AC3E}">
        <p14:creationId xmlns:p14="http://schemas.microsoft.com/office/powerpoint/2010/main" val="1549096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17FDA-C747-452F-A8FD-FACB6EBD855C}" type="datetimeFigureOut">
              <a:rPr lang="en-IN" smtClean="0"/>
              <a:t>15-05-2023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63EF04-EC9D-4EDE-8C20-F60AA54D8400}" type="slidenum">
              <a:rPr lang="en-IN" smtClean="0"/>
              <a:t>‹#›</a:t>
            </a:fld>
            <a:endParaRPr lang="en-IN"/>
          </a:p>
        </p:txBody>
      </p:sp>
    </p:spTree>
    <p:extLst>
      <p:ext uri="{BB962C8B-B14F-4D97-AF65-F5344CB8AC3E}">
        <p14:creationId xmlns:p14="http://schemas.microsoft.com/office/powerpoint/2010/main" val="43258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017FDA-C747-452F-A8FD-FACB6EBD855C}"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3EF04-EC9D-4EDE-8C20-F60AA54D8400}" type="slidenum">
              <a:rPr lang="en-IN" smtClean="0"/>
              <a:t>‹#›</a:t>
            </a:fld>
            <a:endParaRPr lang="en-IN"/>
          </a:p>
        </p:txBody>
      </p:sp>
    </p:spTree>
    <p:extLst>
      <p:ext uri="{BB962C8B-B14F-4D97-AF65-F5344CB8AC3E}">
        <p14:creationId xmlns:p14="http://schemas.microsoft.com/office/powerpoint/2010/main" val="4049856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017FDA-C747-452F-A8FD-FACB6EBD855C}"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3EF04-EC9D-4EDE-8C20-F60AA54D8400}" type="slidenum">
              <a:rPr lang="en-IN" smtClean="0"/>
              <a:t>‹#›</a:t>
            </a:fld>
            <a:endParaRPr lang="en-IN"/>
          </a:p>
        </p:txBody>
      </p:sp>
    </p:spTree>
    <p:extLst>
      <p:ext uri="{BB962C8B-B14F-4D97-AF65-F5344CB8AC3E}">
        <p14:creationId xmlns:p14="http://schemas.microsoft.com/office/powerpoint/2010/main" val="2194177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017FDA-C747-452F-A8FD-FACB6EBD855C}" type="datetimeFigureOut">
              <a:rPr lang="en-IN" smtClean="0"/>
              <a:t>15-05-2023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63EF04-EC9D-4EDE-8C20-F60AA54D8400}" type="slidenum">
              <a:rPr lang="en-IN" smtClean="0"/>
              <a:t>‹#›</a:t>
            </a:fld>
            <a:endParaRPr lang="en-IN"/>
          </a:p>
        </p:txBody>
      </p:sp>
    </p:spTree>
    <p:extLst>
      <p:ext uri="{BB962C8B-B14F-4D97-AF65-F5344CB8AC3E}">
        <p14:creationId xmlns:p14="http://schemas.microsoft.com/office/powerpoint/2010/main" val="34812717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hashdork.com/system-design-of-an-autonomous-vehicl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smartsheet.com/sites/default/files/smartsheet-automation-workplace.pdf" TargetMode="External"/><Relationship Id="rId2" Type="http://schemas.openxmlformats.org/officeDocument/2006/relationships/hyperlink" Target="http://www.sostav.ru/publication/messendzhery-vs-sotsseti-kto-vblizhajshee-"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mckinsey.com/our-people/james-manyika" TargetMode="External"/><Relationship Id="rId2" Type="http://schemas.openxmlformats.org/officeDocument/2006/relationships/hyperlink" Target="https://www.mckinsey.com/our-people/michael-chui" TargetMode="External"/><Relationship Id="rId1" Type="http://schemas.openxmlformats.org/officeDocument/2006/relationships/slideLayout" Target="../slideLayouts/slideLayout7.xml"/><Relationship Id="rId5" Type="http://schemas.openxmlformats.org/officeDocument/2006/relationships/hyperlink" Target="https://ieeexplore.ieee.org/author/37075196900" TargetMode="External"/><Relationship Id="rId4" Type="http://schemas.openxmlformats.org/officeDocument/2006/relationships/hyperlink" Target="https://ieeexplore.ieee.org/author/37085994084" TargetMode="Externa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8DCEEB37-CCF7-6AD2-4D1E-546B888B4A72}"/>
              </a:ext>
            </a:extLst>
          </p:cNvPr>
          <p:cNvPicPr>
            <a:picLocks noChangeAspect="1"/>
          </p:cNvPicPr>
          <p:nvPr/>
        </p:nvPicPr>
        <p:blipFill>
          <a:blip r:embed="rId2"/>
          <a:srcRect t="3316" b="3316"/>
          <a:stretch>
            <a:fillRect/>
          </a:stretch>
        </p:blipFill>
        <p:spPr>
          <a:xfrm>
            <a:off x="1368552" y="457715"/>
            <a:ext cx="1658158" cy="1569004"/>
          </a:xfrm>
          <a:prstGeom prst="rect">
            <a:avLst/>
          </a:prstGeom>
        </p:spPr>
      </p:pic>
      <p:pic>
        <p:nvPicPr>
          <p:cNvPr id="4" name="Picture 3">
            <a:extLst>
              <a:ext uri="{FF2B5EF4-FFF2-40B4-BE49-F238E27FC236}">
                <a16:creationId xmlns:a16="http://schemas.microsoft.com/office/drawing/2014/main" id="{C2ECBCE6-6465-2AAF-DC3F-C845CA3B220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852087" y="1944781"/>
            <a:ext cx="3079937" cy="1920431"/>
          </a:xfrm>
          <a:prstGeom prst="rect">
            <a:avLst/>
          </a:prstGeom>
        </p:spPr>
      </p:pic>
      <p:sp>
        <p:nvSpPr>
          <p:cNvPr id="5" name="TextBox 7">
            <a:extLst>
              <a:ext uri="{FF2B5EF4-FFF2-40B4-BE49-F238E27FC236}">
                <a16:creationId xmlns:a16="http://schemas.microsoft.com/office/drawing/2014/main" id="{F34818A8-CFD6-C298-21F6-AA11E6686B06}"/>
              </a:ext>
            </a:extLst>
          </p:cNvPr>
          <p:cNvSpPr txBox="1"/>
          <p:nvPr/>
        </p:nvSpPr>
        <p:spPr>
          <a:xfrm>
            <a:off x="3266187" y="579361"/>
            <a:ext cx="7239888" cy="990656"/>
          </a:xfrm>
          <a:prstGeom prst="rect">
            <a:avLst/>
          </a:prstGeom>
        </p:spPr>
        <p:txBody>
          <a:bodyPr wrap="square" lIns="0" tIns="0" rIns="0" bIns="0" rtlCol="0" anchor="t">
            <a:spAutoFit/>
          </a:bodyPr>
          <a:lstStyle/>
          <a:p>
            <a:pPr algn="ctr">
              <a:lnSpc>
                <a:spcPts val="4236"/>
              </a:lnSpc>
              <a:spcBef>
                <a:spcPct val="0"/>
              </a:spcBef>
            </a:pPr>
            <a:r>
              <a:rPr lang="en-US" b="1" dirty="0">
                <a:solidFill>
                  <a:srgbClr val="000000"/>
                </a:solidFill>
                <a:latin typeface="Times New Roman" panose="02020603050405020304" pitchFamily="18" charset="0"/>
                <a:cs typeface="Times New Roman" panose="02020603050405020304" pitchFamily="18" charset="0"/>
              </a:rPr>
              <a:t>PANIMALAR INSTITUTE OF TECHNOLOGY</a:t>
            </a:r>
          </a:p>
          <a:p>
            <a:pPr algn="ctr">
              <a:lnSpc>
                <a:spcPts val="4236"/>
              </a:lnSpc>
              <a:spcBef>
                <a:spcPct val="0"/>
              </a:spcBef>
            </a:pPr>
            <a:r>
              <a:rPr lang="en-US" b="1" dirty="0">
                <a:solidFill>
                  <a:srgbClr val="000000"/>
                </a:solidFill>
                <a:latin typeface="Times New Roman" panose="02020603050405020304" pitchFamily="18" charset="0"/>
                <a:cs typeface="Times New Roman" panose="02020603050405020304" pitchFamily="18" charset="0"/>
              </a:rPr>
              <a:t>DEPARTMENT OF COMPUTER SCIENCE AND ENGINEERING</a:t>
            </a:r>
          </a:p>
        </p:txBody>
      </p:sp>
      <p:sp>
        <p:nvSpPr>
          <p:cNvPr id="7" name="TextBox 6">
            <a:extLst>
              <a:ext uri="{FF2B5EF4-FFF2-40B4-BE49-F238E27FC236}">
                <a16:creationId xmlns:a16="http://schemas.microsoft.com/office/drawing/2014/main" id="{07DA9F39-1BCC-54A6-E177-E0A4A5675A1B}"/>
              </a:ext>
            </a:extLst>
          </p:cNvPr>
          <p:cNvSpPr txBox="1"/>
          <p:nvPr/>
        </p:nvSpPr>
        <p:spPr>
          <a:xfrm>
            <a:off x="2443162" y="2371146"/>
            <a:ext cx="6529387" cy="1057854"/>
          </a:xfrm>
          <a:prstGeom prst="rect">
            <a:avLst/>
          </a:prstGeom>
          <a:noFill/>
        </p:spPr>
        <p:txBody>
          <a:bodyPr wrap="square">
            <a:spAutoFit/>
          </a:bodyPr>
          <a:lstStyle/>
          <a:p>
            <a:pPr marL="90170" marR="366395" algn="ctr">
              <a:lnSpc>
                <a:spcPct val="188000"/>
              </a:lnSpc>
              <a:spcBef>
                <a:spcPts val="425"/>
              </a:spcBef>
            </a:pPr>
            <a:r>
              <a:rPr lang="en-US" sz="1800" b="1" spc="-10" dirty="0">
                <a:solidFill>
                  <a:schemeClr val="bg1"/>
                </a:solidFill>
                <a:effectLst/>
                <a:latin typeface="Times New Roman" panose="02020603050405020304" pitchFamily="18" charset="0"/>
                <a:ea typeface="Times New Roman" panose="02020603050405020304" pitchFamily="18" charset="0"/>
              </a:rPr>
              <a:t>AUTOMATION</a:t>
            </a:r>
            <a:r>
              <a:rPr lang="en-US" sz="1800" b="1" spc="-35" dirty="0">
                <a:solidFill>
                  <a:schemeClr val="bg1"/>
                </a:solidFill>
                <a:effectLst/>
                <a:latin typeface="Times New Roman" panose="02020603050405020304" pitchFamily="18" charset="0"/>
                <a:ea typeface="Times New Roman" panose="02020603050405020304" pitchFamily="18" charset="0"/>
              </a:rPr>
              <a:t> </a:t>
            </a:r>
            <a:r>
              <a:rPr lang="en-US" sz="1800" b="1" spc="-10" dirty="0">
                <a:solidFill>
                  <a:schemeClr val="bg1"/>
                </a:solidFill>
                <a:effectLst/>
                <a:latin typeface="Times New Roman" panose="02020603050405020304" pitchFamily="18" charset="0"/>
                <a:ea typeface="Times New Roman" panose="02020603050405020304" pitchFamily="18" charset="0"/>
              </a:rPr>
              <a:t>OF</a:t>
            </a:r>
            <a:r>
              <a:rPr lang="en-US" sz="1800" b="1" spc="-105" dirty="0">
                <a:solidFill>
                  <a:schemeClr val="bg1"/>
                </a:solidFill>
                <a:effectLst/>
                <a:latin typeface="Times New Roman" panose="02020603050405020304" pitchFamily="18" charset="0"/>
                <a:ea typeface="Times New Roman" panose="02020603050405020304" pitchFamily="18" charset="0"/>
              </a:rPr>
              <a:t> </a:t>
            </a:r>
            <a:r>
              <a:rPr lang="en-US" sz="1800" b="1" spc="-10" dirty="0">
                <a:solidFill>
                  <a:schemeClr val="bg1"/>
                </a:solidFill>
                <a:effectLst/>
                <a:latin typeface="Times New Roman" panose="02020603050405020304" pitchFamily="18" charset="0"/>
                <a:ea typeface="Times New Roman" panose="02020603050405020304" pitchFamily="18" charset="0"/>
              </a:rPr>
              <a:t>MESSAGE </a:t>
            </a:r>
            <a:r>
              <a:rPr lang="en-US" sz="1800" b="1" spc="-5" dirty="0">
                <a:solidFill>
                  <a:schemeClr val="bg1"/>
                </a:solidFill>
                <a:effectLst/>
                <a:latin typeface="Times New Roman" panose="02020603050405020304" pitchFamily="18" charset="0"/>
                <a:ea typeface="Times New Roman" panose="02020603050405020304" pitchFamily="18" charset="0"/>
              </a:rPr>
              <a:t>SENDING</a:t>
            </a:r>
            <a:r>
              <a:rPr lang="en-US" sz="1800" b="1" spc="-10" dirty="0">
                <a:solidFill>
                  <a:schemeClr val="bg1"/>
                </a:solidFill>
                <a:effectLst/>
                <a:latin typeface="Times New Roman" panose="02020603050405020304" pitchFamily="18" charset="0"/>
                <a:ea typeface="Times New Roman" panose="02020603050405020304" pitchFamily="18" charset="0"/>
              </a:rPr>
              <a:t> </a:t>
            </a:r>
            <a:r>
              <a:rPr lang="en-US" sz="1800" b="1" spc="-5" dirty="0">
                <a:solidFill>
                  <a:schemeClr val="bg1"/>
                </a:solidFill>
                <a:effectLst/>
                <a:latin typeface="Times New Roman" panose="02020603050405020304" pitchFamily="18" charset="0"/>
                <a:ea typeface="Times New Roman" panose="02020603050405020304" pitchFamily="18" charset="0"/>
              </a:rPr>
              <a:t>PROCESS </a:t>
            </a:r>
            <a:r>
              <a:rPr lang="en-US" sz="1800" b="1" spc="-435" dirty="0">
                <a:solidFill>
                  <a:schemeClr val="bg1"/>
                </a:solidFill>
                <a:effectLst/>
                <a:latin typeface="Times New Roman" panose="02020603050405020304" pitchFamily="18" charset="0"/>
                <a:ea typeface="Times New Roman" panose="02020603050405020304" pitchFamily="18" charset="0"/>
              </a:rPr>
              <a:t> </a:t>
            </a:r>
            <a:r>
              <a:rPr lang="en-US" sz="1800" b="1" dirty="0">
                <a:solidFill>
                  <a:schemeClr val="bg1"/>
                </a:solidFill>
                <a:effectLst/>
                <a:latin typeface="Times New Roman" panose="02020603050405020304" pitchFamily="18" charset="0"/>
                <a:ea typeface="Times New Roman" panose="02020603050405020304" pitchFamily="18" charset="0"/>
              </a:rPr>
              <a:t>USING RPA</a:t>
            </a:r>
            <a:r>
              <a:rPr lang="en-US" sz="1800" b="1" spc="-105" dirty="0">
                <a:solidFill>
                  <a:schemeClr val="bg1"/>
                </a:solidFill>
                <a:effectLst/>
                <a:latin typeface="Times New Roman" panose="02020603050405020304" pitchFamily="18" charset="0"/>
                <a:ea typeface="Times New Roman" panose="02020603050405020304" pitchFamily="18" charset="0"/>
              </a:rPr>
              <a:t> </a:t>
            </a:r>
            <a:r>
              <a:rPr lang="en-US" sz="1800" b="1" dirty="0">
                <a:solidFill>
                  <a:schemeClr val="bg1"/>
                </a:solidFill>
                <a:effectLst/>
                <a:latin typeface="Times New Roman" panose="02020603050405020304" pitchFamily="18" charset="0"/>
                <a:ea typeface="Times New Roman" panose="02020603050405020304" pitchFamily="18" charset="0"/>
              </a:rPr>
              <a:t>BLUEPRISM</a:t>
            </a:r>
            <a:endParaRPr lang="en-IN" sz="1800" b="1" dirty="0">
              <a:solidFill>
                <a:schemeClr val="bg1"/>
              </a:solidFill>
              <a:effectLst/>
              <a:latin typeface="Times New Roman" panose="02020603050405020304" pitchFamily="18" charset="0"/>
              <a:ea typeface="Times New Roman" panose="02020603050405020304" pitchFamily="18" charset="0"/>
            </a:endParaRPr>
          </a:p>
        </p:txBody>
      </p:sp>
      <p:sp>
        <p:nvSpPr>
          <p:cNvPr id="8" name="Google Shape;257;p31">
            <a:extLst>
              <a:ext uri="{FF2B5EF4-FFF2-40B4-BE49-F238E27FC236}">
                <a16:creationId xmlns:a16="http://schemas.microsoft.com/office/drawing/2014/main" id="{715180B0-B119-5CA6-2563-4A872C64C35F}"/>
              </a:ext>
            </a:extLst>
          </p:cNvPr>
          <p:cNvSpPr txBox="1"/>
          <p:nvPr/>
        </p:nvSpPr>
        <p:spPr>
          <a:xfrm>
            <a:off x="1370308" y="4015689"/>
            <a:ext cx="3791757" cy="163118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600"/>
              </a:spcAft>
              <a:buNone/>
            </a:pPr>
            <a:r>
              <a:rPr lang="en-IN" sz="1700"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TEAM MEMBERS:</a:t>
            </a:r>
            <a:endParaRPr sz="1700" b="1"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Harini S(211519104051)</a:t>
            </a:r>
            <a:endParaRPr b="1"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Sruthi B(211519104</a:t>
            </a:r>
            <a:r>
              <a:rPr lang="en-US"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160</a:t>
            </a:r>
            <a:r>
              <a:rPr lang="en-US" altLang="en-GB"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a:t>
            </a:r>
          </a:p>
          <a:p>
            <a:pPr marL="0" lvl="0" indent="0" algn="l" rtl="0">
              <a:spcBef>
                <a:spcPts val="0"/>
              </a:spcBef>
              <a:spcAft>
                <a:spcPts val="0"/>
              </a:spcAft>
              <a:buNone/>
            </a:pPr>
            <a:r>
              <a:rPr lang="en-US"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Sujitha S</a:t>
            </a:r>
            <a:r>
              <a:rPr lang="en-GB"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(211519104</a:t>
            </a:r>
            <a:r>
              <a:rPr lang="en-US" altLang="en-GB"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162</a:t>
            </a:r>
            <a:r>
              <a:rPr lang="en-GB"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a:t>
            </a:r>
            <a:endParaRPr b="1"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9" name="Text Box 1">
            <a:extLst>
              <a:ext uri="{FF2B5EF4-FFF2-40B4-BE49-F238E27FC236}">
                <a16:creationId xmlns:a16="http://schemas.microsoft.com/office/drawing/2014/main" id="{15FDB01A-3852-7582-3037-C64A173C57E3}"/>
              </a:ext>
            </a:extLst>
          </p:cNvPr>
          <p:cNvSpPr txBox="1"/>
          <p:nvPr/>
        </p:nvSpPr>
        <p:spPr>
          <a:xfrm>
            <a:off x="4764394" y="4461949"/>
            <a:ext cx="2121737" cy="369332"/>
          </a:xfrm>
          <a:prstGeom prst="rect">
            <a:avLst/>
          </a:prstGeom>
          <a:noFill/>
          <a:ln>
            <a:noFill/>
          </a:ln>
          <a:extLst>
            <a:ext uri="{909E8E84-426E-40DD-AFC4-6F175D3DCCD1}">
              <a14:hiddenFill xmlns:a14="http://schemas.microsoft.com/office/drawing/2010/main">
                <a:solidFill>
                  <a:schemeClr val="accent2"/>
                </a:solidFill>
              </a14:hiddenFill>
            </a:ext>
          </a:extLst>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b="1" dirty="0">
                <a:solidFill>
                  <a:schemeClr val="bg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Batch No:</a:t>
            </a:r>
            <a:r>
              <a:rPr lang="en-US" dirty="0">
                <a:solidFill>
                  <a:schemeClr val="bg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a:t>
            </a:r>
            <a:r>
              <a:rPr lang="en-US" b="1" dirty="0">
                <a:solidFill>
                  <a:schemeClr val="bg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C17</a:t>
            </a:r>
          </a:p>
        </p:txBody>
      </p:sp>
      <p:sp>
        <p:nvSpPr>
          <p:cNvPr id="10" name="Google Shape;258;p31">
            <a:extLst>
              <a:ext uri="{FF2B5EF4-FFF2-40B4-BE49-F238E27FC236}">
                <a16:creationId xmlns:a16="http://schemas.microsoft.com/office/drawing/2014/main" id="{E8639A4D-193B-AA78-8026-5CD2879DD6F9}"/>
              </a:ext>
            </a:extLst>
          </p:cNvPr>
          <p:cNvSpPr txBox="1"/>
          <p:nvPr/>
        </p:nvSpPr>
        <p:spPr>
          <a:xfrm>
            <a:off x="7396162" y="3981553"/>
            <a:ext cx="4238625" cy="1369575"/>
          </a:xfrm>
          <a:prstGeom prst="rect">
            <a:avLst/>
          </a:prstGeom>
          <a:noFill/>
          <a:ln>
            <a:noFill/>
          </a:ln>
        </p:spPr>
        <p:txBody>
          <a:bodyPr spcFirstLastPara="1" wrap="square" lIns="91425" tIns="91425" rIns="91425" bIns="91425" anchor="t" anchorCtr="0">
            <a:spAutoFit/>
          </a:bodyPr>
          <a:lstStyle/>
          <a:p>
            <a:pPr lvl="0" indent="0" algn="l" rtl="0">
              <a:spcAft>
                <a:spcPts val="600"/>
              </a:spcAft>
              <a:buNone/>
            </a:pPr>
            <a:r>
              <a:rPr lang="en-IN"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TEAM MENTOR:</a:t>
            </a:r>
            <a:endParaRPr b="1"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r>
              <a:rPr lang="en-US" sz="1800" b="1" dirty="0">
                <a:solidFill>
                  <a:srgbClr val="000000"/>
                </a:solidFill>
                <a:latin typeface="Times New Roman" panose="02020603050405020304" pitchFamily="18" charset="0"/>
                <a:cs typeface="Times New Roman" panose="02020603050405020304" pitchFamily="18" charset="0"/>
              </a:rPr>
              <a:t>Dr. W. Gracy Theresa  M.E, PHD. PROFESSOR</a:t>
            </a:r>
          </a:p>
          <a:p>
            <a:r>
              <a:rPr lang="en-US" sz="1800" b="1" dirty="0">
                <a:solidFill>
                  <a:srgbClr val="000000"/>
                </a:solidFill>
                <a:latin typeface="Times New Roman" panose="02020603050405020304" pitchFamily="18" charset="0"/>
                <a:cs typeface="Times New Roman" panose="02020603050405020304" pitchFamily="18" charset="0"/>
              </a:rPr>
              <a:t>CSE DEPARTMENT</a:t>
            </a:r>
          </a:p>
        </p:txBody>
      </p:sp>
    </p:spTree>
    <p:extLst>
      <p:ext uri="{BB962C8B-B14F-4D97-AF65-F5344CB8AC3E}">
        <p14:creationId xmlns:p14="http://schemas.microsoft.com/office/powerpoint/2010/main" val="2784088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36CAFB-1A7A-BCE1-5E58-6EB8AF3FE67E}"/>
              </a:ext>
            </a:extLst>
          </p:cNvPr>
          <p:cNvSpPr txBox="1"/>
          <p:nvPr/>
        </p:nvSpPr>
        <p:spPr>
          <a:xfrm>
            <a:off x="83974" y="379836"/>
            <a:ext cx="4609323" cy="400110"/>
          </a:xfrm>
          <a:prstGeom prst="rect">
            <a:avLst/>
          </a:prstGeom>
          <a:noFill/>
        </p:spPr>
        <p:txBody>
          <a:bodyPr wrap="square">
            <a:spAutoFit/>
          </a:bodyPr>
          <a:lstStyle/>
          <a:p>
            <a:pPr lvl="1" algn="r">
              <a:spcBef>
                <a:spcPts val="445"/>
              </a:spcBef>
              <a:spcAft>
                <a:spcPts val="0"/>
              </a:spcAft>
              <a:buClr>
                <a:srgbClr val="1F1F1F"/>
              </a:buClr>
              <a:buSzPts val="1400"/>
              <a:tabLst>
                <a:tab pos="345440" algn="l"/>
              </a:tabLst>
            </a:pPr>
            <a:r>
              <a:rPr lang="en-US" sz="2000" b="1" spc="-15" dirty="0">
                <a:solidFill>
                  <a:srgbClr val="1F1F1F"/>
                </a:solidFill>
                <a:effectLst/>
                <a:latin typeface="Times New Roman" panose="02020603050405020304" pitchFamily="18" charset="0"/>
                <a:ea typeface="Times New Roman" panose="02020603050405020304" pitchFamily="18" charset="0"/>
              </a:rPr>
              <a:t>SYSTEM</a:t>
            </a:r>
            <a:r>
              <a:rPr lang="en-US" sz="2000" b="1" spc="-75" dirty="0">
                <a:solidFill>
                  <a:srgbClr val="1F1F1F"/>
                </a:solidFill>
                <a:effectLst/>
                <a:latin typeface="Times New Roman" panose="02020603050405020304" pitchFamily="18" charset="0"/>
                <a:ea typeface="Times New Roman" panose="02020603050405020304" pitchFamily="18" charset="0"/>
              </a:rPr>
              <a:t> </a:t>
            </a:r>
            <a:r>
              <a:rPr lang="en-US" sz="2000" b="1" spc="-10" dirty="0">
                <a:solidFill>
                  <a:srgbClr val="1F1F1F"/>
                </a:solidFill>
                <a:effectLst/>
                <a:latin typeface="Times New Roman" panose="02020603050405020304" pitchFamily="18" charset="0"/>
                <a:ea typeface="Times New Roman" panose="02020603050405020304" pitchFamily="18" charset="0"/>
              </a:rPr>
              <a:t>ARCHITECTURE:</a:t>
            </a:r>
            <a:endParaRPr lang="en-IN" sz="2000" dirty="0">
              <a:effectLst/>
              <a:latin typeface="Times New Roman" panose="02020603050405020304" pitchFamily="18" charset="0"/>
              <a:ea typeface="Times New Roman" panose="02020603050405020304" pitchFamily="18" charset="0"/>
            </a:endParaRPr>
          </a:p>
        </p:txBody>
      </p:sp>
      <p:pic>
        <p:nvPicPr>
          <p:cNvPr id="4" name="image10.jpeg">
            <a:extLst>
              <a:ext uri="{FF2B5EF4-FFF2-40B4-BE49-F238E27FC236}">
                <a16:creationId xmlns:a16="http://schemas.microsoft.com/office/drawing/2014/main" id="{65B71830-88AA-21AA-B16F-8C439EE45BF5}"/>
              </a:ext>
            </a:extLst>
          </p:cNvPr>
          <p:cNvPicPr>
            <a:picLocks noChangeAspect="1"/>
          </p:cNvPicPr>
          <p:nvPr/>
        </p:nvPicPr>
        <p:blipFill>
          <a:blip r:embed="rId2" cstate="print"/>
          <a:stretch>
            <a:fillRect/>
          </a:stretch>
        </p:blipFill>
        <p:spPr>
          <a:xfrm>
            <a:off x="309375" y="1354447"/>
            <a:ext cx="5786625" cy="3141355"/>
          </a:xfrm>
          <a:prstGeom prst="rect">
            <a:avLst/>
          </a:prstGeom>
        </p:spPr>
      </p:pic>
      <p:pic>
        <p:nvPicPr>
          <p:cNvPr id="5" name="image11.jpeg">
            <a:extLst>
              <a:ext uri="{FF2B5EF4-FFF2-40B4-BE49-F238E27FC236}">
                <a16:creationId xmlns:a16="http://schemas.microsoft.com/office/drawing/2014/main" id="{1575362B-3710-BF41-B449-06E875493F7B}"/>
              </a:ext>
            </a:extLst>
          </p:cNvPr>
          <p:cNvPicPr>
            <a:picLocks noChangeAspect="1"/>
          </p:cNvPicPr>
          <p:nvPr/>
        </p:nvPicPr>
        <p:blipFill>
          <a:blip r:embed="rId3" cstate="print"/>
          <a:stretch>
            <a:fillRect/>
          </a:stretch>
        </p:blipFill>
        <p:spPr>
          <a:xfrm>
            <a:off x="6391469" y="1129004"/>
            <a:ext cx="5393093" cy="3366799"/>
          </a:xfrm>
          <a:prstGeom prst="rect">
            <a:avLst/>
          </a:prstGeom>
        </p:spPr>
      </p:pic>
    </p:spTree>
    <p:extLst>
      <p:ext uri="{BB962C8B-B14F-4D97-AF65-F5344CB8AC3E}">
        <p14:creationId xmlns:p14="http://schemas.microsoft.com/office/powerpoint/2010/main" val="111805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4;p40">
            <a:extLst>
              <a:ext uri="{FF2B5EF4-FFF2-40B4-BE49-F238E27FC236}">
                <a16:creationId xmlns:a16="http://schemas.microsoft.com/office/drawing/2014/main" id="{0D314B65-8545-5A79-AD5C-C26A61BAF0A7}"/>
              </a:ext>
            </a:extLst>
          </p:cNvPr>
          <p:cNvSpPr txBox="1">
            <a:spLocks/>
          </p:cNvSpPr>
          <p:nvPr/>
        </p:nvSpPr>
        <p:spPr>
          <a:xfrm>
            <a:off x="1199671" y="610585"/>
            <a:ext cx="5509040" cy="633730"/>
          </a:xfrm>
          <a:prstGeom prst="rect">
            <a:avLst/>
          </a:prstGeom>
          <a:noFill/>
          <a:ln w="9525" cap="flat" cmpd="sng">
            <a:noFill/>
            <a:prstDash val="solid"/>
            <a:round/>
            <a:headEnd type="none" w="sm" len="sm"/>
            <a:tailEnd type="none" w="sm" len="sm"/>
          </a:ln>
          <a:extLst>
            <a:ext uri="{909E8E84-426E-40DD-AFC4-6F175D3DCCD1}">
              <a14:hiddenFill xmlns:a14="http://schemas.microsoft.com/office/drawing/2010/main">
                <a:gradFill>
                  <a:gsLst>
                    <a:gs pos="0">
                      <a:srgbClr val="FFFFFF"/>
                    </a:gs>
                    <a:gs pos="100000">
                      <a:srgbClr val="80CAFC"/>
                    </a:gs>
                  </a:gsLst>
                  <a:lin ang="5400012" scaled="0"/>
                </a:gradFill>
              </a14:hiddenFill>
            </a:ext>
          </a:extLst>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r>
              <a:rPr lang="en-GB" sz="2800" dirty="0">
                <a:solidFill>
                  <a:schemeClr val="bg1"/>
                </a:solidFill>
                <a:latin typeface="Times New Roman" panose="02020603050405020304" pitchFamily="18" charset="0"/>
                <a:cs typeface="Times New Roman" panose="02020603050405020304" pitchFamily="18" charset="0"/>
              </a:rPr>
              <a:t>LIST O</a:t>
            </a:r>
            <a:r>
              <a:rPr lang="en-GB" altLang="en-GB" sz="2800" dirty="0">
                <a:solidFill>
                  <a:schemeClr val="bg1"/>
                </a:solidFill>
                <a:latin typeface="Times New Roman" panose="02020603050405020304" pitchFamily="18" charset="0"/>
                <a:cs typeface="Times New Roman" panose="02020603050405020304" pitchFamily="18" charset="0"/>
              </a:rPr>
              <a:t>F </a:t>
            </a:r>
            <a:r>
              <a:rPr lang="en-GB" sz="2800" dirty="0">
                <a:solidFill>
                  <a:schemeClr val="bg1"/>
                </a:solidFill>
                <a:latin typeface="Times New Roman" panose="02020603050405020304" pitchFamily="18" charset="0"/>
                <a:cs typeface="Times New Roman" panose="02020603050405020304" pitchFamily="18" charset="0"/>
              </a:rPr>
              <a:t>MODULES:</a:t>
            </a:r>
          </a:p>
        </p:txBody>
      </p:sp>
      <p:sp>
        <p:nvSpPr>
          <p:cNvPr id="4" name="TextBox 3">
            <a:extLst>
              <a:ext uri="{FF2B5EF4-FFF2-40B4-BE49-F238E27FC236}">
                <a16:creationId xmlns:a16="http://schemas.microsoft.com/office/drawing/2014/main" id="{5FBCB5EC-A04D-DD46-9764-370F3C4AA259}"/>
              </a:ext>
            </a:extLst>
          </p:cNvPr>
          <p:cNvSpPr txBox="1"/>
          <p:nvPr/>
        </p:nvSpPr>
        <p:spPr>
          <a:xfrm>
            <a:off x="601827" y="1364108"/>
            <a:ext cx="6106884" cy="2598147"/>
          </a:xfrm>
          <a:prstGeom prst="rect">
            <a:avLst/>
          </a:prstGeom>
          <a:noFill/>
        </p:spPr>
        <p:txBody>
          <a:bodyPr wrap="square">
            <a:spAutoFit/>
          </a:bodyPr>
          <a:lstStyle/>
          <a:p>
            <a:pPr marL="1143000" lvl="2" indent="-228600">
              <a:spcBef>
                <a:spcPts val="810"/>
              </a:spcBef>
              <a:spcAft>
                <a:spcPts val="0"/>
              </a:spcAft>
              <a:buClr>
                <a:srgbClr val="1F1F1F"/>
              </a:buClr>
              <a:buSzPts val="1400"/>
              <a:buFont typeface="Symbol" panose="05050102010706020507" pitchFamily="18" charset="2"/>
              <a:buChar char=""/>
              <a:tabLst>
                <a:tab pos="988060" algn="l"/>
                <a:tab pos="988695" algn="l"/>
              </a:tabLst>
            </a:pPr>
            <a:r>
              <a:rPr lang="en-US" dirty="0">
                <a:solidFill>
                  <a:srgbClr val="1F1F1F"/>
                </a:solidFill>
                <a:effectLst/>
                <a:latin typeface="Times New Roman" panose="02020603050405020304" pitchFamily="18" charset="0"/>
                <a:ea typeface="Symbol" panose="05050102010706020507" pitchFamily="18" charset="2"/>
                <a:cs typeface="Symbol" panose="05050102010706020507" pitchFamily="18" charset="2"/>
              </a:rPr>
              <a:t>Data</a:t>
            </a:r>
            <a:r>
              <a:rPr lang="en-US" spc="-70" dirty="0">
                <a:solidFill>
                  <a:srgbClr val="1F1F1F"/>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1F1F1F"/>
                </a:solidFill>
                <a:effectLst/>
                <a:latin typeface="Times New Roman" panose="02020603050405020304" pitchFamily="18" charset="0"/>
                <a:ea typeface="Symbol" panose="05050102010706020507" pitchFamily="18" charset="2"/>
                <a:cs typeface="Symbol" panose="05050102010706020507" pitchFamily="18" charset="2"/>
              </a:rPr>
              <a:t>pre-processing</a:t>
            </a:r>
            <a:endParaRPr lang="en-IN" dirty="0">
              <a:effectLst/>
              <a:latin typeface="Times New Roman" panose="02020603050405020304" pitchFamily="18" charset="0"/>
              <a:ea typeface="Symbol" panose="05050102010706020507" pitchFamily="18" charset="2"/>
              <a:cs typeface="Symbol" panose="05050102010706020507" pitchFamily="18" charset="2"/>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1143000" lvl="2" indent="-228600">
              <a:buClr>
                <a:srgbClr val="1F1F1F"/>
              </a:buClr>
              <a:buSzPts val="1400"/>
              <a:buFont typeface="Symbol" panose="05050102010706020507" pitchFamily="18" charset="2"/>
              <a:buChar char=""/>
              <a:tabLst>
                <a:tab pos="988060" algn="l"/>
                <a:tab pos="988695" algn="l"/>
              </a:tabLst>
            </a:pPr>
            <a:r>
              <a:rPr lang="en-US" dirty="0">
                <a:solidFill>
                  <a:srgbClr val="1F1F1F"/>
                </a:solidFill>
                <a:effectLst/>
                <a:latin typeface="Times New Roman" panose="02020603050405020304" pitchFamily="18" charset="0"/>
                <a:ea typeface="Symbol" panose="05050102010706020507" pitchFamily="18" charset="2"/>
                <a:cs typeface="Symbol" panose="05050102010706020507" pitchFamily="18" charset="2"/>
              </a:rPr>
              <a:t>Bot</a:t>
            </a:r>
            <a:r>
              <a:rPr lang="en-US" spc="-40" dirty="0">
                <a:solidFill>
                  <a:srgbClr val="1F1F1F"/>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1F1F1F"/>
                </a:solidFill>
                <a:effectLst/>
                <a:latin typeface="Times New Roman" panose="02020603050405020304" pitchFamily="18" charset="0"/>
                <a:ea typeface="Symbol" panose="05050102010706020507" pitchFamily="18" charset="2"/>
                <a:cs typeface="Symbol" panose="05050102010706020507" pitchFamily="18" charset="2"/>
              </a:rPr>
              <a:t>logic</a:t>
            </a:r>
            <a:endParaRPr lang="en-IN" dirty="0">
              <a:effectLst/>
              <a:latin typeface="Times New Roman" panose="02020603050405020304" pitchFamily="18" charset="0"/>
              <a:ea typeface="Symbol" panose="05050102010706020507" pitchFamily="18" charset="2"/>
              <a:cs typeface="Symbol" panose="05050102010706020507" pitchFamily="18" charset="2"/>
            </a:endParaRPr>
          </a:p>
          <a:p>
            <a:pPr>
              <a:spcBef>
                <a:spcPts val="30"/>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1143000" lvl="2" indent="-228600">
              <a:spcBef>
                <a:spcPts val="5"/>
              </a:spcBef>
              <a:spcAft>
                <a:spcPts val="0"/>
              </a:spcAft>
              <a:buClr>
                <a:srgbClr val="1F1F1F"/>
              </a:buClr>
              <a:buSzPts val="1400"/>
              <a:buFont typeface="Symbol" panose="05050102010706020507" pitchFamily="18" charset="2"/>
              <a:buChar char=""/>
              <a:tabLst>
                <a:tab pos="988060" algn="l"/>
                <a:tab pos="988695" algn="l"/>
              </a:tabLst>
            </a:pPr>
            <a:r>
              <a:rPr lang="en-US" spc="-10" dirty="0">
                <a:solidFill>
                  <a:srgbClr val="1F1F1F"/>
                </a:solidFill>
                <a:effectLst/>
                <a:latin typeface="Times New Roman" panose="02020603050405020304" pitchFamily="18" charset="0"/>
                <a:ea typeface="Symbol" panose="05050102010706020507" pitchFamily="18" charset="2"/>
                <a:cs typeface="Symbol" panose="05050102010706020507" pitchFamily="18" charset="2"/>
              </a:rPr>
              <a:t>A*</a:t>
            </a:r>
            <a:r>
              <a:rPr lang="en-US" spc="-40" dirty="0">
                <a:solidFill>
                  <a:srgbClr val="1F1F1F"/>
                </a:solidFill>
                <a:effectLst/>
                <a:latin typeface="Times New Roman" panose="02020603050405020304" pitchFamily="18" charset="0"/>
                <a:ea typeface="Symbol" panose="05050102010706020507" pitchFamily="18" charset="2"/>
                <a:cs typeface="Symbol" panose="05050102010706020507" pitchFamily="18" charset="2"/>
              </a:rPr>
              <a:t> </a:t>
            </a:r>
            <a:r>
              <a:rPr lang="en-US" spc="-10" dirty="0">
                <a:solidFill>
                  <a:srgbClr val="1F1F1F"/>
                </a:solidFill>
                <a:effectLst/>
                <a:latin typeface="Times New Roman" panose="02020603050405020304" pitchFamily="18" charset="0"/>
                <a:ea typeface="Symbol" panose="05050102010706020507" pitchFamily="18" charset="2"/>
                <a:cs typeface="Symbol" panose="05050102010706020507" pitchFamily="18" charset="2"/>
              </a:rPr>
              <a:t>Algorithm</a:t>
            </a:r>
            <a:endParaRPr lang="en-IN" dirty="0">
              <a:effectLst/>
              <a:latin typeface="Times New Roman" panose="02020603050405020304" pitchFamily="18" charset="0"/>
              <a:ea typeface="Symbol" panose="05050102010706020507" pitchFamily="18" charset="2"/>
              <a:cs typeface="Symbol" panose="05050102010706020507" pitchFamily="18" charset="2"/>
            </a:endParaRPr>
          </a:p>
          <a:p>
            <a:pPr>
              <a:spcBef>
                <a:spcPts val="55"/>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1143000" lvl="2" indent="-228600">
              <a:buClr>
                <a:srgbClr val="1F1F1F"/>
              </a:buClr>
              <a:buSzPts val="1400"/>
              <a:buFont typeface="Symbol" panose="05050102010706020507" pitchFamily="18" charset="2"/>
              <a:buChar char=""/>
              <a:tabLst>
                <a:tab pos="988060" algn="l"/>
                <a:tab pos="988695" algn="l"/>
              </a:tabLst>
            </a:pPr>
            <a:r>
              <a:rPr lang="en-US" spc="-10" dirty="0">
                <a:solidFill>
                  <a:srgbClr val="1F1F1F"/>
                </a:solidFill>
                <a:effectLst/>
                <a:latin typeface="Times New Roman" panose="02020603050405020304" pitchFamily="18" charset="0"/>
                <a:ea typeface="Symbol" panose="05050102010706020507" pitchFamily="18" charset="2"/>
                <a:cs typeface="Symbol" panose="05050102010706020507" pitchFamily="18" charset="2"/>
              </a:rPr>
              <a:t>D*</a:t>
            </a:r>
            <a:r>
              <a:rPr lang="en-US" spc="-40" dirty="0">
                <a:solidFill>
                  <a:srgbClr val="1F1F1F"/>
                </a:solidFill>
                <a:effectLst/>
                <a:latin typeface="Times New Roman" panose="02020603050405020304" pitchFamily="18" charset="0"/>
                <a:ea typeface="Symbol" panose="05050102010706020507" pitchFamily="18" charset="2"/>
                <a:cs typeface="Symbol" panose="05050102010706020507" pitchFamily="18" charset="2"/>
              </a:rPr>
              <a:t> </a:t>
            </a:r>
            <a:r>
              <a:rPr lang="en-US" spc="-10" dirty="0">
                <a:solidFill>
                  <a:srgbClr val="1F1F1F"/>
                </a:solidFill>
                <a:effectLst/>
                <a:latin typeface="Times New Roman" panose="02020603050405020304" pitchFamily="18" charset="0"/>
                <a:ea typeface="Symbol" panose="05050102010706020507" pitchFamily="18" charset="2"/>
                <a:cs typeface="Symbol" panose="05050102010706020507" pitchFamily="18" charset="2"/>
              </a:rPr>
              <a:t>Algorithm</a:t>
            </a:r>
            <a:endParaRPr lang="en-IN" dirty="0">
              <a:effectLst/>
              <a:latin typeface="Times New Roman" panose="02020603050405020304" pitchFamily="18" charset="0"/>
              <a:ea typeface="Symbol" panose="05050102010706020507" pitchFamily="18" charset="2"/>
              <a:cs typeface="Symbol" panose="05050102010706020507" pitchFamily="18" charset="2"/>
            </a:endParaRPr>
          </a:p>
          <a:p>
            <a:pPr>
              <a:spcBef>
                <a:spcPts val="35"/>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1143000" lvl="2" indent="-228600">
              <a:buClr>
                <a:srgbClr val="1F1F1F"/>
              </a:buClr>
              <a:buSzPts val="1400"/>
              <a:buFont typeface="Symbol" panose="05050102010706020507" pitchFamily="18" charset="2"/>
              <a:buChar char=""/>
              <a:tabLst>
                <a:tab pos="988060" algn="l"/>
                <a:tab pos="988695" algn="l"/>
              </a:tabLst>
            </a:pPr>
            <a:r>
              <a:rPr lang="en-US" dirty="0">
                <a:solidFill>
                  <a:srgbClr val="1F1F1F"/>
                </a:solidFill>
                <a:effectLst/>
                <a:latin typeface="Times New Roman" panose="02020603050405020304" pitchFamily="18" charset="0"/>
                <a:ea typeface="Symbol" panose="05050102010706020507" pitchFamily="18" charset="2"/>
                <a:cs typeface="Symbol" panose="05050102010706020507" pitchFamily="18" charset="2"/>
              </a:rPr>
              <a:t>Deployment</a:t>
            </a:r>
            <a:endParaRPr lang="en-IN" dirty="0">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2708958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408356-6A54-DAAA-82EB-45B9BC7525B2}"/>
              </a:ext>
            </a:extLst>
          </p:cNvPr>
          <p:cNvSpPr txBox="1"/>
          <p:nvPr/>
        </p:nvSpPr>
        <p:spPr>
          <a:xfrm>
            <a:off x="1439248" y="892447"/>
            <a:ext cx="9132336" cy="4732514"/>
          </a:xfrm>
          <a:prstGeom prst="rect">
            <a:avLst/>
          </a:prstGeom>
          <a:noFill/>
        </p:spPr>
        <p:txBody>
          <a:bodyPr wrap="square">
            <a:spAutoFit/>
          </a:bodyPr>
          <a:lstStyle/>
          <a:p>
            <a:pPr marL="0" lvl="1">
              <a:lnSpc>
                <a:spcPct val="150000"/>
              </a:lnSpc>
              <a:spcBef>
                <a:spcPts val="5"/>
              </a:spcBef>
              <a:spcAft>
                <a:spcPts val="0"/>
              </a:spcAft>
              <a:buClr>
                <a:srgbClr val="1F1F1F"/>
              </a:buClr>
              <a:buSzPts val="1400"/>
              <a:tabLst>
                <a:tab pos="345440" algn="l"/>
              </a:tabLst>
            </a:pPr>
            <a:r>
              <a:rPr lang="en-US" b="1" kern="0" dirty="0">
                <a:solidFill>
                  <a:srgbClr val="1F1F1F"/>
                </a:solidFill>
                <a:effectLst/>
                <a:latin typeface="Times New Roman" panose="02020603050405020304" pitchFamily="18" charset="0"/>
                <a:ea typeface="Times New Roman" panose="02020603050405020304" pitchFamily="18" charset="0"/>
              </a:rPr>
              <a:t>MODULES</a:t>
            </a:r>
            <a:r>
              <a:rPr lang="en-US" b="1" kern="0" spc="-50" dirty="0">
                <a:solidFill>
                  <a:srgbClr val="1F1F1F"/>
                </a:solidFill>
                <a:effectLst/>
                <a:latin typeface="Times New Roman" panose="02020603050405020304" pitchFamily="18" charset="0"/>
                <a:ea typeface="Times New Roman" panose="02020603050405020304" pitchFamily="18" charset="0"/>
              </a:rPr>
              <a:t> </a:t>
            </a:r>
            <a:r>
              <a:rPr lang="en-US" b="1" kern="0" dirty="0">
                <a:solidFill>
                  <a:srgbClr val="1F1F1F"/>
                </a:solidFill>
                <a:effectLst/>
                <a:latin typeface="Times New Roman" panose="02020603050405020304" pitchFamily="18" charset="0"/>
                <a:ea typeface="Times New Roman" panose="02020603050405020304" pitchFamily="18" charset="0"/>
              </a:rPr>
              <a:t>EXPLANATION:</a:t>
            </a:r>
            <a:endParaRPr lang="en-IN" b="1" kern="0" dirty="0">
              <a:effectLst/>
              <a:latin typeface="Times New Roman" panose="02020603050405020304" pitchFamily="18" charset="0"/>
              <a:ea typeface="Times New Roman" panose="02020603050405020304" pitchFamily="18" charset="0"/>
            </a:endParaRPr>
          </a:p>
          <a:p>
            <a:pPr marL="0" lvl="2">
              <a:lnSpc>
                <a:spcPct val="150000"/>
              </a:lnSpc>
              <a:spcBef>
                <a:spcPts val="800"/>
              </a:spcBef>
              <a:spcAft>
                <a:spcPts val="0"/>
              </a:spcAft>
              <a:buClr>
                <a:srgbClr val="1F1F1F"/>
              </a:buClr>
              <a:buSzPts val="1400"/>
              <a:tabLst>
                <a:tab pos="744855" algn="l"/>
              </a:tabLst>
            </a:pPr>
            <a:r>
              <a:rPr lang="en-US" b="1" spc="-15" dirty="0">
                <a:solidFill>
                  <a:srgbClr val="1F1F1F"/>
                </a:solidFill>
                <a:effectLst/>
                <a:latin typeface="Times New Roman" panose="02020603050405020304" pitchFamily="18" charset="0"/>
                <a:ea typeface="Times New Roman" panose="02020603050405020304" pitchFamily="18" charset="0"/>
              </a:rPr>
              <a:t>1. DATA</a:t>
            </a:r>
            <a:r>
              <a:rPr lang="en-US" b="1" spc="-45" dirty="0">
                <a:solidFill>
                  <a:srgbClr val="1F1F1F"/>
                </a:solidFill>
                <a:effectLst/>
                <a:latin typeface="Times New Roman" panose="02020603050405020304" pitchFamily="18" charset="0"/>
                <a:ea typeface="Times New Roman" panose="02020603050405020304" pitchFamily="18" charset="0"/>
              </a:rPr>
              <a:t> </a:t>
            </a:r>
            <a:r>
              <a:rPr lang="en-US" b="1" spc="-15" dirty="0">
                <a:solidFill>
                  <a:srgbClr val="1F1F1F"/>
                </a:solidFill>
                <a:effectLst/>
                <a:latin typeface="Times New Roman" panose="02020603050405020304" pitchFamily="18" charset="0"/>
                <a:ea typeface="Times New Roman" panose="02020603050405020304" pitchFamily="18" charset="0"/>
              </a:rPr>
              <a:t>PRE-PROCESSING:</a:t>
            </a:r>
            <a:endParaRPr lang="en-IN" spc="-15" dirty="0">
              <a:effectLst/>
              <a:latin typeface="Times New Roman" panose="02020603050405020304" pitchFamily="18" charset="0"/>
              <a:ea typeface="Times New Roman" panose="02020603050405020304" pitchFamily="18" charset="0"/>
            </a:endParaRPr>
          </a:p>
          <a:p>
            <a:pPr>
              <a:lnSpc>
                <a:spcPct val="150000"/>
              </a:lnSpc>
              <a:spcBef>
                <a:spcPts val="55"/>
              </a:spcBef>
            </a:pPr>
            <a:r>
              <a:rPr lang="en-US" b="1"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nSpc>
                <a:spcPct val="150000"/>
              </a:lnSpc>
            </a:pPr>
            <a:r>
              <a:rPr lang="en-US" dirty="0">
                <a:solidFill>
                  <a:srgbClr val="1F1F1F"/>
                </a:solidFill>
                <a:effectLst/>
                <a:latin typeface="Times New Roman" panose="02020603050405020304" pitchFamily="18" charset="0"/>
                <a:ea typeface="Times New Roman" panose="02020603050405020304" pitchFamily="18" charset="0"/>
              </a:rPr>
              <a:t>Preprocessing simply refers to perform series of operations to transform or change</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data. It is transformation applied to our data before feeding it to</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algorithm.</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Data</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processing refers to perform operations on data to retrieve, transform, or change data,</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especially by computer. It is technique that is used to convert raw data into clean data</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set. In other words, whenever data is gathered from different sources, it is collected in</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raw format, which is not feasible for analysis. Then it converts raw format into readable</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format (graphs, documents, etc.), so that it can be interpreted by computers and utilized</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by</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employees</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throughout</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an</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organization.</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It</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transforms</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raw</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data</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into</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meaningful</a:t>
            </a:r>
            <a:r>
              <a:rPr lang="en-US" spc="5" dirty="0">
                <a:solidFill>
                  <a:srgbClr val="1F1F1F"/>
                </a:solidFill>
                <a:effectLst/>
                <a:latin typeface="Times New Roman" panose="02020603050405020304" pitchFamily="18" charset="0"/>
                <a:ea typeface="Times New Roman" panose="02020603050405020304" pitchFamily="18" charset="0"/>
              </a:rPr>
              <a:t> </a:t>
            </a:r>
            <a:r>
              <a:rPr lang="en-US" spc="-5" dirty="0">
                <a:solidFill>
                  <a:srgbClr val="1F1F1F"/>
                </a:solidFill>
                <a:effectLst/>
                <a:latin typeface="Times New Roman" panose="02020603050405020304" pitchFamily="18" charset="0"/>
                <a:ea typeface="Times New Roman" panose="02020603050405020304" pitchFamily="18" charset="0"/>
              </a:rPr>
              <a:t>information. </a:t>
            </a:r>
            <a:endParaRPr lang="en-IN" dirty="0"/>
          </a:p>
        </p:txBody>
      </p:sp>
    </p:spTree>
    <p:extLst>
      <p:ext uri="{BB962C8B-B14F-4D97-AF65-F5344CB8AC3E}">
        <p14:creationId xmlns:p14="http://schemas.microsoft.com/office/powerpoint/2010/main" val="144550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9F81C1-2BFC-791A-F459-148BEA8224E0}"/>
              </a:ext>
            </a:extLst>
          </p:cNvPr>
          <p:cNvSpPr txBox="1"/>
          <p:nvPr/>
        </p:nvSpPr>
        <p:spPr>
          <a:xfrm>
            <a:off x="1203648" y="517177"/>
            <a:ext cx="9554547" cy="5408147"/>
          </a:xfrm>
          <a:prstGeom prst="rect">
            <a:avLst/>
          </a:prstGeom>
          <a:noFill/>
        </p:spPr>
        <p:txBody>
          <a:bodyPr wrap="square">
            <a:spAutoFit/>
          </a:bodyPr>
          <a:lstStyle/>
          <a:p>
            <a:pPr marL="93663" lvl="2">
              <a:spcBef>
                <a:spcPts val="445"/>
              </a:spcBef>
              <a:spcAft>
                <a:spcPts val="0"/>
              </a:spcAft>
              <a:buClr>
                <a:srgbClr val="1F1F1F"/>
              </a:buClr>
              <a:buSzPts val="1400"/>
              <a:tabLst>
                <a:tab pos="680720" algn="l"/>
              </a:tabLst>
            </a:pPr>
            <a:r>
              <a:rPr lang="en-US" b="1" kern="0" spc="-15" dirty="0">
                <a:solidFill>
                  <a:schemeClr val="bg1"/>
                </a:solidFill>
                <a:effectLst/>
                <a:latin typeface="Times New Roman" panose="02020603050405020304" pitchFamily="18" charset="0"/>
                <a:ea typeface="Times New Roman" panose="02020603050405020304" pitchFamily="18" charset="0"/>
              </a:rPr>
              <a:t>2. BOT LOGIC:</a:t>
            </a:r>
            <a:endParaRPr lang="en-IN" b="1" kern="0" spc="-15" dirty="0">
              <a:solidFill>
                <a:schemeClr val="bg1"/>
              </a:solidFill>
              <a:effectLst/>
              <a:latin typeface="Times New Roman" panose="02020603050405020304" pitchFamily="18" charset="0"/>
              <a:ea typeface="Times New Roman" panose="02020603050405020304" pitchFamily="18" charset="0"/>
            </a:endParaRPr>
          </a:p>
          <a:p>
            <a:pPr marL="181610" marR="254635" indent="457200" algn="just">
              <a:lnSpc>
                <a:spcPct val="150000"/>
              </a:lnSpc>
              <a:spcBef>
                <a:spcPts val="815"/>
              </a:spcBef>
              <a:spcAft>
                <a:spcPts val="0"/>
              </a:spcAft>
            </a:pPr>
            <a:r>
              <a:rPr lang="en-US" dirty="0">
                <a:solidFill>
                  <a:schemeClr val="bg1"/>
                </a:solidFill>
                <a:effectLst/>
                <a:latin typeface="Times New Roman" panose="02020603050405020304" pitchFamily="18" charset="0"/>
                <a:ea typeface="Times New Roman" panose="02020603050405020304" pitchFamily="18" charset="0"/>
              </a:rPr>
              <a:t>A</a:t>
            </a:r>
            <a:r>
              <a:rPr lang="en-US" spc="-9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bot</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is</a:t>
            </a:r>
            <a:r>
              <a:rPr lang="en-US" spc="-1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an</a:t>
            </a:r>
            <a:r>
              <a:rPr lang="en-US" spc="-1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app</a:t>
            </a:r>
            <a:r>
              <a:rPr lang="en-US" spc="-1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that</a:t>
            </a:r>
            <a:r>
              <a:rPr lang="en-US" spc="-2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users interact</a:t>
            </a:r>
            <a:r>
              <a:rPr lang="en-US" spc="-1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with</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in</a:t>
            </a:r>
            <a:r>
              <a:rPr lang="en-US" spc="-1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a:t>
            </a:r>
            <a:r>
              <a:rPr lang="en-US" spc="-1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conversational way,</a:t>
            </a:r>
            <a:r>
              <a:rPr lang="en-US" spc="-3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using</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text,</a:t>
            </a:r>
            <a:r>
              <a:rPr lang="en-US" spc="-3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graphics</a:t>
            </a:r>
            <a:r>
              <a:rPr lang="en-US" spc="-34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or speech. Each channel can include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additional information in the activities they send. Before creating bots, it's important to</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understand how a bot uses activity objects to communicate with its users. There are two activity types, conversation update and message, that might be exchanged</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when</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 user</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communicates with an</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echo</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bot.</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Bot</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Framework</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Service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sends</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conversation update when a party joins the conversation. For example, on starting a</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conversation with the Bot Framework Emulator, you might see two conversation update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activities (one for the user joining the conversation and one for the bot joining).</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To</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distinguish</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these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conversation</a:t>
            </a:r>
            <a:r>
              <a:rPr lang="en-US" spc="35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update</a:t>
            </a:r>
            <a:r>
              <a:rPr lang="en-US" spc="35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activities,</a:t>
            </a:r>
            <a:r>
              <a:rPr lang="en-US" spc="35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check</a:t>
            </a:r>
            <a:r>
              <a:rPr lang="en-US" spc="35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who</a:t>
            </a:r>
            <a:r>
              <a:rPr lang="en-US" spc="35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is</a:t>
            </a:r>
            <a:r>
              <a:rPr lang="en-US" spc="35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included</a:t>
            </a:r>
            <a:r>
              <a:rPr lang="en-US" spc="35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in the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members</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added</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property</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of</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activity.</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message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activity</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carries</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conversation</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information between the parties. In an echo bot example, the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message activities are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carrying simple text and the channel will render this text. Alternatively, the message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activity</a:t>
            </a:r>
            <a:r>
              <a:rPr lang="en-US" spc="-7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might</a:t>
            </a:r>
            <a:r>
              <a:rPr lang="en-US" spc="-5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carry</a:t>
            </a:r>
            <a:r>
              <a:rPr lang="en-US" spc="-1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text</a:t>
            </a:r>
            <a:r>
              <a:rPr lang="en-US" spc="-2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to</a:t>
            </a:r>
            <a:r>
              <a:rPr lang="en-US" spc="-2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be</a:t>
            </a:r>
            <a:r>
              <a:rPr lang="en-US" spc="-4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spoken,</a:t>
            </a:r>
            <a:r>
              <a:rPr lang="en-US" spc="-2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suggested actions</a:t>
            </a:r>
            <a:r>
              <a:rPr lang="en-US" spc="-3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or</a:t>
            </a:r>
            <a:r>
              <a:rPr lang="en-US" spc="-1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cards</a:t>
            </a:r>
            <a:r>
              <a:rPr lang="en-US" spc="-1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to</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be</a:t>
            </a:r>
            <a:r>
              <a:rPr lang="en-US" spc="-4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displayed.</a:t>
            </a:r>
            <a:endParaRPr lang="en-IN"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28778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58E22-827E-49DD-8405-5BDA63F68E6F}"/>
              </a:ext>
            </a:extLst>
          </p:cNvPr>
          <p:cNvSpPr txBox="1"/>
          <p:nvPr/>
        </p:nvSpPr>
        <p:spPr>
          <a:xfrm>
            <a:off x="1473848" y="603473"/>
            <a:ext cx="8948446" cy="2535566"/>
          </a:xfrm>
          <a:prstGeom prst="rect">
            <a:avLst/>
          </a:prstGeom>
          <a:noFill/>
        </p:spPr>
        <p:txBody>
          <a:bodyPr wrap="square">
            <a:spAutoFit/>
          </a:bodyPr>
          <a:lstStyle/>
          <a:p>
            <a:pPr marL="177800" lvl="2">
              <a:lnSpc>
                <a:spcPct val="150000"/>
              </a:lnSpc>
              <a:spcBef>
                <a:spcPts val="5"/>
              </a:spcBef>
              <a:spcAft>
                <a:spcPts val="0"/>
              </a:spcAft>
              <a:buClr>
                <a:srgbClr val="1F1F1F"/>
              </a:buClr>
              <a:buSzPts val="1400"/>
              <a:tabLst>
                <a:tab pos="680720" algn="l"/>
              </a:tabLst>
            </a:pPr>
            <a:r>
              <a:rPr lang="en-US" b="1" kern="0" spc="-15" dirty="0">
                <a:solidFill>
                  <a:srgbClr val="1F1F1F"/>
                </a:solidFill>
                <a:effectLst/>
                <a:latin typeface="Times New Roman" panose="02020603050405020304" pitchFamily="18" charset="0"/>
                <a:ea typeface="Times New Roman" panose="02020603050405020304" pitchFamily="18" charset="0"/>
              </a:rPr>
              <a:t>3. A*</a:t>
            </a:r>
            <a:r>
              <a:rPr lang="en-US" b="1" kern="0" spc="-95" dirty="0">
                <a:solidFill>
                  <a:srgbClr val="1F1F1F"/>
                </a:solidFill>
                <a:effectLst/>
                <a:latin typeface="Times New Roman" panose="02020603050405020304" pitchFamily="18" charset="0"/>
                <a:ea typeface="Times New Roman" panose="02020603050405020304" pitchFamily="18" charset="0"/>
              </a:rPr>
              <a:t> </a:t>
            </a:r>
            <a:r>
              <a:rPr lang="en-US" b="1" kern="0" spc="-15" dirty="0">
                <a:solidFill>
                  <a:srgbClr val="1F1F1F"/>
                </a:solidFill>
                <a:effectLst/>
                <a:latin typeface="Times New Roman" panose="02020603050405020304" pitchFamily="18" charset="0"/>
                <a:ea typeface="Times New Roman" panose="02020603050405020304" pitchFamily="18" charset="0"/>
              </a:rPr>
              <a:t>ALGORITHM</a:t>
            </a:r>
            <a:endParaRPr lang="en-IN" b="1" kern="0" spc="-15" dirty="0">
              <a:latin typeface="Times New Roman" panose="02020603050405020304" pitchFamily="18" charset="0"/>
              <a:ea typeface="Times New Roman" panose="02020603050405020304" pitchFamily="18" charset="0"/>
            </a:endParaRPr>
          </a:p>
          <a:p>
            <a:pPr marL="177800" lvl="2">
              <a:lnSpc>
                <a:spcPct val="150000"/>
              </a:lnSpc>
              <a:spcBef>
                <a:spcPts val="5"/>
              </a:spcBef>
              <a:spcAft>
                <a:spcPts val="0"/>
              </a:spcAft>
              <a:buClr>
                <a:srgbClr val="1F1F1F"/>
              </a:buClr>
              <a:buSzPts val="1400"/>
              <a:tabLst>
                <a:tab pos="680720" algn="l"/>
              </a:tabLst>
            </a:pPr>
            <a:r>
              <a:rPr lang="en-US" dirty="0">
                <a:solidFill>
                  <a:srgbClr val="1F1F1F"/>
                </a:solidFill>
                <a:effectLst/>
                <a:latin typeface="Times New Roman" panose="02020603050405020304" pitchFamily="18" charset="0"/>
                <a:ea typeface="Times New Roman" panose="02020603050405020304" pitchFamily="18" charset="0"/>
              </a:rPr>
              <a:t>The A* algorithm is a path search algorithm that is used to find the most optimal path</a:t>
            </a:r>
            <a:r>
              <a:rPr lang="en-US" spc="-33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between two points, i.e., with the smallest cost. Anytime A* Algorithm has a flexible time</a:t>
            </a:r>
            <a:r>
              <a:rPr lang="en-US" spc="5" dirty="0">
                <a:solidFill>
                  <a:srgbClr val="1F1F1F"/>
                </a:solidFill>
                <a:effectLst/>
                <a:latin typeface="Times New Roman" panose="02020603050405020304" pitchFamily="18" charset="0"/>
                <a:ea typeface="Times New Roman" panose="02020603050405020304" pitchFamily="18" charset="0"/>
              </a:rPr>
              <a:t> </a:t>
            </a:r>
            <a:r>
              <a:rPr lang="en-US" spc="-5" dirty="0">
                <a:solidFill>
                  <a:srgbClr val="1F1F1F"/>
                </a:solidFill>
                <a:effectLst/>
                <a:latin typeface="Times New Roman" panose="02020603050405020304" pitchFamily="18" charset="0"/>
                <a:ea typeface="Times New Roman" panose="02020603050405020304" pitchFamily="18" charset="0"/>
              </a:rPr>
              <a:t>cost and can return the shortest path even if </a:t>
            </a:r>
            <a:r>
              <a:rPr lang="en-US" dirty="0">
                <a:solidFill>
                  <a:srgbClr val="1F1F1F"/>
                </a:solidFill>
                <a:effectLst/>
                <a:latin typeface="Times New Roman" panose="02020603050405020304" pitchFamily="18" charset="0"/>
                <a:ea typeface="Times New Roman" panose="02020603050405020304" pitchFamily="18" charset="0"/>
              </a:rPr>
              <a:t>it is interrupted as it generates a non-optimal</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solution first and then optimizes it. This allows for faster decision making as the robot can</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build</a:t>
            </a:r>
            <a:r>
              <a:rPr lang="en-US" spc="-20"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upon</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previous</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calculations instead of</a:t>
            </a:r>
            <a:r>
              <a:rPr lang="en-US" spc="-20"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starting</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from</a:t>
            </a:r>
            <a:r>
              <a:rPr lang="en-US" spc="-10"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scratch.</a:t>
            </a:r>
            <a:endParaRPr lang="en-IN"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D435BC2A-E352-B52E-32AC-39FB4DFB6713}"/>
              </a:ext>
            </a:extLst>
          </p:cNvPr>
          <p:cNvSpPr txBox="1"/>
          <p:nvPr/>
        </p:nvSpPr>
        <p:spPr>
          <a:xfrm>
            <a:off x="1621777" y="3480318"/>
            <a:ext cx="8948446" cy="2120068"/>
          </a:xfrm>
          <a:prstGeom prst="rect">
            <a:avLst/>
          </a:prstGeom>
          <a:noFill/>
        </p:spPr>
        <p:txBody>
          <a:bodyPr wrap="square">
            <a:spAutoFit/>
          </a:bodyPr>
          <a:lstStyle/>
          <a:p>
            <a:pPr marL="93663" lvl="2">
              <a:lnSpc>
                <a:spcPct val="150000"/>
              </a:lnSpc>
              <a:buClr>
                <a:srgbClr val="1F1F1F"/>
              </a:buClr>
              <a:buSzPts val="1400"/>
              <a:tabLst>
                <a:tab pos="680720" algn="l"/>
              </a:tabLst>
            </a:pPr>
            <a:r>
              <a:rPr lang="en-US" b="1" dirty="0">
                <a:solidFill>
                  <a:srgbClr val="1F1F1F"/>
                </a:solidFill>
                <a:latin typeface="Times New Roman" panose="02020603050405020304" pitchFamily="18" charset="0"/>
              </a:rPr>
              <a:t>4. D* ALGORITHM</a:t>
            </a:r>
            <a:endParaRPr lang="en-IN" b="1" dirty="0">
              <a:solidFill>
                <a:srgbClr val="1F1F1F"/>
              </a:solidFill>
              <a:latin typeface="Times New Roman" panose="02020603050405020304" pitchFamily="18" charset="0"/>
            </a:endParaRPr>
          </a:p>
          <a:p>
            <a:pPr>
              <a:lnSpc>
                <a:spcPct val="150000"/>
              </a:lnSpc>
            </a:pPr>
            <a:r>
              <a:rPr lang="en-US" dirty="0">
                <a:solidFill>
                  <a:srgbClr val="1F1F1F"/>
                </a:solidFill>
                <a:latin typeface="Times New Roman" panose="02020603050405020304" pitchFamily="18" charset="0"/>
              </a:rPr>
              <a:t>D*, Focused D* and D* Lite are incremental search algorithms to find the shortest path between two points. They, however, are a mixture of A* algorithms and new discoveries that allow them to add information to their maps for unknown obstacles. D* and its variants are widely used for mobile robot and </a:t>
            </a:r>
            <a:r>
              <a:rPr lang="en-US" dirty="0">
                <a:solidFill>
                  <a:srgbClr val="1F1F1F"/>
                </a:solidFill>
                <a:latin typeface="Times New Roman" panose="02020603050405020304" pitchFamily="18" charset="0"/>
                <a:hlinkClick r:id="rId2">
                  <a:extLst>
                    <a:ext uri="{A12FA001-AC4F-418D-AE19-62706E023703}">
                      <ahyp:hlinkClr xmlns:ahyp="http://schemas.microsoft.com/office/drawing/2018/hyperlinkcolor" val="tx"/>
                    </a:ext>
                  </a:extLst>
                </a:hlinkClick>
              </a:rPr>
              <a:t>autonomous</a:t>
            </a:r>
            <a:r>
              <a:rPr lang="en-US" dirty="0">
                <a:solidFill>
                  <a:srgbClr val="1F1F1F"/>
                </a:solidFill>
                <a:latin typeface="Times New Roman" panose="02020603050405020304" pitchFamily="18" charset="0"/>
              </a:rPr>
              <a:t> </a:t>
            </a:r>
            <a:r>
              <a:rPr lang="en-US" dirty="0">
                <a:solidFill>
                  <a:srgbClr val="1F1F1F"/>
                </a:solidFill>
                <a:latin typeface="Times New Roman" panose="02020603050405020304" pitchFamily="18" charset="0"/>
                <a:hlinkClick r:id="rId2">
                  <a:extLst>
                    <a:ext uri="{A12FA001-AC4F-418D-AE19-62706E023703}">
                      <ahyp:hlinkClr xmlns:ahyp="http://schemas.microsoft.com/office/drawing/2018/hyperlinkcolor" val="tx"/>
                    </a:ext>
                  </a:extLst>
                </a:hlinkClick>
              </a:rPr>
              <a:t>vehicle </a:t>
            </a:r>
            <a:r>
              <a:rPr lang="en-US" dirty="0">
                <a:solidFill>
                  <a:srgbClr val="1F1F1F"/>
                </a:solidFill>
                <a:latin typeface="Times New Roman" panose="02020603050405020304" pitchFamily="18" charset="0"/>
              </a:rPr>
              <a:t>navigation.</a:t>
            </a:r>
            <a:endParaRPr lang="en-IN" dirty="0">
              <a:solidFill>
                <a:srgbClr val="1F1F1F"/>
              </a:solidFill>
              <a:latin typeface="Times New Roman" panose="02020603050405020304" pitchFamily="18" charset="0"/>
            </a:endParaRPr>
          </a:p>
        </p:txBody>
      </p:sp>
    </p:spTree>
    <p:extLst>
      <p:ext uri="{BB962C8B-B14F-4D97-AF65-F5344CB8AC3E}">
        <p14:creationId xmlns:p14="http://schemas.microsoft.com/office/powerpoint/2010/main" val="373362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1202CC-3A57-2D3A-8B59-9DAE106AC4DE}"/>
              </a:ext>
            </a:extLst>
          </p:cNvPr>
          <p:cNvSpPr txBox="1"/>
          <p:nvPr/>
        </p:nvSpPr>
        <p:spPr>
          <a:xfrm>
            <a:off x="1043473" y="625150"/>
            <a:ext cx="10105053" cy="5167056"/>
          </a:xfrm>
          <a:prstGeom prst="rect">
            <a:avLst/>
          </a:prstGeom>
          <a:noFill/>
        </p:spPr>
        <p:txBody>
          <a:bodyPr wrap="square">
            <a:spAutoFit/>
          </a:bodyPr>
          <a:lstStyle/>
          <a:p>
            <a:pPr marL="354013" lvl="2">
              <a:spcBef>
                <a:spcPts val="380"/>
              </a:spcBef>
              <a:spcAft>
                <a:spcPts val="0"/>
              </a:spcAft>
              <a:buClr>
                <a:srgbClr val="1F1F1F"/>
              </a:buClr>
              <a:buSzPts val="1400"/>
              <a:tabLst>
                <a:tab pos="680720" algn="l"/>
              </a:tabLst>
            </a:pPr>
            <a:r>
              <a:rPr lang="en-US" b="1" kern="0" spc="-15" dirty="0">
                <a:solidFill>
                  <a:srgbClr val="1F1F1F"/>
                </a:solidFill>
                <a:effectLst/>
                <a:latin typeface="Times New Roman" panose="02020603050405020304" pitchFamily="18" charset="0"/>
                <a:ea typeface="Times New Roman" panose="02020603050405020304" pitchFamily="18" charset="0"/>
              </a:rPr>
              <a:t>5. DEPLOYMENT</a:t>
            </a:r>
            <a:endParaRPr lang="en-IN" b="1" kern="0" spc="-15" dirty="0">
              <a:effectLst/>
              <a:latin typeface="Times New Roman" panose="02020603050405020304" pitchFamily="18" charset="0"/>
              <a:ea typeface="Times New Roman" panose="02020603050405020304" pitchFamily="18" charset="0"/>
            </a:endParaRPr>
          </a:p>
          <a:p>
            <a:pPr>
              <a:spcBef>
                <a:spcPts val="40"/>
              </a:spcBef>
            </a:pPr>
            <a:r>
              <a:rPr lang="en-US" b="1"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63220" marR="344805" indent="457200" algn="just">
              <a:lnSpc>
                <a:spcPct val="150000"/>
              </a:lnSpc>
              <a:spcBef>
                <a:spcPts val="5"/>
              </a:spcBef>
              <a:spcAft>
                <a:spcPts val="0"/>
              </a:spcAft>
            </a:pPr>
            <a:r>
              <a:rPr lang="en-US" dirty="0">
                <a:solidFill>
                  <a:srgbClr val="1F1F1F"/>
                </a:solidFill>
                <a:effectLst/>
                <a:latin typeface="Times New Roman" panose="02020603050405020304" pitchFamily="18" charset="0"/>
                <a:ea typeface="Times New Roman" panose="02020603050405020304" pitchFamily="18" charset="0"/>
              </a:rPr>
              <a:t>Each module has a set of deployment properties associated with it by default;</a:t>
            </a:r>
            <a:r>
              <a:rPr lang="en-US" spc="5" dirty="0">
                <a:solidFill>
                  <a:srgbClr val="1F1F1F"/>
                </a:solidFill>
                <a:effectLst/>
                <a:latin typeface="Times New Roman" panose="02020603050405020304" pitchFamily="18" charset="0"/>
                <a:ea typeface="Times New Roman" panose="02020603050405020304" pitchFamily="18" charset="0"/>
              </a:rPr>
              <a:t> </a:t>
            </a:r>
            <a:r>
              <a:rPr lang="en-US" spc="-5" dirty="0">
                <a:solidFill>
                  <a:srgbClr val="1F1F1F"/>
                </a:solidFill>
                <a:effectLst/>
                <a:latin typeface="Times New Roman" panose="02020603050405020304" pitchFamily="18" charset="0"/>
                <a:ea typeface="Times New Roman" panose="02020603050405020304" pitchFamily="18" charset="0"/>
              </a:rPr>
              <a:t>these are stored in the deployment descriptor </a:t>
            </a:r>
            <a:r>
              <a:rPr lang="en-US" dirty="0">
                <a:solidFill>
                  <a:srgbClr val="1F1F1F"/>
                </a:solidFill>
                <a:effectLst/>
                <a:latin typeface="Times New Roman" panose="02020603050405020304" pitchFamily="18" charset="0"/>
                <a:ea typeface="Times New Roman" panose="02020603050405020304" pitchFamily="18" charset="0"/>
              </a:rPr>
              <a:t>file. Any changes that you directly</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make to module deployment properties in deployment descriptor files are typically</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overwritten when the deploy code is next regenerated. However, you can use the</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module</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deployment</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editor</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to</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specify</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and</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retain</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changes to</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module deployment</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properties. The module deployment editor saves your changes to a deployment side</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file,</a:t>
            </a:r>
            <a:r>
              <a:rPr lang="en-US" spc="140"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which</a:t>
            </a:r>
            <a:r>
              <a:rPr lang="en-US" spc="15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is</a:t>
            </a:r>
            <a:r>
              <a:rPr lang="en-US" spc="140"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used</a:t>
            </a:r>
            <a:r>
              <a:rPr lang="en-US" spc="16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to</a:t>
            </a:r>
            <a:r>
              <a:rPr lang="en-US" spc="15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automatically</a:t>
            </a:r>
            <a:r>
              <a:rPr lang="en-US" spc="14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update</a:t>
            </a:r>
            <a:r>
              <a:rPr lang="en-US" spc="14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the</a:t>
            </a:r>
            <a:r>
              <a:rPr lang="en-US" spc="160"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module</a:t>
            </a:r>
            <a:r>
              <a:rPr lang="en-US" spc="140"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deployment</a:t>
            </a:r>
            <a:r>
              <a:rPr lang="en-IN" dirty="0">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properties in the deployment descriptor files whenever the deploy code is regenerated</a:t>
            </a:r>
            <a:r>
              <a:rPr lang="en-US" spc="-33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or the module is installed on the server. Model deployment is the process of putting</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machine</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learning</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models</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into</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production.</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This</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makes</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the</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model’s</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predictions</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available to users, developers or systems, so they can make business decisions based</a:t>
            </a:r>
            <a:r>
              <a:rPr lang="en-US" spc="5" dirty="0">
                <a:solidFill>
                  <a:srgbClr val="1F1F1F"/>
                </a:solidFill>
                <a:effectLst/>
                <a:latin typeface="Times New Roman" panose="02020603050405020304" pitchFamily="18" charset="0"/>
                <a:ea typeface="Times New Roman" panose="02020603050405020304" pitchFamily="18" charset="0"/>
              </a:rPr>
              <a:t> </a:t>
            </a:r>
            <a:r>
              <a:rPr lang="en-US" dirty="0">
                <a:solidFill>
                  <a:srgbClr val="1F1F1F"/>
                </a:solidFill>
                <a:effectLst/>
                <a:latin typeface="Times New Roman" panose="02020603050405020304" pitchFamily="18" charset="0"/>
                <a:ea typeface="Times New Roman" panose="02020603050405020304" pitchFamily="18" charset="0"/>
              </a:rPr>
              <a:t>on data, interact with their application (like recognize a face in an image) and so on</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05612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1.jpeg" descr="Graphical user interface, application  Description automatically generated">
            <a:extLst>
              <a:ext uri="{FF2B5EF4-FFF2-40B4-BE49-F238E27FC236}">
                <a16:creationId xmlns:a16="http://schemas.microsoft.com/office/drawing/2014/main" id="{98DEF922-FBE8-24BC-6FB3-CF98D20FB870}"/>
              </a:ext>
            </a:extLst>
          </p:cNvPr>
          <p:cNvPicPr>
            <a:picLocks noChangeAspect="1"/>
          </p:cNvPicPr>
          <p:nvPr/>
        </p:nvPicPr>
        <p:blipFill>
          <a:blip r:embed="rId2" cstate="print"/>
          <a:stretch>
            <a:fillRect/>
          </a:stretch>
        </p:blipFill>
        <p:spPr>
          <a:xfrm>
            <a:off x="733671" y="1018728"/>
            <a:ext cx="10986225" cy="4066456"/>
          </a:xfrm>
          <a:prstGeom prst="rect">
            <a:avLst/>
          </a:prstGeom>
        </p:spPr>
      </p:pic>
      <p:sp>
        <p:nvSpPr>
          <p:cNvPr id="6" name="TextBox 5">
            <a:extLst>
              <a:ext uri="{FF2B5EF4-FFF2-40B4-BE49-F238E27FC236}">
                <a16:creationId xmlns:a16="http://schemas.microsoft.com/office/drawing/2014/main" id="{DA099BE5-E735-55B4-5DEA-9055FFD6A308}"/>
              </a:ext>
            </a:extLst>
          </p:cNvPr>
          <p:cNvSpPr txBox="1"/>
          <p:nvPr/>
        </p:nvSpPr>
        <p:spPr>
          <a:xfrm>
            <a:off x="1140667" y="389167"/>
            <a:ext cx="6106884" cy="400110"/>
          </a:xfrm>
          <a:prstGeom prst="rect">
            <a:avLst/>
          </a:prstGeom>
          <a:noFill/>
        </p:spPr>
        <p:txBody>
          <a:bodyPr wrap="square">
            <a:spAutoFit/>
          </a:bodyPr>
          <a:lstStyle/>
          <a:p>
            <a:pPr marL="0" indent="0">
              <a:buNone/>
            </a:pPr>
            <a:r>
              <a:rPr lang="en-IN" sz="2000" b="1" dirty="0">
                <a:solidFill>
                  <a:schemeClr val="bg1"/>
                </a:solidFill>
                <a:latin typeface="Times New Roman" panose="02020603050405020304" pitchFamily="18" charset="0"/>
                <a:cs typeface="Times New Roman" panose="02020603050405020304" pitchFamily="18" charset="0"/>
              </a:rPr>
              <a:t>SCREENSHOTS</a:t>
            </a:r>
            <a:r>
              <a:rPr lang="en-IN" sz="20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94123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2.png" descr="Graphical user interface, application, email  Description automatically generated">
            <a:extLst>
              <a:ext uri="{FF2B5EF4-FFF2-40B4-BE49-F238E27FC236}">
                <a16:creationId xmlns:a16="http://schemas.microsoft.com/office/drawing/2014/main" id="{E84E6FF5-B877-6D59-C48A-5C3003DF8849}"/>
              </a:ext>
            </a:extLst>
          </p:cNvPr>
          <p:cNvPicPr>
            <a:picLocks noChangeAspect="1"/>
          </p:cNvPicPr>
          <p:nvPr/>
        </p:nvPicPr>
        <p:blipFill>
          <a:blip r:embed="rId2" cstate="print"/>
          <a:stretch>
            <a:fillRect/>
          </a:stretch>
        </p:blipFill>
        <p:spPr>
          <a:xfrm>
            <a:off x="2689886" y="574450"/>
            <a:ext cx="6812228" cy="5520280"/>
          </a:xfrm>
          <a:prstGeom prst="rect">
            <a:avLst/>
          </a:prstGeom>
        </p:spPr>
      </p:pic>
    </p:spTree>
    <p:extLst>
      <p:ext uri="{BB962C8B-B14F-4D97-AF65-F5344CB8AC3E}">
        <p14:creationId xmlns:p14="http://schemas.microsoft.com/office/powerpoint/2010/main" val="335826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0.png" descr="Graphical user interface, application, table, Excel  Description automatically generated">
            <a:extLst>
              <a:ext uri="{FF2B5EF4-FFF2-40B4-BE49-F238E27FC236}">
                <a16:creationId xmlns:a16="http://schemas.microsoft.com/office/drawing/2014/main" id="{4385500A-771F-5423-BD0D-3749F6CEB25D}"/>
              </a:ext>
            </a:extLst>
          </p:cNvPr>
          <p:cNvPicPr>
            <a:picLocks noChangeAspect="1"/>
          </p:cNvPicPr>
          <p:nvPr/>
        </p:nvPicPr>
        <p:blipFill>
          <a:blip r:embed="rId2" cstate="print"/>
          <a:stretch>
            <a:fillRect/>
          </a:stretch>
        </p:blipFill>
        <p:spPr>
          <a:xfrm>
            <a:off x="351167" y="1076986"/>
            <a:ext cx="5673252" cy="4316108"/>
          </a:xfrm>
          <a:prstGeom prst="rect">
            <a:avLst/>
          </a:prstGeom>
        </p:spPr>
      </p:pic>
      <p:pic>
        <p:nvPicPr>
          <p:cNvPr id="3" name="image31.png" descr="Graphical user interface, application, table, Excel  Description automatically generated">
            <a:extLst>
              <a:ext uri="{FF2B5EF4-FFF2-40B4-BE49-F238E27FC236}">
                <a16:creationId xmlns:a16="http://schemas.microsoft.com/office/drawing/2014/main" id="{541CDAA8-D512-7023-40AF-DE94F0385E9C}"/>
              </a:ext>
            </a:extLst>
          </p:cNvPr>
          <p:cNvPicPr>
            <a:picLocks noChangeAspect="1"/>
          </p:cNvPicPr>
          <p:nvPr/>
        </p:nvPicPr>
        <p:blipFill>
          <a:blip r:embed="rId3" cstate="print"/>
          <a:stretch>
            <a:fillRect/>
          </a:stretch>
        </p:blipFill>
        <p:spPr>
          <a:xfrm>
            <a:off x="6245087" y="1076986"/>
            <a:ext cx="5595746" cy="4316108"/>
          </a:xfrm>
          <a:prstGeom prst="rect">
            <a:avLst/>
          </a:prstGeom>
        </p:spPr>
      </p:pic>
    </p:spTree>
    <p:extLst>
      <p:ext uri="{BB962C8B-B14F-4D97-AF65-F5344CB8AC3E}">
        <p14:creationId xmlns:p14="http://schemas.microsoft.com/office/powerpoint/2010/main" val="2720808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2.png" descr="Graphical user interface, application, table, Excel  Description automatically generated">
            <a:extLst>
              <a:ext uri="{FF2B5EF4-FFF2-40B4-BE49-F238E27FC236}">
                <a16:creationId xmlns:a16="http://schemas.microsoft.com/office/drawing/2014/main" id="{DB907203-1AB6-46A1-8296-200C01673AAD}"/>
              </a:ext>
            </a:extLst>
          </p:cNvPr>
          <p:cNvPicPr>
            <a:picLocks noChangeAspect="1"/>
          </p:cNvPicPr>
          <p:nvPr/>
        </p:nvPicPr>
        <p:blipFill>
          <a:blip r:embed="rId2" cstate="print"/>
          <a:stretch>
            <a:fillRect/>
          </a:stretch>
        </p:blipFill>
        <p:spPr>
          <a:xfrm>
            <a:off x="463420" y="986213"/>
            <a:ext cx="5601423" cy="4885574"/>
          </a:xfrm>
          <a:prstGeom prst="rect">
            <a:avLst/>
          </a:prstGeom>
        </p:spPr>
      </p:pic>
      <p:pic>
        <p:nvPicPr>
          <p:cNvPr id="3" name="image33.png" descr="Graphical user interface, application, table, Excel  Description automatically generated">
            <a:extLst>
              <a:ext uri="{FF2B5EF4-FFF2-40B4-BE49-F238E27FC236}">
                <a16:creationId xmlns:a16="http://schemas.microsoft.com/office/drawing/2014/main" id="{1FE0BF28-9661-1962-6733-A0D26ED7499D}"/>
              </a:ext>
            </a:extLst>
          </p:cNvPr>
          <p:cNvPicPr>
            <a:picLocks noChangeAspect="1"/>
          </p:cNvPicPr>
          <p:nvPr/>
        </p:nvPicPr>
        <p:blipFill>
          <a:blip r:embed="rId3" cstate="print"/>
          <a:stretch>
            <a:fillRect/>
          </a:stretch>
        </p:blipFill>
        <p:spPr>
          <a:xfrm>
            <a:off x="6293686" y="986213"/>
            <a:ext cx="5350918" cy="4904709"/>
          </a:xfrm>
          <a:prstGeom prst="rect">
            <a:avLst/>
          </a:prstGeom>
        </p:spPr>
      </p:pic>
    </p:spTree>
    <p:extLst>
      <p:ext uri="{BB962C8B-B14F-4D97-AF65-F5344CB8AC3E}">
        <p14:creationId xmlns:p14="http://schemas.microsoft.com/office/powerpoint/2010/main" val="71762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FC8805-E46F-6F79-B6EA-55AAED8ACAFE}"/>
              </a:ext>
            </a:extLst>
          </p:cNvPr>
          <p:cNvSpPr txBox="1"/>
          <p:nvPr/>
        </p:nvSpPr>
        <p:spPr>
          <a:xfrm>
            <a:off x="321469" y="504824"/>
            <a:ext cx="11549062" cy="6013441"/>
          </a:xfrm>
          <a:prstGeom prst="rect">
            <a:avLst/>
          </a:prstGeom>
          <a:noFill/>
        </p:spPr>
        <p:txBody>
          <a:bodyPr wrap="square">
            <a:spAutoFit/>
          </a:bodyPr>
          <a:lstStyle/>
          <a:p>
            <a:pPr marL="1249045" marR="1134110" algn="ctr">
              <a:lnSpc>
                <a:spcPct val="150000"/>
              </a:lnSpc>
              <a:spcBef>
                <a:spcPts val="400"/>
              </a:spcBef>
              <a:spcAft>
                <a:spcPts val="0"/>
              </a:spcAft>
            </a:pPr>
            <a:r>
              <a:rPr lang="en-US" sz="1800" b="1" kern="0" dirty="0">
                <a:solidFill>
                  <a:schemeClr val="bg1"/>
                </a:solidFill>
                <a:effectLst/>
                <a:latin typeface="Times New Roman" panose="02020603050405020304" pitchFamily="18" charset="0"/>
                <a:ea typeface="Times New Roman" panose="02020603050405020304" pitchFamily="18" charset="0"/>
              </a:rPr>
              <a:t>ABSTRACT</a:t>
            </a:r>
            <a:endParaRPr lang="en-IN" sz="1800" b="1" kern="0" dirty="0">
              <a:solidFill>
                <a:schemeClr val="bg1"/>
              </a:solidFill>
              <a:effectLst/>
              <a:latin typeface="Times New Roman" panose="02020603050405020304" pitchFamily="18" charset="0"/>
              <a:ea typeface="Times New Roman" panose="02020603050405020304" pitchFamily="18" charset="0"/>
            </a:endParaRPr>
          </a:p>
          <a:p>
            <a:pPr marL="396240" marR="439420" indent="777875" algn="just">
              <a:lnSpc>
                <a:spcPct val="150000"/>
              </a:lnSpc>
              <a:spcBef>
                <a:spcPts val="1200"/>
              </a:spcBef>
              <a:spcAft>
                <a:spcPts val="600"/>
              </a:spcAft>
            </a:pPr>
            <a:r>
              <a:rPr lang="en-US" sz="1800" dirty="0">
                <a:solidFill>
                  <a:schemeClr val="bg1"/>
                </a:solidFill>
                <a:effectLst/>
                <a:latin typeface="Times New Roman" panose="02020603050405020304" pitchFamily="18" charset="0"/>
                <a:ea typeface="Times New Roman" panose="02020603050405020304" pitchFamily="18" charset="0"/>
              </a:rPr>
              <a:t>Automating the sending congratulatory</a:t>
            </a:r>
            <a:r>
              <a:rPr lang="en-US" sz="1800" spc="-33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messages and images</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to colleagues in the WhatsApp messenger using its web</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version “WhatsApp Web” due to the lack of an official API for creating bots. In the modern world, we often face the problem of</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lack of time. Each person has to do many different things every day. Therefore,</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sometimes people forget about the important thing about maintaining a connection.</a:t>
            </a:r>
            <a:r>
              <a:rPr lang="en-US" sz="1800" spc="-33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Indeed,</a:t>
            </a:r>
            <a:r>
              <a:rPr lang="en-US" sz="1800" spc="7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it</a:t>
            </a:r>
            <a:r>
              <a:rPr lang="en-US" sz="1800" spc="7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takes</a:t>
            </a:r>
            <a:r>
              <a:rPr lang="en-US" sz="1800" spc="9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a:t>
            </a:r>
            <a:r>
              <a:rPr lang="en-US" sz="1800" spc="8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significant</a:t>
            </a:r>
            <a:r>
              <a:rPr lang="en-US" sz="1800" spc="9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amount</a:t>
            </a:r>
            <a:r>
              <a:rPr lang="en-US" sz="1800" spc="6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of</a:t>
            </a:r>
            <a:r>
              <a:rPr lang="en-US" sz="1800" spc="8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time</a:t>
            </a:r>
            <a:r>
              <a:rPr lang="en-US" sz="1800" spc="7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to</a:t>
            </a:r>
            <a:r>
              <a:rPr lang="en-US" sz="1800" spc="7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pay</a:t>
            </a:r>
            <a:r>
              <a:rPr lang="en-US" sz="1800" spc="9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attention</a:t>
            </a:r>
            <a:r>
              <a:rPr lang="en-US" sz="1800" spc="8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to</a:t>
            </a:r>
            <a:r>
              <a:rPr lang="en-US" sz="1800" spc="9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everyone.</a:t>
            </a:r>
            <a:r>
              <a:rPr lang="en-US" sz="1800" spc="7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Because</a:t>
            </a:r>
            <a:r>
              <a:rPr lang="en-US" sz="1800" spc="-34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of this, people rarely write to each other, and sometimes they completely forget to</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congratulate</a:t>
            </a:r>
            <a:r>
              <a:rPr lang="en-US" sz="1800" spc="-5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a:t>
            </a:r>
            <a:r>
              <a:rPr lang="en-US" sz="1800" spc="-6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colleague</a:t>
            </a:r>
            <a:r>
              <a:rPr lang="en-US" sz="1800" spc="-3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on</a:t>
            </a:r>
            <a:r>
              <a:rPr lang="en-US" sz="1800" spc="-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an</a:t>
            </a:r>
            <a:r>
              <a:rPr lang="en-US" sz="1800" spc="-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important</a:t>
            </a:r>
            <a:r>
              <a:rPr lang="en-US" sz="1800" spc="-4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holiday</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for</a:t>
            </a:r>
            <a:r>
              <a:rPr lang="en-US" sz="1800" spc="-4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him.</a:t>
            </a:r>
            <a:r>
              <a:rPr lang="en-US" sz="1800" spc="-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To</a:t>
            </a:r>
            <a:r>
              <a:rPr lang="en-US" sz="1800" spc="-1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get</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rid</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of</a:t>
            </a:r>
            <a:r>
              <a:rPr lang="en-US" sz="1800" spc="-1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the</a:t>
            </a:r>
            <a:r>
              <a:rPr lang="en-US" sz="1800" spc="-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daily</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time</a:t>
            </a:r>
            <a:r>
              <a:rPr lang="en-US" sz="1800" spc="-34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spent, it was decided to create a program that would send cards to colleagues on</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holidays,</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birthdays,</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anniversaries</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and</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could</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also</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interact</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with</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them</a:t>
            </a:r>
            <a:r>
              <a:rPr lang="en-US" sz="1800" spc="35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using</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command.</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The</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replies</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are</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sent</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out</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automatically</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without</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needing</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any</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human</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intervention by bot. WhatsApp automated messages are pre-set replies to messages</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received from new or existing customers on WhatsApp. This feature gives you the</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bandwidth to respond to customer messages even outside of business hours. The</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promptness</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and</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efficiency</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with</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which</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customers</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receive</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responses</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from</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your</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business are bound to improve their satisfaction. The aim of this research project is</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to</a:t>
            </a:r>
            <a:r>
              <a:rPr lang="en-US" sz="1800" spc="-5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propose</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an</a:t>
            </a:r>
            <a:r>
              <a:rPr lang="en-US" sz="1800" spc="-1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end-to-end</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model for</a:t>
            </a:r>
            <a:r>
              <a:rPr lang="en-US" sz="1800" spc="-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human</a:t>
            </a:r>
            <a:r>
              <a:rPr lang="en-US" sz="1800" spc="-3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activity</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recognition.</a:t>
            </a:r>
            <a:endParaRPr lang="en-IN" sz="1800" dirty="0">
              <a:solidFill>
                <a:schemeClr val="bg1"/>
              </a:solidFill>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E1EEC8B7-7B83-DF47-3BBC-1167E4125B4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763125" y="204788"/>
            <a:ext cx="1676400" cy="838200"/>
          </a:xfrm>
          <a:prstGeom prst="rect">
            <a:avLst/>
          </a:prstGeom>
        </p:spPr>
      </p:pic>
    </p:spTree>
    <p:extLst>
      <p:ext uri="{BB962C8B-B14F-4D97-AF65-F5344CB8AC3E}">
        <p14:creationId xmlns:p14="http://schemas.microsoft.com/office/powerpoint/2010/main" val="210796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8.png" descr="Graphical user interface, application, table, Excel  Description automatically generated">
            <a:extLst>
              <a:ext uri="{FF2B5EF4-FFF2-40B4-BE49-F238E27FC236}">
                <a16:creationId xmlns:a16="http://schemas.microsoft.com/office/drawing/2014/main" id="{3C87B2F9-91E8-71EF-B16D-A7857833B5C0}"/>
              </a:ext>
            </a:extLst>
          </p:cNvPr>
          <p:cNvPicPr>
            <a:picLocks noChangeAspect="1"/>
          </p:cNvPicPr>
          <p:nvPr/>
        </p:nvPicPr>
        <p:blipFill>
          <a:blip r:embed="rId2" cstate="print"/>
          <a:stretch>
            <a:fillRect/>
          </a:stretch>
        </p:blipFill>
        <p:spPr>
          <a:xfrm>
            <a:off x="3067396" y="441878"/>
            <a:ext cx="6057207" cy="5974244"/>
          </a:xfrm>
          <a:prstGeom prst="rect">
            <a:avLst/>
          </a:prstGeom>
        </p:spPr>
      </p:pic>
    </p:spTree>
    <p:extLst>
      <p:ext uri="{BB962C8B-B14F-4D97-AF65-F5344CB8AC3E}">
        <p14:creationId xmlns:p14="http://schemas.microsoft.com/office/powerpoint/2010/main" val="1891828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3.jpeg" descr="Graphical user interface, text, application  Description automatically generated">
            <a:extLst>
              <a:ext uri="{FF2B5EF4-FFF2-40B4-BE49-F238E27FC236}">
                <a16:creationId xmlns:a16="http://schemas.microsoft.com/office/drawing/2014/main" id="{6C5E41CC-D0A8-AC67-73DC-C2FB3609B742}"/>
              </a:ext>
            </a:extLst>
          </p:cNvPr>
          <p:cNvPicPr>
            <a:picLocks noChangeAspect="1"/>
          </p:cNvPicPr>
          <p:nvPr/>
        </p:nvPicPr>
        <p:blipFill>
          <a:blip r:embed="rId2" cstate="print"/>
          <a:stretch>
            <a:fillRect/>
          </a:stretch>
        </p:blipFill>
        <p:spPr>
          <a:xfrm>
            <a:off x="733256" y="609508"/>
            <a:ext cx="10387602" cy="5474051"/>
          </a:xfrm>
          <a:prstGeom prst="rect">
            <a:avLst/>
          </a:prstGeom>
        </p:spPr>
      </p:pic>
    </p:spTree>
    <p:extLst>
      <p:ext uri="{BB962C8B-B14F-4D97-AF65-F5344CB8AC3E}">
        <p14:creationId xmlns:p14="http://schemas.microsoft.com/office/powerpoint/2010/main" val="3926945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4.jpeg" descr="Graphical user interface, text, application  Description automatically generated">
            <a:extLst>
              <a:ext uri="{FF2B5EF4-FFF2-40B4-BE49-F238E27FC236}">
                <a16:creationId xmlns:a16="http://schemas.microsoft.com/office/drawing/2014/main" id="{09ACAB2D-E13C-4B2E-48C2-7DFB9A5433C6}"/>
              </a:ext>
            </a:extLst>
          </p:cNvPr>
          <p:cNvPicPr>
            <a:picLocks noChangeAspect="1"/>
          </p:cNvPicPr>
          <p:nvPr/>
        </p:nvPicPr>
        <p:blipFill>
          <a:blip r:embed="rId2" cstate="print"/>
          <a:stretch>
            <a:fillRect/>
          </a:stretch>
        </p:blipFill>
        <p:spPr>
          <a:xfrm>
            <a:off x="670495" y="628662"/>
            <a:ext cx="10851009" cy="5600675"/>
          </a:xfrm>
          <a:prstGeom prst="rect">
            <a:avLst/>
          </a:prstGeom>
        </p:spPr>
      </p:pic>
    </p:spTree>
    <p:extLst>
      <p:ext uri="{BB962C8B-B14F-4D97-AF65-F5344CB8AC3E}">
        <p14:creationId xmlns:p14="http://schemas.microsoft.com/office/powerpoint/2010/main" val="2025603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5.jpeg" descr="Graphical user interface, text, application  Description automatically generated">
            <a:extLst>
              <a:ext uri="{FF2B5EF4-FFF2-40B4-BE49-F238E27FC236}">
                <a16:creationId xmlns:a16="http://schemas.microsoft.com/office/drawing/2014/main" id="{81EEFE68-69D3-748C-4490-ED27DD15736A}"/>
              </a:ext>
            </a:extLst>
          </p:cNvPr>
          <p:cNvPicPr>
            <a:picLocks noChangeAspect="1"/>
          </p:cNvPicPr>
          <p:nvPr/>
        </p:nvPicPr>
        <p:blipFill>
          <a:blip r:embed="rId2" cstate="print"/>
          <a:stretch>
            <a:fillRect/>
          </a:stretch>
        </p:blipFill>
        <p:spPr>
          <a:xfrm>
            <a:off x="781475" y="620129"/>
            <a:ext cx="10629050" cy="5617742"/>
          </a:xfrm>
          <a:prstGeom prst="rect">
            <a:avLst/>
          </a:prstGeom>
        </p:spPr>
      </p:pic>
    </p:spTree>
    <p:extLst>
      <p:ext uri="{BB962C8B-B14F-4D97-AF65-F5344CB8AC3E}">
        <p14:creationId xmlns:p14="http://schemas.microsoft.com/office/powerpoint/2010/main" val="1175651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86702-5083-80CA-FE77-B314DE660FA2}"/>
              </a:ext>
            </a:extLst>
          </p:cNvPr>
          <p:cNvSpPr txBox="1"/>
          <p:nvPr/>
        </p:nvSpPr>
        <p:spPr>
          <a:xfrm>
            <a:off x="1472682" y="746929"/>
            <a:ext cx="9472126" cy="5095241"/>
          </a:xfrm>
          <a:prstGeom prst="rect">
            <a:avLst/>
          </a:prstGeom>
          <a:noFill/>
        </p:spPr>
        <p:txBody>
          <a:bodyPr wrap="square">
            <a:spAutoFit/>
          </a:bodyPr>
          <a:lstStyle/>
          <a:p>
            <a:pPr marL="269875" lvl="1">
              <a:lnSpc>
                <a:spcPts val="1560"/>
              </a:lnSpc>
              <a:buSzPts val="1300"/>
              <a:tabLst>
                <a:tab pos="269875" algn="l"/>
                <a:tab pos="827088" algn="l"/>
              </a:tabLst>
            </a:pPr>
            <a:r>
              <a:rPr lang="en-US" b="1" dirty="0">
                <a:solidFill>
                  <a:schemeClr val="bg1"/>
                </a:solidFill>
                <a:effectLst/>
                <a:latin typeface="Times New Roman" panose="02020603050405020304" pitchFamily="18" charset="0"/>
                <a:ea typeface="Times New Roman" panose="02020603050405020304" pitchFamily="18" charset="0"/>
              </a:rPr>
              <a:t>CONCLUSION</a:t>
            </a:r>
            <a:endParaRPr lang="en-IN" dirty="0">
              <a:solidFill>
                <a:schemeClr val="bg1"/>
              </a:solidFill>
              <a:effectLst/>
              <a:latin typeface="Times New Roman" panose="02020603050405020304" pitchFamily="18" charset="0"/>
              <a:ea typeface="Times New Roman" panose="02020603050405020304" pitchFamily="18" charset="0"/>
            </a:endParaRPr>
          </a:p>
          <a:p>
            <a:pPr>
              <a:spcBef>
                <a:spcPts val="5"/>
              </a:spcBef>
            </a:pPr>
            <a:r>
              <a:rPr lang="en-US" b="1" dirty="0">
                <a:solidFill>
                  <a:schemeClr val="bg1"/>
                </a:solidFill>
                <a:effectLst/>
                <a:latin typeface="Times New Roman" panose="02020603050405020304" pitchFamily="18" charset="0"/>
                <a:ea typeface="Times New Roman" panose="02020603050405020304" pitchFamily="18" charset="0"/>
              </a:rPr>
              <a:t> </a:t>
            </a:r>
            <a:endParaRPr lang="en-IN" dirty="0">
              <a:solidFill>
                <a:schemeClr val="bg1"/>
              </a:solidFill>
              <a:effectLst/>
              <a:latin typeface="Times New Roman" panose="02020603050405020304" pitchFamily="18" charset="0"/>
              <a:ea typeface="Times New Roman" panose="02020603050405020304" pitchFamily="18" charset="0"/>
            </a:endParaRPr>
          </a:p>
          <a:p>
            <a:pPr marL="302895" marR="520065" indent="409575" algn="just">
              <a:lnSpc>
                <a:spcPct val="150000"/>
              </a:lnSpc>
              <a:spcAft>
                <a:spcPts val="0"/>
              </a:spcAft>
            </a:pPr>
            <a:r>
              <a:rPr lang="en-US" dirty="0">
                <a:solidFill>
                  <a:schemeClr val="bg1"/>
                </a:solidFill>
                <a:effectLst/>
                <a:latin typeface="Times New Roman" panose="02020603050405020304" pitchFamily="18" charset="0"/>
                <a:ea typeface="Times New Roman" panose="02020603050405020304" pitchFamily="18" charset="0"/>
              </a:rPr>
              <a:t>Based</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on</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analysis</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and</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results</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of</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experiment,</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number</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of</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conclusions</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were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drawn,</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including</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further</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areas</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of</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research.</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Nowadays,</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popularity of messengers is growing, so it is important to automate processes and</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create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bots.</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Using</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web</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version</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of</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messenger</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does</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not</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limit</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bot's</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capabilities, so this method is working for creating bots created for private use. The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file system used in the program works more stable, since the main code does not</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change. At the moment, the bot has great potential, since the main functions were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written. You can make almost anything out of them. As the next task, you can add</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 number of commands to the bot, for example, display the weather forecast, or</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display the schedule of a TV channel. Thus, a bot was developed that allows you to</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automate the process of sending congratulations to colleagues, and also has good</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potential for further</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work</a:t>
            </a:r>
            <a:r>
              <a:rPr lang="en-US" spc="-3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with</a:t>
            </a:r>
            <a:r>
              <a:rPr lang="en-US" spc="-2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WhatsApp.</a:t>
            </a:r>
            <a:endParaRPr lang="en-IN"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5197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F34028-C716-0094-8019-347D23445B7D}"/>
              </a:ext>
            </a:extLst>
          </p:cNvPr>
          <p:cNvSpPr txBox="1"/>
          <p:nvPr/>
        </p:nvSpPr>
        <p:spPr>
          <a:xfrm>
            <a:off x="961052" y="316930"/>
            <a:ext cx="9965094" cy="5992923"/>
          </a:xfrm>
          <a:prstGeom prst="rect">
            <a:avLst/>
          </a:prstGeom>
          <a:noFill/>
        </p:spPr>
        <p:txBody>
          <a:bodyPr wrap="square">
            <a:spAutoFit/>
          </a:bodyPr>
          <a:lstStyle/>
          <a:p>
            <a:pPr marL="2448560" marR="1945005" algn="ctr">
              <a:spcBef>
                <a:spcPts val="375"/>
              </a:spcBef>
              <a:spcAft>
                <a:spcPts val="0"/>
              </a:spcAft>
            </a:pPr>
            <a:r>
              <a:rPr lang="en-US" b="1" dirty="0">
                <a:solidFill>
                  <a:schemeClr val="bg1"/>
                </a:solidFill>
                <a:effectLst/>
                <a:latin typeface="Times New Roman" panose="02020603050405020304" pitchFamily="18" charset="0"/>
                <a:ea typeface="Times New Roman" panose="02020603050405020304" pitchFamily="18" charset="0"/>
              </a:rPr>
              <a:t>REFERENCES</a:t>
            </a:r>
            <a:endParaRPr lang="en-IN" dirty="0">
              <a:solidFill>
                <a:schemeClr val="bg1"/>
              </a:solidFill>
              <a:effectLst/>
              <a:latin typeface="Times New Roman" panose="02020603050405020304" pitchFamily="18" charset="0"/>
              <a:ea typeface="Times New Roman" panose="02020603050405020304" pitchFamily="18" charset="0"/>
            </a:endParaRPr>
          </a:p>
          <a:p>
            <a:pPr>
              <a:spcBef>
                <a:spcPts val="10"/>
              </a:spcBef>
            </a:pPr>
            <a:r>
              <a:rPr lang="en-US" b="1" dirty="0">
                <a:solidFill>
                  <a:schemeClr val="bg1"/>
                </a:solidFill>
                <a:effectLst/>
                <a:latin typeface="Times New Roman" panose="02020603050405020304" pitchFamily="18" charset="0"/>
                <a:ea typeface="Times New Roman" panose="02020603050405020304" pitchFamily="18" charset="0"/>
              </a:rPr>
              <a:t> </a:t>
            </a:r>
            <a:endParaRPr lang="en-IN" dirty="0">
              <a:solidFill>
                <a:schemeClr val="bg1"/>
              </a:solidFill>
              <a:effectLst/>
              <a:latin typeface="Times New Roman" panose="02020603050405020304" pitchFamily="18" charset="0"/>
              <a:ea typeface="Times New Roman" panose="02020603050405020304" pitchFamily="18" charset="0"/>
            </a:endParaRPr>
          </a:p>
          <a:p>
            <a:pPr marL="410845" marR="339725" algn="just">
              <a:lnSpc>
                <a:spcPct val="150000"/>
              </a:lnSpc>
              <a:spcBef>
                <a:spcPts val="5"/>
              </a:spcBef>
              <a:spcAft>
                <a:spcPts val="0"/>
              </a:spcAft>
            </a:pPr>
            <a:r>
              <a:rPr lang="en-US" dirty="0">
                <a:solidFill>
                  <a:schemeClr val="bg1"/>
                </a:solidFill>
                <a:effectLst/>
                <a:latin typeface="Times New Roman" panose="02020603050405020304" pitchFamily="18" charset="0"/>
                <a:ea typeface="Times New Roman" panose="02020603050405020304" pitchFamily="18" charset="0"/>
              </a:rPr>
              <a:t>[1].</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Messina</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Chris.</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2016</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will</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be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year</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of</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conversational</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commerce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Medium</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Corporation.</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URL:</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https://medium.com/chris-messina/2016-</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will-be-the-year-of-</a:t>
            </a:r>
            <a:r>
              <a:rPr lang="en-US" spc="-31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conversational-commerce-1586e85e399</a:t>
            </a:r>
            <a:r>
              <a:rPr lang="en-US" spc="-3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(accessed: 25.09.2020)</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(in</a:t>
            </a:r>
            <a:r>
              <a:rPr lang="en-US" spc="-1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Russ.)</a:t>
            </a:r>
            <a:endParaRPr lang="en-IN" dirty="0">
              <a:solidFill>
                <a:schemeClr val="bg1"/>
              </a:solidFill>
              <a:effectLst/>
              <a:latin typeface="Times New Roman" panose="02020603050405020304" pitchFamily="18" charset="0"/>
              <a:ea typeface="Times New Roman" panose="02020603050405020304" pitchFamily="18" charset="0"/>
            </a:endParaRPr>
          </a:p>
          <a:p>
            <a:pPr marL="410845" marR="963295" algn="just">
              <a:lnSpc>
                <a:spcPct val="150000"/>
              </a:lnSpc>
              <a:spcBef>
                <a:spcPts val="785"/>
              </a:spcBef>
              <a:spcAft>
                <a:spcPts val="0"/>
              </a:spcAft>
            </a:pPr>
            <a:r>
              <a:rPr lang="en-US" dirty="0">
                <a:solidFill>
                  <a:schemeClr val="bg1"/>
                </a:solidFill>
                <a:effectLst/>
                <a:latin typeface="Times New Roman" panose="02020603050405020304" pitchFamily="18" charset="0"/>
                <a:ea typeface="Times New Roman" panose="02020603050405020304" pitchFamily="18" charset="0"/>
              </a:rPr>
              <a:t>[2].https://</a:t>
            </a:r>
            <a:r>
              <a:rPr lang="en-US" u="none" strike="noStrike" dirty="0">
                <a:solidFill>
                  <a:schemeClr val="bg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www.sostav.ru/publication/messendzhery-vs-sotsseti-kto-vblizhajshee-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vremya-pobedit-v-reklamnoj-skhvatke26339.html(accessed:</a:t>
            </a:r>
            <a:r>
              <a:rPr lang="en-US" spc="-5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25.09.2020)</a:t>
            </a:r>
            <a:r>
              <a:rPr lang="en-US" spc="-6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(in</a:t>
            </a:r>
            <a:r>
              <a:rPr lang="en-US" spc="-5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Russ.)</a:t>
            </a:r>
            <a:endParaRPr lang="en-IN" dirty="0">
              <a:solidFill>
                <a:schemeClr val="bg1"/>
              </a:solidFill>
              <a:effectLst/>
              <a:latin typeface="Times New Roman" panose="02020603050405020304" pitchFamily="18" charset="0"/>
              <a:ea typeface="Times New Roman" panose="02020603050405020304" pitchFamily="18" charset="0"/>
            </a:endParaRPr>
          </a:p>
          <a:p>
            <a:pPr marL="410845" marR="341630" algn="just">
              <a:lnSpc>
                <a:spcPct val="150000"/>
              </a:lnSpc>
              <a:spcBef>
                <a:spcPts val="795"/>
              </a:spcBef>
              <a:spcAft>
                <a:spcPts val="0"/>
              </a:spcAft>
            </a:pPr>
            <a:r>
              <a:rPr lang="en-US" dirty="0">
                <a:solidFill>
                  <a:schemeClr val="bg1"/>
                </a:solidFill>
                <a:effectLst/>
                <a:latin typeface="Times New Roman" panose="02020603050405020304" pitchFamily="18" charset="0"/>
                <a:ea typeface="Times New Roman" panose="02020603050405020304" pitchFamily="18" charset="0"/>
              </a:rPr>
              <a:t>[3].</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Why</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do</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you</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need</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your</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own</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WhatsApp</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bot?</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//Bot</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creators.</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URL:</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https://botcreators.ru/blog/pochemu-vam-nuzhen-chat-bot-v-whatsappobzor-</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platformy-</a:t>
            </a:r>
            <a:r>
              <a:rPr lang="en-US" spc="-310"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dlya</a:t>
            </a:r>
            <a:r>
              <a:rPr lang="en-US" dirty="0">
                <a:solidFill>
                  <a:schemeClr val="bg1"/>
                </a:solidFill>
                <a:effectLst/>
                <a:latin typeface="Times New Roman" panose="02020603050405020304" pitchFamily="18" charset="0"/>
                <a:ea typeface="Times New Roman" panose="02020603050405020304" pitchFamily="18" charset="0"/>
              </a:rPr>
              <a:t>-bota/</a:t>
            </a:r>
            <a:r>
              <a:rPr lang="en-US" spc="-1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(accessed:</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25.09.2020) (in</a:t>
            </a:r>
            <a:r>
              <a:rPr lang="en-US" spc="2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Russ)</a:t>
            </a:r>
            <a:endParaRPr lang="en-IN" dirty="0">
              <a:solidFill>
                <a:schemeClr val="bg1"/>
              </a:solidFill>
              <a:effectLst/>
              <a:latin typeface="Times New Roman" panose="02020603050405020304" pitchFamily="18" charset="0"/>
              <a:ea typeface="Times New Roman" panose="02020603050405020304" pitchFamily="18" charset="0"/>
            </a:endParaRPr>
          </a:p>
          <a:p>
            <a:pPr marL="410845" marR="350520">
              <a:lnSpc>
                <a:spcPct val="150000"/>
              </a:lnSpc>
              <a:spcBef>
                <a:spcPts val="800"/>
              </a:spcBef>
              <a:spcAft>
                <a:spcPts val="0"/>
              </a:spcAft>
              <a:tabLst>
                <a:tab pos="890905" algn="l"/>
                <a:tab pos="1996440" algn="l"/>
                <a:tab pos="2371090" algn="l"/>
                <a:tab pos="2820670" algn="l"/>
                <a:tab pos="3756660" algn="l"/>
                <a:tab pos="4442460" algn="l"/>
                <a:tab pos="5062855" algn="l"/>
                <a:tab pos="5832475" algn="l"/>
              </a:tabLst>
            </a:pPr>
            <a:r>
              <a:rPr lang="en-US" dirty="0">
                <a:solidFill>
                  <a:schemeClr val="bg1"/>
                </a:solidFill>
                <a:effectLst/>
                <a:latin typeface="Times New Roman" panose="02020603050405020304" pitchFamily="18" charset="0"/>
                <a:ea typeface="Times New Roman" panose="02020603050405020304" pitchFamily="18" charset="0"/>
              </a:rPr>
              <a:t>[</a:t>
            </a:r>
            <a:r>
              <a:rPr lang="en-US" dirty="0">
                <a:solidFill>
                  <a:schemeClr val="bg1"/>
                </a:solidFill>
                <a:latin typeface="Times New Roman" panose="02020603050405020304" pitchFamily="18" charset="0"/>
                <a:ea typeface="Times New Roman" panose="02020603050405020304" pitchFamily="18" charset="0"/>
              </a:rPr>
              <a:t>4</a:t>
            </a:r>
            <a:r>
              <a:rPr lang="en-US" dirty="0">
                <a:solidFill>
                  <a:schemeClr val="bg1"/>
                </a:solidFill>
                <a:effectLst/>
                <a:latin typeface="Times New Roman" panose="02020603050405020304" pitchFamily="18" charset="0"/>
                <a:ea typeface="Times New Roman" panose="02020603050405020304" pitchFamily="18" charset="0"/>
              </a:rPr>
              <a:t>].	"Automation	in	the	workplace	2017",	2017,	[online]	Available:</a:t>
            </a:r>
            <a:r>
              <a:rPr lang="en-US" spc="-310" dirty="0">
                <a:solidFill>
                  <a:schemeClr val="bg1"/>
                </a:solidFill>
                <a:effectLst/>
                <a:latin typeface="Times New Roman" panose="02020603050405020304" pitchFamily="18" charset="0"/>
                <a:ea typeface="Times New Roman" panose="02020603050405020304" pitchFamily="18" charset="0"/>
              </a:rPr>
              <a:t> </a:t>
            </a:r>
            <a:r>
              <a:rPr lang="en-US" u="none" strike="noStrike" dirty="0">
                <a:solidFill>
                  <a:schemeClr val="bg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https://www.smartsheet.com/sites/default/files/smartsheet-automation-workplace.pdf</a:t>
            </a:r>
            <a:r>
              <a:rPr lang="en-US" dirty="0">
                <a:solidFill>
                  <a:schemeClr val="bg1"/>
                </a:solidFill>
                <a:effectLst/>
                <a:latin typeface="Times New Roman" panose="02020603050405020304" pitchFamily="18" charset="0"/>
                <a:ea typeface="Times New Roman" panose="02020603050405020304" pitchFamily="18" charset="0"/>
              </a:rPr>
              <a:t>.</a:t>
            </a:r>
            <a:endParaRPr lang="en-IN" dirty="0">
              <a:solidFill>
                <a:schemeClr val="bg1"/>
              </a:solidFill>
              <a:effectLst/>
              <a:latin typeface="Times New Roman" panose="02020603050405020304" pitchFamily="18" charset="0"/>
              <a:ea typeface="Times New Roman" panose="02020603050405020304" pitchFamily="18" charset="0"/>
            </a:endParaRPr>
          </a:p>
          <a:p>
            <a:pPr marL="410845">
              <a:lnSpc>
                <a:spcPct val="150000"/>
              </a:lnSpc>
              <a:spcBef>
                <a:spcPts val="810"/>
              </a:spcBef>
              <a:spcAft>
                <a:spcPts val="0"/>
              </a:spcAft>
            </a:pPr>
            <a:r>
              <a:rPr lang="en-US" dirty="0">
                <a:solidFill>
                  <a:schemeClr val="bg1"/>
                </a:solidFill>
                <a:effectLst/>
                <a:latin typeface="Times New Roman" panose="02020603050405020304" pitchFamily="18" charset="0"/>
                <a:ea typeface="Times New Roman" panose="02020603050405020304" pitchFamily="18" charset="0"/>
              </a:rPr>
              <a:t>[5].</a:t>
            </a:r>
            <a:r>
              <a:rPr lang="en-US" spc="24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R.</a:t>
            </a:r>
            <a:r>
              <a:rPr lang="en-US" spc="26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Kumar,</a:t>
            </a:r>
            <a:r>
              <a:rPr lang="en-US" spc="26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"Future</a:t>
            </a:r>
            <a:r>
              <a:rPr lang="en-US" spc="24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for</a:t>
            </a:r>
            <a:r>
              <a:rPr lang="en-US" spc="24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scientific</a:t>
            </a:r>
            <a:r>
              <a:rPr lang="en-US" spc="26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computing</a:t>
            </a:r>
            <a:r>
              <a:rPr lang="en-US" spc="24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using</a:t>
            </a:r>
            <a:r>
              <a:rPr lang="en-US" spc="24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python",</a:t>
            </a:r>
            <a:r>
              <a:rPr lang="en-US" spc="27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International</a:t>
            </a:r>
            <a:r>
              <a:rPr lang="en-US" spc="26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Journal</a:t>
            </a:r>
            <a:r>
              <a:rPr lang="en-US" spc="25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of</a:t>
            </a:r>
            <a:r>
              <a:rPr lang="en-US" spc="-31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Engineering</a:t>
            </a:r>
            <a:r>
              <a:rPr lang="en-US" spc="-2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Technologies</a:t>
            </a:r>
            <a:r>
              <a:rPr lang="en-US" spc="-1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and</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Management Research2,</a:t>
            </a:r>
            <a:r>
              <a:rPr lang="en-US" spc="-1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pp. 30-41.</a:t>
            </a:r>
            <a:endParaRPr lang="en-IN"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02498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229E36-C35E-0D6E-2CE2-E6D395BFFB4D}"/>
              </a:ext>
            </a:extLst>
          </p:cNvPr>
          <p:cNvSpPr/>
          <p:nvPr/>
        </p:nvSpPr>
        <p:spPr>
          <a:xfrm>
            <a:off x="3614057" y="2024742"/>
            <a:ext cx="4963886" cy="28085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solidFill>
                  <a:schemeClr val="bg1"/>
                </a:solidFill>
                <a:latin typeface="Times New Roman" panose="02020603050405020304" pitchFamily="18" charset="0"/>
                <a:cs typeface="Times New Roman" panose="02020603050405020304" pitchFamily="18" charset="0"/>
              </a:rPr>
              <a:t>Thank You!</a:t>
            </a:r>
          </a:p>
        </p:txBody>
      </p:sp>
      <p:pic>
        <p:nvPicPr>
          <p:cNvPr id="3" name="Picture 2">
            <a:extLst>
              <a:ext uri="{FF2B5EF4-FFF2-40B4-BE49-F238E27FC236}">
                <a16:creationId xmlns:a16="http://schemas.microsoft.com/office/drawing/2014/main" id="{D7D123EA-DC79-F88B-71E2-D22E9DBB8E4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Effect>
                      <a14:brightnessContrast bright="-6000"/>
                    </a14:imgEffect>
                  </a14:imgLayer>
                </a14:imgProps>
              </a:ext>
              <a:ext uri="{28A0092B-C50C-407E-A947-70E740481C1C}">
                <a14:useLocalDpi xmlns:a14="http://schemas.microsoft.com/office/drawing/2010/main" val="0"/>
              </a:ext>
            </a:extLst>
          </a:blip>
          <a:stretch>
            <a:fillRect/>
          </a:stretch>
        </p:blipFill>
        <p:spPr>
          <a:xfrm>
            <a:off x="4556031" y="1200422"/>
            <a:ext cx="3079937" cy="1920431"/>
          </a:xfrm>
          <a:prstGeom prst="rect">
            <a:avLst/>
          </a:prstGeom>
        </p:spPr>
      </p:pic>
    </p:spTree>
    <p:extLst>
      <p:ext uri="{BB962C8B-B14F-4D97-AF65-F5344CB8AC3E}">
        <p14:creationId xmlns:p14="http://schemas.microsoft.com/office/powerpoint/2010/main" val="1338740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4B88CB-EBAD-D88F-873F-760C5C817041}"/>
              </a:ext>
            </a:extLst>
          </p:cNvPr>
          <p:cNvSpPr txBox="1"/>
          <p:nvPr/>
        </p:nvSpPr>
        <p:spPr>
          <a:xfrm>
            <a:off x="1357313" y="-219075"/>
            <a:ext cx="5443537" cy="771621"/>
          </a:xfrm>
          <a:prstGeom prst="rect">
            <a:avLst/>
          </a:prstGeom>
          <a:noFill/>
        </p:spPr>
        <p:txBody>
          <a:bodyPr wrap="square">
            <a:spAutoFit/>
          </a:bodyPr>
          <a:lstStyle/>
          <a:p>
            <a:pPr algn="l">
              <a:lnSpc>
                <a:spcPts val="6480"/>
              </a:lnSpc>
            </a:pPr>
            <a:r>
              <a:rPr lang="en-US" sz="1800" b="1" spc="32" dirty="0">
                <a:solidFill>
                  <a:srgbClr val="2D2D2D"/>
                </a:solidFill>
                <a:latin typeface="Times New Roman" panose="02020603050405020304" pitchFamily="18" charset="0"/>
                <a:cs typeface="Times New Roman" panose="02020603050405020304" pitchFamily="18" charset="0"/>
              </a:rPr>
              <a:t>LITERATURE SURVEY:</a:t>
            </a:r>
          </a:p>
        </p:txBody>
      </p:sp>
      <p:graphicFrame>
        <p:nvGraphicFramePr>
          <p:cNvPr id="4" name="Table 2">
            <a:extLst>
              <a:ext uri="{FF2B5EF4-FFF2-40B4-BE49-F238E27FC236}">
                <a16:creationId xmlns:a16="http://schemas.microsoft.com/office/drawing/2014/main" id="{9EFD786D-D01D-7804-480D-3BC51C2D8A02}"/>
              </a:ext>
            </a:extLst>
          </p:cNvPr>
          <p:cNvGraphicFramePr>
            <a:graphicFrameLocks noGrp="1"/>
          </p:cNvGraphicFramePr>
          <p:nvPr>
            <p:extLst>
              <p:ext uri="{D42A27DB-BD31-4B8C-83A1-F6EECF244321}">
                <p14:modId xmlns:p14="http://schemas.microsoft.com/office/powerpoint/2010/main" val="3647785030"/>
              </p:ext>
            </p:extLst>
          </p:nvPr>
        </p:nvGraphicFramePr>
        <p:xfrm>
          <a:off x="695323" y="571692"/>
          <a:ext cx="10953750" cy="5882444"/>
        </p:xfrm>
        <a:graphic>
          <a:graphicData uri="http://schemas.openxmlformats.org/drawingml/2006/table">
            <a:tbl>
              <a:tblPr/>
              <a:tblGrid>
                <a:gridCol w="2120126">
                  <a:extLst>
                    <a:ext uri="{9D8B030D-6E8A-4147-A177-3AD203B41FA5}">
                      <a16:colId xmlns:a16="http://schemas.microsoft.com/office/drawing/2014/main" val="20000"/>
                    </a:ext>
                  </a:extLst>
                </a:gridCol>
                <a:gridCol w="2208406">
                  <a:extLst>
                    <a:ext uri="{9D8B030D-6E8A-4147-A177-3AD203B41FA5}">
                      <a16:colId xmlns:a16="http://schemas.microsoft.com/office/drawing/2014/main" val="20001"/>
                    </a:ext>
                  </a:extLst>
                </a:gridCol>
                <a:gridCol w="2205115">
                  <a:extLst>
                    <a:ext uri="{9D8B030D-6E8A-4147-A177-3AD203B41FA5}">
                      <a16:colId xmlns:a16="http://schemas.microsoft.com/office/drawing/2014/main" val="20002"/>
                    </a:ext>
                  </a:extLst>
                </a:gridCol>
                <a:gridCol w="2211697">
                  <a:extLst>
                    <a:ext uri="{9D8B030D-6E8A-4147-A177-3AD203B41FA5}">
                      <a16:colId xmlns:a16="http://schemas.microsoft.com/office/drawing/2014/main" val="20003"/>
                    </a:ext>
                  </a:extLst>
                </a:gridCol>
                <a:gridCol w="2208406">
                  <a:extLst>
                    <a:ext uri="{9D8B030D-6E8A-4147-A177-3AD203B41FA5}">
                      <a16:colId xmlns:a16="http://schemas.microsoft.com/office/drawing/2014/main" val="20004"/>
                    </a:ext>
                  </a:extLst>
                </a:gridCol>
              </a:tblGrid>
              <a:tr h="0">
                <a:tc>
                  <a:txBody>
                    <a:bodyPr/>
                    <a:lstStyle/>
                    <a:p>
                      <a:pPr algn="ctr">
                        <a:lnSpc>
                          <a:spcPts val="3919"/>
                        </a:lnSpc>
                        <a:defRPr/>
                      </a:pPr>
                      <a:r>
                        <a:rPr lang="en-US" sz="1800" b="1" dirty="0">
                          <a:solidFill>
                            <a:srgbClr val="000000"/>
                          </a:solidFill>
                          <a:latin typeface="Times New Roman" panose="02020603050405020304" pitchFamily="18" charset="0"/>
                          <a:cs typeface="Times New Roman" panose="02020603050405020304" pitchFamily="18" charset="0"/>
                        </a:rPr>
                        <a:t>PAPER TITLE </a:t>
                      </a:r>
                      <a:endParaRPr lang="en-US" sz="1800" b="1" dirty="0">
                        <a:latin typeface="Times New Roman" panose="02020603050405020304" pitchFamily="18" charset="0"/>
                        <a:cs typeface="Times New Roman" panose="02020603050405020304" pitchFamily="18" charset="0"/>
                      </a:endParaRPr>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3919"/>
                        </a:lnSpc>
                        <a:defRPr/>
                      </a:pPr>
                      <a:r>
                        <a:rPr lang="en-US" sz="1800" b="1" dirty="0">
                          <a:solidFill>
                            <a:srgbClr val="000000"/>
                          </a:solidFill>
                          <a:latin typeface="Times New Roman" panose="02020603050405020304" pitchFamily="18" charset="0"/>
                          <a:cs typeface="Times New Roman" panose="02020603050405020304" pitchFamily="18" charset="0"/>
                        </a:rPr>
                        <a:t>AUTHOR</a:t>
                      </a:r>
                      <a:endParaRPr lang="en-US" sz="1800" b="1" dirty="0">
                        <a:latin typeface="Times New Roman" panose="02020603050405020304" pitchFamily="18" charset="0"/>
                        <a:cs typeface="Times New Roman" panose="02020603050405020304" pitchFamily="18" charset="0"/>
                      </a:endParaRPr>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3919"/>
                        </a:lnSpc>
                        <a:defRPr/>
                      </a:pPr>
                      <a:r>
                        <a:rPr lang="en-US" sz="1800" b="1" dirty="0">
                          <a:solidFill>
                            <a:srgbClr val="000000"/>
                          </a:solidFill>
                          <a:latin typeface="Times New Roman" panose="02020603050405020304" pitchFamily="18" charset="0"/>
                          <a:cs typeface="Times New Roman" panose="02020603050405020304" pitchFamily="18" charset="0"/>
                        </a:rPr>
                        <a:t>METHOD</a:t>
                      </a:r>
                      <a:r>
                        <a:rPr lang="en-US" sz="1100" b="1" dirty="0">
                          <a:solidFill>
                            <a:srgbClr val="000000"/>
                          </a:solidFill>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3919"/>
                        </a:lnSpc>
                        <a:defRPr/>
                      </a:pPr>
                      <a:r>
                        <a:rPr lang="en-US" sz="1800" b="1" dirty="0">
                          <a:solidFill>
                            <a:srgbClr val="000000"/>
                          </a:solidFill>
                          <a:latin typeface="Times New Roman" panose="02020603050405020304" pitchFamily="18" charset="0"/>
                          <a:cs typeface="Times New Roman" panose="02020603050405020304" pitchFamily="18" charset="0"/>
                        </a:rPr>
                        <a:t>ADVANTAGE</a:t>
                      </a:r>
                      <a:r>
                        <a:rPr lang="en-US" sz="1100" b="1" dirty="0">
                          <a:solidFill>
                            <a:srgbClr val="000000"/>
                          </a:solidFill>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3919"/>
                        </a:lnSpc>
                        <a:defRPr/>
                      </a:pPr>
                      <a:r>
                        <a:rPr lang="en-US" sz="1800" b="1" dirty="0">
                          <a:solidFill>
                            <a:srgbClr val="000000"/>
                          </a:solidFill>
                          <a:latin typeface="Times New Roman" panose="02020603050405020304" pitchFamily="18" charset="0"/>
                          <a:cs typeface="Times New Roman" panose="02020603050405020304" pitchFamily="18" charset="0"/>
                        </a:rPr>
                        <a:t>DISADVANTAGE</a:t>
                      </a:r>
                      <a:endParaRPr lang="en-US" sz="1800" b="1" dirty="0">
                        <a:latin typeface="Times New Roman" panose="02020603050405020304" pitchFamily="18" charset="0"/>
                        <a:cs typeface="Times New Roman" panose="02020603050405020304" pitchFamily="18" charset="0"/>
                      </a:endParaRPr>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36880">
                <a:tc>
                  <a:txBody>
                    <a:bodyPr/>
                    <a:lstStyle/>
                    <a:p>
                      <a:pPr algn="just">
                        <a:lnSpc>
                          <a:spcPct val="100000"/>
                        </a:lnSpc>
                        <a:spcAft>
                          <a:spcPts val="80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Future for scientific computing using python</a:t>
                      </a:r>
                      <a:r>
                        <a:rPr lang="en-IN" sz="16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r>
                        <a:rPr lang="en-US" sz="1600" kern="1200" dirty="0">
                          <a:solidFill>
                            <a:schemeClr val="bg1"/>
                          </a:solidFill>
                          <a:effectLst/>
                          <a:latin typeface="Times New Roman" panose="02020603050405020304" pitchFamily="18" charset="0"/>
                          <a:ea typeface="+mn-ea"/>
                          <a:cs typeface="Times New Roman" panose="02020603050405020304" pitchFamily="18" charset="0"/>
                        </a:rPr>
                        <a:t>Rakesh Kumar</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0000"/>
                        </a:lnSpc>
                        <a:spcAft>
                          <a:spcPts val="800"/>
                        </a:spcAft>
                      </a:pPr>
                      <a:r>
                        <a:rPr lang="en-IN" sz="1600" kern="1200" dirty="0">
                          <a:solidFill>
                            <a:schemeClr val="bg1"/>
                          </a:solidFill>
                          <a:effectLst/>
                          <a:latin typeface="Times New Roman" panose="02020603050405020304" pitchFamily="18" charset="0"/>
                          <a:ea typeface="+mn-ea"/>
                          <a:cs typeface="Times New Roman" panose="02020603050405020304" pitchFamily="18" charset="0"/>
                        </a:rPr>
                        <a:t>Matplotlib, NumPy, Python, Pandas, Scientific Computing.</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r>
                        <a:rPr lang="en-US" sz="1600" kern="1200" dirty="0">
                          <a:solidFill>
                            <a:schemeClr val="bg1"/>
                          </a:solidFill>
                          <a:effectLst/>
                          <a:latin typeface="Times New Roman" panose="02020603050405020304" pitchFamily="18" charset="0"/>
                          <a:ea typeface="+mn-ea"/>
                          <a:cs typeface="Times New Roman" panose="02020603050405020304" pitchFamily="18" charset="0"/>
                        </a:rPr>
                        <a:t>Python is frequently used for high-performance scientific applications and widely used in academia as well as scientific projects because it is easy to write and performs well. </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0000"/>
                        </a:lnSpc>
                        <a:spcAft>
                          <a:spcPts val="80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Due to its high-performance nature, scientific computing in Python often utilizes external libraries like NumPy, SciPy and Matplotlib etc.</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27214">
                <a:tc>
                  <a:txBody>
                    <a:bodyPr/>
                    <a:lstStyle/>
                    <a:p>
                      <a:pPr>
                        <a:lnSpc>
                          <a:spcPct val="100000"/>
                        </a:lnSpc>
                        <a:spcAft>
                          <a:spcPts val="80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Web based automation testing and tools </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0000"/>
                        </a:lnSpc>
                        <a:spcAft>
                          <a:spcPts val="80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Monika Sharma, Rigzin </a:t>
                      </a:r>
                      <a:r>
                        <a:rPr lang="en-US" sz="1600" kern="1200" dirty="0" err="1">
                          <a:solidFill>
                            <a:schemeClr val="bg1"/>
                          </a:solidFill>
                          <a:effectLst/>
                          <a:latin typeface="Times New Roman" panose="02020603050405020304" pitchFamily="18" charset="0"/>
                          <a:ea typeface="+mn-ea"/>
                          <a:cs typeface="Times New Roman" panose="02020603050405020304" pitchFamily="18" charset="0"/>
                        </a:rPr>
                        <a:t>Angmo</a:t>
                      </a:r>
                      <a:r>
                        <a:rPr lang="en-US" sz="1600" kern="1200" dirty="0">
                          <a:solidFill>
                            <a:schemeClr val="bg1"/>
                          </a:solidFill>
                          <a:effectLst/>
                          <a:latin typeface="Times New Roman" panose="02020603050405020304" pitchFamily="18" charset="0"/>
                          <a:ea typeface="+mn-ea"/>
                          <a:cs typeface="Times New Roman" panose="02020603050405020304" pitchFamily="18" charset="0"/>
                        </a:rPr>
                        <a:t> </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0000"/>
                        </a:lnSpc>
                        <a:spcAft>
                          <a:spcPts val="800"/>
                        </a:spcAft>
                      </a:pPr>
                      <a:r>
                        <a:rPr lang="en-IN" sz="1600" kern="1200" dirty="0">
                          <a:solidFill>
                            <a:schemeClr val="bg1"/>
                          </a:solidFill>
                          <a:effectLst/>
                          <a:latin typeface="Times New Roman" panose="02020603050405020304" pitchFamily="18" charset="0"/>
                          <a:ea typeface="+mn-ea"/>
                          <a:cs typeface="Times New Roman" panose="02020603050405020304" pitchFamily="18" charset="0"/>
                        </a:rPr>
                        <a:t>Testing, Web Automation</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0000"/>
                        </a:lnSpc>
                        <a:spcAft>
                          <a:spcPts val="60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The quality assurance of a system depends upon automation testing that decreases the test cost and increases work efficiency. </a:t>
                      </a:r>
                      <a:r>
                        <a:rPr lang="en-IN" sz="1600" kern="1200" dirty="0">
                          <a:solidFill>
                            <a:schemeClr val="bg1"/>
                          </a:solidFill>
                          <a:effectLst/>
                          <a:latin typeface="Times New Roman" panose="02020603050405020304" pitchFamily="18" charset="0"/>
                          <a:ea typeface="+mn-ea"/>
                          <a:cs typeface="Times New Roman" panose="02020603050405020304" pitchFamily="18" charset="0"/>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r>
                        <a:rPr lang="en-US" sz="1600" kern="1200" dirty="0">
                          <a:solidFill>
                            <a:schemeClr val="bg1"/>
                          </a:solidFill>
                          <a:effectLst/>
                          <a:latin typeface="Times New Roman" panose="02020603050405020304" pitchFamily="18" charset="0"/>
                          <a:ea typeface="+mn-ea"/>
                          <a:cs typeface="Times New Roman" panose="02020603050405020304" pitchFamily="18" charset="0"/>
                        </a:rPr>
                        <a:t>The tool needs to be compatible with the design and implementation of an application.</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p>
                      <a:pPr>
                        <a:lnSpc>
                          <a:spcPct val="100000"/>
                        </a:lnSpc>
                        <a:spcAft>
                          <a:spcPts val="800"/>
                        </a:spcAft>
                      </a:pPr>
                      <a:r>
                        <a:rPr lang="en-IN"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38815">
                <a:tc>
                  <a:txBody>
                    <a:bodyPr/>
                    <a:lstStyle/>
                    <a:p>
                      <a:pPr>
                        <a:lnSpc>
                          <a:spcPct val="100000"/>
                        </a:lnSpc>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Design of automation scripts execution application for selenium web driver and test NG framework</a:t>
                      </a:r>
                      <a:r>
                        <a:rPr lang="en-IN" sz="1600" kern="1200" dirty="0">
                          <a:solidFill>
                            <a:schemeClr val="bg1"/>
                          </a:solidFill>
                          <a:effectLst/>
                          <a:latin typeface="Times New Roman" panose="02020603050405020304" pitchFamily="18" charset="0"/>
                          <a:ea typeface="+mn-ea"/>
                          <a:cs typeface="Times New Roman" panose="02020603050405020304" pitchFamily="18" charset="0"/>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0000"/>
                        </a:lnSpc>
                        <a:spcAft>
                          <a:spcPts val="80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Rishab Jain C and Rajesh </a:t>
                      </a:r>
                      <a:r>
                        <a:rPr lang="en-US" sz="1600" kern="1200" dirty="0" err="1">
                          <a:solidFill>
                            <a:schemeClr val="bg1"/>
                          </a:solidFill>
                          <a:effectLst/>
                          <a:latin typeface="Times New Roman" panose="02020603050405020304" pitchFamily="18" charset="0"/>
                          <a:ea typeface="+mn-ea"/>
                          <a:cs typeface="Times New Roman" panose="02020603050405020304" pitchFamily="18" charset="0"/>
                        </a:rPr>
                        <a:t>Kaluri</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0000"/>
                        </a:lnSpc>
                        <a:spcAft>
                          <a:spcPts val="80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TestNG</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0000"/>
                        </a:lnSpc>
                        <a:spcAft>
                          <a:spcPts val="80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Automation tools helps in design and execution of test scripts saving time and cost involved in manual testing.</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r>
                        <a:rPr lang="en-US" sz="1600" kern="1200" dirty="0">
                          <a:solidFill>
                            <a:schemeClr val="bg1"/>
                          </a:solidFill>
                          <a:effectLst/>
                          <a:latin typeface="Times New Roman" panose="02020603050405020304" pitchFamily="18" charset="0"/>
                          <a:ea typeface="+mn-ea"/>
                          <a:cs typeface="Times New Roman" panose="02020603050405020304" pitchFamily="18" charset="0"/>
                        </a:rPr>
                        <a:t>This consumes huge amount of storage space </a:t>
                      </a:r>
                    </a:p>
                    <a:p>
                      <a:r>
                        <a:rPr lang="en-US" sz="1600" kern="1200" dirty="0">
                          <a:solidFill>
                            <a:schemeClr val="bg1"/>
                          </a:solidFill>
                          <a:effectLst/>
                          <a:latin typeface="Times New Roman" panose="02020603050405020304" pitchFamily="18" charset="0"/>
                          <a:ea typeface="+mn-ea"/>
                          <a:cs typeface="Times New Roman" panose="02020603050405020304" pitchFamily="18" charset="0"/>
                        </a:rPr>
                        <a:t>on the secondary storage device. The size of each folder varies depending on the size of xml file. </a:t>
                      </a:r>
                      <a:r>
                        <a:rPr lang="en-IN" sz="1600" kern="1200" dirty="0">
                          <a:solidFill>
                            <a:schemeClr val="bg1"/>
                          </a:solidFill>
                          <a:effectLst/>
                          <a:latin typeface="Times New Roman" panose="02020603050405020304" pitchFamily="18" charset="0"/>
                          <a:ea typeface="+mn-ea"/>
                          <a:cs typeface="Times New Roman" panose="02020603050405020304" pitchFamily="18" charset="0"/>
                        </a:rPr>
                        <a:t>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38089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E9AA0CF-1697-E00B-EA12-A202B583DDB6}"/>
              </a:ext>
            </a:extLst>
          </p:cNvPr>
          <p:cNvGraphicFramePr>
            <a:graphicFrameLocks noGrp="1"/>
          </p:cNvGraphicFramePr>
          <p:nvPr>
            <p:extLst>
              <p:ext uri="{D42A27DB-BD31-4B8C-83A1-F6EECF244321}">
                <p14:modId xmlns:p14="http://schemas.microsoft.com/office/powerpoint/2010/main" val="3853454288"/>
              </p:ext>
            </p:extLst>
          </p:nvPr>
        </p:nvGraphicFramePr>
        <p:xfrm>
          <a:off x="619125" y="224118"/>
          <a:ext cx="11151534" cy="6454490"/>
        </p:xfrm>
        <a:graphic>
          <a:graphicData uri="http://schemas.openxmlformats.org/drawingml/2006/table">
            <a:tbl>
              <a:tblPr/>
              <a:tblGrid>
                <a:gridCol w="2120234">
                  <a:extLst>
                    <a:ext uri="{9D8B030D-6E8A-4147-A177-3AD203B41FA5}">
                      <a16:colId xmlns:a16="http://schemas.microsoft.com/office/drawing/2014/main" val="20000"/>
                    </a:ext>
                  </a:extLst>
                </a:gridCol>
                <a:gridCol w="2208519">
                  <a:extLst>
                    <a:ext uri="{9D8B030D-6E8A-4147-A177-3AD203B41FA5}">
                      <a16:colId xmlns:a16="http://schemas.microsoft.com/office/drawing/2014/main" val="20001"/>
                    </a:ext>
                  </a:extLst>
                </a:gridCol>
                <a:gridCol w="2205228">
                  <a:extLst>
                    <a:ext uri="{9D8B030D-6E8A-4147-A177-3AD203B41FA5}">
                      <a16:colId xmlns:a16="http://schemas.microsoft.com/office/drawing/2014/main" val="20002"/>
                    </a:ext>
                  </a:extLst>
                </a:gridCol>
                <a:gridCol w="2211810">
                  <a:extLst>
                    <a:ext uri="{9D8B030D-6E8A-4147-A177-3AD203B41FA5}">
                      <a16:colId xmlns:a16="http://schemas.microsoft.com/office/drawing/2014/main" val="20003"/>
                    </a:ext>
                  </a:extLst>
                </a:gridCol>
                <a:gridCol w="2405743">
                  <a:extLst>
                    <a:ext uri="{9D8B030D-6E8A-4147-A177-3AD203B41FA5}">
                      <a16:colId xmlns:a16="http://schemas.microsoft.com/office/drawing/2014/main" val="20004"/>
                    </a:ext>
                  </a:extLst>
                </a:gridCol>
              </a:tblGrid>
              <a:tr h="652679">
                <a:tc>
                  <a:txBody>
                    <a:bodyPr/>
                    <a:lstStyle/>
                    <a:p>
                      <a:pPr algn="ctr">
                        <a:lnSpc>
                          <a:spcPts val="3919"/>
                        </a:lnSpc>
                        <a:defRPr/>
                      </a:pPr>
                      <a:r>
                        <a:rPr lang="en-US" sz="1800" b="1" dirty="0">
                          <a:solidFill>
                            <a:srgbClr val="000000"/>
                          </a:solidFill>
                          <a:latin typeface="Times New Roman" panose="02020603050405020304" pitchFamily="18" charset="0"/>
                          <a:cs typeface="Times New Roman" panose="02020603050405020304" pitchFamily="18" charset="0"/>
                        </a:rPr>
                        <a:t>PAPER TITLE </a:t>
                      </a:r>
                      <a:endParaRPr lang="en-US" sz="1800" b="1" dirty="0">
                        <a:latin typeface="Times New Roman" panose="02020603050405020304" pitchFamily="18" charset="0"/>
                        <a:cs typeface="Times New Roman" panose="02020603050405020304" pitchFamily="18" charset="0"/>
                      </a:endParaRPr>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3919"/>
                        </a:lnSpc>
                        <a:defRPr/>
                      </a:pPr>
                      <a:r>
                        <a:rPr lang="en-US" sz="1800" b="1" dirty="0">
                          <a:solidFill>
                            <a:srgbClr val="000000"/>
                          </a:solidFill>
                          <a:latin typeface="Times New Roman" panose="02020603050405020304" pitchFamily="18" charset="0"/>
                          <a:cs typeface="Times New Roman" panose="02020603050405020304" pitchFamily="18" charset="0"/>
                        </a:rPr>
                        <a:t>AUTHOR</a:t>
                      </a:r>
                      <a:endParaRPr lang="en-US" sz="1800" b="1" dirty="0">
                        <a:latin typeface="Times New Roman" panose="02020603050405020304" pitchFamily="18" charset="0"/>
                        <a:cs typeface="Times New Roman" panose="02020603050405020304" pitchFamily="18" charset="0"/>
                      </a:endParaRPr>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3919"/>
                        </a:lnSpc>
                        <a:defRPr/>
                      </a:pPr>
                      <a:r>
                        <a:rPr lang="en-US" sz="1800" b="1" dirty="0">
                          <a:solidFill>
                            <a:srgbClr val="000000"/>
                          </a:solidFill>
                          <a:latin typeface="Times New Roman" panose="02020603050405020304" pitchFamily="18" charset="0"/>
                          <a:cs typeface="Times New Roman" panose="02020603050405020304" pitchFamily="18" charset="0"/>
                        </a:rPr>
                        <a:t>METHOD</a:t>
                      </a:r>
                      <a:r>
                        <a:rPr lang="en-US" sz="1100" b="1" dirty="0">
                          <a:solidFill>
                            <a:srgbClr val="000000"/>
                          </a:solidFill>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3919"/>
                        </a:lnSpc>
                        <a:defRPr/>
                      </a:pPr>
                      <a:r>
                        <a:rPr lang="en-US" sz="1800" b="1" dirty="0">
                          <a:solidFill>
                            <a:srgbClr val="000000"/>
                          </a:solidFill>
                          <a:latin typeface="Times New Roman" panose="02020603050405020304" pitchFamily="18" charset="0"/>
                          <a:cs typeface="Times New Roman" panose="02020603050405020304" pitchFamily="18" charset="0"/>
                        </a:rPr>
                        <a:t>ADVANTAGE</a:t>
                      </a:r>
                      <a:r>
                        <a:rPr lang="en-US" sz="1100" b="1" dirty="0">
                          <a:solidFill>
                            <a:srgbClr val="000000"/>
                          </a:solidFill>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3919"/>
                        </a:lnSpc>
                        <a:defRPr/>
                      </a:pPr>
                      <a:r>
                        <a:rPr lang="en-US" sz="1800" b="1" dirty="0">
                          <a:solidFill>
                            <a:srgbClr val="000000"/>
                          </a:solidFill>
                          <a:latin typeface="Times New Roman" panose="02020603050405020304" pitchFamily="18" charset="0"/>
                          <a:cs typeface="Times New Roman" panose="02020603050405020304" pitchFamily="18" charset="0"/>
                        </a:rPr>
                        <a:t>DISADVANTAGE</a:t>
                      </a:r>
                      <a:endParaRPr lang="en-US" sz="1800" b="1" dirty="0">
                        <a:latin typeface="Times New Roman" panose="02020603050405020304" pitchFamily="18" charset="0"/>
                        <a:cs typeface="Times New Roman" panose="02020603050405020304" pitchFamily="18" charset="0"/>
                      </a:endParaRPr>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23181">
                <a:tc>
                  <a:txBody>
                    <a:bodyPr/>
                    <a:lstStyle/>
                    <a:p>
                      <a:r>
                        <a:rPr lang="en-US" sz="1600" kern="1200" dirty="0">
                          <a:solidFill>
                            <a:schemeClr val="bg1"/>
                          </a:solidFill>
                          <a:effectLst/>
                          <a:latin typeface="Times New Roman" panose="02020603050405020304" pitchFamily="18" charset="0"/>
                          <a:ea typeface="+mn-ea"/>
                          <a:cs typeface="Times New Roman" panose="02020603050405020304" pitchFamily="18" charset="0"/>
                        </a:rPr>
                        <a:t>Four fundamentals of work-place automation</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r>
                        <a:rPr lang="en-US" sz="1600" kern="1200" dirty="0">
                          <a:solidFill>
                            <a:schemeClr val="bg1"/>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Michael Chui</a:t>
                      </a:r>
                      <a:r>
                        <a:rPr lang="en-US" sz="1600" kern="1200" dirty="0">
                          <a:solidFill>
                            <a:schemeClr val="bg1"/>
                          </a:solidFill>
                          <a:effectLst/>
                          <a:latin typeface="Times New Roman" panose="02020603050405020304" pitchFamily="18" charset="0"/>
                          <a:ea typeface="+mn-ea"/>
                          <a:cs typeface="Times New Roman" panose="02020603050405020304" pitchFamily="18" charset="0"/>
                        </a:rPr>
                        <a:t>, </a:t>
                      </a:r>
                      <a:r>
                        <a:rPr lang="en-US" sz="1600" kern="1200" dirty="0">
                          <a:solidFill>
                            <a:schemeClr val="bg1"/>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James Manyika</a:t>
                      </a:r>
                      <a:r>
                        <a:rPr lang="en-US" sz="1600" kern="1200" dirty="0">
                          <a:solidFill>
                            <a:schemeClr val="bg1"/>
                          </a:solidFill>
                          <a:effectLst/>
                          <a:latin typeface="Times New Roman" panose="02020603050405020304" pitchFamily="18" charset="0"/>
                          <a:ea typeface="+mn-ea"/>
                          <a:cs typeface="Times New Roman" panose="02020603050405020304" pitchFamily="18" charset="0"/>
                        </a:rPr>
                        <a:t>, and Mehdi Miremadi</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p>
                      <a:r>
                        <a:rPr lang="en-US" sz="1800" kern="1200" dirty="0">
                          <a:solidFill>
                            <a:schemeClr val="tx1"/>
                          </a:solidFill>
                          <a:effectLst/>
                          <a:latin typeface="+mn-lt"/>
                          <a:ea typeface="+mn-ea"/>
                          <a:cs typeface="+mn-cs"/>
                        </a:rPr>
                        <a:t> </a:t>
                      </a:r>
                      <a:endParaRPr lang="en-IN" sz="1800" kern="1200" dirty="0">
                        <a:solidFill>
                          <a:schemeClr val="tx1"/>
                        </a:solidFill>
                        <a:effectLst/>
                        <a:latin typeface="+mn-lt"/>
                        <a:ea typeface="+mn-ea"/>
                        <a:cs typeface="+mn-cs"/>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0000"/>
                        </a:lnSpc>
                        <a:spcAft>
                          <a:spcPts val="80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Robotics’ Baxter, DeepMind</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r>
                        <a:rPr lang="en-US" sz="1600" kern="1200" dirty="0">
                          <a:solidFill>
                            <a:schemeClr val="bg1"/>
                          </a:solidFill>
                          <a:effectLst/>
                          <a:latin typeface="Times New Roman" panose="02020603050405020304" pitchFamily="18" charset="0"/>
                          <a:ea typeface="+mn-ea"/>
                          <a:cs typeface="Times New Roman" panose="02020603050405020304" pitchFamily="18" charset="0"/>
                        </a:rPr>
                        <a:t>As the automation of physical and knowledge work advances, many jobs will be redefined rather than eliminated.</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0000"/>
                        </a:lnSpc>
                        <a:spcAft>
                          <a:spcPts val="80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The potential of artificial intelligence and advanced robotics to perform tasks once reserved for humans is no longer reserved for spectacular demonstrations.</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61777">
                <a:tc>
                  <a:txBody>
                    <a:bodyPr/>
                    <a:lstStyle/>
                    <a:p>
                      <a:pPr>
                        <a:lnSpc>
                          <a:spcPct val="100000"/>
                        </a:lnSpc>
                        <a:spcAft>
                          <a:spcPts val="80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Create WhatsApp bot for your business and test it real time</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0000"/>
                        </a:lnSpc>
                        <a:spcAft>
                          <a:spcPts val="80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Jiaqi Pan</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0000"/>
                        </a:lnSpc>
                        <a:spcAft>
                          <a:spcPts val="800"/>
                        </a:spcAft>
                      </a:pPr>
                      <a:r>
                        <a:rPr lang="en-IN" sz="1600" kern="1200" dirty="0">
                          <a:solidFill>
                            <a:schemeClr val="bg1"/>
                          </a:solidFill>
                          <a:effectLst/>
                          <a:latin typeface="Times New Roman" panose="02020603050405020304" pitchFamily="18" charset="0"/>
                          <a:ea typeface="+mn-ea"/>
                          <a:cs typeface="Times New Roman" panose="02020603050405020304" pitchFamily="18" charset="0"/>
                        </a:rPr>
                        <a:t>Chatbot, NLP</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r>
                        <a:rPr lang="en-US" sz="1600" kern="1200" dirty="0">
                          <a:solidFill>
                            <a:schemeClr val="bg1"/>
                          </a:solidFill>
                          <a:effectLst/>
                          <a:latin typeface="Times New Roman" panose="02020603050405020304" pitchFamily="18" charset="0"/>
                          <a:ea typeface="+mn-ea"/>
                          <a:cs typeface="Times New Roman" panose="02020603050405020304" pitchFamily="18" charset="0"/>
                        </a:rPr>
                        <a:t>With the expanding features and capabilities of WhatsApp Business API Platforms, more and more businesses opt for WhatsApp bot solutions to communicate with their customer base. </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r>
                        <a:rPr lang="en-US" sz="1600" kern="1200" dirty="0">
                          <a:solidFill>
                            <a:schemeClr val="bg1"/>
                          </a:solidFill>
                          <a:effectLst/>
                          <a:latin typeface="Times New Roman" panose="02020603050405020304" pitchFamily="18" charset="0"/>
                          <a:ea typeface="+mn-ea"/>
                          <a:cs typeface="Times New Roman" panose="02020603050405020304" pitchFamily="18" charset="0"/>
                        </a:rPr>
                        <a:t>Chatbots is not unwarranted, as case study after case study shows incredible results in engagement, resolution time, customer satisfaction, and even revenue growth.</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56318">
                <a:tc>
                  <a:txBody>
                    <a:bodyPr/>
                    <a:lstStyle/>
                    <a:p>
                      <a:pPr>
                        <a:lnSpc>
                          <a:spcPct val="100000"/>
                        </a:lnSpc>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Motivating attendee's participation in distance learning via an automatic messaging plugin for the Moodle platform</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0000"/>
                        </a:lnSpc>
                        <a:spcAft>
                          <a:spcPts val="80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Luciano R. de Almeida</a:t>
                      </a:r>
                      <a:r>
                        <a:rPr lang="en-US" sz="1600" kern="1200" dirty="0">
                          <a:solidFill>
                            <a:schemeClr val="bg1"/>
                          </a:solidFill>
                          <a:effectLst/>
                          <a:latin typeface="Times New Roman" panose="02020603050405020304" pitchFamily="18" charset="0"/>
                          <a:ea typeface="+mn-ea"/>
                          <a:cs typeface="Times New Roman" panose="02020603050405020304" pitchFamily="18" charset="0"/>
                        </a:rPr>
                        <a:t>; </a:t>
                      </a:r>
                      <a:r>
                        <a:rPr lang="en-US" sz="1600" kern="1200" dirty="0">
                          <a:solidFill>
                            <a:schemeClr val="bg1"/>
                          </a:solidFill>
                          <a:effectLst/>
                          <a:latin typeface="Times New Roman" panose="02020603050405020304" pitchFamily="18" charset="0"/>
                          <a:ea typeface="+mn-ea"/>
                          <a:cs typeface="Times New Roman" panose="02020603050405020304" pitchFamily="18" charset="0"/>
                          <a:hlinkClick r:id="rId5">
                            <a:extLst>
                              <a:ext uri="{A12FA001-AC4F-418D-AE19-62706E023703}">
                                <ahyp:hlinkClr xmlns:ahyp="http://schemas.microsoft.com/office/drawing/2018/hyperlinkcolor" val="tx"/>
                              </a:ext>
                            </a:extLst>
                          </a:hlinkClick>
                        </a:rPr>
                        <a:t>João Paulo C. L. da Costa</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0000"/>
                        </a:lnSpc>
                        <a:spcAft>
                          <a:spcPts val="80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CMS, CGEAD, ENAP</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0000"/>
                        </a:lnSpc>
                        <a:spcAft>
                          <a:spcPts val="80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Technological advances in information and communications systems are enabling access to education for millions of students, regardless of their geographical location.</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r>
                        <a:rPr lang="en-US" sz="1600" kern="1200" dirty="0">
                          <a:solidFill>
                            <a:schemeClr val="bg1"/>
                          </a:solidFill>
                          <a:effectLst/>
                          <a:latin typeface="Times New Roman" panose="02020603050405020304" pitchFamily="18" charset="0"/>
                          <a:ea typeface="+mn-ea"/>
                          <a:cs typeface="Times New Roman" panose="02020603050405020304" pitchFamily="18" charset="0"/>
                        </a:rPr>
                        <a:t>This work proposes a plugin for the e-learning platform Moodle that automatically sends e-mail messages to the students.</a:t>
                      </a:r>
                      <a:endParaRPr lang="en-IN" sz="16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6852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DF1BB97E-BCC9-CB81-2453-8B802B0BC788}"/>
              </a:ext>
            </a:extLst>
          </p:cNvPr>
          <p:cNvSpPr txBox="1"/>
          <p:nvPr/>
        </p:nvSpPr>
        <p:spPr>
          <a:xfrm>
            <a:off x="956982" y="374277"/>
            <a:ext cx="7263382" cy="696922"/>
          </a:xfrm>
          <a:prstGeom prst="rect">
            <a:avLst/>
          </a:prstGeom>
        </p:spPr>
        <p:txBody>
          <a:bodyPr wrap="square" lIns="0" tIns="0" rIns="0" bIns="0" rtlCol="0" anchor="t">
            <a:spAutoFit/>
          </a:bodyPr>
          <a:lstStyle/>
          <a:p>
            <a:pPr algn="l">
              <a:lnSpc>
                <a:spcPts val="6480"/>
              </a:lnSpc>
            </a:pPr>
            <a:r>
              <a:rPr lang="en-US" sz="2400" b="1" spc="32" dirty="0">
                <a:solidFill>
                  <a:srgbClr val="2D2D2D"/>
                </a:solidFill>
                <a:latin typeface="Times New Roman" panose="02020603050405020304" pitchFamily="18" charset="0"/>
                <a:cs typeface="Times New Roman" panose="02020603050405020304" pitchFamily="18" charset="0"/>
              </a:rPr>
              <a:t>ENVIRONMENTAL REQUIREMENTS</a:t>
            </a:r>
            <a:r>
              <a:rPr lang="en-US" sz="2400" spc="32" dirty="0">
                <a:solidFill>
                  <a:srgbClr val="2D2D2D"/>
                </a:solidFill>
                <a:latin typeface="Eczar SemiBold"/>
              </a:rPr>
              <a:t>:</a:t>
            </a:r>
          </a:p>
        </p:txBody>
      </p:sp>
      <p:sp>
        <p:nvSpPr>
          <p:cNvPr id="3" name="TextBox 2">
            <a:extLst>
              <a:ext uri="{FF2B5EF4-FFF2-40B4-BE49-F238E27FC236}">
                <a16:creationId xmlns:a16="http://schemas.microsoft.com/office/drawing/2014/main" id="{E0FE6E41-FF39-B95C-714D-8AEC40466F07}"/>
              </a:ext>
            </a:extLst>
          </p:cNvPr>
          <p:cNvSpPr txBox="1"/>
          <p:nvPr/>
        </p:nvSpPr>
        <p:spPr>
          <a:xfrm>
            <a:off x="844367" y="2854172"/>
            <a:ext cx="4238621" cy="7973016"/>
          </a:xfrm>
          <a:prstGeom prst="rect">
            <a:avLst/>
          </a:prstGeom>
        </p:spPr>
        <p:txBody>
          <a:bodyPr wrap="square" lIns="0" tIns="0" rIns="0" bIns="0" rtlCol="0" anchor="t">
            <a:spAutoFit/>
          </a:bodyPr>
          <a:lstStyle/>
          <a:p>
            <a:pPr algn="just">
              <a:lnSpc>
                <a:spcPct val="150000"/>
              </a:lnSpc>
            </a:pPr>
            <a:r>
              <a:rPr lang="en-US" b="1" dirty="0">
                <a:solidFill>
                  <a:srgbClr val="000000"/>
                </a:solidFill>
                <a:latin typeface="Times New Roman" panose="02020603050405020304" pitchFamily="18" charset="0"/>
                <a:cs typeface="Times New Roman" panose="02020603050405020304" pitchFamily="18" charset="0"/>
              </a:rPr>
              <a:t>HARDWARE</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REQUIREMENTS</a:t>
            </a:r>
            <a:endParaRPr lang="en-US" dirty="0">
              <a:solidFill>
                <a:srgbClr val="000000"/>
              </a:solidFill>
              <a:latin typeface="Times New Roman" panose="02020603050405020304" pitchFamily="18" charset="0"/>
              <a:cs typeface="Times New Roman" panose="02020603050405020304" pitchFamily="18" charset="0"/>
            </a:endParaRPr>
          </a:p>
          <a:p>
            <a:pPr marL="342900" lvl="0" indent="-342900" algn="just">
              <a:spcBef>
                <a:spcPts val="815"/>
              </a:spcBef>
              <a:spcAft>
                <a:spcPts val="0"/>
              </a:spcAft>
              <a:buSzPts val="1400"/>
              <a:buFont typeface="Symbol" panose="05050102010706020507" pitchFamily="18" charset="2"/>
              <a:buChar char=""/>
              <a:tabLst>
                <a:tab pos="444500" algn="l"/>
                <a:tab pos="1844675" algn="l"/>
              </a:tabLst>
            </a:pP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Processor -</a:t>
            </a:r>
            <a:r>
              <a:rPr lang="en-US" sz="1800" spc="-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2.0</a:t>
            </a:r>
            <a:r>
              <a:rPr lang="en-US" sz="1800" spc="-2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GHz</a:t>
            </a:r>
            <a:r>
              <a:rPr lang="en-US" sz="1800" spc="-3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32</a:t>
            </a:r>
            <a:r>
              <a:rPr lang="en-US" sz="1800" spc="-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or</a:t>
            </a:r>
            <a:r>
              <a:rPr lang="en-US" sz="1800" spc="-4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64-bit</a:t>
            </a:r>
            <a:r>
              <a:rPr lang="en-US" sz="1800" spc="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processor</a:t>
            </a:r>
            <a:endParaRPr lang="en-IN"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780"/>
              </a:spcBef>
              <a:spcAft>
                <a:spcPts val="0"/>
              </a:spcAft>
              <a:buSzPts val="1400"/>
              <a:buFont typeface="Symbol" panose="05050102010706020507" pitchFamily="18" charset="2"/>
              <a:buChar char=""/>
              <a:tabLst>
                <a:tab pos="444500" algn="l"/>
                <a:tab pos="1826260" algn="l"/>
              </a:tabLst>
            </a:pP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RAM -</a:t>
            </a:r>
            <a:r>
              <a:rPr lang="en-US" sz="1800" spc="32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2</a:t>
            </a:r>
            <a:r>
              <a:rPr lang="en-US" sz="1800" spc="-2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GB</a:t>
            </a:r>
            <a:r>
              <a:rPr lang="en-US" sz="1800" spc="-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RAM</a:t>
            </a:r>
            <a:r>
              <a:rPr lang="en-US" sz="1800" spc="-1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(32-bit)</a:t>
            </a:r>
            <a:r>
              <a:rPr lang="en-US" sz="1800" spc="-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or</a:t>
            </a:r>
            <a:r>
              <a:rPr lang="en-US" sz="1800" spc="-3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4</a:t>
            </a:r>
            <a:r>
              <a:rPr lang="en-US" sz="1800" spc="-3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GB</a:t>
            </a:r>
            <a:r>
              <a:rPr lang="en-US" sz="1800" spc="-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RAM</a:t>
            </a:r>
            <a:r>
              <a:rPr lang="en-US" sz="1800" spc="-2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(64-bit)</a:t>
            </a:r>
            <a:endParaRPr lang="en-IN"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780"/>
              </a:spcBef>
              <a:spcAft>
                <a:spcPts val="0"/>
              </a:spcAft>
              <a:buSzPts val="1400"/>
              <a:buFont typeface="Symbol" panose="05050102010706020507" pitchFamily="18" charset="2"/>
              <a:buChar char=""/>
              <a:tabLst>
                <a:tab pos="444500" algn="l"/>
                <a:tab pos="1844675" algn="l"/>
              </a:tabLst>
            </a:pP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Hard</a:t>
            </a:r>
            <a:r>
              <a:rPr lang="en-US" sz="1800" spc="-2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Disk -</a:t>
            </a:r>
            <a:r>
              <a:rPr lang="en-US" sz="1800" spc="25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At</a:t>
            </a:r>
            <a:r>
              <a:rPr lang="en-US" sz="1800" spc="-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least</a:t>
            </a:r>
            <a:r>
              <a:rPr lang="en-US" sz="1800" spc="-4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20</a:t>
            </a:r>
            <a:r>
              <a:rPr lang="en-US" sz="1800" spc="-4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GB</a:t>
            </a:r>
            <a:r>
              <a:rPr lang="en-US" sz="1800" spc="-4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of</a:t>
            </a:r>
            <a:r>
              <a:rPr lang="en-US" sz="1800" spc="-3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available</a:t>
            </a:r>
            <a:r>
              <a:rPr lang="en-US" sz="1800" spc="-2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hard-disk</a:t>
            </a:r>
            <a:r>
              <a:rPr lang="en-US" sz="1800" spc="-2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space</a:t>
            </a:r>
            <a:endParaRPr lang="en-IN"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r>
              <a:rPr lang="en-US" sz="1800"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US" sz="3711" dirty="0">
              <a:solidFill>
                <a:srgbClr val="000000"/>
              </a:solidFill>
              <a:latin typeface="Eczar SemiBold"/>
            </a:endParaRPr>
          </a:p>
          <a:p>
            <a:pPr algn="just">
              <a:lnSpc>
                <a:spcPct val="150000"/>
              </a:lnSpc>
            </a:pPr>
            <a:endParaRPr lang="en-US" sz="3711" dirty="0">
              <a:solidFill>
                <a:srgbClr val="000000"/>
              </a:solidFill>
              <a:latin typeface="Eczar SemiBold"/>
            </a:endParaRPr>
          </a:p>
          <a:p>
            <a:pPr algn="just">
              <a:lnSpc>
                <a:spcPct val="150000"/>
              </a:lnSpc>
            </a:pPr>
            <a:endParaRPr lang="en-US" sz="3711" dirty="0">
              <a:solidFill>
                <a:srgbClr val="000000"/>
              </a:solidFill>
              <a:latin typeface="Eczar SemiBold"/>
            </a:endParaRPr>
          </a:p>
          <a:p>
            <a:pPr algn="just">
              <a:lnSpc>
                <a:spcPct val="150000"/>
              </a:lnSpc>
            </a:pPr>
            <a:endParaRPr lang="en-US" sz="3711" dirty="0">
              <a:solidFill>
                <a:srgbClr val="000000"/>
              </a:solidFill>
              <a:latin typeface="Eczar SemiBold"/>
            </a:endParaRPr>
          </a:p>
          <a:p>
            <a:pPr algn="just">
              <a:lnSpc>
                <a:spcPct val="150000"/>
              </a:lnSpc>
            </a:pPr>
            <a:endParaRPr lang="en-US" sz="3711" dirty="0">
              <a:solidFill>
                <a:srgbClr val="000000"/>
              </a:solidFill>
              <a:latin typeface="Eczar SemiBold"/>
            </a:endParaRPr>
          </a:p>
          <a:p>
            <a:pPr algn="just">
              <a:lnSpc>
                <a:spcPct val="150000"/>
              </a:lnSpc>
            </a:pPr>
            <a:endParaRPr lang="en-US" sz="3711" dirty="0">
              <a:solidFill>
                <a:srgbClr val="000000"/>
              </a:solidFill>
              <a:latin typeface="Eczar SemiBold"/>
            </a:endParaRPr>
          </a:p>
        </p:txBody>
      </p:sp>
      <p:sp>
        <p:nvSpPr>
          <p:cNvPr id="4" name="TextBox 3">
            <a:extLst>
              <a:ext uri="{FF2B5EF4-FFF2-40B4-BE49-F238E27FC236}">
                <a16:creationId xmlns:a16="http://schemas.microsoft.com/office/drawing/2014/main" id="{F7895535-7AC2-CBEC-AA81-393BB68074FA}"/>
              </a:ext>
            </a:extLst>
          </p:cNvPr>
          <p:cNvSpPr txBox="1"/>
          <p:nvPr/>
        </p:nvSpPr>
        <p:spPr>
          <a:xfrm>
            <a:off x="6355331" y="2854172"/>
            <a:ext cx="4497396" cy="2444259"/>
          </a:xfrm>
          <a:prstGeom prst="rect">
            <a:avLst/>
          </a:prstGeom>
        </p:spPr>
        <p:txBody>
          <a:bodyPr wrap="square" lIns="0" tIns="0" rIns="0" bIns="0" rtlCol="0" anchor="t">
            <a:spAutoFit/>
          </a:bodyPr>
          <a:lstStyle/>
          <a:p>
            <a:pPr>
              <a:lnSpc>
                <a:spcPct val="150000"/>
              </a:lnSpc>
            </a:pPr>
            <a:r>
              <a:rPr lang="en-US" b="1" dirty="0">
                <a:solidFill>
                  <a:srgbClr val="000000"/>
                </a:solidFill>
                <a:latin typeface="Times New Roman" panose="02020603050405020304" pitchFamily="18" charset="0"/>
                <a:cs typeface="Times New Roman" panose="02020603050405020304" pitchFamily="18" charset="0"/>
              </a:rPr>
              <a:t>SOFTWARE</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REQUIREMENTS</a:t>
            </a:r>
          </a:p>
          <a:p>
            <a:pPr>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marL="342900" lvl="0" indent="-342900" algn="just">
              <a:spcBef>
                <a:spcPts val="990"/>
              </a:spcBef>
              <a:spcAft>
                <a:spcPts val="0"/>
              </a:spcAft>
              <a:buSzPts val="1400"/>
              <a:buFont typeface="Symbol" panose="05050102010706020507" pitchFamily="18" charset="2"/>
              <a:buChar char=""/>
              <a:tabLst>
                <a:tab pos="706755" algn="l"/>
                <a:tab pos="2517140" algn="l"/>
              </a:tabLst>
            </a:pP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Operating</a:t>
            </a:r>
            <a:r>
              <a:rPr lang="en-US" sz="1800" spc="-3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System</a:t>
            </a:r>
            <a:r>
              <a:rPr lang="en-US" dirty="0">
                <a:solidFill>
                  <a:schemeClr val="bg1"/>
                </a:solidFill>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t>
            </a:r>
            <a:r>
              <a:rPr lang="en-US" sz="1800" spc="24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Windows</a:t>
            </a:r>
            <a:r>
              <a:rPr lang="en-US" sz="1800" spc="-5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7/8/10</a:t>
            </a:r>
            <a:endParaRPr lang="en-IN"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805"/>
              </a:spcBef>
              <a:spcAft>
                <a:spcPts val="0"/>
              </a:spcAft>
              <a:buSzPts val="1400"/>
              <a:buFont typeface="Symbol" panose="05050102010706020507" pitchFamily="18" charset="2"/>
              <a:buChar char=""/>
              <a:tabLst>
                <a:tab pos="706755" algn="l"/>
                <a:tab pos="2487930" algn="l"/>
              </a:tabLst>
            </a:pP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Scripts -</a:t>
            </a:r>
            <a:r>
              <a:rPr lang="en-US" sz="1800" spc="26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Microsoft .NET</a:t>
            </a:r>
            <a:r>
              <a:rPr lang="en-US" sz="1800" spc="-7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Framework</a:t>
            </a:r>
            <a:r>
              <a:rPr lang="en-US" sz="1800" spc="-2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4.8</a:t>
            </a:r>
            <a:endParaRPr lang="en-IN"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780"/>
              </a:spcBef>
              <a:spcAft>
                <a:spcPts val="0"/>
              </a:spcAft>
              <a:buSzPts val="1400"/>
              <a:buFont typeface="Symbol" panose="05050102010706020507" pitchFamily="18" charset="2"/>
              <a:buChar char=""/>
              <a:tabLst>
                <a:tab pos="706755" algn="l"/>
                <a:tab pos="2526030" algn="l"/>
              </a:tabLst>
            </a:pPr>
            <a:r>
              <a:rPr lang="en-US"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Tool </a:t>
            </a:r>
            <a:r>
              <a:rPr lang="en-US" sz="1800" spc="-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t>
            </a:r>
            <a:r>
              <a:rPr lang="en-US" sz="1800" spc="-1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RPA</a:t>
            </a:r>
            <a:r>
              <a:rPr lang="en-US" sz="1800" spc="-10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Blue</a:t>
            </a:r>
            <a:r>
              <a:rPr lang="en-US" sz="1800" spc="-4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Prism</a:t>
            </a:r>
            <a:endParaRPr lang="en-IN" sz="1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a:lnSpc>
                <a:spcPts val="3534"/>
              </a:lnSpc>
            </a:pPr>
            <a:endParaRPr lang="en-US" sz="3724" dirty="0">
              <a:solidFill>
                <a:srgbClr val="000000"/>
              </a:solidFill>
              <a:latin typeface="Eczar SemiBold"/>
            </a:endParaRPr>
          </a:p>
        </p:txBody>
      </p:sp>
      <p:pic>
        <p:nvPicPr>
          <p:cNvPr id="5" name="Picture 4">
            <a:extLst>
              <a:ext uri="{FF2B5EF4-FFF2-40B4-BE49-F238E27FC236}">
                <a16:creationId xmlns:a16="http://schemas.microsoft.com/office/drawing/2014/main" id="{6CD5CB51-AB1E-1699-E848-5C0F265511E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179191" y="1150454"/>
            <a:ext cx="3079937" cy="1920431"/>
          </a:xfrm>
          <a:prstGeom prst="rect">
            <a:avLst/>
          </a:prstGeom>
        </p:spPr>
      </p:pic>
    </p:spTree>
    <p:extLst>
      <p:ext uri="{BB962C8B-B14F-4D97-AF65-F5344CB8AC3E}">
        <p14:creationId xmlns:p14="http://schemas.microsoft.com/office/powerpoint/2010/main" val="1967710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ABBA7F-1351-26FF-8C1A-ACEEA18CA456}"/>
              </a:ext>
            </a:extLst>
          </p:cNvPr>
          <p:cNvSpPr txBox="1"/>
          <p:nvPr/>
        </p:nvSpPr>
        <p:spPr>
          <a:xfrm>
            <a:off x="1323849" y="238937"/>
            <a:ext cx="9395012" cy="6417591"/>
          </a:xfrm>
          <a:prstGeom prst="rect">
            <a:avLst/>
          </a:prstGeom>
          <a:noFill/>
        </p:spPr>
        <p:txBody>
          <a:bodyPr wrap="square">
            <a:spAutoFit/>
          </a:bodyPr>
          <a:lstStyle/>
          <a:p>
            <a:pPr lvl="1" indent="-457200">
              <a:lnSpc>
                <a:spcPct val="150000"/>
              </a:lnSpc>
              <a:buSzPts val="1400"/>
              <a:tabLst>
                <a:tab pos="93663" algn="l"/>
              </a:tabLst>
            </a:pPr>
            <a:r>
              <a:rPr lang="en-US" sz="2400" b="1" spc="0" dirty="0">
                <a:solidFill>
                  <a:schemeClr val="bg1"/>
                </a:solidFill>
                <a:effectLst/>
                <a:latin typeface="Times New Roman" panose="02020603050405020304" pitchFamily="18" charset="0"/>
                <a:ea typeface="Times New Roman" panose="02020603050405020304" pitchFamily="18" charset="0"/>
              </a:rPr>
              <a:t>EXISTING</a:t>
            </a:r>
            <a:r>
              <a:rPr lang="en-US" sz="2400" b="1" spc="-50" dirty="0">
                <a:solidFill>
                  <a:schemeClr val="bg1"/>
                </a:solidFill>
                <a:effectLst/>
                <a:latin typeface="Times New Roman" panose="02020603050405020304" pitchFamily="18" charset="0"/>
                <a:ea typeface="Times New Roman" panose="02020603050405020304" pitchFamily="18" charset="0"/>
              </a:rPr>
              <a:t> </a:t>
            </a:r>
            <a:r>
              <a:rPr lang="en-US" sz="2400" b="1" spc="0" dirty="0">
                <a:solidFill>
                  <a:schemeClr val="bg1"/>
                </a:solidFill>
                <a:effectLst/>
                <a:latin typeface="Times New Roman" panose="02020603050405020304" pitchFamily="18" charset="0"/>
                <a:ea typeface="Times New Roman" panose="02020603050405020304" pitchFamily="18" charset="0"/>
              </a:rPr>
              <a:t>SYSTEM</a:t>
            </a:r>
            <a:endParaRPr lang="en-IN" sz="2400" spc="0" dirty="0">
              <a:solidFill>
                <a:schemeClr val="bg1"/>
              </a:solidFill>
              <a:effectLst/>
              <a:latin typeface="Times New Roman" panose="02020603050405020304" pitchFamily="18" charset="0"/>
              <a:ea typeface="Times New Roman" panose="02020603050405020304" pitchFamily="18" charset="0"/>
            </a:endParaRPr>
          </a:p>
          <a:p>
            <a:pPr marL="285750" indent="-285750">
              <a:lnSpc>
                <a:spcPct val="150000"/>
              </a:lnSpc>
              <a:spcBef>
                <a:spcPts val="30"/>
              </a:spcBef>
              <a:buFont typeface="Arial" panose="020B0604020202020204" pitchFamily="34" charset="0"/>
              <a:buChar char="•"/>
            </a:pPr>
            <a:r>
              <a:rPr lang="en-US" sz="1400" b="1" dirty="0">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When analyzing already existing user it was discovered that there are bots that perform various functions. </a:t>
            </a:r>
          </a:p>
          <a:p>
            <a:pPr marL="285750" indent="-285750">
              <a:lnSpc>
                <a:spcPct val="150000"/>
              </a:lnSpc>
              <a:buFont typeface="Arial" panose="020B0604020202020204" pitchFamily="34" charset="0"/>
              <a:buChar char="•"/>
            </a:pPr>
            <a:r>
              <a:rPr lang="en-US" dirty="0">
                <a:solidFill>
                  <a:schemeClr val="bg1"/>
                </a:solidFill>
                <a:effectLst/>
                <a:latin typeface="Times New Roman" panose="02020603050405020304" pitchFamily="18" charset="0"/>
                <a:ea typeface="Times New Roman" panose="02020603050405020304" pitchFamily="18" charset="0"/>
              </a:rPr>
              <a:t>But no bots were found to send messages based on date and time. And also bot doesn’t takes the information from the human messages and store for future use. Bots in the WhatsApp messenger are nothing new. </a:t>
            </a:r>
          </a:p>
          <a:p>
            <a:pPr marL="285750" indent="-285750">
              <a:lnSpc>
                <a:spcPct val="150000"/>
              </a:lnSpc>
              <a:buFont typeface="Arial" panose="020B0604020202020204" pitchFamily="34" charset="0"/>
              <a:buChar char="•"/>
            </a:pPr>
            <a:r>
              <a:rPr lang="en-US" dirty="0">
                <a:solidFill>
                  <a:schemeClr val="bg1"/>
                </a:solidFill>
                <a:effectLst/>
                <a:latin typeface="Times New Roman" panose="02020603050405020304" pitchFamily="18" charset="0"/>
                <a:ea typeface="Times New Roman" panose="02020603050405020304" pitchFamily="18" charset="0"/>
              </a:rPr>
              <a:t>Although they are used less frequently than in other applications, they are convenient tools for business. Bot Creators articles say that bots on WhatsApp are different from other bots. </a:t>
            </a:r>
          </a:p>
          <a:p>
            <a:pPr marL="285750" indent="-285750">
              <a:lnSpc>
                <a:spcPct val="150000"/>
              </a:lnSpc>
              <a:buFont typeface="Arial" panose="020B0604020202020204" pitchFamily="34" charset="0"/>
              <a:buChar char="•"/>
            </a:pPr>
            <a:r>
              <a:rPr lang="en-US" dirty="0">
                <a:solidFill>
                  <a:schemeClr val="bg1"/>
                </a:solidFill>
                <a:effectLst/>
                <a:latin typeface="Times New Roman" panose="02020603050405020304" pitchFamily="18" charset="0"/>
                <a:ea typeface="Times New Roman" panose="02020603050405020304" pitchFamily="18" charset="0"/>
              </a:rPr>
              <a:t>Because of this, their implementation is more difficult, but bots turn out to be complete with the right approach. Automated processes are also less flexible than humans. </a:t>
            </a:r>
          </a:p>
          <a:p>
            <a:pPr marL="285750" indent="-285750">
              <a:lnSpc>
                <a:spcPct val="150000"/>
              </a:lnSpc>
              <a:buFont typeface="Arial" panose="020B0604020202020204" pitchFamily="34" charset="0"/>
              <a:buChar char="•"/>
            </a:pPr>
            <a:r>
              <a:rPr lang="en-US" dirty="0">
                <a:solidFill>
                  <a:schemeClr val="bg1"/>
                </a:solidFill>
                <a:effectLst/>
                <a:latin typeface="Times New Roman" panose="02020603050405020304" pitchFamily="18" charset="0"/>
                <a:ea typeface="Times New Roman" panose="02020603050405020304" pitchFamily="18" charset="0"/>
              </a:rPr>
              <a:t>Automation doesn’t handle change very well because tools are generally built for a very specific purpose and only a previously specified set of data and formats can be utilized. </a:t>
            </a:r>
          </a:p>
          <a:p>
            <a:pPr marL="285750" indent="-285750">
              <a:lnSpc>
                <a:spcPct val="150000"/>
              </a:lnSpc>
              <a:buFont typeface="Arial" panose="020B0604020202020204" pitchFamily="34" charset="0"/>
              <a:buChar char="•"/>
            </a:pPr>
            <a:r>
              <a:rPr lang="en-US" dirty="0">
                <a:solidFill>
                  <a:schemeClr val="bg1"/>
                </a:solidFill>
                <a:effectLst/>
                <a:latin typeface="Times New Roman" panose="02020603050405020304" pitchFamily="18" charset="0"/>
                <a:ea typeface="Times New Roman" panose="02020603050405020304" pitchFamily="18" charset="0"/>
              </a:rPr>
              <a:t>This means that humans are generally more flexible and able to respond to change. </a:t>
            </a:r>
            <a:r>
              <a:rPr lang="en-US" dirty="0">
                <a:solidFill>
                  <a:schemeClr val="bg1"/>
                </a:solidFill>
                <a:effectLst/>
                <a:latin typeface="Arial" panose="020B0604020202020204" pitchFamily="34"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 comprehensive business case must be built when considering the implementation of this technology. </a:t>
            </a:r>
            <a:endParaRPr lang="en-IN" dirty="0">
              <a:solidFill>
                <a:schemeClr val="bg1"/>
              </a:solidFill>
            </a:endParaRPr>
          </a:p>
        </p:txBody>
      </p:sp>
    </p:spTree>
    <p:extLst>
      <p:ext uri="{BB962C8B-B14F-4D97-AF65-F5344CB8AC3E}">
        <p14:creationId xmlns:p14="http://schemas.microsoft.com/office/powerpoint/2010/main" val="209817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B07FC2-8CB8-6FE9-921F-484B1CF43980}"/>
              </a:ext>
            </a:extLst>
          </p:cNvPr>
          <p:cNvSpPr txBox="1"/>
          <p:nvPr/>
        </p:nvSpPr>
        <p:spPr>
          <a:xfrm>
            <a:off x="1502229" y="923732"/>
            <a:ext cx="7639437" cy="2628925"/>
          </a:xfrm>
          <a:prstGeom prst="rect">
            <a:avLst/>
          </a:prstGeom>
          <a:noFill/>
        </p:spPr>
        <p:txBody>
          <a:bodyPr wrap="square">
            <a:spAutoFit/>
          </a:bodyPr>
          <a:lstStyle/>
          <a:p>
            <a:pPr marL="93663" lvl="2">
              <a:spcBef>
                <a:spcPts val="1215"/>
              </a:spcBef>
              <a:spcAft>
                <a:spcPts val="0"/>
              </a:spcAft>
              <a:buSzPts val="1400"/>
              <a:tabLst>
                <a:tab pos="1052830" algn="l"/>
              </a:tabLst>
            </a:pPr>
            <a:r>
              <a:rPr lang="en-US" sz="2000" b="1" kern="0" spc="-15" dirty="0">
                <a:solidFill>
                  <a:schemeClr val="bg1"/>
                </a:solidFill>
                <a:effectLst/>
                <a:latin typeface="Times New Roman" panose="02020603050405020304" pitchFamily="18" charset="0"/>
                <a:ea typeface="Times New Roman" panose="02020603050405020304" pitchFamily="18" charset="0"/>
              </a:rPr>
              <a:t>DISADVANTAGES:</a:t>
            </a:r>
            <a:endParaRPr lang="en-IN" sz="2000" b="1" kern="0" spc="-15" dirty="0">
              <a:solidFill>
                <a:schemeClr val="bg1"/>
              </a:solidFill>
              <a:effectLst/>
              <a:latin typeface="Times New Roman" panose="02020603050405020304" pitchFamily="18" charset="0"/>
              <a:ea typeface="Times New Roman" panose="02020603050405020304" pitchFamily="18" charset="0"/>
            </a:endParaRPr>
          </a:p>
          <a:p>
            <a:r>
              <a:rPr lang="en-US" b="1" dirty="0">
                <a:solidFill>
                  <a:schemeClr val="bg1"/>
                </a:solidFill>
                <a:effectLst/>
                <a:latin typeface="Times New Roman" panose="02020603050405020304" pitchFamily="18" charset="0"/>
                <a:ea typeface="Times New Roman" panose="02020603050405020304" pitchFamily="18" charset="0"/>
              </a:rPr>
              <a:t> </a:t>
            </a:r>
            <a:endParaRPr lang="en-IN" dirty="0">
              <a:solidFill>
                <a:schemeClr val="bg1"/>
              </a:solidFill>
              <a:effectLst/>
              <a:latin typeface="Times New Roman" panose="02020603050405020304" pitchFamily="18" charset="0"/>
              <a:ea typeface="Times New Roman" panose="02020603050405020304" pitchFamily="18" charset="0"/>
            </a:endParaRPr>
          </a:p>
          <a:p>
            <a:pPr marL="342900" lvl="0" indent="-342900">
              <a:buSzPts val="1400"/>
              <a:buFont typeface="Symbol" panose="05050102010706020507" pitchFamily="18" charset="2"/>
              <a:buChar char=""/>
              <a:tabLst>
                <a:tab pos="736600" algn="l"/>
                <a:tab pos="737235" algn="l"/>
              </a:tabLst>
            </a:pP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Due</a:t>
            </a:r>
            <a:r>
              <a:rPr lang="en-US" spc="-5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to</a:t>
            </a:r>
            <a:r>
              <a:rPr lang="en-US" spc="-4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this</a:t>
            </a:r>
            <a:r>
              <a:rPr lang="en-US" spc="-3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it</a:t>
            </a:r>
            <a:r>
              <a:rPr lang="en-US" spc="-5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will</a:t>
            </a:r>
            <a:r>
              <a:rPr lang="en-US" spc="-5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have</a:t>
            </a:r>
            <a:r>
              <a:rPr lang="en-US" spc="-2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low</a:t>
            </a:r>
            <a:r>
              <a:rPr lang="en-US" spc="-6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performance</a:t>
            </a:r>
            <a:r>
              <a:rPr lang="en-US" spc="-2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and</a:t>
            </a:r>
            <a:r>
              <a:rPr lang="en-US" spc="-2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low</a:t>
            </a:r>
            <a:r>
              <a:rPr lang="en-US" spc="-2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accuracy.</a:t>
            </a:r>
            <a:endParaRPr lang="en-IN"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a:spcBef>
                <a:spcPts val="40"/>
              </a:spcBef>
            </a:pPr>
            <a:r>
              <a:rPr lang="en-US" dirty="0">
                <a:solidFill>
                  <a:schemeClr val="bg1"/>
                </a:solidFill>
                <a:effectLst/>
                <a:latin typeface="Times New Roman" panose="02020603050405020304" pitchFamily="18" charset="0"/>
                <a:ea typeface="Times New Roman" panose="02020603050405020304" pitchFamily="18" charset="0"/>
              </a:rPr>
              <a:t> </a:t>
            </a:r>
            <a:endParaRPr lang="en-IN" dirty="0">
              <a:solidFill>
                <a:schemeClr val="bg1"/>
              </a:solidFill>
              <a:effectLst/>
              <a:latin typeface="Times New Roman" panose="02020603050405020304" pitchFamily="18" charset="0"/>
              <a:ea typeface="Times New Roman" panose="02020603050405020304" pitchFamily="18" charset="0"/>
            </a:endParaRPr>
          </a:p>
          <a:p>
            <a:pPr marL="342900" marR="1101090" lvl="0" indent="-342900">
              <a:spcBef>
                <a:spcPts val="5"/>
              </a:spcBef>
              <a:spcAft>
                <a:spcPts val="0"/>
              </a:spcAft>
              <a:buSzPts val="1400"/>
              <a:buFont typeface="Symbol" panose="05050102010706020507" pitchFamily="18" charset="2"/>
              <a:buChar char=""/>
              <a:tabLst>
                <a:tab pos="736600" algn="l"/>
                <a:tab pos="737235" algn="l"/>
              </a:tabLst>
            </a:pP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At</a:t>
            </a:r>
            <a:r>
              <a:rPr lang="en-US" spc="-3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a:t>
            </a:r>
            <a:r>
              <a:rPr lang="en-US" spc="-4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certain</a:t>
            </a:r>
            <a:r>
              <a:rPr lang="en-US" spc="-3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point</a:t>
            </a:r>
            <a:r>
              <a:rPr lang="en-US" spc="-2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in</a:t>
            </a:r>
            <a:r>
              <a:rPr lang="en-US" spc="-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time,</a:t>
            </a:r>
            <a:r>
              <a:rPr lang="en-US" spc="-5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it</a:t>
            </a:r>
            <a:r>
              <a:rPr lang="en-US" spc="-3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will</a:t>
            </a:r>
            <a:r>
              <a:rPr lang="en-US" spc="-5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have</a:t>
            </a:r>
            <a:r>
              <a:rPr lang="en-US" spc="-3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to</a:t>
            </a:r>
            <a:r>
              <a:rPr lang="en-US" spc="-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connect</a:t>
            </a:r>
            <a:r>
              <a:rPr lang="en-US" spc="-2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to</a:t>
            </a:r>
            <a:r>
              <a:rPr lang="en-US" spc="-2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an</a:t>
            </a:r>
            <a:r>
              <a:rPr lang="en-US" spc="-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actual</a:t>
            </a:r>
            <a:r>
              <a:rPr lang="en-US" spc="-1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human</a:t>
            </a:r>
            <a:r>
              <a:rPr lang="en-US" spc="-4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to</a:t>
            </a:r>
            <a:r>
              <a:rPr lang="en-US" spc="-33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resolve</a:t>
            </a:r>
            <a:r>
              <a:rPr lang="en-US" spc="-4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the issues.</a:t>
            </a:r>
            <a:endParaRPr lang="en-IN"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a:spcBef>
                <a:spcPts val="50"/>
              </a:spcBef>
            </a:pPr>
            <a:r>
              <a:rPr lang="en-US" dirty="0">
                <a:solidFill>
                  <a:schemeClr val="bg1"/>
                </a:solidFill>
                <a:effectLst/>
                <a:latin typeface="Times New Roman" panose="02020603050405020304" pitchFamily="18" charset="0"/>
                <a:ea typeface="Times New Roman" panose="02020603050405020304" pitchFamily="18" charset="0"/>
              </a:rPr>
              <a:t> </a:t>
            </a:r>
            <a:endParaRPr lang="en-IN" dirty="0">
              <a:solidFill>
                <a:schemeClr val="bg1"/>
              </a:solidFill>
              <a:effectLst/>
              <a:latin typeface="Times New Roman" panose="02020603050405020304" pitchFamily="18" charset="0"/>
              <a:ea typeface="Times New Roman" panose="02020603050405020304" pitchFamily="18" charset="0"/>
            </a:endParaRPr>
          </a:p>
          <a:p>
            <a:pPr marL="342900" lvl="0" indent="-342900">
              <a:spcBef>
                <a:spcPts val="5"/>
              </a:spcBef>
              <a:spcAft>
                <a:spcPts val="0"/>
              </a:spcAft>
              <a:buSzPts val="1400"/>
              <a:buFont typeface="Symbol" panose="05050102010706020507" pitchFamily="18" charset="2"/>
              <a:buChar char=""/>
              <a:tabLst>
                <a:tab pos="736600" algn="l"/>
                <a:tab pos="737235" algn="l"/>
              </a:tabLst>
            </a:pP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They</a:t>
            </a:r>
            <a:r>
              <a:rPr lang="en-US" spc="-4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also</a:t>
            </a:r>
            <a:r>
              <a:rPr lang="en-US" spc="-7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have</a:t>
            </a:r>
            <a:r>
              <a:rPr lang="en-US" spc="-5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limited</a:t>
            </a:r>
            <a:r>
              <a:rPr lang="en-US" spc="-3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replies</a:t>
            </a:r>
            <a:r>
              <a:rPr lang="en-US" spc="-5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and</a:t>
            </a:r>
            <a:r>
              <a:rPr lang="en-US" spc="-4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solutions</a:t>
            </a:r>
            <a:r>
              <a:rPr lang="en-US" spc="-3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which</a:t>
            </a:r>
            <a:r>
              <a:rPr lang="en-US" spc="-3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can</a:t>
            </a:r>
            <a:r>
              <a:rPr lang="en-US" spc="-5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leave</a:t>
            </a:r>
            <a:r>
              <a:rPr lang="en-US" spc="-4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a:t>
            </a:r>
            <a:r>
              <a:rPr lang="en-US" spc="-6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customer</a:t>
            </a:r>
            <a:r>
              <a:rPr lang="en-US" spc="-6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unsatisfied.</a:t>
            </a:r>
            <a:endParaRPr lang="en-IN"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111240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6FC814-2D98-5E61-F731-BF21E7373C20}"/>
              </a:ext>
            </a:extLst>
          </p:cNvPr>
          <p:cNvSpPr txBox="1"/>
          <p:nvPr/>
        </p:nvSpPr>
        <p:spPr>
          <a:xfrm>
            <a:off x="976421" y="905232"/>
            <a:ext cx="10916815" cy="5047536"/>
          </a:xfrm>
          <a:prstGeom prst="rect">
            <a:avLst/>
          </a:prstGeom>
          <a:noFill/>
        </p:spPr>
        <p:txBody>
          <a:bodyPr wrap="square">
            <a:spAutoFit/>
          </a:bodyPr>
          <a:lstStyle/>
          <a:p>
            <a:pPr marL="0" lvl="1">
              <a:spcBef>
                <a:spcPts val="1280"/>
              </a:spcBef>
              <a:spcAft>
                <a:spcPts val="0"/>
              </a:spcAft>
              <a:buSzPts val="1400"/>
              <a:tabLst>
                <a:tab pos="539115" algn="l"/>
              </a:tabLst>
            </a:pPr>
            <a:r>
              <a:rPr lang="en-US" sz="2000" b="1" kern="0" spc="0" dirty="0">
                <a:solidFill>
                  <a:schemeClr val="bg1"/>
                </a:solidFill>
                <a:effectLst/>
                <a:latin typeface="Times New Roman" panose="02020603050405020304" pitchFamily="18" charset="0"/>
                <a:ea typeface="Times New Roman" panose="02020603050405020304" pitchFamily="18" charset="0"/>
              </a:rPr>
              <a:t>PROPOSED</a:t>
            </a:r>
            <a:r>
              <a:rPr lang="en-US" sz="2000" b="1" kern="0" spc="-35" dirty="0">
                <a:solidFill>
                  <a:schemeClr val="bg1"/>
                </a:solidFill>
                <a:effectLst/>
                <a:latin typeface="Times New Roman" panose="02020603050405020304" pitchFamily="18" charset="0"/>
                <a:ea typeface="Times New Roman" panose="02020603050405020304" pitchFamily="18" charset="0"/>
              </a:rPr>
              <a:t> </a:t>
            </a:r>
            <a:r>
              <a:rPr lang="en-US" sz="2000" b="1" kern="0" spc="0" dirty="0">
                <a:solidFill>
                  <a:schemeClr val="bg1"/>
                </a:solidFill>
                <a:effectLst/>
                <a:latin typeface="Times New Roman" panose="02020603050405020304" pitchFamily="18" charset="0"/>
                <a:ea typeface="Times New Roman" panose="02020603050405020304" pitchFamily="18" charset="0"/>
              </a:rPr>
              <a:t>SYSTEM</a:t>
            </a:r>
            <a:endParaRPr lang="en-IN" sz="2000" b="1" kern="0" spc="0" dirty="0">
              <a:solidFill>
                <a:schemeClr val="bg1"/>
              </a:solidFill>
              <a:effectLst/>
              <a:latin typeface="Times New Roman" panose="02020603050405020304" pitchFamily="18" charset="0"/>
              <a:ea typeface="Times New Roman" panose="02020603050405020304" pitchFamily="18" charset="0"/>
            </a:endParaRPr>
          </a:p>
          <a:p>
            <a:pPr marL="285750" indent="-285750">
              <a:spcBef>
                <a:spcPts val="45"/>
              </a:spcBef>
              <a:buFont typeface="Arial" panose="020B0604020202020204" pitchFamily="34" charset="0"/>
              <a:buChar char="•"/>
            </a:pPr>
            <a:r>
              <a:rPr lang="en-US" b="1"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Nowadays,</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popularity</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of</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messengers</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is</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growing,</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so</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it</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is</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important</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to</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automate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processes and create bots. </a:t>
            </a:r>
          </a:p>
          <a:p>
            <a:pPr marL="285750" marR="531495" indent="-285750" algn="just">
              <a:lnSpc>
                <a:spcPct val="200000"/>
              </a:lnSpc>
              <a:spcAft>
                <a:spcPts val="0"/>
              </a:spcAft>
              <a:buFont typeface="Arial" panose="020B0604020202020204" pitchFamily="34" charset="0"/>
              <a:buChar char="•"/>
            </a:pPr>
            <a:r>
              <a:rPr lang="en-US" dirty="0">
                <a:solidFill>
                  <a:schemeClr val="bg1"/>
                </a:solidFill>
                <a:effectLst/>
                <a:latin typeface="Times New Roman" panose="02020603050405020304" pitchFamily="18" charset="0"/>
                <a:ea typeface="Times New Roman" panose="02020603050405020304" pitchFamily="18" charset="0"/>
              </a:rPr>
              <a:t>Using the web version of the messenger does not limit the bot's</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capabilities, so this method is working for creating bots created for private use. The file</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system</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used in</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a:t>
            </a:r>
            <a:r>
              <a:rPr lang="en-US" spc="-5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program</a:t>
            </a:r>
            <a:r>
              <a:rPr lang="en-US" spc="-3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works more</a:t>
            </a:r>
            <a:r>
              <a:rPr lang="en-US" spc="-1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stable,</a:t>
            </a:r>
            <a:r>
              <a:rPr lang="en-US" spc="-1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since</a:t>
            </a:r>
            <a:r>
              <a:rPr lang="en-US" spc="-4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a:t>
            </a:r>
            <a:r>
              <a:rPr lang="en-US" spc="-3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main</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code</a:t>
            </a:r>
            <a:r>
              <a:rPr lang="en-US" spc="-3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does not</a:t>
            </a:r>
            <a:r>
              <a:rPr lang="en-US" spc="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change. </a:t>
            </a:r>
          </a:p>
          <a:p>
            <a:pPr marL="285750" marR="531495" indent="-285750" algn="just">
              <a:lnSpc>
                <a:spcPct val="200000"/>
              </a:lnSpc>
              <a:spcAft>
                <a:spcPts val="0"/>
              </a:spcAft>
              <a:buFont typeface="Arial" panose="020B0604020202020204" pitchFamily="34" charset="0"/>
              <a:buChar char="•"/>
            </a:pPr>
            <a:r>
              <a:rPr lang="en-US" dirty="0">
                <a:solidFill>
                  <a:schemeClr val="bg1"/>
                </a:solidFill>
                <a:effectLst/>
                <a:latin typeface="Times New Roman" panose="02020603050405020304" pitchFamily="18" charset="0"/>
                <a:ea typeface="Times New Roman" panose="02020603050405020304" pitchFamily="18" charset="0"/>
              </a:rPr>
              <a:t>The file system used in the program works more stable, since the main code does not change. At the moment, the bot has great potential, since the main functions were written. </a:t>
            </a:r>
          </a:p>
          <a:p>
            <a:pPr marL="285750" marR="531495" indent="-285750" algn="just">
              <a:lnSpc>
                <a:spcPct val="200000"/>
              </a:lnSpc>
              <a:spcAft>
                <a:spcPts val="0"/>
              </a:spcAft>
              <a:buFont typeface="Arial" panose="020B0604020202020204" pitchFamily="34" charset="0"/>
              <a:buChar char="•"/>
            </a:pPr>
            <a:r>
              <a:rPr lang="en-US" dirty="0">
                <a:solidFill>
                  <a:schemeClr val="bg1"/>
                </a:solidFill>
                <a:effectLst/>
                <a:latin typeface="Times New Roman" panose="02020603050405020304" pitchFamily="18" charset="0"/>
                <a:ea typeface="Times New Roman" panose="02020603050405020304" pitchFamily="18" charset="0"/>
              </a:rPr>
              <a:t>A bot was developed that allows you to automate the process of sending congratulations to relatives, and also has good potential for further work with WhatsApp.</a:t>
            </a:r>
            <a:endParaRPr lang="en-IN" dirty="0">
              <a:solidFill>
                <a:schemeClr val="bg1"/>
              </a:solidFill>
              <a:effectLst/>
              <a:latin typeface="Times New Roman" panose="02020603050405020304" pitchFamily="18" charset="0"/>
              <a:ea typeface="Times New Roman" panose="02020603050405020304" pitchFamily="18" charset="0"/>
            </a:endParaRPr>
          </a:p>
          <a:p>
            <a:br>
              <a:rPr lang="en-US" sz="14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1148416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1FE5E5-611E-E6D8-8FDB-F8CAFF396EA2}"/>
              </a:ext>
            </a:extLst>
          </p:cNvPr>
          <p:cNvSpPr txBox="1"/>
          <p:nvPr/>
        </p:nvSpPr>
        <p:spPr>
          <a:xfrm>
            <a:off x="1149997" y="759426"/>
            <a:ext cx="9962762" cy="2988254"/>
          </a:xfrm>
          <a:prstGeom prst="rect">
            <a:avLst/>
          </a:prstGeom>
          <a:noFill/>
        </p:spPr>
        <p:txBody>
          <a:bodyPr wrap="square">
            <a:spAutoFit/>
          </a:bodyPr>
          <a:lstStyle/>
          <a:p>
            <a:pPr marL="166370">
              <a:spcBef>
                <a:spcPts val="355"/>
              </a:spcBef>
              <a:spcAft>
                <a:spcPts val="0"/>
              </a:spcAft>
            </a:pPr>
            <a:r>
              <a:rPr lang="en-US" sz="2000" b="1" kern="0" spc="-20" dirty="0">
                <a:solidFill>
                  <a:schemeClr val="bg1"/>
                </a:solidFill>
                <a:effectLst/>
                <a:latin typeface="Times New Roman" panose="02020603050405020304" pitchFamily="18" charset="0"/>
                <a:ea typeface="Times New Roman" panose="02020603050405020304" pitchFamily="18" charset="0"/>
              </a:rPr>
              <a:t>ADVANTAGES:</a:t>
            </a:r>
            <a:endParaRPr lang="en-IN" sz="2000" b="1" kern="0" dirty="0">
              <a:solidFill>
                <a:schemeClr val="bg1"/>
              </a:solidFill>
              <a:effectLst/>
              <a:latin typeface="Times New Roman" panose="02020603050405020304" pitchFamily="18" charset="0"/>
              <a:ea typeface="Times New Roman" panose="02020603050405020304" pitchFamily="18" charset="0"/>
            </a:endParaRPr>
          </a:p>
          <a:p>
            <a:pPr>
              <a:spcBef>
                <a:spcPts val="5"/>
              </a:spcBef>
            </a:pPr>
            <a:r>
              <a:rPr lang="en-US" sz="1600" b="1" dirty="0">
                <a:solidFill>
                  <a:schemeClr val="bg1"/>
                </a:solidFill>
                <a:effectLst/>
                <a:latin typeface="Times New Roman" panose="02020603050405020304" pitchFamily="18" charset="0"/>
                <a:ea typeface="Times New Roman" panose="02020603050405020304" pitchFamily="18" charset="0"/>
              </a:rPr>
              <a:t> </a:t>
            </a:r>
            <a:endParaRPr lang="en-IN" sz="1600" dirty="0">
              <a:solidFill>
                <a:schemeClr val="bg1"/>
              </a:solidFill>
              <a:effectLst/>
              <a:latin typeface="Times New Roman" panose="02020603050405020304" pitchFamily="18" charset="0"/>
              <a:ea typeface="Times New Roman" panose="02020603050405020304" pitchFamily="18" charset="0"/>
            </a:endParaRPr>
          </a:p>
          <a:p>
            <a:pPr marL="625475" lvl="2" indent="-176213">
              <a:buSzPts val="1400"/>
              <a:buFont typeface="Symbol" panose="05050102010706020507" pitchFamily="18" charset="2"/>
              <a:buChar char=""/>
              <a:tabLst>
                <a:tab pos="443865" algn="l"/>
                <a:tab pos="444500" algn="l"/>
              </a:tabLst>
            </a:pP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It</a:t>
            </a:r>
            <a:r>
              <a:rPr lang="en-US" spc="-4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is</a:t>
            </a:r>
            <a:r>
              <a:rPr lang="en-US" spc="-4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very</a:t>
            </a:r>
            <a:r>
              <a:rPr lang="en-US" spc="-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accurate</a:t>
            </a:r>
            <a:r>
              <a:rPr lang="en-US" spc="-1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and</a:t>
            </a:r>
            <a:r>
              <a:rPr lang="en-US" spc="-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time</a:t>
            </a:r>
            <a:r>
              <a:rPr lang="en-US" spc="-4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saving</a:t>
            </a:r>
            <a:endParaRPr lang="en-IN"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625475" marR="134620" lvl="2" indent="-176213">
              <a:lnSpc>
                <a:spcPct val="180000"/>
              </a:lnSpc>
              <a:spcBef>
                <a:spcPts val="795"/>
              </a:spcBef>
              <a:spcAft>
                <a:spcPts val="0"/>
              </a:spcAft>
              <a:buSzPts val="1400"/>
              <a:buFont typeface="Symbol" panose="05050102010706020507" pitchFamily="18" charset="2"/>
              <a:buChar char=""/>
              <a:tabLst>
                <a:tab pos="443865" algn="l"/>
                <a:tab pos="444500" algn="l"/>
              </a:tabLst>
            </a:pP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They</a:t>
            </a:r>
            <a:r>
              <a:rPr lang="en-US" spc="7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help</a:t>
            </a:r>
            <a:r>
              <a:rPr lang="en-US" spc="9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you</a:t>
            </a:r>
            <a:r>
              <a:rPr lang="en-US" spc="9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get</a:t>
            </a:r>
            <a:r>
              <a:rPr lang="en-US" spc="1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to</a:t>
            </a:r>
            <a:r>
              <a:rPr lang="en-US" spc="7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know</a:t>
            </a:r>
            <a:r>
              <a:rPr lang="en-US" spc="9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your</a:t>
            </a:r>
            <a:r>
              <a:rPr lang="en-US" spc="9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customers.</a:t>
            </a:r>
            <a:r>
              <a:rPr lang="en-US" spc="10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Conversational</a:t>
            </a:r>
            <a:r>
              <a:rPr lang="en-US" spc="12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chatbots</a:t>
            </a:r>
            <a:r>
              <a:rPr lang="en-US" spc="1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can</a:t>
            </a:r>
            <a:r>
              <a:rPr lang="en-US" spc="9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help</a:t>
            </a:r>
            <a:r>
              <a:rPr lang="en-US" spc="1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you</a:t>
            </a:r>
            <a:r>
              <a:rPr lang="en-US" spc="8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get</a:t>
            </a:r>
            <a:r>
              <a:rPr lang="en-US" spc="-33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to know</a:t>
            </a:r>
            <a:r>
              <a:rPr lang="en-US" spc="-2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your customers</a:t>
            </a:r>
            <a:r>
              <a:rPr lang="en-US" spc="2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even</a:t>
            </a:r>
            <a:r>
              <a:rPr lang="en-US" spc="-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better.</a:t>
            </a:r>
            <a:endParaRPr lang="en-IN"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625475" marR="158115" lvl="2" indent="-176213">
              <a:lnSpc>
                <a:spcPct val="180000"/>
              </a:lnSpc>
              <a:spcBef>
                <a:spcPts val="315"/>
              </a:spcBef>
              <a:spcAft>
                <a:spcPts val="0"/>
              </a:spcAft>
              <a:buSzPts val="1400"/>
              <a:buFont typeface="Symbol" panose="05050102010706020507" pitchFamily="18" charset="2"/>
              <a:buChar char=""/>
              <a:tabLst>
                <a:tab pos="443865" algn="l"/>
                <a:tab pos="444500" algn="l"/>
              </a:tabLst>
            </a:pP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They allow you to find out what their most common questions and needs are, as well as</a:t>
            </a:r>
            <a:r>
              <a:rPr lang="en-US" spc="-33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the</a:t>
            </a:r>
            <a:r>
              <a:rPr lang="en-US" spc="-4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products</a:t>
            </a:r>
            <a:r>
              <a:rPr lang="en-US" spc="-2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or</a:t>
            </a:r>
            <a:r>
              <a:rPr lang="en-US" spc="-1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services</a:t>
            </a:r>
            <a:r>
              <a:rPr lang="en-US" spc="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that</a:t>
            </a:r>
            <a:r>
              <a:rPr lang="en-US" spc="-2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interest</a:t>
            </a:r>
            <a:r>
              <a:rPr lang="en-US" spc="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them.</a:t>
            </a:r>
            <a:endParaRPr lang="en-IN"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1324142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184</TotalTime>
  <Words>2247</Words>
  <Application>Microsoft Office PowerPoint</Application>
  <PresentationFormat>Widescreen</PresentationFormat>
  <Paragraphs>134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Eczar SemiBold</vt:lpstr>
      <vt:lpstr>Symbol</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211519104051</dc:creator>
  <cp:lastModifiedBy>Baskar A N</cp:lastModifiedBy>
  <cp:revision>33</cp:revision>
  <dcterms:created xsi:type="dcterms:W3CDTF">2023-05-14T08:11:48Z</dcterms:created>
  <dcterms:modified xsi:type="dcterms:W3CDTF">2023-05-15T12:34:25Z</dcterms:modified>
</cp:coreProperties>
</file>