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4" r:id="rId2"/>
    <p:sldId id="257" r:id="rId3"/>
    <p:sldId id="258" r:id="rId4"/>
    <p:sldId id="261" r:id="rId5"/>
    <p:sldId id="262" r:id="rId6"/>
    <p:sldId id="259" r:id="rId7"/>
    <p:sldId id="276" r:id="rId8"/>
    <p:sldId id="263" r:id="rId9"/>
    <p:sldId id="264" r:id="rId10"/>
    <p:sldId id="265" r:id="rId11"/>
    <p:sldId id="266" r:id="rId12"/>
    <p:sldId id="267" r:id="rId13"/>
    <p:sldId id="270" r:id="rId14"/>
    <p:sldId id="271" r:id="rId15"/>
    <p:sldId id="260"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6C4653-2C83-4FB4-A0E4-252EDBFA8572}">
          <p14:sldIdLst>
            <p14:sldId id="274"/>
            <p14:sldId id="257"/>
            <p14:sldId id="258"/>
            <p14:sldId id="261"/>
            <p14:sldId id="262"/>
            <p14:sldId id="259"/>
          </p14:sldIdLst>
        </p14:section>
        <p14:section name="Untitled Section" id="{8978220E-8F47-463A-883F-EE8184665302}">
          <p14:sldIdLst>
            <p14:sldId id="276"/>
            <p14:sldId id="263"/>
            <p14:sldId id="264"/>
            <p14:sldId id="265"/>
            <p14:sldId id="266"/>
            <p14:sldId id="267"/>
            <p14:sldId id="270"/>
            <p14:sldId id="271"/>
            <p14:sldId id="260"/>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6/19/2022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6/19/2022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1210613" y="316972"/>
            <a:ext cx="9929611" cy="646331"/>
          </a:xfrm>
          <a:prstGeom prst="rect">
            <a:avLst/>
          </a:prstGeom>
          <a:noFill/>
        </p:spPr>
        <p:txBody>
          <a:bodyPr wrap="square" rtlCol="0">
            <a:spAutoFit/>
          </a:bodyPr>
          <a:lstStyle/>
          <a:p>
            <a:pPr algn="ctr"/>
            <a:r>
              <a:rPr lang="en-IN" sz="3600" dirty="0">
                <a:solidFill>
                  <a:schemeClr val="bg1"/>
                </a:solidFill>
                <a:latin typeface="Times New Roman" pitchFamily="18" charset="0"/>
                <a:cs typeface="Times New Roman" pitchFamily="18" charset="0"/>
              </a:rPr>
              <a:t>PANIMALAR INSTITUTE OF TECHNOLOGY</a:t>
            </a:r>
          </a:p>
        </p:txBody>
      </p:sp>
      <p:sp>
        <p:nvSpPr>
          <p:cNvPr id="4" name="TextBox 3"/>
          <p:cNvSpPr txBox="1"/>
          <p:nvPr/>
        </p:nvSpPr>
        <p:spPr>
          <a:xfrm>
            <a:off x="1139780" y="1155675"/>
            <a:ext cx="10071279" cy="461665"/>
          </a:xfrm>
          <a:prstGeom prst="rect">
            <a:avLst/>
          </a:prstGeom>
          <a:noFill/>
        </p:spPr>
        <p:txBody>
          <a:bodyPr wrap="square" rtlCol="0">
            <a:spAutoFit/>
          </a:bodyPr>
          <a:lstStyle/>
          <a:p>
            <a:pPr algn="ctr"/>
            <a:r>
              <a:rPr lang="en-IN" sz="2400" b="1" dirty="0">
                <a:solidFill>
                  <a:schemeClr val="bg1"/>
                </a:solidFill>
                <a:latin typeface="Times New Roman" pitchFamily="18" charset="0"/>
                <a:cs typeface="Times New Roman" pitchFamily="18" charset="0"/>
              </a:rPr>
              <a:t>DEPARTMENT OF COMPUTER SCIENCE AND ENGINEERING </a:t>
            </a:r>
          </a:p>
        </p:txBody>
      </p:sp>
      <p:sp>
        <p:nvSpPr>
          <p:cNvPr id="5" name="TextBox 4"/>
          <p:cNvSpPr txBox="1"/>
          <p:nvPr/>
        </p:nvSpPr>
        <p:spPr>
          <a:xfrm>
            <a:off x="1139780" y="4284422"/>
            <a:ext cx="5344732" cy="1969770"/>
          </a:xfrm>
          <a:prstGeom prst="rect">
            <a:avLst/>
          </a:prstGeom>
          <a:noFill/>
        </p:spPr>
        <p:txBody>
          <a:bodyPr wrap="square" rtlCol="0">
            <a:spAutoFit/>
          </a:bodyPr>
          <a:lstStyle/>
          <a:p>
            <a:r>
              <a:rPr lang="en-IN" sz="2400" b="1" dirty="0">
                <a:solidFill>
                  <a:schemeClr val="bg1"/>
                </a:solidFill>
                <a:latin typeface="Times New Roman" pitchFamily="18" charset="0"/>
                <a:cs typeface="Times New Roman" pitchFamily="18" charset="0"/>
              </a:rPr>
              <a:t>TEAM MEMBERS:</a:t>
            </a:r>
          </a:p>
          <a:p>
            <a:r>
              <a:rPr lang="en-IN" sz="2000" dirty="0">
                <a:solidFill>
                  <a:schemeClr val="bg1"/>
                </a:solidFill>
                <a:latin typeface="Times New Roman" pitchFamily="18" charset="0"/>
                <a:cs typeface="Times New Roman" pitchFamily="18" charset="0"/>
              </a:rPr>
              <a:t>SUJITHA. S    (211519104162)</a:t>
            </a:r>
          </a:p>
          <a:p>
            <a:r>
              <a:rPr lang="en-IN" sz="2000" dirty="0">
                <a:solidFill>
                  <a:schemeClr val="bg1"/>
                </a:solidFill>
                <a:latin typeface="Times New Roman" pitchFamily="18" charset="0"/>
                <a:cs typeface="Times New Roman" pitchFamily="18" charset="0"/>
              </a:rPr>
              <a:t>SRUTHI. B     (211519104160)</a:t>
            </a:r>
          </a:p>
          <a:p>
            <a:r>
              <a:rPr lang="en-IN" sz="2000" dirty="0">
                <a:solidFill>
                  <a:schemeClr val="bg1"/>
                </a:solidFill>
                <a:latin typeface="Times New Roman" pitchFamily="18" charset="0"/>
                <a:cs typeface="Times New Roman" pitchFamily="18" charset="0"/>
              </a:rPr>
              <a:t>HARINI. S      (211519104051)</a:t>
            </a:r>
          </a:p>
          <a:p>
            <a:endParaRPr lang="en-IN" sz="2000" dirty="0">
              <a:latin typeface="Times New Roman" pitchFamily="18" charset="0"/>
              <a:cs typeface="Times New Roman" pitchFamily="18" charset="0"/>
            </a:endParaRPr>
          </a:p>
          <a:p>
            <a:endParaRPr lang="en-IN" dirty="0">
              <a:latin typeface="Bookman Old Style" panose="02050604050505020204" pitchFamily="18" charset="0"/>
            </a:endParaRPr>
          </a:p>
        </p:txBody>
      </p:sp>
      <p:sp>
        <p:nvSpPr>
          <p:cNvPr id="6" name="TextBox 5"/>
          <p:cNvSpPr txBox="1"/>
          <p:nvPr/>
        </p:nvSpPr>
        <p:spPr>
          <a:xfrm>
            <a:off x="1086118" y="2611532"/>
            <a:ext cx="10019763" cy="579967"/>
          </a:xfrm>
          <a:prstGeom prst="rect">
            <a:avLst/>
          </a:prstGeom>
          <a:noFill/>
        </p:spPr>
        <p:txBody>
          <a:bodyPr wrap="square" rtlCol="0">
            <a:spAutoFit/>
          </a:bodyPr>
          <a:lstStyle/>
          <a:p>
            <a:pPr algn="ctr">
              <a:lnSpc>
                <a:spcPct val="150000"/>
              </a:lnSpc>
            </a:pPr>
            <a:r>
              <a:rPr lang="en-IN" sz="2400" b="1" dirty="0">
                <a:solidFill>
                  <a:schemeClr val="bg2"/>
                </a:solidFill>
                <a:latin typeface="Times New Roman" pitchFamily="18" charset="0"/>
                <a:cs typeface="Times New Roman" pitchFamily="18" charset="0"/>
              </a:rPr>
              <a:t>Automation Of Message Sending Process Using Specialized Software</a:t>
            </a:r>
          </a:p>
        </p:txBody>
      </p:sp>
      <p:sp>
        <p:nvSpPr>
          <p:cNvPr id="7" name="TextBox 6"/>
          <p:cNvSpPr txBox="1"/>
          <p:nvPr/>
        </p:nvSpPr>
        <p:spPr>
          <a:xfrm>
            <a:off x="7265806" y="4284422"/>
            <a:ext cx="4675031" cy="1384995"/>
          </a:xfrm>
          <a:prstGeom prst="rect">
            <a:avLst/>
          </a:prstGeom>
          <a:solidFill>
            <a:schemeClr val="tx1"/>
          </a:solidFill>
        </p:spPr>
        <p:txBody>
          <a:bodyPr wrap="square" rtlCol="0">
            <a:spAutoFit/>
          </a:bodyPr>
          <a:lstStyle/>
          <a:p>
            <a:r>
              <a:rPr lang="en-IN" sz="2400" b="1" dirty="0">
                <a:solidFill>
                  <a:schemeClr val="bg1"/>
                </a:solidFill>
                <a:latin typeface="Times New Roman" pitchFamily="18" charset="0"/>
                <a:cs typeface="Times New Roman" pitchFamily="18" charset="0"/>
              </a:rPr>
              <a:t>PROJECT GUIDE:</a:t>
            </a:r>
          </a:p>
          <a:p>
            <a:r>
              <a:rPr lang="en-IN" sz="2000" dirty="0">
                <a:solidFill>
                  <a:schemeClr val="bg1"/>
                </a:solidFill>
                <a:latin typeface="Times New Roman" pitchFamily="18" charset="0"/>
                <a:cs typeface="Times New Roman" pitchFamily="18" charset="0"/>
              </a:rPr>
              <a:t>Mrs S. LINCY JEMINA, M.E.,</a:t>
            </a:r>
          </a:p>
          <a:p>
            <a:r>
              <a:rPr lang="en-IN" sz="2000">
                <a:solidFill>
                  <a:schemeClr val="bg1"/>
                </a:solidFill>
                <a:latin typeface="Times New Roman" pitchFamily="18" charset="0"/>
                <a:cs typeface="Times New Roman" pitchFamily="18" charset="0"/>
              </a:rPr>
              <a:t>Assistant </a:t>
            </a:r>
            <a:r>
              <a:rPr lang="en-IN" sz="2000" dirty="0">
                <a:solidFill>
                  <a:schemeClr val="bg1"/>
                </a:solidFill>
                <a:latin typeface="Times New Roman" pitchFamily="18" charset="0"/>
                <a:cs typeface="Times New Roman" pitchFamily="18" charset="0"/>
              </a:rPr>
              <a:t>Professor</a:t>
            </a:r>
          </a:p>
          <a:p>
            <a:r>
              <a:rPr lang="en-IN" sz="2000" dirty="0" err="1">
                <a:solidFill>
                  <a:schemeClr val="bg1"/>
                </a:solidFill>
                <a:latin typeface="Times New Roman" pitchFamily="18" charset="0"/>
                <a:cs typeface="Times New Roman" pitchFamily="18" charset="0"/>
              </a:rPr>
              <a:t>Dept</a:t>
            </a:r>
            <a:r>
              <a:rPr lang="en-IN" sz="2000" dirty="0">
                <a:solidFill>
                  <a:schemeClr val="bg1"/>
                </a:solidFill>
                <a:latin typeface="Times New Roman" pitchFamily="18" charset="0"/>
                <a:cs typeface="Times New Roman" pitchFamily="18" charset="0"/>
              </a:rPr>
              <a:t> of CSE</a:t>
            </a:r>
          </a:p>
        </p:txBody>
      </p:sp>
      <p:sp>
        <p:nvSpPr>
          <p:cNvPr id="8" name="TextBox 7"/>
          <p:cNvSpPr txBox="1"/>
          <p:nvPr/>
        </p:nvSpPr>
        <p:spPr>
          <a:xfrm>
            <a:off x="4632960" y="3680087"/>
            <a:ext cx="2926080" cy="523220"/>
          </a:xfrm>
          <a:prstGeom prst="rect">
            <a:avLst/>
          </a:prstGeom>
          <a:solidFill>
            <a:schemeClr val="tx1"/>
          </a:solidFill>
        </p:spPr>
        <p:txBody>
          <a:bodyPr wrap="square" rtlCol="0">
            <a:spAutoFit/>
          </a:bodyPr>
          <a:lstStyle/>
          <a:p>
            <a:pPr algn="ctr"/>
            <a:r>
              <a:rPr lang="en-IN" sz="2800" b="1" dirty="0">
                <a:solidFill>
                  <a:schemeClr val="bg1"/>
                </a:solidFill>
                <a:latin typeface="Times New Roman" pitchFamily="18" charset="0"/>
                <a:cs typeface="Times New Roman" pitchFamily="18" charset="0"/>
              </a:rPr>
              <a:t>BATCH NO: C20</a:t>
            </a:r>
          </a:p>
        </p:txBody>
      </p:sp>
      <p:sp>
        <p:nvSpPr>
          <p:cNvPr id="9" name="TextBox 8"/>
          <p:cNvSpPr txBox="1"/>
          <p:nvPr/>
        </p:nvSpPr>
        <p:spPr>
          <a:xfrm>
            <a:off x="1653338" y="1877955"/>
            <a:ext cx="8742947" cy="461665"/>
          </a:xfrm>
          <a:prstGeom prst="rect">
            <a:avLst/>
          </a:prstGeom>
          <a:noFill/>
        </p:spPr>
        <p:txBody>
          <a:bodyPr wrap="square" rtlCol="0">
            <a:spAutoFit/>
          </a:bodyPr>
          <a:lstStyle/>
          <a:p>
            <a:pPr algn="ctr"/>
            <a:r>
              <a:rPr lang="en-IN" sz="2400" b="1" dirty="0">
                <a:solidFill>
                  <a:schemeClr val="bg1"/>
                </a:solidFill>
                <a:latin typeface="Times New Roman" pitchFamily="18" charset="0"/>
                <a:cs typeface="Times New Roman" pitchFamily="18" charset="0"/>
              </a:rPr>
              <a:t>CS8611 -  MINI PROJECT</a:t>
            </a:r>
          </a:p>
        </p:txBody>
      </p:sp>
      <p:pic>
        <p:nvPicPr>
          <p:cNvPr id="10" name="image1.jpeg"/>
          <p:cNvPicPr/>
          <p:nvPr/>
        </p:nvPicPr>
        <p:blipFill>
          <a:blip r:embed="rId2" cstate="print"/>
          <a:stretch>
            <a:fillRect/>
          </a:stretch>
        </p:blipFill>
        <p:spPr>
          <a:xfrm>
            <a:off x="394428" y="316972"/>
            <a:ext cx="925195" cy="966470"/>
          </a:xfrm>
          <a:prstGeom prst="rect">
            <a:avLst/>
          </a:prstGeom>
        </p:spPr>
      </p:pic>
      <p:pic>
        <p:nvPicPr>
          <p:cNvPr id="11" name="image2.jpeg"/>
          <p:cNvPicPr/>
          <p:nvPr/>
        </p:nvPicPr>
        <p:blipFill>
          <a:blip r:embed="rId3" cstate="print"/>
          <a:stretch>
            <a:fillRect/>
          </a:stretch>
        </p:blipFill>
        <p:spPr>
          <a:xfrm>
            <a:off x="10784093" y="389585"/>
            <a:ext cx="1156744" cy="996922"/>
          </a:xfrm>
          <a:prstGeom prst="rect">
            <a:avLst/>
          </a:prstGeom>
        </p:spPr>
      </p:pic>
    </p:spTree>
    <p:extLst>
      <p:ext uri="{BB962C8B-B14F-4D97-AF65-F5344CB8AC3E}">
        <p14:creationId xmlns:p14="http://schemas.microsoft.com/office/powerpoint/2010/main" val="1956780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8EB10-A6CF-455B-1EC3-C5076B7A2FEA}"/>
              </a:ext>
            </a:extLst>
          </p:cNvPr>
          <p:cNvSpPr>
            <a:spLocks noGrp="1"/>
          </p:cNvSpPr>
          <p:nvPr>
            <p:ph type="title"/>
          </p:nvPr>
        </p:nvSpPr>
        <p:spPr>
          <a:xfrm>
            <a:off x="685801" y="338666"/>
            <a:ext cx="10131425" cy="1456267"/>
          </a:xfrm>
        </p:spPr>
        <p:txBody>
          <a:bodyPr/>
          <a:lstStyle/>
          <a:p>
            <a:r>
              <a:rPr lang="en-IN" b="1" dirty="0">
                <a:latin typeface="Abadi Extra Light" panose="020B0204020104020204" pitchFamily="34" charset="0"/>
                <a:cs typeface="Times New Roman" panose="02020603050405020304" pitchFamily="18" charset="0"/>
              </a:rPr>
              <a:t>MODULE-2:</a:t>
            </a:r>
            <a:r>
              <a:rPr lang="en-IN" sz="3600" b="1" dirty="0">
                <a:latin typeface="Abadi Extra Light" panose="020B0204020104020204" pitchFamily="34" charset="0"/>
                <a:cs typeface="Times New Roman" panose="02020603050405020304" pitchFamily="18" charset="0"/>
              </a:rPr>
              <a:t> DATA PRE-PROCESSING </a:t>
            </a:r>
            <a:endParaRPr lang="en-IN" dirty="0">
              <a:latin typeface="Abadi Extra Light" panose="020B0204020104020204" pitchFamily="34" charset="0"/>
            </a:endParaRPr>
          </a:p>
        </p:txBody>
      </p:sp>
      <p:sp>
        <p:nvSpPr>
          <p:cNvPr id="3" name="Content Placeholder 2">
            <a:extLst>
              <a:ext uri="{FF2B5EF4-FFF2-40B4-BE49-F238E27FC236}">
                <a16:creationId xmlns:a16="http://schemas.microsoft.com/office/drawing/2014/main" id="{40AF348F-F1B0-D834-1EF8-F18472E7630F}"/>
              </a:ext>
            </a:extLst>
          </p:cNvPr>
          <p:cNvSpPr>
            <a:spLocks noGrp="1"/>
          </p:cNvSpPr>
          <p:nvPr>
            <p:ph idx="1"/>
          </p:nvPr>
        </p:nvSpPr>
        <p:spPr>
          <a:xfrm>
            <a:off x="685801" y="1535837"/>
            <a:ext cx="10131425" cy="4983497"/>
          </a:xfrm>
        </p:spPr>
        <p:txBody>
          <a:bodyPr>
            <a:normAutofit fontScale="25000" lnSpcReduction="20000"/>
          </a:bodyPr>
          <a:lstStyle/>
          <a:p>
            <a:pPr marL="0" indent="0" algn="just">
              <a:lnSpc>
                <a:spcPct val="150000"/>
              </a:lnSpc>
              <a:buSzPct val="100000"/>
              <a:buNone/>
            </a:pPr>
            <a:r>
              <a:rPr lang="en-US" sz="8000" b="0" i="0" dirty="0">
                <a:effectLst/>
                <a:latin typeface="Abadi Extra Light" panose="020B0204020104020204" pitchFamily="34" charset="0"/>
                <a:cs typeface="Times New Roman" panose="02020603050405020304" pitchFamily="18" charset="0"/>
              </a:rPr>
              <a:t>Data preprocessing is a step in the data mining and data analysis process that takes raw data and transforms it into a format that can be understood and analyzed by computers and machine learning. The aim of pre-processing is </a:t>
            </a:r>
            <a:r>
              <a:rPr lang="en-US" sz="8000" b="1" i="0" dirty="0">
                <a:effectLst/>
                <a:latin typeface="Abadi Extra Light" panose="020B0204020104020204" pitchFamily="34" charset="0"/>
                <a:cs typeface="Times New Roman" panose="02020603050405020304" pitchFamily="18" charset="0"/>
              </a:rPr>
              <a:t>an improvement of the image data that suppresses unwilling distortions or enhances some image features important for further processing</a:t>
            </a:r>
            <a:r>
              <a:rPr lang="en-US" sz="8000" b="0" i="0" dirty="0">
                <a:effectLst/>
                <a:latin typeface="Abadi Extra Light" panose="020B0204020104020204" pitchFamily="34" charset="0"/>
                <a:cs typeface="Times New Roman" panose="02020603050405020304" pitchFamily="18" charset="0"/>
              </a:rPr>
              <a:t>, although geometric transformations of images (e.g. rotation, scaling, translation) are classified among pre-processing methods here since similar ...</a:t>
            </a:r>
          </a:p>
          <a:p>
            <a:pPr marL="135464" indent="0" algn="l">
              <a:lnSpc>
                <a:spcPct val="150000"/>
              </a:lnSpc>
              <a:buNone/>
            </a:pPr>
            <a:r>
              <a:rPr lang="en-US" sz="8000" b="1" i="0" dirty="0">
                <a:effectLst/>
                <a:latin typeface="Abadi Extra Light" panose="020B0204020104020204" pitchFamily="34" charset="0"/>
                <a:cs typeface="Times New Roman" panose="02020603050405020304" pitchFamily="18" charset="0"/>
              </a:rPr>
              <a:t>Data Preprocessing Steps</a:t>
            </a:r>
            <a:endParaRPr lang="en-US" sz="8000" b="0" i="0" dirty="0">
              <a:effectLst/>
              <a:latin typeface="Abadi Extra Light" panose="020B0204020104020204" pitchFamily="34" charset="0"/>
              <a:cs typeface="Times New Roman" panose="02020603050405020304" pitchFamily="18" charset="0"/>
            </a:endParaRPr>
          </a:p>
          <a:p>
            <a:pPr algn="l">
              <a:lnSpc>
                <a:spcPct val="100000"/>
              </a:lnSpc>
              <a:buFont typeface="Arial" panose="020B0604020202020204" pitchFamily="34" charset="0"/>
              <a:buChar char="•"/>
            </a:pPr>
            <a:r>
              <a:rPr lang="en-US" sz="8000" b="0" i="0" dirty="0">
                <a:effectLst/>
                <a:latin typeface="Abadi Extra Light" panose="020B0204020104020204" pitchFamily="34" charset="0"/>
                <a:cs typeface="Times New Roman" panose="02020603050405020304" pitchFamily="18" charset="0"/>
              </a:rPr>
              <a:t>Data quality assessment.</a:t>
            </a:r>
          </a:p>
          <a:p>
            <a:pPr algn="l">
              <a:lnSpc>
                <a:spcPct val="100000"/>
              </a:lnSpc>
              <a:buFont typeface="Arial" panose="020B0604020202020204" pitchFamily="34" charset="0"/>
              <a:buChar char="•"/>
            </a:pPr>
            <a:r>
              <a:rPr lang="en-US" sz="8000" b="0" i="0" dirty="0">
                <a:effectLst/>
                <a:latin typeface="Abadi Extra Light" panose="020B0204020104020204" pitchFamily="34" charset="0"/>
                <a:cs typeface="Times New Roman" panose="02020603050405020304" pitchFamily="18" charset="0"/>
              </a:rPr>
              <a:t>Data cleaning.</a:t>
            </a:r>
          </a:p>
          <a:p>
            <a:pPr algn="l">
              <a:lnSpc>
                <a:spcPct val="100000"/>
              </a:lnSpc>
              <a:buFont typeface="Arial" panose="020B0604020202020204" pitchFamily="34" charset="0"/>
              <a:buChar char="•"/>
            </a:pPr>
            <a:r>
              <a:rPr lang="en-US" sz="8000" b="0" i="0" dirty="0">
                <a:effectLst/>
                <a:latin typeface="Abadi Extra Light" panose="020B0204020104020204" pitchFamily="34" charset="0"/>
                <a:cs typeface="Times New Roman" panose="02020603050405020304" pitchFamily="18" charset="0"/>
              </a:rPr>
              <a:t>Data transformation.</a:t>
            </a:r>
          </a:p>
          <a:p>
            <a:pPr algn="l">
              <a:lnSpc>
                <a:spcPct val="100000"/>
              </a:lnSpc>
              <a:buFont typeface="Arial" panose="020B0604020202020204" pitchFamily="34" charset="0"/>
              <a:buChar char="•"/>
            </a:pPr>
            <a:r>
              <a:rPr lang="en-US" sz="8000" b="0" i="0" dirty="0">
                <a:effectLst/>
                <a:latin typeface="Abadi Extra Light" panose="020B0204020104020204" pitchFamily="34" charset="0"/>
                <a:cs typeface="Times New Roman" panose="02020603050405020304" pitchFamily="18" charset="0"/>
              </a:rPr>
              <a:t>Data reduction.</a:t>
            </a:r>
          </a:p>
          <a:p>
            <a:endParaRPr lang="en-IN" dirty="0"/>
          </a:p>
        </p:txBody>
      </p:sp>
    </p:spTree>
    <p:extLst>
      <p:ext uri="{BB962C8B-B14F-4D97-AF65-F5344CB8AC3E}">
        <p14:creationId xmlns:p14="http://schemas.microsoft.com/office/powerpoint/2010/main" val="1155097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A683-D408-130E-A95E-1A06D6F9A063}"/>
              </a:ext>
            </a:extLst>
          </p:cNvPr>
          <p:cNvSpPr>
            <a:spLocks noGrp="1"/>
          </p:cNvSpPr>
          <p:nvPr>
            <p:ph type="title"/>
          </p:nvPr>
        </p:nvSpPr>
        <p:spPr>
          <a:xfrm>
            <a:off x="685801" y="338667"/>
            <a:ext cx="10131425" cy="1117272"/>
          </a:xfrm>
        </p:spPr>
        <p:txBody>
          <a:bodyPr/>
          <a:lstStyle/>
          <a:p>
            <a:r>
              <a:rPr lang="en-IN" b="1" dirty="0">
                <a:latin typeface="Abadi Extra Light" panose="020B0204020104020204" pitchFamily="34" charset="0"/>
                <a:cs typeface="Times New Roman" panose="02020603050405020304" pitchFamily="18" charset="0"/>
              </a:rPr>
              <a:t>MODULE-3: </a:t>
            </a:r>
            <a:r>
              <a:rPr lang="en-IN" b="1" dirty="0" err="1">
                <a:latin typeface="Abadi Extra Light" panose="020B0204020104020204" pitchFamily="34" charset="0"/>
                <a:cs typeface="Times New Roman" panose="02020603050405020304" pitchFamily="18" charset="0"/>
              </a:rPr>
              <a:t>FeaTURE</a:t>
            </a:r>
            <a:r>
              <a:rPr lang="en-IN" b="1" dirty="0">
                <a:latin typeface="Abadi Extra Light" panose="020B0204020104020204" pitchFamily="34" charset="0"/>
                <a:cs typeface="Times New Roman" panose="02020603050405020304" pitchFamily="18" charset="0"/>
              </a:rPr>
              <a:t> EXTRACTION</a:t>
            </a:r>
            <a:endParaRPr lang="en-IN" dirty="0">
              <a:latin typeface="Abadi Extra Light" panose="020B0204020104020204" pitchFamily="34" charset="0"/>
            </a:endParaRPr>
          </a:p>
        </p:txBody>
      </p:sp>
      <p:sp>
        <p:nvSpPr>
          <p:cNvPr id="3" name="Content Placeholder 2">
            <a:extLst>
              <a:ext uri="{FF2B5EF4-FFF2-40B4-BE49-F238E27FC236}">
                <a16:creationId xmlns:a16="http://schemas.microsoft.com/office/drawing/2014/main" id="{8AD1D8B5-4B4C-6487-11DB-27A204E4C631}"/>
              </a:ext>
            </a:extLst>
          </p:cNvPr>
          <p:cNvSpPr>
            <a:spLocks noGrp="1"/>
          </p:cNvSpPr>
          <p:nvPr>
            <p:ph idx="1"/>
          </p:nvPr>
        </p:nvSpPr>
        <p:spPr>
          <a:xfrm>
            <a:off x="685801" y="1518082"/>
            <a:ext cx="10757516" cy="4882717"/>
          </a:xfrm>
        </p:spPr>
        <p:txBody>
          <a:bodyPr>
            <a:normAutofit lnSpcReduction="10000"/>
          </a:bodyPr>
          <a:lstStyle/>
          <a:p>
            <a:pPr marL="0" indent="0" algn="just">
              <a:buNone/>
            </a:pPr>
            <a:r>
              <a:rPr lang="en-US" sz="2800" dirty="0">
                <a:latin typeface="Abadi Extra Light" panose="020B0204020104020204" pitchFamily="34" charset="0"/>
                <a:cs typeface="Times New Roman" panose="02020603050405020304" pitchFamily="18" charset="0"/>
              </a:rPr>
              <a:t>          </a:t>
            </a:r>
            <a:r>
              <a:rPr lang="en-US" sz="2600" dirty="0">
                <a:latin typeface="Abadi Extra Light" panose="020B0204020104020204" pitchFamily="34" charset="0"/>
                <a:cs typeface="Times New Roman" panose="02020603050405020304" pitchFamily="18" charset="0"/>
              </a:rPr>
              <a:t>Feature extraction is then applied to the windowed data to produce feature vector for recognition. Although sensor signals are oscillatory and prone to high fluctuation, they will still exhibit certain statistical behaviors. These behaviors have led many works to adopt statistical features from the time domain of the sensor signal. For example, mean, max, min, standard deviation (std), skewness, kurtosis , median absolute deviation (mad), root mean square (rms), interquartile range (</a:t>
            </a:r>
            <a:r>
              <a:rPr lang="en-US" sz="2600" dirty="0" err="1">
                <a:latin typeface="Abadi Extra Light" panose="020B0204020104020204" pitchFamily="34" charset="0"/>
                <a:cs typeface="Times New Roman" panose="02020603050405020304" pitchFamily="18" charset="0"/>
              </a:rPr>
              <a:t>iqr</a:t>
            </a:r>
            <a:r>
              <a:rPr lang="en-US" sz="2600" dirty="0">
                <a:latin typeface="Abadi Extra Light" panose="020B0204020104020204" pitchFamily="34" charset="0"/>
                <a:cs typeface="Times New Roman" panose="02020603050405020304" pitchFamily="18" charset="0"/>
              </a:rPr>
              <a:t>)  and spectral entropy  have been utilized to form a statistical representation of the sensor signals</a:t>
            </a:r>
            <a:r>
              <a:rPr lang="en-US" sz="2600" dirty="0">
                <a:latin typeface="Abadi Extra Light" panose="020B0204020104020204" pitchFamily="34" charset="0"/>
              </a:rPr>
              <a:t>. </a:t>
            </a:r>
            <a:r>
              <a:rPr lang="en-US" sz="2600" dirty="0">
                <a:latin typeface="Abadi Extra Light" panose="020B0204020104020204" pitchFamily="34" charset="0"/>
                <a:cs typeface="Times New Roman" panose="02020603050405020304" pitchFamily="18" charset="0"/>
              </a:rPr>
              <a:t> In order to handle the periodic signals in human activities, raw sensor signals are also transformed into the frequency domain by Discrete Fourier Transform (DFT) or Discrete Cosine Transform (DCT), and different statistical features have been extracted, such as peak of DFT coefficients, energy, index of the largest frequency component, and signal power in different frequency bands</a:t>
            </a:r>
            <a:endParaRPr lang="en-US" sz="2600" b="0" i="0" dirty="0">
              <a:solidFill>
                <a:srgbClr val="000000"/>
              </a:solidFill>
              <a:effectLst/>
              <a:latin typeface="Abadi Extra Light" panose="020B0204020104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78709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CCEA-AD90-0B97-68A8-143E0F3E256E}"/>
              </a:ext>
            </a:extLst>
          </p:cNvPr>
          <p:cNvSpPr>
            <a:spLocks noGrp="1"/>
          </p:cNvSpPr>
          <p:nvPr>
            <p:ph type="title"/>
          </p:nvPr>
        </p:nvSpPr>
        <p:spPr>
          <a:xfrm>
            <a:off x="688020" y="321076"/>
            <a:ext cx="10131425" cy="1456267"/>
          </a:xfrm>
        </p:spPr>
        <p:txBody>
          <a:bodyPr/>
          <a:lstStyle/>
          <a:p>
            <a:r>
              <a:rPr lang="en-IN" b="1">
                <a:latin typeface="Abadi Extra Light" panose="020B0204020104020204" pitchFamily="34" charset="0"/>
                <a:cs typeface="Times New Roman" panose="02020603050405020304" pitchFamily="18" charset="0"/>
              </a:rPr>
              <a:t>MODULE-4: </a:t>
            </a:r>
            <a:r>
              <a:rPr lang="en-US" b="1">
                <a:latin typeface="Abadi Extra Light" panose="020B0204020104020204" pitchFamily="34" charset="0"/>
                <a:cs typeface="Times New Roman" panose="02020603050405020304" pitchFamily="18" charset="0"/>
              </a:rPr>
              <a:t>ACTIVITY </a:t>
            </a:r>
            <a:r>
              <a:rPr lang="en-US" b="1" dirty="0">
                <a:latin typeface="Abadi Extra Light" panose="020B0204020104020204" pitchFamily="34" charset="0"/>
                <a:cs typeface="Times New Roman" panose="02020603050405020304" pitchFamily="18" charset="0"/>
              </a:rPr>
              <a:t>RECOGNITION </a:t>
            </a:r>
            <a:endParaRPr lang="en-IN" dirty="0">
              <a:latin typeface="Abadi Extra Light" panose="020B0204020104020204" pitchFamily="34" charset="0"/>
            </a:endParaRPr>
          </a:p>
        </p:txBody>
      </p:sp>
      <p:sp>
        <p:nvSpPr>
          <p:cNvPr id="3" name="Content Placeholder 2">
            <a:extLst>
              <a:ext uri="{FF2B5EF4-FFF2-40B4-BE49-F238E27FC236}">
                <a16:creationId xmlns:a16="http://schemas.microsoft.com/office/drawing/2014/main" id="{74719139-44A6-A6FD-55CB-8D25862BCE77}"/>
              </a:ext>
            </a:extLst>
          </p:cNvPr>
          <p:cNvSpPr>
            <a:spLocks noGrp="1"/>
          </p:cNvSpPr>
          <p:nvPr>
            <p:ph idx="1"/>
          </p:nvPr>
        </p:nvSpPr>
        <p:spPr>
          <a:xfrm>
            <a:off x="685801" y="1660123"/>
            <a:ext cx="10131425" cy="5024761"/>
          </a:xfrm>
        </p:spPr>
        <p:txBody>
          <a:bodyPr>
            <a:normAutofit/>
          </a:bodyPr>
          <a:lstStyle/>
          <a:p>
            <a:pPr marL="0" indent="0" algn="just">
              <a:buNone/>
            </a:pPr>
            <a:r>
              <a:rPr lang="en-US" sz="2400" dirty="0">
                <a:latin typeface="Abadi Extra Light" panose="020B0204020104020204" pitchFamily="34" charset="0"/>
                <a:cs typeface="Times New Roman" panose="02020603050405020304" pitchFamily="18" charset="0"/>
              </a:rPr>
              <a:t>          Human-activity recognition  across multivariate time-series data. Recently, CNNs are also deployed for human-activity recognition  using HCI-HAR  dataset. In this regard, a detailed analysis of evaluating the HCI-HAR dataset has been performed by using a range of machine learning architectures such as SVM, LSTM, BLSTM, MLP, and CNN [8]. In , authors have proved CNN as the best candidate for human activity recognition using the HCIHAR dataset In addition, CNN-RNN based architectures are taking fewer iterations (epochs) for convergence of model during training. Our deep learning model is inspired by the same techniques, such as we have deployed FCN-LSTM [5] (previously used for time-series classification) for human activity recognition by fine-tuning the kernel sizes and the number of kernels accordingly.</a:t>
            </a:r>
            <a:endParaRPr lang="en-US" sz="2400" b="0" i="0" dirty="0">
              <a:solidFill>
                <a:srgbClr val="000000"/>
              </a:solidFill>
              <a:effectLst/>
              <a:latin typeface="Abadi Extra Light" panose="020B0204020104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53476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AB69-499A-004F-2BEB-1114C1A2255A}"/>
              </a:ext>
            </a:extLst>
          </p:cNvPr>
          <p:cNvSpPr>
            <a:spLocks noGrp="1"/>
          </p:cNvSpPr>
          <p:nvPr>
            <p:ph type="title"/>
          </p:nvPr>
        </p:nvSpPr>
        <p:spPr/>
        <p:txBody>
          <a:bodyPr/>
          <a:lstStyle/>
          <a:p>
            <a:r>
              <a:rPr lang="en-IN" dirty="0"/>
              <a:t>Screenshots</a:t>
            </a:r>
          </a:p>
        </p:txBody>
      </p:sp>
      <p:pic>
        <p:nvPicPr>
          <p:cNvPr id="4" name="Content Placeholder 3">
            <a:extLst>
              <a:ext uri="{FF2B5EF4-FFF2-40B4-BE49-F238E27FC236}">
                <a16:creationId xmlns:a16="http://schemas.microsoft.com/office/drawing/2014/main" id="{A6C1FCF4-82EC-8A26-94A9-57844ABE3778}"/>
              </a:ext>
            </a:extLst>
          </p:cNvPr>
          <p:cNvPicPr>
            <a:picLocks noGrp="1" noChangeAspect="1"/>
          </p:cNvPicPr>
          <p:nvPr>
            <p:ph idx="1"/>
          </p:nvPr>
        </p:nvPicPr>
        <p:blipFill>
          <a:blip r:embed="rId2"/>
          <a:stretch>
            <a:fillRect/>
          </a:stretch>
        </p:blipFill>
        <p:spPr>
          <a:xfrm>
            <a:off x="419472" y="1937352"/>
            <a:ext cx="5477032" cy="4107775"/>
          </a:xfrm>
          <a:prstGeom prst="rect">
            <a:avLst/>
          </a:prstGeom>
        </p:spPr>
      </p:pic>
      <p:pic>
        <p:nvPicPr>
          <p:cNvPr id="5" name="Picture 4">
            <a:extLst>
              <a:ext uri="{FF2B5EF4-FFF2-40B4-BE49-F238E27FC236}">
                <a16:creationId xmlns:a16="http://schemas.microsoft.com/office/drawing/2014/main" id="{9E51E4BC-BA02-D066-38C8-FB72E83382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152242"/>
            <a:ext cx="5780712" cy="3280891"/>
          </a:xfrm>
          <a:prstGeom prst="rect">
            <a:avLst/>
          </a:prstGeom>
        </p:spPr>
      </p:pic>
    </p:spTree>
    <p:extLst>
      <p:ext uri="{BB962C8B-B14F-4D97-AF65-F5344CB8AC3E}">
        <p14:creationId xmlns:p14="http://schemas.microsoft.com/office/powerpoint/2010/main" val="2513677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2D0E6-79D2-19A3-A01A-FB0E4974304F}"/>
              </a:ext>
            </a:extLst>
          </p:cNvPr>
          <p:cNvSpPr>
            <a:spLocks noGrp="1"/>
          </p:cNvSpPr>
          <p:nvPr>
            <p:ph type="title"/>
          </p:nvPr>
        </p:nvSpPr>
        <p:spPr/>
        <p:txBody>
          <a:bodyPr/>
          <a:lstStyle/>
          <a:p>
            <a:r>
              <a:rPr lang="en-IN" dirty="0"/>
              <a:t> </a:t>
            </a:r>
          </a:p>
        </p:txBody>
      </p:sp>
      <p:pic>
        <p:nvPicPr>
          <p:cNvPr id="7" name="Content Placeholder 6">
            <a:extLst>
              <a:ext uri="{FF2B5EF4-FFF2-40B4-BE49-F238E27FC236}">
                <a16:creationId xmlns:a16="http://schemas.microsoft.com/office/drawing/2014/main" id="{36AC4C8D-146B-D998-4747-876448005FD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0581" y="1118585"/>
            <a:ext cx="10112923" cy="4935985"/>
          </a:xfrm>
          <a:prstGeom prst="rect">
            <a:avLst/>
          </a:prstGeom>
        </p:spPr>
      </p:pic>
    </p:spTree>
    <p:extLst>
      <p:ext uri="{BB962C8B-B14F-4D97-AF65-F5344CB8AC3E}">
        <p14:creationId xmlns:p14="http://schemas.microsoft.com/office/powerpoint/2010/main" val="1746987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F83EA-BEE5-20A2-C7F9-40B942481192}"/>
              </a:ext>
            </a:extLst>
          </p:cNvPr>
          <p:cNvSpPr>
            <a:spLocks noGrp="1"/>
          </p:cNvSpPr>
          <p:nvPr>
            <p:ph type="title"/>
          </p:nvPr>
        </p:nvSpPr>
        <p:spPr/>
        <p:txBody>
          <a:bodyPr>
            <a:normAutofit/>
          </a:bodyPr>
          <a:lstStyle/>
          <a:p>
            <a:r>
              <a:rPr lang="en-IN" b="1" dirty="0">
                <a:latin typeface="Abadi Extra Light" panose="020B0204020104020204" pitchFamily="34" charset="0"/>
              </a:rPr>
              <a:t>CONCLUSION</a:t>
            </a:r>
          </a:p>
        </p:txBody>
      </p:sp>
      <p:sp>
        <p:nvSpPr>
          <p:cNvPr id="3" name="Content Placeholder 2">
            <a:extLst>
              <a:ext uri="{FF2B5EF4-FFF2-40B4-BE49-F238E27FC236}">
                <a16:creationId xmlns:a16="http://schemas.microsoft.com/office/drawing/2014/main" id="{0AD3B886-B0F0-EBD6-78D5-7F65341F4C80}"/>
              </a:ext>
            </a:extLst>
          </p:cNvPr>
          <p:cNvSpPr>
            <a:spLocks noGrp="1"/>
          </p:cNvSpPr>
          <p:nvPr>
            <p:ph idx="1"/>
          </p:nvPr>
        </p:nvSpPr>
        <p:spPr/>
        <p:txBody>
          <a:bodyPr/>
          <a:lstStyle/>
          <a:p>
            <a:pPr marL="0" indent="0">
              <a:buNone/>
            </a:pPr>
            <a:r>
              <a:rPr lang="en-US" sz="2400" dirty="0">
                <a:latin typeface="Abadi Extra Light" panose="020B0204020104020204" pitchFamily="34" charset="0"/>
                <a:cs typeface="Times New Roman" panose="02020603050405020304" pitchFamily="18" charset="0"/>
              </a:rPr>
              <a:t>Based on the analysis and the results of the experiment, a number of conclusions were drawn, including further areas of research. </a:t>
            </a:r>
          </a:p>
          <a:p>
            <a:pPr marL="0" indent="0">
              <a:buNone/>
            </a:pPr>
            <a:r>
              <a:rPr lang="en-US" sz="2400" dirty="0">
                <a:latin typeface="Abadi Extra Light" panose="020B0204020104020204" pitchFamily="34" charset="0"/>
                <a:cs typeface="Times New Roman" panose="02020603050405020304" pitchFamily="18" charset="0"/>
              </a:rPr>
              <a:t>1. Nowadays, the popularity of messengers is growing, so it is important to automate processes and create bots. </a:t>
            </a:r>
          </a:p>
          <a:p>
            <a:pPr marL="0" indent="0">
              <a:buNone/>
            </a:pPr>
            <a:r>
              <a:rPr lang="en-US" sz="2400" dirty="0">
                <a:latin typeface="Abadi Extra Light" panose="020B0204020104020204" pitchFamily="34" charset="0"/>
                <a:cs typeface="Times New Roman" panose="02020603050405020304" pitchFamily="18" charset="0"/>
              </a:rPr>
              <a:t>2. Using the web version of the messenger does not limit the bot's capabilities, so this method is working for creating bots created for private use. </a:t>
            </a:r>
          </a:p>
          <a:p>
            <a:pPr marL="0" indent="0">
              <a:buNone/>
            </a:pPr>
            <a:r>
              <a:rPr lang="en-US" sz="2400" dirty="0">
                <a:latin typeface="Abadi Extra Light" panose="020B0204020104020204" pitchFamily="34" charset="0"/>
                <a:cs typeface="Times New Roman" panose="02020603050405020304" pitchFamily="18" charset="0"/>
              </a:rPr>
              <a:t>3. The file system used in the program works more stable, since the main code does not change. </a:t>
            </a:r>
            <a:endParaRPr lang="en-IN" sz="2400" dirty="0">
              <a:solidFill>
                <a:srgbClr val="000000"/>
              </a:solidFill>
              <a:latin typeface="Abadi Extra Light" panose="020B0204020104020204" pitchFamily="34" charset="0"/>
              <a:cs typeface="Times New Roman" pitchFamily="18" charset="0"/>
            </a:endParaRPr>
          </a:p>
          <a:p>
            <a:endParaRPr lang="en-IN" dirty="0"/>
          </a:p>
        </p:txBody>
      </p:sp>
    </p:spTree>
    <p:extLst>
      <p:ext uri="{BB962C8B-B14F-4D97-AF65-F5344CB8AC3E}">
        <p14:creationId xmlns:p14="http://schemas.microsoft.com/office/powerpoint/2010/main" val="1388321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F7C2-8E9A-A323-C61A-65C694791013}"/>
              </a:ext>
            </a:extLst>
          </p:cNvPr>
          <p:cNvSpPr>
            <a:spLocks noGrp="1"/>
          </p:cNvSpPr>
          <p:nvPr>
            <p:ph type="title"/>
          </p:nvPr>
        </p:nvSpPr>
        <p:spPr>
          <a:xfrm>
            <a:off x="839787" y="2700866"/>
            <a:ext cx="10131425" cy="1456267"/>
          </a:xfrm>
        </p:spPr>
        <p:txBody>
          <a:bodyPr/>
          <a:lstStyle/>
          <a:p>
            <a:r>
              <a:rPr lang="en-IN" dirty="0"/>
              <a:t>                                       Thank you.</a:t>
            </a:r>
          </a:p>
        </p:txBody>
      </p:sp>
    </p:spTree>
    <p:extLst>
      <p:ext uri="{BB962C8B-B14F-4D97-AF65-F5344CB8AC3E}">
        <p14:creationId xmlns:p14="http://schemas.microsoft.com/office/powerpoint/2010/main" val="1244814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6C5A7-5DD5-4352-B450-4C6341C77D4C}"/>
              </a:ext>
            </a:extLst>
          </p:cNvPr>
          <p:cNvSpPr>
            <a:spLocks noGrp="1"/>
          </p:cNvSpPr>
          <p:nvPr>
            <p:ph type="title"/>
          </p:nvPr>
        </p:nvSpPr>
        <p:spPr>
          <a:xfrm>
            <a:off x="635308" y="707255"/>
            <a:ext cx="10131425" cy="943992"/>
          </a:xfrm>
        </p:spPr>
        <p:txBody>
          <a:bodyPr/>
          <a:lstStyle/>
          <a:p>
            <a:r>
              <a:rPr lang="en-IN" b="1" dirty="0">
                <a:latin typeface="Abadi Extra Light" panose="020B0204020104020204" pitchFamily="34" charset="0"/>
              </a:rPr>
              <a:t>ABSTRACT</a:t>
            </a:r>
          </a:p>
        </p:txBody>
      </p:sp>
      <p:sp>
        <p:nvSpPr>
          <p:cNvPr id="3" name="Content Placeholder 2">
            <a:extLst>
              <a:ext uri="{FF2B5EF4-FFF2-40B4-BE49-F238E27FC236}">
                <a16:creationId xmlns:a16="http://schemas.microsoft.com/office/drawing/2014/main" id="{35FD6F45-B004-48F6-837C-114E4F408D9C}"/>
              </a:ext>
            </a:extLst>
          </p:cNvPr>
          <p:cNvSpPr>
            <a:spLocks noGrp="1"/>
          </p:cNvSpPr>
          <p:nvPr>
            <p:ph idx="1"/>
          </p:nvPr>
        </p:nvSpPr>
        <p:spPr>
          <a:xfrm>
            <a:off x="635308" y="1649766"/>
            <a:ext cx="10921384" cy="4465469"/>
          </a:xfrm>
        </p:spPr>
        <p:txBody>
          <a:bodyPr>
            <a:normAutofit/>
          </a:bodyPr>
          <a:lstStyle/>
          <a:p>
            <a:pPr marL="0" indent="0" algn="just">
              <a:buNone/>
            </a:pPr>
            <a:r>
              <a:rPr lang="en-US" sz="2400" dirty="0">
                <a:latin typeface="Abadi Extra Light" panose="020B0204020104020204" pitchFamily="34" charset="0"/>
              </a:rPr>
              <a:t>In the modern world, we often face the problem of lack of time. Each person has to do many different things every day. Therefore, sometimes people forget about the important thing: about maintaining a connection with their relatives. The article discusses a method for automating the sending congratulatory messages and images to relatives in the </a:t>
            </a:r>
            <a:r>
              <a:rPr lang="en-US" sz="2400" dirty="0" err="1">
                <a:latin typeface="Abadi Extra Light" panose="020B0204020104020204" pitchFamily="34" charset="0"/>
              </a:rPr>
              <a:t>Whatsapp</a:t>
            </a:r>
            <a:r>
              <a:rPr lang="en-US" sz="2400" dirty="0">
                <a:latin typeface="Abadi Extra Light" panose="020B0204020104020204" pitchFamily="34" charset="0"/>
              </a:rPr>
              <a:t> messenger using its web version “WhatsApp Web” due to the lack of an official </a:t>
            </a:r>
            <a:r>
              <a:rPr lang="en-US" sz="2400" dirty="0" err="1">
                <a:latin typeface="Abadi Extra Light" panose="020B0204020104020204" pitchFamily="34" charset="0"/>
              </a:rPr>
              <a:t>api</a:t>
            </a:r>
            <a:r>
              <a:rPr lang="en-US" sz="2400" dirty="0">
                <a:latin typeface="Abadi Extra Light" panose="020B0204020104020204" pitchFamily="34" charset="0"/>
              </a:rPr>
              <a:t> for creating bots. Also, a chat bot, which was written with python and can recognize and respond to commands, was implemented. A chatbot is a virtual interlocutor, a program designed to imitate human behavior when communicating with one or more interlocutors. Although they are used less frequently than in other applications, they are convenient tools for business. </a:t>
            </a:r>
            <a:endParaRPr lang="en-IN" sz="2400" dirty="0">
              <a:latin typeface="Abadi Extra Light" panose="020B0204020104020204" pitchFamily="34" charset="0"/>
            </a:endParaRPr>
          </a:p>
        </p:txBody>
      </p:sp>
    </p:spTree>
    <p:extLst>
      <p:ext uri="{BB962C8B-B14F-4D97-AF65-F5344CB8AC3E}">
        <p14:creationId xmlns:p14="http://schemas.microsoft.com/office/powerpoint/2010/main" val="76471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1DF80-8715-4A9C-864F-9C999AC34B21}"/>
              </a:ext>
            </a:extLst>
          </p:cNvPr>
          <p:cNvSpPr>
            <a:spLocks noGrp="1"/>
          </p:cNvSpPr>
          <p:nvPr>
            <p:ph type="title"/>
          </p:nvPr>
        </p:nvSpPr>
        <p:spPr>
          <a:xfrm>
            <a:off x="641413" y="352148"/>
            <a:ext cx="10131425" cy="890726"/>
          </a:xfrm>
        </p:spPr>
        <p:txBody>
          <a:bodyPr/>
          <a:lstStyle/>
          <a:p>
            <a:r>
              <a:rPr lang="en-IN" b="1" dirty="0">
                <a:latin typeface="Abadi Extra Light" panose="020B0204020104020204" pitchFamily="34" charset="0"/>
              </a:rPr>
              <a:t>AIM OF THE PROJECT</a:t>
            </a:r>
          </a:p>
        </p:txBody>
      </p:sp>
      <p:sp>
        <p:nvSpPr>
          <p:cNvPr id="4" name="Content Placeholder 3">
            <a:extLst>
              <a:ext uri="{FF2B5EF4-FFF2-40B4-BE49-F238E27FC236}">
                <a16:creationId xmlns:a16="http://schemas.microsoft.com/office/drawing/2014/main" id="{898BF7D9-F458-4797-92ED-D634726F7791}"/>
              </a:ext>
            </a:extLst>
          </p:cNvPr>
          <p:cNvSpPr>
            <a:spLocks noGrp="1"/>
          </p:cNvSpPr>
          <p:nvPr>
            <p:ph idx="1"/>
          </p:nvPr>
        </p:nvSpPr>
        <p:spPr>
          <a:xfrm>
            <a:off x="685801" y="1083077"/>
            <a:ext cx="10131425" cy="4708124"/>
          </a:xfrm>
        </p:spPr>
        <p:txBody>
          <a:bodyPr/>
          <a:lstStyle/>
          <a:p>
            <a:pPr marL="0" indent="0" algn="just">
              <a:buNone/>
            </a:pPr>
            <a:r>
              <a:rPr lang="en-US" sz="2400" dirty="0">
                <a:latin typeface="Abadi Extra Light" panose="020B0204020104020204" pitchFamily="34" charset="0"/>
              </a:rPr>
              <a:t>          In the modern world, we often face the problem of lack of time. Sometimes people forget about the important thing, about maintaining a connection with their relatives . Because of this, people rarely write to each other, and sometimes they completely forget to congratulate a loved one on an important holiday for him. To get rid of the daily time spent, it was decided to create a program that would send cards to relatives on holidays and could also interact with them using commands.</a:t>
            </a:r>
          </a:p>
          <a:p>
            <a:pPr marL="0" indent="0" algn="just">
              <a:buNone/>
            </a:pPr>
            <a:r>
              <a:rPr lang="en-US" sz="2400" dirty="0">
                <a:latin typeface="Abadi Extra Light" panose="020B0204020104020204" pitchFamily="34" charset="0"/>
                <a:cs typeface="Times New Roman" panose="02020603050405020304" pitchFamily="18" charset="0"/>
              </a:rPr>
              <a:t>    The main objective of this research project is to propose an end-to-end model for human activity recognition.</a:t>
            </a:r>
            <a:endParaRPr lang="en-US" sz="2400" dirty="0">
              <a:solidFill>
                <a:srgbClr val="000000"/>
              </a:solidFill>
              <a:latin typeface="Abadi Extra Light" panose="020B0204020104020204" pitchFamily="34" charset="0"/>
              <a:ea typeface="Cambria" pitchFamily="18" charset="0"/>
              <a:cs typeface="Times New Roman" pitchFamily="18" charset="0"/>
            </a:endParaRPr>
          </a:p>
          <a:p>
            <a:endParaRPr lang="en-IN" dirty="0"/>
          </a:p>
        </p:txBody>
      </p:sp>
    </p:spTree>
    <p:extLst>
      <p:ext uri="{BB962C8B-B14F-4D97-AF65-F5344CB8AC3E}">
        <p14:creationId xmlns:p14="http://schemas.microsoft.com/office/powerpoint/2010/main" val="1874193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C1F5-AB95-B6A6-229F-13D1D85B3CB9}"/>
              </a:ext>
            </a:extLst>
          </p:cNvPr>
          <p:cNvSpPr>
            <a:spLocks noGrp="1"/>
          </p:cNvSpPr>
          <p:nvPr>
            <p:ph type="title"/>
          </p:nvPr>
        </p:nvSpPr>
        <p:spPr/>
        <p:txBody>
          <a:bodyPr/>
          <a:lstStyle/>
          <a:p>
            <a:r>
              <a:rPr lang="en-IN" b="1" dirty="0">
                <a:latin typeface="Abadi Extra Light" panose="020B0204020104020204" pitchFamily="34" charset="0"/>
              </a:rPr>
              <a:t>EXISTING SYSTEM</a:t>
            </a:r>
          </a:p>
        </p:txBody>
      </p:sp>
      <p:sp>
        <p:nvSpPr>
          <p:cNvPr id="3" name="Content Placeholder 2">
            <a:extLst>
              <a:ext uri="{FF2B5EF4-FFF2-40B4-BE49-F238E27FC236}">
                <a16:creationId xmlns:a16="http://schemas.microsoft.com/office/drawing/2014/main" id="{C0A848D3-034A-FB3B-2714-77E4EE5C5DC2}"/>
              </a:ext>
            </a:extLst>
          </p:cNvPr>
          <p:cNvSpPr>
            <a:spLocks noGrp="1"/>
          </p:cNvSpPr>
          <p:nvPr>
            <p:ph idx="1"/>
          </p:nvPr>
        </p:nvSpPr>
        <p:spPr/>
        <p:txBody>
          <a:bodyPr>
            <a:normAutofit lnSpcReduction="10000"/>
          </a:bodyPr>
          <a:lstStyle/>
          <a:p>
            <a:r>
              <a:rPr lang="en-US" sz="2400" dirty="0">
                <a:latin typeface="Abadi Extra Light" panose="020B0204020104020204" pitchFamily="34" charset="0"/>
                <a:cs typeface="Times New Roman" panose="02020603050405020304" pitchFamily="18" charset="0"/>
              </a:rPr>
              <a:t>When analyzing already existing user it was discovered that there are bots that perform various functions. But no bots were found to send messages based on date and time.</a:t>
            </a:r>
          </a:p>
          <a:p>
            <a:endParaRPr lang="en-US" sz="2400" dirty="0">
              <a:latin typeface="Abadi Extra Light" panose="020B0204020104020204" pitchFamily="34" charset="0"/>
              <a:cs typeface="Times New Roman" panose="02020603050405020304" pitchFamily="18" charset="0"/>
            </a:endParaRPr>
          </a:p>
          <a:p>
            <a:pPr marL="0" indent="0">
              <a:buNone/>
            </a:pPr>
            <a:r>
              <a:rPr lang="en-IN" sz="3600" b="1" dirty="0">
                <a:latin typeface="Abadi Extra Light" panose="020B0204020104020204" pitchFamily="34" charset="0"/>
              </a:rPr>
              <a:t>DISADVANTAGE</a:t>
            </a:r>
          </a:p>
          <a:p>
            <a:pPr lvl="0" algn="just">
              <a:lnSpc>
                <a:spcPct val="150000"/>
              </a:lnSpc>
            </a:pPr>
            <a:r>
              <a:rPr lang="en-US" sz="2400" dirty="0">
                <a:latin typeface="Abadi Extra Light" panose="020B0204020104020204" pitchFamily="34" charset="0"/>
                <a:cs typeface="Times New Roman" panose="02020603050405020304" pitchFamily="18" charset="0"/>
              </a:rPr>
              <a:t>low performance</a:t>
            </a:r>
          </a:p>
          <a:p>
            <a:pPr lvl="0" algn="just">
              <a:lnSpc>
                <a:spcPct val="150000"/>
              </a:lnSpc>
            </a:pPr>
            <a:r>
              <a:rPr lang="en-US" sz="2400" dirty="0">
                <a:latin typeface="Abadi Extra Light" panose="020B0204020104020204" pitchFamily="34" charset="0"/>
                <a:cs typeface="Times New Roman" panose="02020603050405020304" pitchFamily="18" charset="0"/>
              </a:rPr>
              <a:t>Low accuracy </a:t>
            </a:r>
          </a:p>
          <a:p>
            <a:pPr marL="0" indent="0">
              <a:buNone/>
            </a:pPr>
            <a:endParaRPr lang="en-IN" dirty="0"/>
          </a:p>
          <a:p>
            <a:endParaRPr lang="en-IN" dirty="0"/>
          </a:p>
        </p:txBody>
      </p:sp>
    </p:spTree>
    <p:extLst>
      <p:ext uri="{BB962C8B-B14F-4D97-AF65-F5344CB8AC3E}">
        <p14:creationId xmlns:p14="http://schemas.microsoft.com/office/powerpoint/2010/main" val="808818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F64C-4607-4E3D-340C-6D018F7CF532}"/>
              </a:ext>
            </a:extLst>
          </p:cNvPr>
          <p:cNvSpPr>
            <a:spLocks noGrp="1"/>
          </p:cNvSpPr>
          <p:nvPr>
            <p:ph type="title"/>
          </p:nvPr>
        </p:nvSpPr>
        <p:spPr>
          <a:xfrm>
            <a:off x="685801" y="168676"/>
            <a:ext cx="10131425" cy="1074198"/>
          </a:xfrm>
        </p:spPr>
        <p:txBody>
          <a:bodyPr/>
          <a:lstStyle/>
          <a:p>
            <a:r>
              <a:rPr lang="en-IN" b="1" dirty="0">
                <a:latin typeface="Abadi Extra Light" panose="020B0204020104020204" pitchFamily="34" charset="0"/>
              </a:rPr>
              <a:t>PROPOSED SYSTEM</a:t>
            </a:r>
          </a:p>
        </p:txBody>
      </p:sp>
      <p:sp>
        <p:nvSpPr>
          <p:cNvPr id="3" name="Content Placeholder 2">
            <a:extLst>
              <a:ext uri="{FF2B5EF4-FFF2-40B4-BE49-F238E27FC236}">
                <a16:creationId xmlns:a16="http://schemas.microsoft.com/office/drawing/2014/main" id="{74CF36CF-FE44-CFB0-52B9-C044B35B570F}"/>
              </a:ext>
            </a:extLst>
          </p:cNvPr>
          <p:cNvSpPr>
            <a:spLocks noGrp="1"/>
          </p:cNvSpPr>
          <p:nvPr>
            <p:ph idx="1"/>
          </p:nvPr>
        </p:nvSpPr>
        <p:spPr>
          <a:xfrm>
            <a:off x="685801" y="1695635"/>
            <a:ext cx="10131425" cy="4095565"/>
          </a:xfrm>
        </p:spPr>
        <p:txBody>
          <a:bodyPr>
            <a:normAutofit fontScale="25000" lnSpcReduction="20000"/>
          </a:bodyPr>
          <a:lstStyle/>
          <a:p>
            <a:pPr algn="just">
              <a:lnSpc>
                <a:spcPct val="150000"/>
              </a:lnSpc>
            </a:pPr>
            <a:r>
              <a:rPr lang="en-US" sz="9600" dirty="0">
                <a:latin typeface="Abadi Extra Light" panose="020B0204020104020204" pitchFamily="34" charset="0"/>
                <a:cs typeface="Times New Roman" panose="02020603050405020304" pitchFamily="18" charset="0"/>
              </a:rPr>
              <a:t>Nowadays, the popularity of messengers is growing, so it is important to automate processes and create bots. </a:t>
            </a:r>
          </a:p>
          <a:p>
            <a:pPr algn="just">
              <a:lnSpc>
                <a:spcPct val="150000"/>
              </a:lnSpc>
            </a:pPr>
            <a:r>
              <a:rPr lang="en-US" sz="9600" dirty="0">
                <a:latin typeface="Abadi Extra Light" panose="020B0204020104020204" pitchFamily="34" charset="0"/>
                <a:cs typeface="Times New Roman" panose="02020603050405020304" pitchFamily="18" charset="0"/>
              </a:rPr>
              <a:t> Using the web version of the messenger does not limit the bot's capabilities, so this method is working for creating bots created for private use. </a:t>
            </a:r>
          </a:p>
          <a:p>
            <a:pPr algn="just">
              <a:lnSpc>
                <a:spcPct val="150000"/>
              </a:lnSpc>
            </a:pPr>
            <a:r>
              <a:rPr lang="en-US" sz="9600" dirty="0">
                <a:latin typeface="Abadi Extra Light" panose="020B0204020104020204" pitchFamily="34" charset="0"/>
                <a:cs typeface="Times New Roman" panose="02020603050405020304" pitchFamily="18" charset="0"/>
              </a:rPr>
              <a:t>The file system used in the program works more stable, since the main code does not change.</a:t>
            </a:r>
          </a:p>
          <a:p>
            <a:pPr marL="0" indent="0" algn="just">
              <a:lnSpc>
                <a:spcPct val="150000"/>
              </a:lnSpc>
              <a:buNone/>
            </a:pPr>
            <a:r>
              <a:rPr lang="en-US" sz="14400" b="1" dirty="0">
                <a:latin typeface="Abadi Extra Light" panose="020B0204020104020204" pitchFamily="34" charset="0"/>
                <a:cs typeface="Times New Roman" panose="02020603050405020304" pitchFamily="18" charset="0"/>
              </a:rPr>
              <a:t>ADVANTAGES</a:t>
            </a:r>
          </a:p>
          <a:p>
            <a:pPr algn="just">
              <a:lnSpc>
                <a:spcPct val="150000"/>
              </a:lnSpc>
            </a:pPr>
            <a:r>
              <a:rPr lang="en-US" sz="9600" dirty="0">
                <a:latin typeface="Abadi Extra Light" panose="020B0204020104020204" pitchFamily="34" charset="0"/>
                <a:cs typeface="Times New Roman" panose="02020603050405020304" pitchFamily="18" charset="0"/>
              </a:rPr>
              <a:t>very accurate </a:t>
            </a:r>
          </a:p>
          <a:p>
            <a:pPr algn="just">
              <a:lnSpc>
                <a:spcPct val="150000"/>
              </a:lnSpc>
            </a:pPr>
            <a:r>
              <a:rPr lang="en-IN" sz="9600" i="0" dirty="0">
                <a:effectLst/>
                <a:latin typeface="Abadi Extra Light" panose="020B0204020104020204" pitchFamily="34" charset="0"/>
                <a:cs typeface="Times New Roman" panose="02020603050405020304" pitchFamily="18" charset="0"/>
              </a:rPr>
              <a:t>Time saving</a:t>
            </a:r>
          </a:p>
          <a:p>
            <a:pPr algn="just">
              <a:lnSpc>
                <a:spcPct val="150000"/>
              </a:lnSpc>
            </a:pPr>
            <a:endParaRPr lang="en-IN" dirty="0"/>
          </a:p>
        </p:txBody>
      </p:sp>
    </p:spTree>
    <p:extLst>
      <p:ext uri="{BB962C8B-B14F-4D97-AF65-F5344CB8AC3E}">
        <p14:creationId xmlns:p14="http://schemas.microsoft.com/office/powerpoint/2010/main" val="1184646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2A6D-66DE-4632-B8BC-77258DE61C07}"/>
              </a:ext>
            </a:extLst>
          </p:cNvPr>
          <p:cNvSpPr>
            <a:spLocks noGrp="1"/>
          </p:cNvSpPr>
          <p:nvPr>
            <p:ph type="title"/>
          </p:nvPr>
        </p:nvSpPr>
        <p:spPr>
          <a:xfrm>
            <a:off x="792333" y="355107"/>
            <a:ext cx="10131425" cy="658591"/>
          </a:xfrm>
        </p:spPr>
        <p:txBody>
          <a:bodyPr/>
          <a:lstStyle/>
          <a:p>
            <a:r>
              <a:rPr lang="en-IN" b="1" u="sng" dirty="0">
                <a:latin typeface="Abadi Extra Light" panose="020B0204020104020204" pitchFamily="34" charset="0"/>
              </a:rPr>
              <a:t>HARDWARE REQUIREMENTS</a:t>
            </a:r>
          </a:p>
        </p:txBody>
      </p:sp>
      <p:sp>
        <p:nvSpPr>
          <p:cNvPr id="3" name="Content Placeholder 2">
            <a:extLst>
              <a:ext uri="{FF2B5EF4-FFF2-40B4-BE49-F238E27FC236}">
                <a16:creationId xmlns:a16="http://schemas.microsoft.com/office/drawing/2014/main" id="{7DBE8B1C-4B53-41E1-B621-75FB997EEB8A}"/>
              </a:ext>
            </a:extLst>
          </p:cNvPr>
          <p:cNvSpPr>
            <a:spLocks noGrp="1"/>
          </p:cNvSpPr>
          <p:nvPr>
            <p:ph idx="1"/>
          </p:nvPr>
        </p:nvSpPr>
        <p:spPr>
          <a:xfrm>
            <a:off x="685801" y="1091953"/>
            <a:ext cx="10597717" cy="6090082"/>
          </a:xfrm>
        </p:spPr>
        <p:txBody>
          <a:bodyPr>
            <a:noAutofit/>
          </a:bodyPr>
          <a:lstStyle/>
          <a:p>
            <a:pPr>
              <a:lnSpc>
                <a:spcPct val="150000"/>
              </a:lnSpc>
            </a:pPr>
            <a:r>
              <a:rPr lang="en-US" sz="2400" dirty="0">
                <a:latin typeface="Abadi Extra Light" panose="020B0204020104020204" pitchFamily="34" charset="0"/>
                <a:cs typeface="Times New Roman" pitchFamily="18" charset="0"/>
              </a:rPr>
              <a:t>Hard Disk		:	500GB and above</a:t>
            </a:r>
          </a:p>
          <a:p>
            <a:pPr lvl="0">
              <a:lnSpc>
                <a:spcPct val="150000"/>
              </a:lnSpc>
            </a:pPr>
            <a:r>
              <a:rPr lang="en-US" sz="2400" dirty="0">
                <a:latin typeface="Abadi Extra Light" panose="020B0204020104020204" pitchFamily="34" charset="0"/>
                <a:cs typeface="Times New Roman" pitchFamily="18" charset="0"/>
              </a:rPr>
              <a:t>RAM		           : 	4GB and above</a:t>
            </a:r>
          </a:p>
          <a:p>
            <a:pPr lvl="0">
              <a:lnSpc>
                <a:spcPct val="150000"/>
              </a:lnSpc>
            </a:pPr>
            <a:r>
              <a:rPr lang="en-US" sz="2400" dirty="0">
                <a:latin typeface="Abadi Extra Light" panose="020B0204020104020204" pitchFamily="34" charset="0"/>
                <a:cs typeface="Times New Roman" pitchFamily="18" charset="0"/>
              </a:rPr>
              <a:t>Processor		:	I3 and above</a:t>
            </a:r>
          </a:p>
          <a:p>
            <a:pPr lvl="0">
              <a:lnSpc>
                <a:spcPct val="150000"/>
              </a:lnSpc>
            </a:pPr>
            <a:endParaRPr lang="en-US" sz="2400" dirty="0">
              <a:latin typeface="Abadi Extra Light" panose="020B0204020104020204" pitchFamily="34" charset="0"/>
              <a:cs typeface="Times New Roman" pitchFamily="18" charset="0"/>
            </a:endParaRPr>
          </a:p>
          <a:p>
            <a:pPr marL="0" indent="0">
              <a:buNone/>
            </a:pPr>
            <a:r>
              <a:rPr lang="en-US" sz="3600" b="1" u="sng" dirty="0">
                <a:latin typeface="Abadi Extra Light" panose="020B0204020104020204" pitchFamily="34" charset="0"/>
              </a:rPr>
              <a:t>SOFTWARE REQUIREMENTS</a:t>
            </a:r>
          </a:p>
          <a:p>
            <a:pPr algn="just" defTabSz="1147205">
              <a:lnSpc>
                <a:spcPct val="150000"/>
              </a:lnSpc>
            </a:pPr>
            <a:r>
              <a:rPr lang="en-US" sz="2400" dirty="0">
                <a:latin typeface="Abadi Extra Light" panose="020B0204020104020204" pitchFamily="34" charset="0"/>
                <a:cs typeface="Times New Roman" pitchFamily="18" charset="0"/>
              </a:rPr>
              <a:t>Operating System      :   Windows 7,8,10 (64 bit)</a:t>
            </a:r>
          </a:p>
          <a:p>
            <a:pPr algn="just">
              <a:lnSpc>
                <a:spcPct val="150000"/>
              </a:lnSpc>
              <a:tabLst>
                <a:tab pos="5736023" algn="l"/>
              </a:tabLst>
            </a:pPr>
            <a:r>
              <a:rPr lang="en-US" sz="2400" dirty="0">
                <a:latin typeface="Abadi Extra Light" panose="020B0204020104020204" pitchFamily="34" charset="0"/>
                <a:cs typeface="Times New Roman" pitchFamily="18" charset="0"/>
              </a:rPr>
              <a:t>Software                   :    Python </a:t>
            </a:r>
          </a:p>
          <a:p>
            <a:pPr algn="just">
              <a:lnSpc>
                <a:spcPct val="150000"/>
              </a:lnSpc>
              <a:tabLst>
                <a:tab pos="5736023" algn="l"/>
              </a:tabLst>
            </a:pPr>
            <a:r>
              <a:rPr lang="en-US" sz="2400" dirty="0">
                <a:latin typeface="Abadi Extra Light" panose="020B0204020104020204" pitchFamily="34" charset="0"/>
                <a:cs typeface="Times New Roman" pitchFamily="18" charset="0"/>
              </a:rPr>
              <a:t>Tools                        :    Anaconda (</a:t>
            </a:r>
            <a:r>
              <a:rPr lang="en-US" sz="2400" dirty="0" err="1">
                <a:latin typeface="Abadi Extra Light" panose="020B0204020104020204" pitchFamily="34" charset="0"/>
                <a:cs typeface="Times New Roman" pitchFamily="18" charset="0"/>
              </a:rPr>
              <a:t>Jupyter</a:t>
            </a:r>
            <a:r>
              <a:rPr lang="en-US" sz="2400" dirty="0">
                <a:latin typeface="Abadi Extra Light" panose="020B0204020104020204" pitchFamily="34" charset="0"/>
                <a:cs typeface="Times New Roman" pitchFamily="18" charset="0"/>
              </a:rPr>
              <a:t> notebook IDE)</a:t>
            </a:r>
          </a:p>
          <a:p>
            <a:pPr marL="0" indent="0">
              <a:buNone/>
            </a:pPr>
            <a:endParaRPr lang="en-US" sz="3600" b="1" dirty="0">
              <a:latin typeface="Abadi Extra Light" panose="020B0204020104020204" pitchFamily="34" charset="0"/>
            </a:endParaRPr>
          </a:p>
        </p:txBody>
      </p:sp>
    </p:spTree>
    <p:extLst>
      <p:ext uri="{BB962C8B-B14F-4D97-AF65-F5344CB8AC3E}">
        <p14:creationId xmlns:p14="http://schemas.microsoft.com/office/powerpoint/2010/main" val="402424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65A39-AD76-1192-C118-D12CFBC40794}"/>
              </a:ext>
            </a:extLst>
          </p:cNvPr>
          <p:cNvSpPr>
            <a:spLocks noGrp="1"/>
          </p:cNvSpPr>
          <p:nvPr>
            <p:ph type="title"/>
          </p:nvPr>
        </p:nvSpPr>
        <p:spPr/>
        <p:txBody>
          <a:bodyPr/>
          <a:lstStyle/>
          <a:p>
            <a:r>
              <a:rPr lang="en-IN" dirty="0"/>
              <a:t>ARCHITECTURE DIAGRAM</a:t>
            </a:r>
          </a:p>
        </p:txBody>
      </p:sp>
      <p:grpSp>
        <p:nvGrpSpPr>
          <p:cNvPr id="4" name="Canvas 2">
            <a:extLst>
              <a:ext uri="{FF2B5EF4-FFF2-40B4-BE49-F238E27FC236}">
                <a16:creationId xmlns:a16="http://schemas.microsoft.com/office/drawing/2014/main" id="{3DFFEC1A-2B5B-EB5F-BEB6-987E0B85F8ED}"/>
              </a:ext>
            </a:extLst>
          </p:cNvPr>
          <p:cNvGrpSpPr/>
          <p:nvPr/>
        </p:nvGrpSpPr>
        <p:grpSpPr>
          <a:xfrm>
            <a:off x="2457449" y="2208675"/>
            <a:ext cx="7115487" cy="4039725"/>
            <a:chOff x="0" y="0"/>
            <a:chExt cx="5305425" cy="4914900"/>
          </a:xfrm>
        </p:grpSpPr>
        <p:sp>
          <p:nvSpPr>
            <p:cNvPr id="5" name="Rectangle 4">
              <a:extLst>
                <a:ext uri="{FF2B5EF4-FFF2-40B4-BE49-F238E27FC236}">
                  <a16:creationId xmlns:a16="http://schemas.microsoft.com/office/drawing/2014/main" id="{B17A5E34-9B9E-069D-DE7D-24E9E148C75D}"/>
                </a:ext>
              </a:extLst>
            </p:cNvPr>
            <p:cNvSpPr/>
            <p:nvPr/>
          </p:nvSpPr>
          <p:spPr>
            <a:xfrm>
              <a:off x="0" y="0"/>
              <a:ext cx="5305425" cy="4914900"/>
            </a:xfrm>
            <a:prstGeom prst="rect">
              <a:avLst/>
            </a:prstGeom>
            <a:solidFill>
              <a:prstClr val="white"/>
            </a:solidFill>
          </p:spPr>
        </p:sp>
        <p:sp>
          <p:nvSpPr>
            <p:cNvPr id="6" name="Rectangle 5">
              <a:extLst>
                <a:ext uri="{FF2B5EF4-FFF2-40B4-BE49-F238E27FC236}">
                  <a16:creationId xmlns:a16="http://schemas.microsoft.com/office/drawing/2014/main" id="{3475F52B-6531-25D1-2B25-679C4E76F519}"/>
                </a:ext>
              </a:extLst>
            </p:cNvPr>
            <p:cNvSpPr/>
            <p:nvPr/>
          </p:nvSpPr>
          <p:spPr>
            <a:xfrm flipH="1">
              <a:off x="1123950" y="809625"/>
              <a:ext cx="1238250" cy="6286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Data Acquisition </a:t>
              </a:r>
              <a:endParaRPr lang="en-IN" sz="1100">
                <a:effectLst/>
                <a:ea typeface="Calibri" panose="020F0502020204030204" pitchFamily="34" charset="0"/>
                <a:cs typeface="Times New Roman" panose="02020603050405020304" pitchFamily="18" charset="0"/>
              </a:endParaRPr>
            </a:p>
          </p:txBody>
        </p:sp>
        <p:sp>
          <p:nvSpPr>
            <p:cNvPr id="7" name="Smiley Face 6">
              <a:extLst>
                <a:ext uri="{FF2B5EF4-FFF2-40B4-BE49-F238E27FC236}">
                  <a16:creationId xmlns:a16="http://schemas.microsoft.com/office/drawing/2014/main" id="{97C40227-6326-EB55-6E15-C2D1733DC527}"/>
                </a:ext>
              </a:extLst>
            </p:cNvPr>
            <p:cNvSpPr/>
            <p:nvPr/>
          </p:nvSpPr>
          <p:spPr>
            <a:xfrm>
              <a:off x="400050" y="666750"/>
              <a:ext cx="276225" cy="247650"/>
            </a:xfrm>
            <a:prstGeom prst="smileyFac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 name="Isosceles Triangle 7">
              <a:extLst>
                <a:ext uri="{FF2B5EF4-FFF2-40B4-BE49-F238E27FC236}">
                  <a16:creationId xmlns:a16="http://schemas.microsoft.com/office/drawing/2014/main" id="{D6A6A233-26FA-0497-EF87-2D4CA3137177}"/>
                </a:ext>
              </a:extLst>
            </p:cNvPr>
            <p:cNvSpPr/>
            <p:nvPr/>
          </p:nvSpPr>
          <p:spPr>
            <a:xfrm>
              <a:off x="457200" y="933450"/>
              <a:ext cx="190500" cy="514350"/>
            </a:xfrm>
            <a:prstGeom prst="triangl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 name="Rectangle 8">
              <a:extLst>
                <a:ext uri="{FF2B5EF4-FFF2-40B4-BE49-F238E27FC236}">
                  <a16:creationId xmlns:a16="http://schemas.microsoft.com/office/drawing/2014/main" id="{1E052B16-2657-6625-FB9C-A3E0D3AE0074}"/>
                </a:ext>
              </a:extLst>
            </p:cNvPr>
            <p:cNvSpPr/>
            <p:nvPr/>
          </p:nvSpPr>
          <p:spPr>
            <a:xfrm>
              <a:off x="2847976" y="809625"/>
              <a:ext cx="1200150" cy="66674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effectLst/>
                  <a:ea typeface="Calibri" panose="020F0502020204030204" pitchFamily="34" charset="0"/>
                  <a:cs typeface="Times New Roman" panose="02020603050405020304" pitchFamily="18" charset="0"/>
                </a:rPr>
                <a:t>Feature generation</a:t>
              </a:r>
              <a:endParaRPr lang="en-IN" sz="1100" dirty="0">
                <a:effectLst/>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3060A2C1-5F79-DA4B-3F9C-40A2CE3B0DDB}"/>
                </a:ext>
              </a:extLst>
            </p:cNvPr>
            <p:cNvSpPr/>
            <p:nvPr/>
          </p:nvSpPr>
          <p:spPr>
            <a:xfrm>
              <a:off x="2019300" y="2057401"/>
              <a:ext cx="1047750" cy="676274"/>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Learing</a:t>
              </a:r>
              <a:endParaRPr lang="en-IN" sz="1100">
                <a:effectLst/>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FCC2AA18-0358-1D8F-B95A-451F6664F0E2}"/>
                </a:ext>
              </a:extLst>
            </p:cNvPr>
            <p:cNvSpPr/>
            <p:nvPr/>
          </p:nvSpPr>
          <p:spPr>
            <a:xfrm>
              <a:off x="3619501" y="2028825"/>
              <a:ext cx="1076324" cy="71437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Prediction using KDE</a:t>
              </a:r>
              <a:endParaRPr lang="en-IN" sz="1100">
                <a:effectLst/>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785760DF-DF36-B209-01CC-F01A8D8FB224}"/>
                </a:ext>
              </a:extLst>
            </p:cNvPr>
            <p:cNvSpPr/>
            <p:nvPr/>
          </p:nvSpPr>
          <p:spPr>
            <a:xfrm>
              <a:off x="1962150" y="3467099"/>
              <a:ext cx="1171576" cy="63817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Back Projection</a:t>
              </a:r>
              <a:endParaRPr lang="en-IN" sz="1100">
                <a:effectLst/>
                <a:ea typeface="Calibri" panose="020F0502020204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728A4E8E-1962-F440-5680-FAEF137FB9B0}"/>
                </a:ext>
              </a:extLst>
            </p:cNvPr>
            <p:cNvSpPr/>
            <p:nvPr/>
          </p:nvSpPr>
          <p:spPr>
            <a:xfrm>
              <a:off x="3762375" y="3486150"/>
              <a:ext cx="1247775" cy="6096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Activity</a:t>
              </a:r>
              <a:endParaRPr lang="en-IN" sz="1100">
                <a:effectLst/>
                <a:ea typeface="Calibri" panose="020F0502020204030204" pitchFamily="34"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4372E6DE-595D-3BED-7DF0-5B08A0BD6FB8}"/>
                </a:ext>
              </a:extLst>
            </p:cNvPr>
            <p:cNvCxnSpPr/>
            <p:nvPr/>
          </p:nvCxnSpPr>
          <p:spPr>
            <a:xfrm flipV="1">
              <a:off x="619125" y="1114425"/>
              <a:ext cx="495300" cy="28575"/>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4607D222-1550-6793-C97D-118A0DE5F152}"/>
                </a:ext>
              </a:extLst>
            </p:cNvPr>
            <p:cNvCxnSpPr>
              <a:endCxn id="9" idx="1"/>
            </p:cNvCxnSpPr>
            <p:nvPr/>
          </p:nvCxnSpPr>
          <p:spPr>
            <a:xfrm flipV="1">
              <a:off x="2343150" y="1143000"/>
              <a:ext cx="504826" cy="19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9D526F12-9D1B-88E6-4F9A-52C1DAC36111}"/>
                </a:ext>
              </a:extLst>
            </p:cNvPr>
            <p:cNvCxnSpPr/>
            <p:nvPr/>
          </p:nvCxnSpPr>
          <p:spPr>
            <a:xfrm>
              <a:off x="3962400" y="1485900"/>
              <a:ext cx="19050" cy="561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3A42E83-FECD-FCAD-F39E-27B775CA1DAF}"/>
                </a:ext>
              </a:extLst>
            </p:cNvPr>
            <p:cNvCxnSpPr>
              <a:endCxn id="11" idx="2"/>
            </p:cNvCxnSpPr>
            <p:nvPr/>
          </p:nvCxnSpPr>
          <p:spPr>
            <a:xfrm flipV="1">
              <a:off x="3095625" y="2743200"/>
              <a:ext cx="1062038" cy="742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E08E1D18-9035-E223-6BB5-EE34C86AEAE5}"/>
                </a:ext>
              </a:extLst>
            </p:cNvPr>
            <p:cNvCxnSpPr>
              <a:stCxn id="10" idx="2"/>
              <a:endCxn id="12" idx="0"/>
            </p:cNvCxnSpPr>
            <p:nvPr/>
          </p:nvCxnSpPr>
          <p:spPr>
            <a:xfrm>
              <a:off x="2543175" y="2733675"/>
              <a:ext cx="4763" cy="7334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AC68CE41-0EA1-AC4A-C7E0-78CEC0D64D2A}"/>
                </a:ext>
              </a:extLst>
            </p:cNvPr>
            <p:cNvCxnSpPr/>
            <p:nvPr/>
          </p:nvCxnSpPr>
          <p:spPr>
            <a:xfrm>
              <a:off x="4157663" y="2743200"/>
              <a:ext cx="14287" cy="742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28CDB65-EB31-573B-CB7D-3C00B557F347}"/>
                </a:ext>
              </a:extLst>
            </p:cNvPr>
            <p:cNvCxnSpPr/>
            <p:nvPr/>
          </p:nvCxnSpPr>
          <p:spPr>
            <a:xfrm>
              <a:off x="2952750" y="1485900"/>
              <a:ext cx="9525" cy="5715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78464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984-2BB3-F332-ED06-FA835C818EB7}"/>
              </a:ext>
            </a:extLst>
          </p:cNvPr>
          <p:cNvSpPr>
            <a:spLocks noGrp="1"/>
          </p:cNvSpPr>
          <p:nvPr>
            <p:ph type="title"/>
          </p:nvPr>
        </p:nvSpPr>
        <p:spPr/>
        <p:txBody>
          <a:bodyPr/>
          <a:lstStyle/>
          <a:p>
            <a:r>
              <a:rPr lang="en-IN" b="1" dirty="0">
                <a:latin typeface="Abadi Extra Light" panose="020B0204020104020204" pitchFamily="34" charset="0"/>
                <a:cs typeface="Times New Roman" panose="02020603050405020304" pitchFamily="18" charset="0"/>
              </a:rPr>
              <a:t>SYSTEM MODULE</a:t>
            </a:r>
            <a:endParaRPr lang="en-IN" dirty="0">
              <a:latin typeface="Abadi Extra Light" panose="020B0204020104020204" pitchFamily="34" charset="0"/>
            </a:endParaRPr>
          </a:p>
        </p:txBody>
      </p:sp>
      <p:sp>
        <p:nvSpPr>
          <p:cNvPr id="3" name="Content Placeholder 2">
            <a:extLst>
              <a:ext uri="{FF2B5EF4-FFF2-40B4-BE49-F238E27FC236}">
                <a16:creationId xmlns:a16="http://schemas.microsoft.com/office/drawing/2014/main" id="{37C257F3-7398-565C-4760-D6C1A55B04A9}"/>
              </a:ext>
            </a:extLst>
          </p:cNvPr>
          <p:cNvSpPr>
            <a:spLocks noGrp="1"/>
          </p:cNvSpPr>
          <p:nvPr>
            <p:ph idx="1"/>
          </p:nvPr>
        </p:nvSpPr>
        <p:spPr/>
        <p:txBody>
          <a:bodyPr/>
          <a:lstStyle/>
          <a:p>
            <a:pPr marL="457189" indent="-457189" algn="just">
              <a:lnSpc>
                <a:spcPct val="150000"/>
              </a:lnSpc>
              <a:spcBef>
                <a:spcPts val="0"/>
              </a:spcBef>
              <a:buSzPct val="100000"/>
            </a:pPr>
            <a:r>
              <a:rPr lang="en-IN" sz="2400" dirty="0">
                <a:latin typeface="Abadi Extra Light" panose="020B0204020104020204" pitchFamily="34" charset="0"/>
                <a:cs typeface="Times New Roman" panose="02020603050405020304" pitchFamily="18" charset="0"/>
              </a:rPr>
              <a:t>Module 1: Data Collection </a:t>
            </a:r>
          </a:p>
          <a:p>
            <a:pPr marL="457189" indent="-457189" algn="just">
              <a:lnSpc>
                <a:spcPct val="150000"/>
              </a:lnSpc>
              <a:spcBef>
                <a:spcPts val="0"/>
              </a:spcBef>
              <a:buSzPct val="100000"/>
            </a:pPr>
            <a:r>
              <a:rPr lang="en-IN" sz="2400" dirty="0">
                <a:latin typeface="Abadi Extra Light" panose="020B0204020104020204" pitchFamily="34" charset="0"/>
                <a:cs typeface="Times New Roman" panose="02020603050405020304" pitchFamily="18" charset="0"/>
              </a:rPr>
              <a:t>Module 2: Data Pre-processing </a:t>
            </a:r>
          </a:p>
          <a:p>
            <a:pPr marL="457189" indent="-457189" algn="just">
              <a:lnSpc>
                <a:spcPct val="150000"/>
              </a:lnSpc>
              <a:spcBef>
                <a:spcPts val="0"/>
              </a:spcBef>
              <a:buSzPct val="100000"/>
            </a:pPr>
            <a:r>
              <a:rPr lang="en-IN" sz="2400" dirty="0">
                <a:latin typeface="Abadi Extra Light" panose="020B0204020104020204" pitchFamily="34" charset="0"/>
                <a:cs typeface="Times New Roman" panose="02020603050405020304" pitchFamily="18" charset="0"/>
              </a:rPr>
              <a:t>Module 3: Feature extraction</a:t>
            </a:r>
          </a:p>
          <a:p>
            <a:pPr marL="457189" indent="-457189" algn="just">
              <a:lnSpc>
                <a:spcPct val="150000"/>
              </a:lnSpc>
              <a:spcBef>
                <a:spcPts val="0"/>
              </a:spcBef>
              <a:buSzPct val="100000"/>
            </a:pPr>
            <a:r>
              <a:rPr lang="en-IN" sz="2400" dirty="0">
                <a:latin typeface="Abadi Extra Light" panose="020B0204020104020204" pitchFamily="34" charset="0"/>
                <a:cs typeface="Times New Roman" panose="02020603050405020304" pitchFamily="18" charset="0"/>
              </a:rPr>
              <a:t>Module 4: activity </a:t>
            </a:r>
            <a:endParaRPr lang="en-IN" sz="2400" b="0" i="0" dirty="0">
              <a:effectLst/>
              <a:latin typeface="Abadi Extra Light" panose="020B0204020104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67094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99778-16D6-C822-1248-6A763A80A9CF}"/>
              </a:ext>
            </a:extLst>
          </p:cNvPr>
          <p:cNvSpPr>
            <a:spLocks noGrp="1"/>
          </p:cNvSpPr>
          <p:nvPr>
            <p:ph type="title"/>
          </p:nvPr>
        </p:nvSpPr>
        <p:spPr>
          <a:xfrm>
            <a:off x="685801" y="618479"/>
            <a:ext cx="10131425" cy="1627572"/>
          </a:xfrm>
        </p:spPr>
        <p:txBody>
          <a:bodyPr>
            <a:normAutofit/>
          </a:bodyPr>
          <a:lstStyle/>
          <a:p>
            <a:r>
              <a:rPr lang="en-IN" b="1" dirty="0">
                <a:latin typeface="Abadi Extra Light" panose="020B0204020104020204" pitchFamily="34" charset="0"/>
                <a:cs typeface="Times New Roman" panose="02020603050405020304" pitchFamily="18" charset="0"/>
              </a:rPr>
              <a:t>MODULE-I : DATA COLLECTION </a:t>
            </a:r>
            <a:br>
              <a:rPr lang="en-IN"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7AD3E2D-E3C2-6F00-D348-F6929B734FDE}"/>
              </a:ext>
            </a:extLst>
          </p:cNvPr>
          <p:cNvSpPr>
            <a:spLocks noGrp="1"/>
          </p:cNvSpPr>
          <p:nvPr>
            <p:ph idx="1"/>
          </p:nvPr>
        </p:nvSpPr>
        <p:spPr/>
        <p:txBody>
          <a:bodyPr/>
          <a:lstStyle/>
          <a:p>
            <a:pPr marL="0" indent="0" algn="just">
              <a:lnSpc>
                <a:spcPct val="150000"/>
              </a:lnSpc>
              <a:buNone/>
            </a:pPr>
            <a:r>
              <a:rPr lang="en-US" sz="2400" dirty="0">
                <a:latin typeface="Abadi Extra Light" panose="020B0204020104020204" pitchFamily="34" charset="0"/>
                <a:cs typeface="Times New Roman" panose="02020603050405020304" pitchFamily="18" charset="0"/>
              </a:rPr>
              <a:t>            UCI Daily and Sports Activities Dataset In this dataset, we follow the same leave-one-subject-out (L1O) cross-validation policy in  such that the data of 7 subjects are used for training and the data of the remaining subject are used in turn for validation. This process is repeated 8 times so the data of each subject is used exactly once for validation. The final classification accuracy is estimated by the average results over the above 8 runs.</a:t>
            </a:r>
            <a:endParaRPr lang="en-US" sz="2400" b="0" i="0" dirty="0">
              <a:solidFill>
                <a:srgbClr val="000000"/>
              </a:solidFill>
              <a:effectLst/>
              <a:latin typeface="Abadi Extra Light" panose="020B0204020104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48858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{DF609437-9790-4E3C-B219-D9C449DD8C8D}tf03457452</Template>
  <TotalTime>311</TotalTime>
  <Words>1138</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Abadi Extra Light</vt:lpstr>
      <vt:lpstr>Arial</vt:lpstr>
      <vt:lpstr>Bookman Old Style</vt:lpstr>
      <vt:lpstr>Calibri</vt:lpstr>
      <vt:lpstr>Calibri Light</vt:lpstr>
      <vt:lpstr>Times New Roman</vt:lpstr>
      <vt:lpstr>Celestial</vt:lpstr>
      <vt:lpstr>PowerPoint Presentation</vt:lpstr>
      <vt:lpstr>ABSTRACT</vt:lpstr>
      <vt:lpstr>AIM OF THE PROJECT</vt:lpstr>
      <vt:lpstr>EXISTING SYSTEM</vt:lpstr>
      <vt:lpstr>PROPOSED SYSTEM</vt:lpstr>
      <vt:lpstr>HARDWARE REQUIREMENTS</vt:lpstr>
      <vt:lpstr>ARCHITECTURE DIAGRAM</vt:lpstr>
      <vt:lpstr>SYSTEM MODULE</vt:lpstr>
      <vt:lpstr>MODULE-I : DATA COLLECTION  </vt:lpstr>
      <vt:lpstr>MODULE-2: DATA PRE-PROCESSING </vt:lpstr>
      <vt:lpstr>MODULE-3: FeaTURE EXTRACTION</vt:lpstr>
      <vt:lpstr>MODULE-4: ACTIVITY RECOGNITION </vt:lpstr>
      <vt:lpstr>Screenshots</vt:lpstr>
      <vt:lpstr> </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Baskar A N</dc:creator>
  <cp:lastModifiedBy>211519104051</cp:lastModifiedBy>
  <cp:revision>21</cp:revision>
  <dcterms:created xsi:type="dcterms:W3CDTF">2022-04-25T17:19:45Z</dcterms:created>
  <dcterms:modified xsi:type="dcterms:W3CDTF">2022-06-19T08:04:08Z</dcterms:modified>
</cp:coreProperties>
</file>