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ink/ink6.xml" ContentType="application/inkml+xml"/>
  <Override PartName="/ppt/ink/ink7.xml" ContentType="application/inkml+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1T10:25:33"/>
    </inkml:context>
    <inkml:brush xml:id="br0">
      <inkml:brushProperty name="width" value="0.05286298" units="cm"/>
      <inkml:brushProperty name="height" value="0.05286298" units="cm"/>
      <inkml:brushProperty name="fitToCurve" value="1"/>
      <inkml:brushProperty name="color" value="#ffffff"/>
    </inkml:brush>
  </inkml:definitions>
  <inkml:trace contextRef="#ctx0" brushRef="#br0"> 3 1 71, 1 1 183, 0 1 0</inkml:trace>
  <inkml:annotation type="path"> 74 0 1, 44 14 1, 14 14 1, 0 14 1</inkml:annotation>
  <inkml:annotation type="data">ADIcA4CABAAAAAAAHQIcFAMJRP///wdFNEgRBQE4EXCo00EKDwSC9fGggkqCfnL8bfwJmA==
</inkml:annotation>
  <inkml:annotation type="types">AAEBAQ==
</inkml:annotation>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1T10:25:33"/>
    </inkml:context>
    <inkml:brush xml:id="br0">
      <inkml:brushProperty name="width" value="0.07054674" units="cm"/>
      <inkml:brushProperty name="height" value="0.07054674" units="cm"/>
      <inkml:brushProperty name="fitToCurve" value="1"/>
      <inkml:brushProperty name="color" value="#000000"/>
    </inkml:brush>
  </inkml:definitions>
  <inkml:annotation type="path"> 59 59 1, 29 44 1, 29 14 1</inkml:annotation>
  <inkml:annotation type="data">ADAcA4CABAAAAAAAHQIWGAMJRP///wdFNEgRBQE4EXCo00EKDQOC8fDggvHugII/NwA=
</inkml:annotation>
  <inkml:annotation type="types">AAEB
</inkml:annotation>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1T10:25:33"/>
    </inkml:context>
    <inkml:brush xml:id="br0">
      <inkml:brushProperty name="width" value="0.05286298" units="cm"/>
      <inkml:brushProperty name="height" value="0.05286298" units="cm"/>
      <inkml:brushProperty name="fitToCurve" value="1"/>
      <inkml:brushProperty name="color" value="#ffffff"/>
    </inkml:brush>
  </inkml:definitions>
  <inkml:trace contextRef="#ctx0" brushRef="#br0"> 5 1 68, 1 1 234,</inkml:trace>
  <inkml:annotation type="path"> 134 14 1, 74 14 1, 14 14 1</inkml:annotation>
  <inkml:annotation type="data">AC8cA4CABAAAAAAAHQIiEgMJRP///wdFNEgRBQE4EXCo00EKDAOC+b7wgpSCfmz9UA==
</inkml:annotation>
  <inkml:annotation type="types">AAEB
</inkml:annotation>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1T10:25:33"/>
    </inkml:context>
    <inkml:brush xml:id="br0">
      <inkml:brushProperty name="width" value="0.05286298" units="cm"/>
      <inkml:brushProperty name="height" value="0.05286298" units="cm"/>
      <inkml:brushProperty name="fitToCurve" value="1"/>
      <inkml:brushProperty name="color" value="#ffffff"/>
    </inkml:brush>
  </inkml:definitions>
  <inkml:trace contextRef="#ctx0" brushRef="#br0"> 5 1 142, 2 1 323,</inkml:trace>
  <inkml:annotation type="path"> 104 44 1, 74 14 1, 29 14 1</inkml:annotation>
  <inkml:annotation type="data">ADEcA4CABAAAAAAAHQIcFgMJRP///wdFNEgRBQE4EXCo00EKDgOC+L56gue8gn8AAfjI
</inkml:annotation>
  <inkml:annotation type="types">AAEB
</inkml:annotation>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1T10:25:33"/>
    </inkml:context>
    <inkml:brush xml:id="br0">
      <inkml:brushProperty name="width" value="0.05286298" units="cm"/>
      <inkml:brushProperty name="height" value="0.05286298" units="cm"/>
      <inkml:brushProperty name="fitToCurve" value="1"/>
      <inkml:brushProperty name="color" value="#333333"/>
    </inkml:brush>
  </inkml:definitions>
  <inkml:trace contextRef="#ctx0" brushRef="#br0"> 2 1 1023, 4 1 145,</inkml:trace>
  <inkml:annotation type="path"> 0 14 1, 29 14 1, 59 14 1</inkml:annotation>
  <inkml:annotation type="data">AC8cA4CABAAAAAAAHQIaEgMJRLPmzAFFNEgRBQE4EXCo00EKDAOCYIKUgn8Nxfxt+A==
</inkml:annotation>
  <inkml:annotation type="types">AAEB
</inkml:annotation>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1T10:25:33"/>
    </inkml:context>
    <inkml:brush xml:id="br0">
      <inkml:brushProperty name="width" value="0.052816756" units="cm"/>
      <inkml:brushProperty name="height" value="0.052816756" units="cm"/>
      <inkml:brushProperty name="fitToCurve" value="1"/>
      <inkml:brushProperty name="color" value="#333333"/>
    </inkml:brush>
  </inkml:definitions>
  <inkml:trace contextRef="#ctx0" brushRef="#br0"> 1 1 1023, 0 1 1023, 1 1 1023,</inkml:trace>
  <inkml:annotation type="path"> 14 14 1, 0 14 1, 14 14 1</inkml:annotation>
  <inkml:annotation type="data">ACYcA4CABAAAAAAAHQIUEgMJRLPmzAFFNEgREXCo00EKBgOCm4CClA==
</inkml:annotation>
  <inkml:annotation type="types">AAEB
</inkml:annotation>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1T10:25:33"/>
    </inkml:context>
    <inkml:brush xml:id="br0">
      <inkml:brushProperty name="width" value="0.052816756" units="cm"/>
      <inkml:brushProperty name="height" value="0.052816756" units="cm"/>
      <inkml:brushProperty name="fitToCurve" value="1"/>
      <inkml:brushProperty name="color" value="#333333"/>
    </inkml:brush>
  </inkml:definitions>
  <inkml:trace contextRef="#ctx0" brushRef="#br0"> 2 2 1023, 2 1 1023, 2 0 1023,</inkml:trace>
  <inkml:annotation type="path"> 29 29 1, 29 14 1, 29 0 1</inkml:annotation>
  <inkml:annotation type="data">ACccA4CABAAAAAAAHQISFgMJRLPmzAFFNEgREXCo00EKBwOCzQCCzoA=
</inkml:annotation>
  <inkml:annotation type="types">AAEB
</inkml:annotation>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600803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29407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78751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165718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793534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090682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6" name="对象"/>
          <p:cNvSpPr>
            <a:spLocks noGrp="1"/>
          </p:cNvSpPr>
          <p:nvPr>
            <p:ph type="sldImg"/>
          </p:nvPr>
        </p:nvSpPr>
        <p:spPr>
          <a:xfrm rot="0">
            <a:off x="4038600" y="857250"/>
            <a:ext cx="4114800" cy="2314575"/>
          </a:xfrm>
          <a:prstGeom prst="rect"/>
          <a:noFill/>
          <a:ln w="12700" cmpd="sng" cap="flat">
            <a:noFill/>
            <a:prstDash val="solid"/>
            <a:miter/>
          </a:ln>
        </p:spPr>
      </p:sp>
      <p:sp>
        <p:nvSpPr>
          <p:cNvPr id="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616974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1" name="对象"/>
          <p:cNvSpPr>
            <a:spLocks noGrp="1"/>
          </p:cNvSpPr>
          <p:nvPr>
            <p:ph type="sldImg"/>
          </p:nvPr>
        </p:nvSpPr>
        <p:spPr>
          <a:xfrm rot="0">
            <a:off x="4038600" y="857250"/>
            <a:ext cx="4114800" cy="2314575"/>
          </a:xfrm>
          <a:prstGeom prst="rect"/>
          <a:noFill/>
          <a:ln w="12700" cmpd="sng" cap="flat">
            <a:noFill/>
            <a:prstDash val="solid"/>
            <a:miter/>
          </a:ln>
        </p:spPr>
      </p:sp>
      <p:sp>
        <p:nvSpPr>
          <p:cNvPr id="11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349071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716580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7" name="对象"/>
          <p:cNvSpPr>
            <a:spLocks noGrp="1"/>
          </p:cNvSpPr>
          <p:nvPr>
            <p:ph type="sldImg"/>
          </p:nvPr>
        </p:nvSpPr>
        <p:spPr>
          <a:xfrm rot="0">
            <a:off x="4038600" y="857250"/>
            <a:ext cx="4114800" cy="2314575"/>
          </a:xfrm>
          <a:prstGeom prst="rect"/>
          <a:noFill/>
          <a:ln w="12700" cmpd="sng" cap="flat">
            <a:noFill/>
            <a:prstDash val="solid"/>
            <a:miter/>
          </a:ln>
        </p:spPr>
      </p:sp>
      <p:sp>
        <p:nvSpPr>
          <p:cNvPr id="1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536484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707568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034205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871798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955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446155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77557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520709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8047432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4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9"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127996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856833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249973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09065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429666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399630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70862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20660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69684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504787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3.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customXml" Target="../ink/ink1.xml"/><Relationship Id="rId4" Type="http://schemas.openxmlformats.org/officeDocument/2006/relationships/customXml" Target="../ink/ink2.xml"/><Relationship Id="rId5" Type="http://schemas.openxmlformats.org/officeDocument/2006/relationships/customXml" Target="../ink/ink3.xml"/><Relationship Id="rId6" Type="http://schemas.openxmlformats.org/officeDocument/2006/relationships/customXml" Target="../ink/ink4.xml"/><Relationship Id="rId7" Type="http://schemas.openxmlformats.org/officeDocument/2006/relationships/customXml" Target="../ink/ink5.xml"/><Relationship Id="rId8" Type="http://schemas.openxmlformats.org/officeDocument/2006/relationships/slideLayout" Target="../slideLayouts/slideLayout13.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customXml" Target="../ink/ink6.xml"/><Relationship Id="rId3" Type="http://schemas.openxmlformats.org/officeDocument/2006/relationships/customXml" Target="../ink/ink7.xml"/><Relationship Id="rId4" Type="http://schemas.openxmlformats.org/officeDocument/2006/relationships/slideLayout" Target="../slideLayouts/slideLayout13.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6.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image" Target="../media/9.jpg"/><Relationship Id="rId4" Type="http://schemas.openxmlformats.org/officeDocument/2006/relationships/slideLayout" Target="../slideLayouts/slideLayout12.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2419369" y="1200149"/>
            <a:ext cx="1666874" cy="1438275"/>
          </a:xfrm>
          <a:custGeom>
            <a:gdLst>
              <a:gd name="T1" fmla="*/ 0 w 21600"/>
              <a:gd name="T2" fmla="*/ 0 h 21600"/>
              <a:gd name="T3" fmla="*/ 21600 w 21600"/>
              <a:gd name="T4" fmla="*/ 21600 h 21600"/>
            </a:gdLst>
            <a:rect l="T1" t="T2" r="T3" b="T4"/>
            <a:pathLst>
              <a:path w="21600" h="21600">
                <a:moveTo>
                  <a:pt x="16936" y="0"/>
                </a:moveTo>
                <a:lnTo>
                  <a:pt x="4658" y="0"/>
                </a:lnTo>
                <a:lnTo>
                  <a:pt x="0" y="10798"/>
                </a:lnTo>
                <a:lnTo>
                  <a:pt x="4658" y="21600"/>
                </a:lnTo>
                <a:lnTo>
                  <a:pt x="16936" y="21600"/>
                </a:lnTo>
                <a:lnTo>
                  <a:pt x="21600" y="10798"/>
                </a:lnTo>
                <a:lnTo>
                  <a:pt x="16936" y="0"/>
                </a:lnTo>
                <a:close/>
              </a:path>
            </a:pathLst>
          </a:custGeom>
          <a:solidFill>
            <a:srgbClr val="42D0A1"/>
          </a:solidFill>
          <a:ln cmpd="sng" cap="flat">
            <a:noFill/>
            <a:prstDash val="solid"/>
            <a:miter/>
          </a:ln>
        </p:spPr>
      </p:sp>
      <p:sp>
        <p:nvSpPr>
          <p:cNvPr id="42"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5" name="矩形"/>
          <p:cNvSpPr>
            <a:spLocks/>
          </p:cNvSpPr>
          <p:nvPr/>
        </p:nvSpPr>
        <p:spPr>
          <a:xfrm rot="0">
            <a:off x="1202009" y="3066502"/>
            <a:ext cx="8610599"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42CDEA"/>
                </a:solidFill>
                <a:latin typeface="Calibri" pitchFamily="0" charset="0"/>
                <a:ea typeface="宋体" pitchFamily="0" charset="0"/>
                <a:cs typeface="Calibri" pitchFamily="0" charset="0"/>
              </a:rPr>
              <a:t>STUDENT NAME : S.Harini</a:t>
            </a:r>
            <a:endParaRPr lang="en-US" altLang="zh-CN" sz="2400" b="1" i="0" u="none" strike="noStrike" kern="1200" cap="none" spc="0" baseline="0">
              <a:solidFill>
                <a:srgbClr val="42CDEA"/>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42CDEA"/>
                </a:solidFill>
                <a:latin typeface="Calibri" pitchFamily="0" charset="0"/>
                <a:ea typeface="宋体" pitchFamily="0" charset="0"/>
                <a:cs typeface="Calibri" pitchFamily="0" charset="0"/>
              </a:rPr>
              <a:t>REGISTER NO AND NMID : 24131061802522022 &amp; autanm106106cs214014</a:t>
            </a:r>
            <a:endParaRPr lang="en-US" altLang="zh-CN" sz="2400" b="1" i="0" u="none" strike="noStrike" kern="1200" cap="none" spc="0" baseline="0">
              <a:solidFill>
                <a:srgbClr val="42CDEA"/>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42CDEA"/>
                </a:solidFill>
                <a:latin typeface="Calibri" pitchFamily="0" charset="0"/>
                <a:ea typeface="宋体" pitchFamily="0" charset="0"/>
                <a:cs typeface="Calibri" pitchFamily="0" charset="0"/>
              </a:rPr>
              <a:t>DEPARTMENT: B.sc Computer science (II - Year)</a:t>
            </a:r>
            <a:endParaRPr lang="en-US" altLang="zh-CN" sz="2400" b="1" i="0" u="none" strike="noStrike" kern="1200" cap="none" spc="0" baseline="0">
              <a:solidFill>
                <a:srgbClr val="42CDEA"/>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42CDEA"/>
                </a:solidFill>
                <a:latin typeface="Calibri" pitchFamily="0" charset="0"/>
                <a:ea typeface="宋体" pitchFamily="0" charset="0"/>
                <a:cs typeface="Calibri" pitchFamily="0" charset="0"/>
              </a:rPr>
              <a:t>COLLEGE/UNIVERSITY : Shree raghavendra arts and science college</a:t>
            </a:r>
            <a:r>
              <a:rPr lang="en-US" altLang="zh-CN" sz="2400" b="1" i="0" u="none" strike="noStrike" kern="1200" cap="none" spc="0" baseline="0">
                <a:solidFill>
                  <a:srgbClr val="42CDEA"/>
                </a:solidFill>
                <a:latin typeface="Calibri" pitchFamily="0" charset="0"/>
                <a:ea typeface="宋体" pitchFamily="0" charset="0"/>
                <a:cs typeface="Calibri" pitchFamily="0" charset="0"/>
              </a:rPr>
              <a:t>,</a:t>
            </a:r>
            <a:r>
              <a:rPr lang="en-US" altLang="zh-CN" sz="2400" b="1" i="0" u="none" strike="noStrike" kern="1200" cap="none" spc="0" baseline="0">
                <a:solidFill>
                  <a:srgbClr val="42CDEA"/>
                </a:solidFill>
                <a:latin typeface="Calibri" pitchFamily="0" charset="0"/>
                <a:ea typeface="宋体" pitchFamily="0" charset="0"/>
                <a:cs typeface="Calibri" pitchFamily="0" charset="0"/>
              </a:rPr>
              <a:t>Keezhamoongiladi, Affiliated to Annamalai University,Chidambaram </a:t>
            </a:r>
            <a:endParaRPr lang="en-US" altLang="zh-CN" sz="2400" b="1" i="0" u="none" strike="noStrike" kern="1200" cap="none" spc="0" baseline="0">
              <a:solidFill>
                <a:srgbClr val="42CDEA"/>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rgbClr val="42CDEA"/>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42CDEA"/>
                </a:solidFill>
                <a:latin typeface="Calibri" pitchFamily="0" charset="0"/>
                <a:ea typeface="宋体" pitchFamily="0" charset="0"/>
                <a:cs typeface="Calibri" pitchFamily="0" charset="0"/>
              </a:rPr>
              <a:t>                                            </a:t>
            </a:r>
            <a:endParaRPr lang="zh-CN" altLang="en-US" sz="2400" b="1" i="0" u="none" strike="noStrike" kern="1200" cap="none" spc="0" baseline="0">
              <a:solidFill>
                <a:srgbClr val="42CDEA"/>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729898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6" name="图片"/>
          <p:cNvPicPr>
            <a:picLocks noChangeAspect="1"/>
          </p:cNvPicPr>
          <p:nvPr/>
        </p:nvPicPr>
        <p:blipFill>
          <a:blip r:embed="rId2" cstate="print"/>
          <a:stretch>
            <a:fillRect/>
          </a:stretch>
        </p:blipFill>
        <p:spPr>
          <a:xfrm rot="0">
            <a:off x="1276330" y="1697951"/>
            <a:ext cx="6857895" cy="4350331"/>
          </a:xfrm>
          <a:prstGeom prst="rect"/>
          <a:noFill/>
          <a:ln w="12700" cmpd="sng" cap="flat">
            <a:noFill/>
            <a:prstDash val="solid"/>
            <a:miter/>
          </a:ln>
        </p:spPr>
      </p:pic>
    </p:spTree>
    <p:extLst>
      <p:ext uri="{BB962C8B-B14F-4D97-AF65-F5344CB8AC3E}">
        <p14:creationId xmlns:p14="http://schemas.microsoft.com/office/powerpoint/2010/main" val="47669568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555309" y="766438"/>
            <a:ext cx="8348648" cy="6667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latin typeface="Calibri" pitchFamily="0" charset="0"/>
                <a:ea typeface="宋体" pitchFamily="0" charset="0"/>
                <a:cs typeface="Lucida Sans" pitchFamily="0" charset="0"/>
              </a:rPr>
              <a:t>RESULT</a:t>
            </a:r>
            <a:r>
              <a:rPr lang="en-US" altLang="zh-CN" sz="4400" b="1" i="0" u="none" strike="noStrike" kern="0" cap="none" spc="0" baseline="0">
                <a:latin typeface="Calibri" pitchFamily="0" charset="0"/>
                <a:ea typeface="宋体" pitchFamily="0" charset="0"/>
                <a:cs typeface="Lucida Sans" pitchFamily="0" charset="0"/>
              </a:rPr>
              <a:t>S </a:t>
            </a:r>
            <a:r>
              <a:rPr lang="en-US" altLang="zh-CN" sz="4400" b="1" i="0" u="none" strike="noStrike" kern="0" cap="none" spc="0" baseline="0">
                <a:latin typeface="Calibri" pitchFamily="0" charset="0"/>
                <a:ea typeface="宋体" pitchFamily="0" charset="0"/>
                <a:cs typeface="Lucida Sans" pitchFamily="0" charset="0"/>
              </a:rPr>
              <a:t>AND SCREENSHO</a:t>
            </a:r>
            <a:r>
              <a:rPr lang="en-US" altLang="zh-CN" sz="4400" b="1" i="0" u="none" strike="noStrike" kern="0" cap="none" spc="0" baseline="0">
                <a:latin typeface="Calibri" pitchFamily="0" charset="0"/>
                <a:ea typeface="宋体" pitchFamily="0" charset="0"/>
                <a:cs typeface="Lucida Sans" pitchFamily="0" charset="0"/>
              </a:rPr>
              <a:t>TS</a:t>
            </a:r>
            <a:r>
              <a:rPr lang="en-US" altLang="zh-CN" sz="4400" b="1" i="0" u="none" strike="noStrike" kern="0" cap="none" spc="0" baseline="0">
                <a:latin typeface="Calibri" pitchFamily="0" charset="0"/>
                <a:ea typeface="宋体" pitchFamily="0" charset="0"/>
                <a:cs typeface="Lucida Sans" pitchFamily="0" charset="0"/>
              </a:rPr>
              <a:t> </a:t>
            </a:r>
            <a:endParaRPr lang="zh-CN" altLang="en-US" sz="4400" b="1" i="0" u="none" strike="noStrike" kern="0" cap="none" spc="0" baseline="0">
              <a:latin typeface="Calibri" pitchFamily="0" charset="0"/>
              <a:ea typeface="宋体" pitchFamily="0" charset="0"/>
              <a:cs typeface="Lucida Sans" pitchFamily="0" charset="0"/>
            </a:endParaRPr>
          </a:p>
        </p:txBody>
      </p:sp>
      <p:pic>
        <p:nvPicPr>
          <p:cNvPr id="170" name="图片"/>
          <p:cNvPicPr>
            <a:picLocks noChangeAspect="1"/>
          </p:cNvPicPr>
          <p:nvPr/>
        </p:nvPicPr>
        <p:blipFill>
          <a:blip r:embed="rId1" cstate="print"/>
          <a:stretch>
            <a:fillRect/>
          </a:stretch>
        </p:blipFill>
        <p:spPr>
          <a:xfrm rot="0">
            <a:off x="1057258" y="1918147"/>
            <a:ext cx="6857895" cy="4187284"/>
          </a:xfrm>
          <a:prstGeom prst="rect"/>
          <a:noFill/>
          <a:ln w="12700" cmpd="sng" cap="flat">
            <a:noFill/>
            <a:prstDash val="solid"/>
            <a:miter/>
          </a:ln>
        </p:spPr>
      </p:pic>
    </p:spTree>
    <p:extLst>
      <p:ext uri="{BB962C8B-B14F-4D97-AF65-F5344CB8AC3E}">
        <p14:creationId xmlns:p14="http://schemas.microsoft.com/office/powerpoint/2010/main" val="183512423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文本框"/>
          <p:cNvSpPr>
            <a:spLocks noGrp="1"/>
          </p:cNvSpPr>
          <p:nvPr>
            <p:ph type="title"/>
          </p:nvPr>
        </p:nvSpPr>
        <p:spPr>
          <a:xfrm rot="0">
            <a:off x="479111" y="766438"/>
            <a:ext cx="10681335" cy="7239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latin typeface="Calibri" pitchFamily="0" charset="0"/>
                <a:ea typeface="宋体" pitchFamily="0" charset="0"/>
                <a:cs typeface="Lucida Sans" pitchFamily="0" charset="0"/>
              </a:rPr>
              <a:t>RESULTS AND SCREENSHOTS</a:t>
            </a:r>
            <a:endParaRPr lang="zh-CN" altLang="en-US" sz="4800" b="1" i="0" u="none" strike="noStrike" kern="0" cap="none" spc="0" baseline="0">
              <a:latin typeface="Calibri" pitchFamily="0" charset="0"/>
              <a:ea typeface="宋体" pitchFamily="0" charset="0"/>
              <a:cs typeface="Lucida Sans" pitchFamily="0" charset="0"/>
            </a:endParaRPr>
          </a:p>
        </p:txBody>
      </p:sp>
      <p:pic>
        <p:nvPicPr>
          <p:cNvPr id="174" name="图片"/>
          <p:cNvPicPr>
            <a:picLocks noChangeAspect="1"/>
          </p:cNvPicPr>
          <p:nvPr/>
        </p:nvPicPr>
        <p:blipFill>
          <a:blip r:embed="rId1" cstate="print"/>
          <a:stretch>
            <a:fillRect/>
          </a:stretch>
        </p:blipFill>
        <p:spPr>
          <a:xfrm rot="0">
            <a:off x="1200131" y="1990693"/>
            <a:ext cx="6857895" cy="3924239"/>
          </a:xfrm>
          <a:prstGeom prst="rect"/>
          <a:noFill/>
          <a:ln w="12700" cmpd="sng" cap="flat">
            <a:noFill/>
            <a:prstDash val="solid"/>
            <a:miter/>
          </a:ln>
        </p:spPr>
      </p:pic>
    </p:spTree>
    <p:extLst>
      <p:ext uri="{BB962C8B-B14F-4D97-AF65-F5344CB8AC3E}">
        <p14:creationId xmlns:p14="http://schemas.microsoft.com/office/powerpoint/2010/main" val="94233429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755332" y="385444"/>
            <a:ext cx="4578668"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628640" y="1847820"/>
            <a:ext cx="8782685" cy="34918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rgbClr val="42CDEA"/>
                </a:solidFill>
                <a:latin typeface="Droid Sans" pitchFamily="0" charset="0"/>
                <a:ea typeface="宋体" pitchFamily="0" charset="0"/>
                <a:cs typeface="Lucida Sans" pitchFamily="0" charset="0"/>
              </a:rPr>
              <a:t>      The project demonstrates how a student can transform a static resume into a dynamic portfolio website. It serves as a platform to showcase technical skills, achievements, and extracurricular activities in a modern, interactive format. This portfolio will help Sankari in her academic growth, internships, and job opportunities.</a:t>
            </a:r>
            <a:endParaRPr lang="zh-CN" altLang="en-US" sz="3200" b="1" i="0" u="none" strike="noStrike" kern="1200" cap="none" spc="0" baseline="0">
              <a:solidFill>
                <a:srgbClr val="42CDEA"/>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463849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2"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2" name="组合"/>
          <p:cNvGrpSpPr>
            <a:grpSpLocks/>
          </p:cNvGrpSpPr>
          <p:nvPr/>
        </p:nvGrpSpPr>
        <p:grpSpPr>
          <a:xfrm>
            <a:off x="7448612" y="0"/>
            <a:ext cx="4743793" cy="6858466"/>
            <a:chOff x="7448612" y="0"/>
            <a:chExt cx="4743793" cy="6858466"/>
          </a:xfrm>
        </p:grpSpPr>
        <p:sp>
          <p:nvSpPr>
            <p:cNvPr id="6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6"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6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0"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4"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7" name="组合"/>
          <p:cNvGrpSpPr>
            <a:grpSpLocks/>
          </p:cNvGrpSpPr>
          <p:nvPr/>
        </p:nvGrpSpPr>
        <p:grpSpPr>
          <a:xfrm>
            <a:off x="466725" y="6410325"/>
            <a:ext cx="3705224" cy="295275"/>
            <a:chOff x="466725" y="6410325"/>
            <a:chExt cx="3705224" cy="295275"/>
          </a:xfrm>
        </p:grpSpPr>
        <p:pic>
          <p:nvPicPr>
            <p:cNvPr id="75"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7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9" name="矩形"/>
          <p:cNvSpPr>
            <a:spLocks/>
          </p:cNvSpPr>
          <p:nvPr/>
        </p:nvSpPr>
        <p:spPr>
          <a:xfrm rot="0">
            <a:off x="339818" y="2635309"/>
            <a:ext cx="9932118" cy="2806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6000" b="1" i="0" u="none" strike="noStrike" kern="1200" cap="none" spc="0" baseline="0">
                <a:solidFill>
                  <a:srgbClr val="42CDEA"/>
                </a:solidFill>
                <a:latin typeface="Droid Sans" pitchFamily="0" charset="0"/>
                <a:ea typeface="宋体" pitchFamily="0" charset="0"/>
                <a:cs typeface="Droid Sans" pitchFamily="0" charset="0"/>
              </a:rPr>
              <a:t>“Design and Development of a Digital Portfolio Website”</a:t>
            </a:r>
            <a:endParaRPr lang="en-US" altLang="zh-CN" sz="6000" b="1" i="0" u="none" strike="noStrike" kern="1200" cap="none" spc="0" baseline="0">
              <a:solidFill>
                <a:srgbClr val="42CDEA"/>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zh-CN" altLang="en-US" sz="6000" b="1" i="0" u="none" strike="noStrike" kern="1200" cap="none" spc="0" baseline="0">
              <a:solidFill>
                <a:srgbClr val="42CDEA"/>
              </a:solidFill>
              <a:latin typeface="Droid Sans" pitchFamily="0" charset="0"/>
              <a:ea typeface="宋体" pitchFamily="0" charset="0"/>
              <a:cs typeface="Lucida Sans" pitchFamily="0" charset="0"/>
            </a:endParaRPr>
          </a:p>
        </p:txBody>
      </p:sp>
      <p:sp>
        <p:nvSpPr>
          <p:cNvPr id="80" name="矩形"/>
          <p:cNvSpPr>
            <a:spLocks/>
          </p:cNvSpPr>
          <p:nvPr/>
        </p:nvSpPr>
        <p:spPr>
          <a:xfrm rot="0">
            <a:off x="5677494" y="3007132"/>
            <a:ext cx="857235" cy="358138"/>
          </a:xfrm>
          <a:prstGeom prst="rect"/>
          <a:noFill/>
          <a:ln w="12700" cmpd="sng" cap="flat">
            <a:noFill/>
            <a:prstDash val="solid"/>
            <a:miter/>
          </a:ln>
        </p:spPr>
      </p:sp>
      <mc:AlternateContent xmlns:mc="http://schemas.openxmlformats.org/markup-compatibility/2006">
        <mc:Choice xmlns:p14="http://schemas.microsoft.com/office/powerpoint/2010/main" Requires="p14">
          <p:contentPart r:id="rId3">
            <p14:nvContentPartPr>
              <p14:cNvPr id="81" name="对象"/>
              <p14:cNvContentPartPr>
                <a14:cpLocks xmlns:a14="http://schemas.microsoft.com/office/drawing/2010/main" noSelect="1" noChangeArrowheads="1"/>
              </p14:cNvContentPartPr>
              <p14:nvPr/>
            </p14:nvContentPartPr>
            <p14:xfrm>
              <a:off x="2313179" y="731372"/>
              <a:ext cx="51025" cy="25341"/>
            </p14:xfrm>
          </p:contentPart>
        </mc:Choice>
        <mc:Fallback/>
      </mc:AlternateContent>
      <mc:AlternateContent xmlns:mc="http://schemas.openxmlformats.org/markup-compatibility/2006">
        <mc:Choice xmlns:p14="http://schemas.microsoft.com/office/powerpoint/2010/main" Requires="p14">
          <p:contentPart r:id="rId4">
            <p14:nvContentPartPr>
              <p14:cNvPr id="82" name="对象"/>
              <p14:cNvContentPartPr>
                <a14:cpLocks xmlns:a14="http://schemas.microsoft.com/office/drawing/2010/main" noSelect="1" noChangeArrowheads="1"/>
              </p14:cNvContentPartPr>
              <p14:nvPr/>
            </p14:nvContentPartPr>
            <p14:xfrm>
              <a:off x="2782964" y="3830495"/>
              <a:ext cx="46931" cy="47480"/>
            </p14:xfrm>
          </p:contentPart>
        </mc:Choice>
        <mc:Fallback/>
      </mc:AlternateContent>
      <mc:AlternateContent xmlns:mc="http://schemas.openxmlformats.org/markup-compatibility/2006">
        <mc:Choice xmlns:p14="http://schemas.microsoft.com/office/powerpoint/2010/main" Requires="p14">
          <p:contentPart r:id="rId5">
            <p14:nvContentPartPr>
              <p14:cNvPr id="83" name="对象"/>
              <p14:cNvContentPartPr>
                <a14:cpLocks xmlns:a14="http://schemas.microsoft.com/office/drawing/2010/main" noSelect="1" noChangeArrowheads="1"/>
              </p14:cNvContentPartPr>
              <p14:nvPr/>
            </p14:nvContentPartPr>
            <p14:xfrm>
              <a:off x="1864675" y="5407805"/>
              <a:ext cx="91319" cy="35918"/>
            </p14:xfrm>
          </p:contentPart>
        </mc:Choice>
        <mc:Fallback/>
      </mc:AlternateContent>
      <mc:AlternateContent xmlns:mc="http://schemas.openxmlformats.org/markup-compatibility/2006">
        <mc:Choice xmlns:p14="http://schemas.microsoft.com/office/powerpoint/2010/main" Requires="p14">
          <p:contentPart r:id="rId6">
            <p14:nvContentPartPr>
              <p14:cNvPr id="84" name="对象"/>
              <p14:cNvContentPartPr>
                <a14:cpLocks xmlns:a14="http://schemas.microsoft.com/office/drawing/2010/main" noSelect="1" noChangeArrowheads="1"/>
              </p14:cNvContentPartPr>
              <p14:nvPr/>
            </p14:nvContentPartPr>
            <p14:xfrm>
              <a:off x="2322088" y="5345944"/>
              <a:ext cx="76133" cy="28793"/>
            </p14:xfrm>
          </p:contentPart>
        </mc:Choice>
        <mc:Fallback/>
      </mc:AlternateContent>
      <mc:AlternateContent xmlns:mc="http://schemas.openxmlformats.org/markup-compatibility/2006">
        <mc:Choice xmlns:p14="http://schemas.microsoft.com/office/powerpoint/2010/main" Requires="p14">
          <p:contentPart r:id="rId7">
            <p14:nvContentPartPr>
              <p14:cNvPr id="85" name="对象"/>
              <p14:cNvContentPartPr>
                <a14:cpLocks xmlns:a14="http://schemas.microsoft.com/office/drawing/2010/main" noSelect="1" noChangeArrowheads="1"/>
              </p14:cNvContentPartPr>
              <p14:nvPr/>
            </p14:nvContentPartPr>
            <p14:xfrm>
              <a:off x="7466806" y="5611909"/>
              <a:ext cx="60482" cy="35918"/>
            </p14:xfrm>
          </p:contentPart>
        </mc:Choice>
        <mc:Fallback/>
      </mc:AlternateContent>
    </p:spTree>
    <p:extLst>
      <p:ext uri="{BB962C8B-B14F-4D97-AF65-F5344CB8AC3E}">
        <p14:creationId xmlns:p14="http://schemas.microsoft.com/office/powerpoint/2010/main" val="20316939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8" name="组合"/>
          <p:cNvGrpSpPr>
            <a:grpSpLocks/>
          </p:cNvGrpSpPr>
          <p:nvPr/>
        </p:nvGrpSpPr>
        <p:grpSpPr>
          <a:xfrm>
            <a:off x="7467660" y="114298"/>
            <a:ext cx="4743795" cy="6858465"/>
            <a:chOff x="7467660" y="114298"/>
            <a:chExt cx="4743795" cy="6858465"/>
          </a:xfrm>
        </p:grpSpPr>
        <p:sp>
          <p:nvSpPr>
            <p:cNvPr id="89" name="曲线"/>
            <p:cNvSpPr>
              <a:spLocks/>
            </p:cNvSpPr>
            <p:nvPr/>
          </p:nvSpPr>
          <p:spPr>
            <a:xfrm rot="0">
              <a:off x="9396476" y="119122"/>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90" name="曲线"/>
            <p:cNvSpPr>
              <a:spLocks/>
            </p:cNvSpPr>
            <p:nvPr/>
          </p:nvSpPr>
          <p:spPr>
            <a:xfrm rot="0">
              <a:off x="7467660" y="3809193"/>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1" name="曲线"/>
            <p:cNvSpPr>
              <a:spLocks/>
            </p:cNvSpPr>
            <p:nvPr/>
          </p:nvSpPr>
          <p:spPr>
            <a:xfrm rot="0">
              <a:off x="9201149" y="114298"/>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5"/>
                  </a:lnTo>
                  <a:lnTo>
                    <a:pt x="21599" y="21595"/>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21927" y="114298"/>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5"/>
                  </a:lnTo>
                  <a:lnTo>
                    <a:pt x="21594" y="21595"/>
                  </a:lnTo>
                  <a:lnTo>
                    <a:pt x="21594" y="0"/>
                  </a:lnTo>
                  <a:close/>
                </a:path>
              </a:pathLst>
            </a:custGeom>
            <a:solidFill>
              <a:srgbClr val="5FCAEE">
                <a:alpha val="20000"/>
              </a:srgbClr>
            </a:solidFill>
            <a:ln cmpd="sng" cap="flat">
              <a:noFill/>
              <a:prstDash val="solid"/>
              <a:miter/>
            </a:ln>
          </p:spPr>
        </p:sp>
        <p:sp>
          <p:nvSpPr>
            <p:cNvPr id="93" name="曲线"/>
            <p:cNvSpPr>
              <a:spLocks/>
            </p:cNvSpPr>
            <p:nvPr/>
          </p:nvSpPr>
          <p:spPr>
            <a:xfrm rot="0">
              <a:off x="8953499" y="3162298"/>
              <a:ext cx="3257550" cy="3810000"/>
            </a:xfrm>
            <a:custGeom>
              <a:gdLst>
                <a:gd name="T1" fmla="*/ 0 w 21600"/>
                <a:gd name="T2" fmla="*/ 0 h 21600"/>
                <a:gd name="T3" fmla="*/ 21600 w 21600"/>
                <a:gd name="T4" fmla="*/ 21600 h 21600"/>
              </a:gdLst>
              <a:rect l="T1" t="T2" r="T3" b="T4"/>
              <a:pathLst>
                <a:path w="21600" h="21600">
                  <a:moveTo>
                    <a:pt x="21600" y="0"/>
                  </a:moveTo>
                  <a:lnTo>
                    <a:pt x="0" y="21599"/>
                  </a:lnTo>
                  <a:lnTo>
                    <a:pt x="21600" y="21599"/>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56979" y="114298"/>
              <a:ext cx="2854322" cy="6858000"/>
            </a:xfrm>
            <a:custGeom>
              <a:gdLst>
                <a:gd name="T1" fmla="*/ 0 w 21600"/>
                <a:gd name="T2" fmla="*/ 0 h 21600"/>
                <a:gd name="T3" fmla="*/ 21600 w 21600"/>
                <a:gd name="T4" fmla="*/ 21600 h 21600"/>
              </a:gdLst>
              <a:rect l="T1" t="T2" r="T3" b="T4"/>
              <a:pathLst>
                <a:path w="21600" h="21600">
                  <a:moveTo>
                    <a:pt x="21598" y="0"/>
                  </a:moveTo>
                  <a:lnTo>
                    <a:pt x="0" y="0"/>
                  </a:lnTo>
                  <a:lnTo>
                    <a:pt x="18687" y="21595"/>
                  </a:lnTo>
                  <a:lnTo>
                    <a:pt x="21598" y="21595"/>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915651" y="114298"/>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5"/>
                  </a:lnTo>
                  <a:lnTo>
                    <a:pt x="21598" y="21595"/>
                  </a:lnTo>
                  <a:lnTo>
                    <a:pt x="21598" y="0"/>
                  </a:lnTo>
                  <a:close/>
                </a:path>
              </a:pathLst>
            </a:custGeom>
            <a:solidFill>
              <a:srgbClr val="2D83C3">
                <a:alpha val="70000"/>
              </a:srgbClr>
            </a:solidFill>
            <a:ln cmpd="sng" cap="flat">
              <a:noFill/>
              <a:prstDash val="solid"/>
              <a:miter/>
            </a:ln>
          </p:spPr>
        </p:sp>
        <p:sp>
          <p:nvSpPr>
            <p:cNvPr id="96" name="曲线"/>
            <p:cNvSpPr>
              <a:spLocks/>
            </p:cNvSpPr>
            <p:nvPr/>
          </p:nvSpPr>
          <p:spPr>
            <a:xfrm rot="0">
              <a:off x="10955298" y="114298"/>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5"/>
                  </a:lnTo>
                  <a:lnTo>
                    <a:pt x="21595" y="21595"/>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91775" y="3705223"/>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6" name="组合"/>
          <p:cNvGrpSpPr>
            <a:grpSpLocks/>
          </p:cNvGrpSpPr>
          <p:nvPr/>
        </p:nvGrpSpPr>
        <p:grpSpPr>
          <a:xfrm>
            <a:off x="1276331" y="4076694"/>
            <a:ext cx="4124323" cy="3353419"/>
            <a:chOff x="1276331" y="4076694"/>
            <a:chExt cx="4124323" cy="3353419"/>
          </a:xfrm>
        </p:grpSpPr>
        <p:pic>
          <p:nvPicPr>
            <p:cNvPr id="104" name="图片"/>
            <p:cNvPicPr>
              <a:picLocks/>
            </p:cNvPicPr>
            <p:nvPr/>
          </p:nvPicPr>
          <p:blipFill>
            <a:blip r:embed="rId2" cstate="print"/>
            <a:stretch>
              <a:fillRect/>
            </a:stretch>
          </p:blipFill>
          <p:spPr>
            <a:xfrm rot="0">
              <a:off x="1695430" y="6963187"/>
              <a:ext cx="3705224" cy="328976"/>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1276331" y="4076694"/>
              <a:ext cx="1733548" cy="3353419"/>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138336" y="1051057"/>
            <a:ext cx="5901633" cy="543496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rPr>
              <a:t>Problem Statement</a:t>
            </a:r>
            <a:endPar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rPr>
              <a:t>Project Overview</a:t>
            </a:r>
            <a:endPar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rPr>
              <a:t>End Users</a:t>
            </a:r>
            <a:endPar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rPr>
              <a:t>Tools and Technologies</a:t>
            </a:r>
            <a:endPar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rPr>
              <a:t>Portfolio design and Layout</a:t>
            </a:r>
            <a:endPar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rPr>
              <a:t>Features and Functionality</a:t>
            </a:r>
            <a:endPar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rPr>
              <a:t>Results and Screenshots</a:t>
            </a:r>
            <a:endPar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rPr>
              <a:t>Conclusion</a:t>
            </a:r>
            <a:endPar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rPr>
              <a:t>Github Link</a:t>
            </a:r>
            <a:endParaRPr lang="en-US" altLang="zh-CN" sz="3200" b="1" i="0" u="none" strike="noStrike" kern="1200" cap="none" spc="0" baseline="0">
              <a:solidFill>
                <a:srgbClr val="42CDEA"/>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3200" b="1" i="0" u="none" strike="noStrike" kern="1200" cap="none" spc="0" baseline="0">
              <a:solidFill>
                <a:srgbClr val="42CDEA"/>
              </a:solidFill>
              <a:latin typeface="Times New Roman" pitchFamily="18" charset="0"/>
              <a:ea typeface="宋体" pitchFamily="0" charset="0"/>
              <a:cs typeface="Times New Roman" pitchFamily="18" charset="0"/>
            </a:endParaRPr>
          </a:p>
        </p:txBody>
      </p:sp>
      <p:sp>
        <p:nvSpPr>
          <p:cNvPr id="110" name="矩形"/>
          <p:cNvSpPr>
            <a:spLocks/>
          </p:cNvSpPr>
          <p:nvPr/>
        </p:nvSpPr>
        <p:spPr>
          <a:xfrm rot="0">
            <a:off x="5677494" y="3007132"/>
            <a:ext cx="857235" cy="358138"/>
          </a:xfrm>
          <a:prstGeom prst="rect"/>
          <a:noFill/>
          <a:ln w="12700" cmpd="sng" cap="flat">
            <a:noFill/>
            <a:prstDash val="solid"/>
            <a:miter/>
          </a:ln>
        </p:spPr>
      </p:sp>
    </p:spTree>
    <p:extLst>
      <p:ext uri="{BB962C8B-B14F-4D97-AF65-F5344CB8AC3E}">
        <p14:creationId xmlns:p14="http://schemas.microsoft.com/office/powerpoint/2010/main" val="3281358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6" name="矩形"/>
          <p:cNvSpPr>
            <a:spLocks/>
          </p:cNvSpPr>
          <p:nvPr/>
        </p:nvSpPr>
        <p:spPr>
          <a:xfrm rot="0">
            <a:off x="5677494" y="3007132"/>
            <a:ext cx="857235" cy="358138"/>
          </a:xfrm>
          <a:prstGeom prst="rect"/>
          <a:noFill/>
          <a:ln w="12700" cmpd="sng" cap="flat">
            <a:noFill/>
            <a:prstDash val="solid"/>
            <a:miter/>
          </a:ln>
        </p:spPr>
      </p:sp>
      <p:sp>
        <p:nvSpPr>
          <p:cNvPr id="117" name="矩形"/>
          <p:cNvSpPr>
            <a:spLocks/>
          </p:cNvSpPr>
          <p:nvPr/>
        </p:nvSpPr>
        <p:spPr>
          <a:xfrm rot="0">
            <a:off x="838186" y="2452651"/>
            <a:ext cx="8137769" cy="3006089"/>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eaLnBrk="1" fontAlgn="auto" latinLnBrk="0" hangingPunct="1">
              <a:lnSpc>
                <a:spcPct val="100000"/>
              </a:lnSpc>
              <a:spcBef>
                <a:spcPts val="0"/>
              </a:spcBef>
              <a:spcAft>
                <a:spcPts val="0"/>
              </a:spcAft>
              <a:buNone/>
            </a:pPr>
            <a:r>
              <a:rPr lang="en-US" altLang="zh-CN" sz="3200" b="1" i="0" u="none" strike="noStrike" kern="1200" cap="none" spc="0" baseline="0">
                <a:solidFill>
                  <a:srgbClr val="42CDEA"/>
                </a:solidFill>
                <a:latin typeface="Droid Sans" pitchFamily="0" charset="0"/>
                <a:ea typeface="宋体" pitchFamily="0" charset="0"/>
                <a:cs typeface="Droid Sans" pitchFamily="0" charset="0"/>
              </a:rPr>
              <a:t>In  today's digital world, having an online portfolio is essential for students to showcase their skills, projects, and achievements. Traditional resumes are static, whereas digital portfolios allow interactive, visually appealing, and accessible self-presentation.</a:t>
            </a:r>
            <a:endParaRPr lang="en-US" altLang="zh-CN" sz="3200" b="1" i="0" u="none" strike="noStrike" kern="1200" cap="none" spc="0" baseline="0">
              <a:solidFill>
                <a:srgbClr val="42CDEA"/>
              </a:solidFill>
              <a:latin typeface="Droid Sans" pitchFamily="0" charset="0"/>
              <a:ea typeface="宋体" pitchFamily="0" charset="0"/>
              <a:cs typeface="Droid Sans" pitchFamily="0" charset="0"/>
            </a:endParaRPr>
          </a:p>
          <a:p>
            <a:pPr marL="0" indent="0" algn="ctr" eaLnBrk="1" fontAlgn="auto" latinLnBrk="0" hangingPunct="1">
              <a:lnSpc>
                <a:spcPct val="100000"/>
              </a:lnSpc>
              <a:spcBef>
                <a:spcPts val="0"/>
              </a:spcBef>
              <a:spcAft>
                <a:spcPts val="0"/>
              </a:spcAft>
              <a:buNone/>
            </a:pPr>
            <a:endParaRPr lang="zh-CN" altLang="en-US" sz="3200" b="1" i="0" u="none" strike="noStrike" kern="1200" cap="none" spc="0" baseline="0">
              <a:solidFill>
                <a:srgbClr val="42CDEA"/>
              </a:solidFill>
              <a:latin typeface="Droid Sans" pitchFamily="0" charset="0"/>
              <a:ea typeface="宋体" pitchFamily="0" charset="0"/>
              <a:cs typeface="Lucida Sans" pitchFamily="0" charset="0"/>
            </a:endParaRPr>
          </a:p>
        </p:txBody>
      </p:sp>
      <p:sp>
        <p:nvSpPr>
          <p:cNvPr id="118" name="矩形"/>
          <p:cNvSpPr>
            <a:spLocks/>
          </p:cNvSpPr>
          <p:nvPr/>
        </p:nvSpPr>
        <p:spPr>
          <a:xfrm rot="0">
            <a:off x="5677494" y="3015637"/>
            <a:ext cx="857235" cy="358140"/>
          </a:xfrm>
          <a:prstGeom prst="rect"/>
          <a:noFill/>
          <a:ln w="12700" cmpd="sng" cap="flat">
            <a:noFill/>
            <a:prstDash val="solid"/>
            <a:miter/>
          </a:ln>
        </p:spPr>
      </p:sp>
      <p:sp>
        <p:nvSpPr>
          <p:cNvPr id="119" name="矩形"/>
          <p:cNvSpPr>
            <a:spLocks/>
          </p:cNvSpPr>
          <p:nvPr/>
        </p:nvSpPr>
        <p:spPr>
          <a:xfrm rot="0">
            <a:off x="5867991" y="3206134"/>
            <a:ext cx="857235" cy="358140"/>
          </a:xfrm>
          <a:prstGeom prst="rect"/>
          <a:noFill/>
          <a:ln w="12700" cmpd="sng" cap="flat">
            <a:noFill/>
            <a:prstDash val="solid"/>
            <a:miter/>
          </a:ln>
        </p:spPr>
      </p:sp>
    </p:spTree>
    <p:extLst>
      <p:ext uri="{BB962C8B-B14F-4D97-AF65-F5344CB8AC3E}">
        <p14:creationId xmlns:p14="http://schemas.microsoft.com/office/powerpoint/2010/main" val="15809962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123821" y="2209765"/>
            <a:ext cx="9859294" cy="3006090"/>
          </a:xfrm>
          <a:prstGeom prst="rect"/>
          <a:solidFill>
            <a:srgbClr val="FFFFFF"/>
          </a:solid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200" b="1" i="0" u="none" strike="noStrike" kern="1200" cap="none" spc="0" baseline="0">
                <a:solidFill>
                  <a:srgbClr val="42CDEA"/>
                </a:solidFill>
                <a:latin typeface="Droid Sans" pitchFamily="0" charset="0"/>
                <a:ea typeface="宋体" pitchFamily="0" charset="0"/>
                <a:cs typeface="Droid Sans" pitchFamily="0" charset="0"/>
              </a:rPr>
              <a:t>•T</a:t>
            </a:r>
            <a:r>
              <a:rPr lang="en-US" altLang="zh-CN" sz="3200" b="1" i="0" u="none" strike="noStrike" kern="1200" cap="none" spc="0" baseline="0">
                <a:solidFill>
                  <a:srgbClr val="42CDEA"/>
                </a:solidFill>
                <a:latin typeface="Droid Sans" pitchFamily="0" charset="0"/>
                <a:ea typeface="宋体" pitchFamily="0" charset="0"/>
                <a:cs typeface="Lucida Sans" pitchFamily="0" charset="0"/>
              </a:rPr>
              <a:t>his project is a Digital Portfolio Website designed using HTML, CSS, and JavaScript.</a:t>
            </a:r>
            <a:endParaRPr lang="en-US" altLang="zh-CN" sz="32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eaLnBrk="1" fontAlgn="auto" latinLnBrk="0" hangingPunct="1">
              <a:lnSpc>
                <a:spcPct val="100000"/>
              </a:lnSpc>
              <a:spcBef>
                <a:spcPts val="0"/>
              </a:spcBef>
              <a:spcAft>
                <a:spcPts val="0"/>
              </a:spcAft>
              <a:buNone/>
            </a:pPr>
            <a:endParaRPr lang="en-US" altLang="zh-CN" sz="32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eaLnBrk="1" fontAlgn="auto" latinLnBrk="0" hangingPunct="1">
              <a:lnSpc>
                <a:spcPct val="100000"/>
              </a:lnSpc>
              <a:spcBef>
                <a:spcPts val="0"/>
              </a:spcBef>
              <a:spcAft>
                <a:spcPts val="0"/>
              </a:spcAft>
              <a:buNone/>
            </a:pPr>
            <a:r>
              <a:rPr lang="en-US" altLang="zh-CN" sz="3200" b="1" i="0" u="none" strike="noStrike" kern="1200" cap="none" spc="0" baseline="0">
                <a:solidFill>
                  <a:srgbClr val="42CDEA"/>
                </a:solidFill>
                <a:latin typeface="Droid Sans" pitchFamily="0" charset="0"/>
                <a:ea typeface="宋体" pitchFamily="0" charset="0"/>
                <a:cs typeface="Droid Sans" pitchFamily="0" charset="0"/>
              </a:rPr>
              <a:t>•</a:t>
            </a:r>
            <a:r>
              <a:rPr lang="en-US" altLang="zh-CN" sz="3200" b="1" i="0" u="none" strike="noStrike" kern="1200" cap="none" spc="0" baseline="0">
                <a:solidFill>
                  <a:srgbClr val="42CDEA"/>
                </a:solidFill>
                <a:latin typeface="Droid Sans" pitchFamily="0" charset="0"/>
                <a:ea typeface="宋体" pitchFamily="0" charset="0"/>
                <a:cs typeface="Lucida Sans" pitchFamily="0" charset="0"/>
              </a:rPr>
              <a:t>It highlights personal details, skills, hobbies, and academic projects in a clean, user-friendly design.</a:t>
            </a:r>
            <a:endParaRPr lang="en-US" altLang="zh-CN" sz="32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eaLnBrk="1" fontAlgn="auto" latinLnBrk="0" hangingPunct="1">
              <a:lnSpc>
                <a:spcPct val="100000"/>
              </a:lnSpc>
              <a:spcBef>
                <a:spcPts val="0"/>
              </a:spcBef>
              <a:spcAft>
                <a:spcPts val="0"/>
              </a:spcAft>
              <a:buNone/>
            </a:pPr>
            <a:endParaRPr lang="zh-CN" altLang="en-US" sz="3200" b="1" i="0" u="none" strike="noStrike" kern="1200" cap="none" spc="0" baseline="0">
              <a:solidFill>
                <a:srgbClr val="42CDEA"/>
              </a:solidFill>
              <a:latin typeface="Droid Sans" pitchFamily="0" charset="0"/>
              <a:ea typeface="宋体" pitchFamily="0" charset="0"/>
              <a:cs typeface="Lucida Sans" pitchFamily="0" charset="0"/>
            </a:endParaRPr>
          </a:p>
        </p:txBody>
      </p:sp>
      <p:sp>
        <p:nvSpPr>
          <p:cNvPr id="126" name="矩形"/>
          <p:cNvSpPr>
            <a:spLocks/>
          </p:cNvSpPr>
          <p:nvPr/>
        </p:nvSpPr>
        <p:spPr>
          <a:xfrm rot="0">
            <a:off x="5677494" y="3007132"/>
            <a:ext cx="857235" cy="358138"/>
          </a:xfrm>
          <a:prstGeom prst="rect"/>
          <a:noFill/>
          <a:ln w="12700" cmpd="sng" cap="flat">
            <a:noFill/>
            <a:prstDash val="solid"/>
            <a:miter/>
          </a:ln>
        </p:spPr>
      </p:sp>
    </p:spTree>
    <p:extLst>
      <p:ext uri="{BB962C8B-B14F-4D97-AF65-F5344CB8AC3E}">
        <p14:creationId xmlns:p14="http://schemas.microsoft.com/office/powerpoint/2010/main" val="151168197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5685007" y="3015834"/>
            <a:ext cx="857235" cy="358138"/>
          </a:xfrm>
          <a:prstGeom prst="rect"/>
          <a:noFill/>
          <a:ln w="12700" cmpd="sng" cap="flat">
            <a:noFill/>
            <a:prstDash val="solid"/>
            <a:miter/>
          </a:ln>
        </p:spPr>
      </p:sp>
      <p:sp>
        <p:nvSpPr>
          <p:cNvPr id="133" name="矩形"/>
          <p:cNvSpPr>
            <a:spLocks/>
          </p:cNvSpPr>
          <p:nvPr/>
        </p:nvSpPr>
        <p:spPr>
          <a:xfrm rot="0">
            <a:off x="5808004" y="3206332"/>
            <a:ext cx="924738" cy="358138"/>
          </a:xfrm>
          <a:prstGeom prst="rect"/>
          <a:noFill/>
          <a:ln w="12700" cmpd="sng" cap="flat">
            <a:noFill/>
            <a:prstDash val="solid"/>
            <a:miter/>
          </a:ln>
        </p:spPr>
      </p:sp>
      <mc:AlternateContent xmlns:mc="http://schemas.openxmlformats.org/markup-compatibility/2006">
        <mc:Choice xmlns:p14="http://schemas.microsoft.com/office/powerpoint/2010/main" Requires="p14">
          <p:contentPart r:id="rId2">
            <p14:nvContentPartPr>
              <p14:cNvPr id="134" name="对象"/>
              <p14:cNvContentPartPr>
                <a14:cpLocks xmlns:a14="http://schemas.microsoft.com/office/drawing/2010/main" noSelect="1" noChangeArrowheads="1"/>
              </p14:cNvContentPartPr>
              <p14:nvPr/>
            </p14:nvContentPartPr>
            <p14:xfrm>
              <a:off x="3134313" y="3429130"/>
              <a:ext cx="35919" cy="35919"/>
            </p14:xfrm>
          </p:contentPart>
        </mc:Choice>
        <mc:Fallback/>
      </mc:AlternateContent>
      <mc:AlternateContent xmlns:mc="http://schemas.openxmlformats.org/markup-compatibility/2006">
        <mc:Choice xmlns:p14="http://schemas.microsoft.com/office/powerpoint/2010/main" Requires="p14">
          <p:contentPart r:id="rId3">
            <p14:nvContentPartPr>
              <p14:cNvPr id="135" name="对象"/>
              <p14:cNvContentPartPr>
                <a14:cpLocks xmlns:a14="http://schemas.microsoft.com/office/drawing/2010/main" noSelect="1" noChangeArrowheads="1"/>
              </p14:cNvContentPartPr>
              <p14:nvPr/>
            </p14:nvContentPartPr>
            <p14:xfrm>
              <a:off x="3058838" y="3311021"/>
              <a:ext cx="50799" cy="22677"/>
            </p14:xfrm>
          </p:contentPart>
        </mc:Choice>
        <mc:Fallback/>
      </mc:AlternateContent>
      <p:sp>
        <p:nvSpPr>
          <p:cNvPr id="136" name="矩形"/>
          <p:cNvSpPr>
            <a:spLocks/>
          </p:cNvSpPr>
          <p:nvPr/>
        </p:nvSpPr>
        <p:spPr>
          <a:xfrm rot="0">
            <a:off x="191489" y="2209766"/>
            <a:ext cx="10436243"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2800" b="1" i="0" u="none" strike="noStrike" kern="1200" cap="none" spc="0" baseline="0">
                <a:solidFill>
                  <a:srgbClr val="42CDEA"/>
                </a:solidFill>
                <a:latin typeface="Droid Sans" pitchFamily="0" charset="0"/>
                <a:ea typeface="宋体" pitchFamily="0" charset="0"/>
                <a:cs typeface="Droid Sans" pitchFamily="0" charset="0"/>
              </a:rPr>
              <a:t>•</a:t>
            </a:r>
            <a:r>
              <a:rPr lang="en-US" altLang="zh-CN" sz="2800" b="1" i="0" u="none" strike="noStrike" kern="1200" cap="none" spc="0" baseline="0">
                <a:solidFill>
                  <a:srgbClr val="42CDEA"/>
                </a:solidFill>
                <a:latin typeface="Droid Sans" pitchFamily="0" charset="0"/>
                <a:ea typeface="宋体" pitchFamily="0" charset="0"/>
                <a:cs typeface="Lucida Sans" pitchFamily="0" charset="0"/>
              </a:rPr>
              <a:t>Students who want to showcase their academic and project work</a:t>
            </a:r>
            <a:endParaRPr lang="en-US" altLang="zh-CN" sz="28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eaLnBrk="1" fontAlgn="auto" latinLnBrk="0" hangingPunct="1">
              <a:lnSpc>
                <a:spcPct val="100000"/>
              </a:lnSpc>
              <a:spcBef>
                <a:spcPts val="0"/>
              </a:spcBef>
              <a:spcAft>
                <a:spcPts val="0"/>
              </a:spcAft>
              <a:buNone/>
            </a:pPr>
            <a:endParaRPr lang="en-US" altLang="zh-CN" sz="28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eaLnBrk="1" fontAlgn="auto" latinLnBrk="0" hangingPunct="1">
              <a:lnSpc>
                <a:spcPct val="100000"/>
              </a:lnSpc>
              <a:spcBef>
                <a:spcPts val="0"/>
              </a:spcBef>
              <a:spcAft>
                <a:spcPts val="0"/>
              </a:spcAft>
              <a:buNone/>
            </a:pPr>
            <a:r>
              <a:rPr lang="en-US" altLang="zh-CN" sz="2800" b="1" i="0" u="none" strike="noStrike" kern="1200" cap="none" spc="0" baseline="0">
                <a:solidFill>
                  <a:srgbClr val="42CDEA"/>
                </a:solidFill>
                <a:latin typeface="Droid Sans" pitchFamily="0" charset="0"/>
                <a:ea typeface="宋体" pitchFamily="0" charset="0"/>
                <a:cs typeface="Droid Sans" pitchFamily="0" charset="0"/>
              </a:rPr>
              <a:t>•</a:t>
            </a:r>
            <a:r>
              <a:rPr lang="en-US" altLang="zh-CN" sz="2800" b="1" i="0" u="none" strike="noStrike" kern="1200" cap="none" spc="0" baseline="0">
                <a:solidFill>
                  <a:srgbClr val="42CDEA"/>
                </a:solidFill>
                <a:latin typeface="Droid Sans" pitchFamily="0" charset="0"/>
                <a:ea typeface="宋体" pitchFamily="0" charset="0"/>
                <a:cs typeface="Lucida Sans" pitchFamily="0" charset="0"/>
              </a:rPr>
              <a:t>Recruiters &amp; employers looking for candidate profiles</a:t>
            </a:r>
            <a:endParaRPr lang="en-US" altLang="zh-CN" sz="28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eaLnBrk="1" fontAlgn="auto" latinLnBrk="0" hangingPunct="1">
              <a:lnSpc>
                <a:spcPct val="100000"/>
              </a:lnSpc>
              <a:spcBef>
                <a:spcPts val="0"/>
              </a:spcBef>
              <a:spcAft>
                <a:spcPts val="0"/>
              </a:spcAft>
              <a:buNone/>
            </a:pPr>
            <a:endParaRPr lang="en-US" altLang="zh-CN" sz="28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eaLnBrk="1" fontAlgn="auto" latinLnBrk="0" hangingPunct="1">
              <a:lnSpc>
                <a:spcPct val="100000"/>
              </a:lnSpc>
              <a:spcBef>
                <a:spcPts val="0"/>
              </a:spcBef>
              <a:spcAft>
                <a:spcPts val="0"/>
              </a:spcAft>
              <a:buNone/>
            </a:pPr>
            <a:r>
              <a:rPr lang="en-US" altLang="zh-CN" sz="2800" b="1" i="0" u="none" strike="noStrike" kern="1200" cap="none" spc="0" baseline="0">
                <a:solidFill>
                  <a:srgbClr val="42CDEA"/>
                </a:solidFill>
                <a:latin typeface="Droid Sans" pitchFamily="0" charset="0"/>
                <a:ea typeface="宋体" pitchFamily="0" charset="0"/>
                <a:cs typeface="Droid Sans" pitchFamily="0" charset="0"/>
              </a:rPr>
              <a:t>•T</a:t>
            </a:r>
            <a:r>
              <a:rPr lang="en-US" altLang="zh-CN" sz="2800" b="1" i="0" u="none" strike="noStrike" kern="1200" cap="none" spc="0" baseline="0">
                <a:solidFill>
                  <a:srgbClr val="42CDEA"/>
                </a:solidFill>
                <a:latin typeface="Droid Sans" pitchFamily="0" charset="0"/>
                <a:ea typeface="宋体" pitchFamily="0" charset="0"/>
                <a:cs typeface="Lucida Sans" pitchFamily="0" charset="0"/>
              </a:rPr>
              <a:t>eachers &amp; mentors for project evaluation</a:t>
            </a:r>
            <a:endParaRPr lang="en-US" altLang="zh-CN" sz="28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eaLnBrk="1" fontAlgn="auto" latinLnBrk="0" hangingPunct="1">
              <a:lnSpc>
                <a:spcPct val="100000"/>
              </a:lnSpc>
              <a:spcBef>
                <a:spcPts val="0"/>
              </a:spcBef>
              <a:spcAft>
                <a:spcPts val="0"/>
              </a:spcAft>
              <a:buNone/>
            </a:pPr>
            <a:endParaRPr lang="en-US" altLang="zh-CN" sz="28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eaLnBrk="1" fontAlgn="auto" latinLnBrk="0" hangingPunct="1">
              <a:lnSpc>
                <a:spcPct val="100000"/>
              </a:lnSpc>
              <a:spcBef>
                <a:spcPts val="0"/>
              </a:spcBef>
              <a:spcAft>
                <a:spcPts val="0"/>
              </a:spcAft>
              <a:buNone/>
            </a:pPr>
            <a:r>
              <a:rPr lang="en-US" altLang="zh-CN" sz="2800" b="1" i="0" u="none" strike="noStrike" kern="1200" cap="none" spc="0" baseline="0">
                <a:solidFill>
                  <a:srgbClr val="42CDEA"/>
                </a:solidFill>
                <a:latin typeface="Droid Sans" pitchFamily="0" charset="0"/>
                <a:ea typeface="宋体" pitchFamily="0" charset="0"/>
                <a:cs typeface="Droid Sans" pitchFamily="0" charset="0"/>
              </a:rPr>
              <a:t>•Ge</a:t>
            </a:r>
            <a:r>
              <a:rPr lang="en-US" altLang="zh-CN" sz="2800" b="1" i="0" u="none" strike="noStrike" kern="1200" cap="none" spc="0" baseline="0">
                <a:solidFill>
                  <a:srgbClr val="42CDEA"/>
                </a:solidFill>
                <a:latin typeface="Droid Sans" pitchFamily="0" charset="0"/>
                <a:ea typeface="宋体" pitchFamily="0" charset="0"/>
                <a:cs typeface="Lucida Sans" pitchFamily="0" charset="0"/>
              </a:rPr>
              <a:t>neral audience exploring student achievements</a:t>
            </a:r>
            <a:endParaRPr lang="zh-CN" altLang="en-US" sz="2800" b="1" i="0" u="none" strike="noStrike" kern="1200" cap="none" spc="0" baseline="0">
              <a:solidFill>
                <a:srgbClr val="42CDEA"/>
              </a:solidFill>
              <a:latin typeface="Droid Sans" pitchFamily="0" charset="0"/>
              <a:ea typeface="宋体" pitchFamily="0" charset="0"/>
              <a:cs typeface="Lucida Sans" pitchFamily="0" charset="0"/>
            </a:endParaRPr>
          </a:p>
        </p:txBody>
      </p:sp>
      <p:sp>
        <p:nvSpPr>
          <p:cNvPr id="137" name="矩形"/>
          <p:cNvSpPr>
            <a:spLocks/>
          </p:cNvSpPr>
          <p:nvPr/>
        </p:nvSpPr>
        <p:spPr>
          <a:xfrm rot="0">
            <a:off x="5677494" y="3007132"/>
            <a:ext cx="857235" cy="358140"/>
          </a:xfrm>
          <a:prstGeom prst="rect"/>
          <a:noFill/>
          <a:ln w="12700" cmpd="sng" cap="flat">
            <a:noFill/>
            <a:prstDash val="solid"/>
            <a:miter/>
          </a:ln>
        </p:spPr>
      </p:sp>
    </p:spTree>
    <p:extLst>
      <p:ext uri="{BB962C8B-B14F-4D97-AF65-F5344CB8AC3E}">
        <p14:creationId xmlns:p14="http://schemas.microsoft.com/office/powerpoint/2010/main" val="90845805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4" name="矩形"/>
          <p:cNvSpPr>
            <a:spLocks/>
          </p:cNvSpPr>
          <p:nvPr/>
        </p:nvSpPr>
        <p:spPr>
          <a:xfrm rot="0">
            <a:off x="5677494" y="3007132"/>
            <a:ext cx="857235" cy="358138"/>
          </a:xfrm>
          <a:prstGeom prst="rect"/>
          <a:noFill/>
          <a:ln w="12700" cmpd="sng" cap="flat">
            <a:noFill/>
            <a:prstDash val="solid"/>
            <a:miter/>
          </a:ln>
        </p:spPr>
      </p:sp>
      <p:sp>
        <p:nvSpPr>
          <p:cNvPr id="145" name="矩形"/>
          <p:cNvSpPr>
            <a:spLocks/>
          </p:cNvSpPr>
          <p:nvPr/>
        </p:nvSpPr>
        <p:spPr>
          <a:xfrm rot="29060">
            <a:off x="409568" y="2057366"/>
            <a:ext cx="8275916"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2400" b="1" i="0" u="none" strike="noStrike" kern="1200" cap="none" spc="0" baseline="0">
                <a:solidFill>
                  <a:srgbClr val="00B0F0"/>
                </a:solidFill>
                <a:latin typeface="Droid Sans" pitchFamily="0" charset="0"/>
                <a:ea typeface="宋体" pitchFamily="0" charset="0"/>
                <a:cs typeface="Droid Sans" pitchFamily="0" charset="0"/>
              </a:rPr>
              <a:t>HTML5 – Structure of the webpage</a:t>
            </a:r>
            <a:endParaRPr lang="en-US" altLang="zh-CN" sz="2400" b="1" i="0" u="none" strike="noStrike" kern="1200" cap="none" spc="0" baseline="0">
              <a:solidFill>
                <a:srgbClr val="00B0F0"/>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2400" b="1" i="0" u="none" strike="noStrike" kern="1200" cap="none" spc="0" baseline="0">
              <a:solidFill>
                <a:srgbClr val="00B0F0"/>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2400" b="1" i="0" u="none" strike="noStrike" kern="1200" cap="none" spc="0" baseline="0">
                <a:solidFill>
                  <a:srgbClr val="00B0F0"/>
                </a:solidFill>
                <a:latin typeface="Droid Sans" pitchFamily="0" charset="0"/>
                <a:ea typeface="宋体" pitchFamily="0" charset="0"/>
                <a:cs typeface="Droid Sans" pitchFamily="0" charset="0"/>
              </a:rPr>
              <a:t>CSS3 – Styling and responsive design</a:t>
            </a:r>
            <a:endParaRPr lang="en-US" altLang="zh-CN" sz="2400" b="1" i="0" u="none" strike="noStrike" kern="1200" cap="none" spc="0" baseline="0">
              <a:solidFill>
                <a:srgbClr val="00B0F0"/>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2400" b="1" i="0" u="none" strike="noStrike" kern="1200" cap="none" spc="0" baseline="0">
              <a:solidFill>
                <a:srgbClr val="00B0F0"/>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2400" b="1" i="0" u="none" strike="noStrike" kern="1200" cap="none" spc="0" baseline="0">
                <a:solidFill>
                  <a:srgbClr val="00B0F0"/>
                </a:solidFill>
                <a:latin typeface="Droid Sans" pitchFamily="0" charset="0"/>
                <a:ea typeface="宋体" pitchFamily="0" charset="0"/>
                <a:cs typeface="Droid Sans" pitchFamily="0" charset="0"/>
              </a:rPr>
              <a:t>JavaScript – Interactivity</a:t>
            </a:r>
            <a:endParaRPr lang="en-US" altLang="zh-CN" sz="2400" b="1" i="0" u="none" strike="noStrike" kern="1200" cap="none" spc="0" baseline="0">
              <a:solidFill>
                <a:srgbClr val="00B0F0"/>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2400" b="1" i="0" u="none" strike="noStrike" kern="1200" cap="none" spc="0" baseline="0">
              <a:solidFill>
                <a:srgbClr val="00B0F0"/>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2400" b="1" i="0" u="none" strike="noStrike" kern="1200" cap="none" spc="0" baseline="0">
                <a:solidFill>
                  <a:srgbClr val="00B0F0"/>
                </a:solidFill>
                <a:latin typeface="Droid Sans" pitchFamily="0" charset="0"/>
                <a:ea typeface="宋体" pitchFamily="0" charset="0"/>
                <a:cs typeface="Droid Sans" pitchFamily="0" charset="0"/>
              </a:rPr>
              <a:t>GitHub – Hosting and version control</a:t>
            </a:r>
            <a:endParaRPr lang="zh-CN" altLang="en-US" sz="2400" b="1" i="0" u="none" strike="noStrike" kern="1200" cap="none" spc="0" baseline="0">
              <a:solidFill>
                <a:srgbClr val="00B0F0"/>
              </a:solidFill>
              <a:latin typeface="Droid Sans" pitchFamily="0" charset="0"/>
              <a:ea typeface="宋体" pitchFamily="0" charset="0"/>
              <a:cs typeface="Lucida Sans" pitchFamily="0" charset="0"/>
            </a:endParaRPr>
          </a:p>
        </p:txBody>
      </p:sp>
      <p:sp>
        <p:nvSpPr>
          <p:cNvPr id="146" name="矩形"/>
          <p:cNvSpPr>
            <a:spLocks/>
          </p:cNvSpPr>
          <p:nvPr/>
        </p:nvSpPr>
        <p:spPr>
          <a:xfrm rot="0">
            <a:off x="409568" y="2276439"/>
            <a:ext cx="9719270" cy="319039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eaLnBrk="1" fontAlgn="auto" latinLnBrk="0" hangingPunct="1">
              <a:lnSpc>
                <a:spcPct val="241000"/>
              </a:lnSpc>
              <a:spcBef>
                <a:spcPts val="1700"/>
              </a:spcBef>
              <a:spcAft>
                <a:spcPts val="1650"/>
              </a:spcAft>
              <a:buNone/>
            </a:pPr>
            <a:r>
              <a:rPr lang="en-US" altLang="zh-CN" sz="2800" b="1" i="0" u="none" strike="noStrike" kern="1200" cap="none" spc="0" baseline="0">
                <a:solidFill>
                  <a:srgbClr val="00B0F0"/>
                </a:solidFill>
                <a:latin typeface="Calibri" pitchFamily="0" charset="0"/>
                <a:ea typeface="宋体" pitchFamily="0" charset="0"/>
                <a:cs typeface="Calibri" pitchFamily="0" charset="0"/>
              </a:rPr>
              <a:t>
Other Libraries -   React-icons, typed.js, AOS animations</a:t>
            </a:r>
            <a:endParaRPr lang="zh-CN" altLang="en-US" sz="2800" b="1" i="0" u="none" strike="noStrike" kern="1200" cap="none" spc="0" baseline="0">
              <a:solidFill>
                <a:srgbClr val="00B0F0"/>
              </a:solidFill>
              <a:latin typeface="Calibri" pitchFamily="0" charset="0"/>
              <a:ea typeface="宋体" pitchFamily="0" charset="0"/>
              <a:cs typeface="Calibri" pitchFamily="0" charset="0"/>
            </a:endParaRPr>
          </a:p>
        </p:txBody>
      </p:sp>
      <p:sp>
        <p:nvSpPr>
          <p:cNvPr id="147" name="矩形"/>
          <p:cNvSpPr>
            <a:spLocks/>
          </p:cNvSpPr>
          <p:nvPr/>
        </p:nvSpPr>
        <p:spPr>
          <a:xfrm rot="0">
            <a:off x="5677494" y="3007132"/>
            <a:ext cx="857235" cy="358138"/>
          </a:xfrm>
          <a:prstGeom prst="rect"/>
          <a:noFill/>
          <a:ln w="12700" cmpd="sng" cap="flat">
            <a:noFill/>
            <a:prstDash val="solid"/>
            <a:miter/>
          </a:ln>
        </p:spPr>
      </p:sp>
    </p:spTree>
    <p:extLst>
      <p:ext uri="{BB962C8B-B14F-4D97-AF65-F5344CB8AC3E}">
        <p14:creationId xmlns:p14="http://schemas.microsoft.com/office/powerpoint/2010/main" val="125646681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8794750" cy="6134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410248" y="1559354"/>
            <a:ext cx="7632271" cy="39300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42CDEA"/>
                </a:solidFill>
                <a:latin typeface="Droid Sans" pitchFamily="0" charset="0"/>
                <a:ea typeface="宋体" pitchFamily="0" charset="0"/>
                <a:cs typeface="Lucida Sans" pitchFamily="0" charset="0"/>
              </a:rPr>
              <a:t>Home (Hero)-&gt; Animated introduction with glowing effects and profile photo.</a:t>
            </a: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42CDEA"/>
                </a:solidFill>
                <a:latin typeface="Droid Sans" pitchFamily="0" charset="0"/>
                <a:ea typeface="宋体" pitchFamily="0" charset="0"/>
                <a:cs typeface="Lucida Sans" pitchFamily="0" charset="0"/>
              </a:rPr>
              <a:t>About-&gt;Personal introduction, education details, and career goal.</a:t>
            </a: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42CDEA"/>
                </a:solidFill>
                <a:latin typeface="Droid Sans" pitchFamily="0" charset="0"/>
                <a:ea typeface="宋体" pitchFamily="0" charset="0"/>
                <a:cs typeface="Lucida Sans" pitchFamily="0" charset="0"/>
              </a:rPr>
              <a:t>Skills-&gt; Display of technical skills with logos and animations.</a:t>
            </a: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42CDEA"/>
                </a:solidFill>
                <a:latin typeface="Droid Sans" pitchFamily="0" charset="0"/>
                <a:ea typeface="宋体" pitchFamily="0" charset="0"/>
                <a:cs typeface="Lucida Sans" pitchFamily="0" charset="0"/>
              </a:rPr>
              <a:t>Certificates-&gt; Achievements displayed.</a:t>
            </a: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42CDEA"/>
                </a:solidFill>
                <a:latin typeface="Droid Sans" pitchFamily="0" charset="0"/>
                <a:ea typeface="宋体" pitchFamily="0" charset="0"/>
                <a:cs typeface="Lucida Sans" pitchFamily="0" charset="0"/>
              </a:rPr>
              <a:t>Sports-&gt;Section highlighting extracurricular activities with images.</a:t>
            </a: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42CDEA"/>
                </a:solidFill>
                <a:latin typeface="Droid Sans" pitchFamily="0" charset="0"/>
                <a:ea typeface="宋体" pitchFamily="0" charset="0"/>
                <a:cs typeface="Lucida Sans" pitchFamily="0" charset="0"/>
              </a:rPr>
              <a:t>Contact-&gt;Direct links to email, GitHub, and LinkedIn.</a:t>
            </a: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rgbClr val="42CDEA"/>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42CDEA"/>
                </a:solidFill>
                <a:latin typeface="Droid Sans" pitchFamily="0" charset="0"/>
                <a:ea typeface="宋体" pitchFamily="0" charset="0"/>
                <a:cs typeface="Lucida Sans" pitchFamily="0" charset="0"/>
              </a:rPr>
              <a:t>Footer-&gt; Clean copyright and quick links.</a:t>
            </a:r>
            <a:endParaRPr lang="zh-CN" altLang="en-US" sz="2000" b="1" i="0" u="none" strike="noStrike" kern="1200" cap="none" spc="0" baseline="0">
              <a:solidFill>
                <a:srgbClr val="42CDEA"/>
              </a:solidFill>
              <a:latin typeface="Droid Sans" pitchFamily="0" charset="0"/>
              <a:ea typeface="宋体" pitchFamily="0" charset="0"/>
              <a:cs typeface="Lucida Sans" pitchFamily="0" charset="0"/>
            </a:endParaRPr>
          </a:p>
        </p:txBody>
      </p:sp>
      <p:pic>
        <p:nvPicPr>
          <p:cNvPr id="154" name="图片"/>
          <p:cNvPicPr>
            <a:picLocks noChangeAspect="1"/>
          </p:cNvPicPr>
          <p:nvPr/>
        </p:nvPicPr>
        <p:blipFill>
          <a:blip r:embed="rId2" cstate="print"/>
          <a:stretch>
            <a:fillRect/>
          </a:stretch>
        </p:blipFill>
        <p:spPr>
          <a:xfrm rot="9627">
            <a:off x="8111968" y="1410591"/>
            <a:ext cx="3018227" cy="5039696"/>
          </a:xfrm>
          <a:prstGeom prst="rect"/>
          <a:noFill/>
          <a:ln w="12700" cmpd="sng" cap="flat">
            <a:noFill/>
            <a:prstDash val="solid"/>
            <a:miter/>
          </a:ln>
        </p:spPr>
      </p:pic>
      <p:pic>
        <p:nvPicPr>
          <p:cNvPr id="183" name="图片"/>
          <p:cNvPicPr>
            <a:picLocks noChangeAspect="1"/>
          </p:cNvPicPr>
          <p:nvPr/>
        </p:nvPicPr>
        <p:blipFill>
          <a:blip r:embed="rId3" cstate="print"/>
          <a:stretch>
            <a:fillRect/>
          </a:stretch>
        </p:blipFill>
        <p:spPr>
          <a:xfrm rot="0">
            <a:off x="7324613" y="2349016"/>
            <a:ext cx="2877274" cy="4463932"/>
          </a:xfrm>
          <a:prstGeom prst="rect"/>
          <a:noFill/>
          <a:ln w="12700" cmpd="sng" cap="flat">
            <a:noFill/>
            <a:prstDash val="solid"/>
            <a:miter/>
          </a:ln>
        </p:spPr>
      </p:pic>
    </p:spTree>
    <p:extLst>
      <p:ext uri="{BB962C8B-B14F-4D97-AF65-F5344CB8AC3E}">
        <p14:creationId xmlns:p14="http://schemas.microsoft.com/office/powerpoint/2010/main" val="86854885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628639" y="1771621"/>
            <a:ext cx="8786886" cy="4072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42CDEA"/>
                </a:solidFill>
                <a:latin typeface="Droid Sans" pitchFamily="0" charset="0"/>
                <a:ea typeface="宋体" pitchFamily="0" charset="0"/>
                <a:cs typeface="Droid Sans" pitchFamily="0" charset="0"/>
              </a:rPr>
              <a:t>• Animated typing effect for introduction.</a:t>
            </a:r>
            <a:endParaRPr lang="en-US" altLang="zh-CN" sz="2400" b="1" i="0" u="none" strike="noStrike" kern="1200" cap="none" spc="0" baseline="0">
              <a:solidFill>
                <a:srgbClr val="42CDEA"/>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rgbClr val="42CDEA"/>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rgbClr val="42CDEA"/>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42CDEA"/>
                </a:solidFill>
                <a:latin typeface="Droid Sans" pitchFamily="0" charset="0"/>
                <a:ea typeface="宋体" pitchFamily="0" charset="0"/>
                <a:cs typeface="Droid Sans" pitchFamily="0" charset="0"/>
              </a:rPr>
              <a:t>• Floating glowing decorations for modern design.</a:t>
            </a:r>
            <a:endParaRPr lang="en-US" altLang="zh-CN" sz="2400" b="1" i="0" u="none" strike="noStrike" kern="1200" cap="none" spc="0" baseline="0">
              <a:solidFill>
                <a:srgbClr val="42CDEA"/>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rgbClr val="42CDEA"/>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rgbClr val="42CDEA"/>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42CDEA"/>
                </a:solidFill>
                <a:latin typeface="Droid Sans" pitchFamily="0" charset="0"/>
                <a:ea typeface="宋体" pitchFamily="0" charset="0"/>
                <a:cs typeface="Droid Sans" pitchFamily="0" charset="0"/>
              </a:rPr>
              <a:t>• Profile photo with animated circular border.</a:t>
            </a:r>
            <a:endParaRPr lang="en-US" altLang="zh-CN" sz="2400" b="1" i="0" u="none" strike="noStrike" kern="1200" cap="none" spc="0" baseline="0">
              <a:solidFill>
                <a:srgbClr val="42CDEA"/>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rgbClr val="42CDEA"/>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rgbClr val="42CDEA"/>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1" i="0" u="none" strike="noStrike" kern="1200" cap="none" spc="0" baseline="0">
                <a:solidFill>
                  <a:srgbClr val="42CDEA"/>
                </a:solidFill>
                <a:latin typeface="Droid Sans" pitchFamily="0" charset="0"/>
                <a:ea typeface="宋体" pitchFamily="0" charset="0"/>
                <a:cs typeface="Droid Sans" pitchFamily="0" charset="0"/>
              </a:rPr>
              <a:t>• Crtificates displayed as cards with pop-up view and download option.</a:t>
            </a:r>
            <a:endParaRPr lang="en-US" altLang="zh-CN" sz="2400" b="1" i="0" u="none" strike="noStrike" kern="1200" cap="none" spc="0" baseline="0">
              <a:solidFill>
                <a:srgbClr val="42CDEA"/>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400" b="1" i="0" u="none" strike="noStrike" kern="1200" cap="none" spc="0" baseline="0">
              <a:solidFill>
                <a:srgbClr val="42CDEA"/>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4944088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2025-09-01T02:25:33Z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