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420" r:id="rId3"/>
    <p:sldId id="421" r:id="rId4"/>
    <p:sldId id="422" r:id="rId5"/>
    <p:sldId id="434" r:id="rId6"/>
    <p:sldId id="430" r:id="rId7"/>
    <p:sldId id="423" r:id="rId8"/>
    <p:sldId id="432" r:id="rId9"/>
    <p:sldId id="436" r:id="rId10"/>
    <p:sldId id="438" r:id="rId11"/>
    <p:sldId id="431" r:id="rId12"/>
    <p:sldId id="429" r:id="rId13"/>
    <p:sldId id="437" r:id="rId14"/>
    <p:sldId id="435" r:id="rId15"/>
    <p:sldId id="41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FBC6CEB-C353-4C25-8412-BA1401F851D8}">
          <p14:sldIdLst>
            <p14:sldId id="256"/>
            <p14:sldId id="420"/>
            <p14:sldId id="421"/>
            <p14:sldId id="422"/>
            <p14:sldId id="434"/>
            <p14:sldId id="430"/>
            <p14:sldId id="423"/>
            <p14:sldId id="432"/>
            <p14:sldId id="436"/>
            <p14:sldId id="438"/>
            <p14:sldId id="431"/>
            <p14:sldId id="429"/>
            <p14:sldId id="437"/>
            <p14:sldId id="435"/>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5828" autoAdjust="0"/>
  </p:normalViewPr>
  <p:slideViewPr>
    <p:cSldViewPr>
      <p:cViewPr varScale="1">
        <p:scale>
          <a:sx n="105" d="100"/>
          <a:sy n="105" d="100"/>
        </p:scale>
        <p:origin x="1802" y="41"/>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8/4/2019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8/4/2019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iamese_networ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emanticscholar.org/paper/A-Deep-Siamese-Neural-Network-Learns-the-Similarity-Rao-Wang/3e16932979250e66cd2cb4d8c9a5411e195273be/figure/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manticscholar.org/paper/A-Deep-Siamese-Neural-Network-Learns-the-Similarity-Rao-Wang/3e16932979250e66cd2cb4d8c9a5411e195273be/figure/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https://en.wikipedia.org/wiki/Siamese_network</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7</a:t>
            </a:fld>
            <a:endParaRPr lang="en-US"/>
          </a:p>
        </p:txBody>
      </p:sp>
    </p:spTree>
    <p:extLst>
      <p:ext uri="{BB962C8B-B14F-4D97-AF65-F5344CB8AC3E}">
        <p14:creationId xmlns:p14="http://schemas.microsoft.com/office/powerpoint/2010/main" val="212163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8</a:t>
            </a:fld>
            <a:endParaRPr lang="en-US"/>
          </a:p>
        </p:txBody>
      </p:sp>
    </p:spTree>
    <p:extLst>
      <p:ext uri="{BB962C8B-B14F-4D97-AF65-F5344CB8AC3E}">
        <p14:creationId xmlns:p14="http://schemas.microsoft.com/office/powerpoint/2010/main" val="338212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https://www.semanticscholar.org/paper/A-Deep-Siamese-Neural-Network-Learns-the-Similarity-Rao-Wang/3e16932979250e66cd2cb4d8c9a5411e195273be/figure/0</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9</a:t>
            </a:fld>
            <a:endParaRPr lang="en-US"/>
          </a:p>
        </p:txBody>
      </p:sp>
    </p:spTree>
    <p:extLst>
      <p:ext uri="{BB962C8B-B14F-4D97-AF65-F5344CB8AC3E}">
        <p14:creationId xmlns:p14="http://schemas.microsoft.com/office/powerpoint/2010/main" val="340317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https://www.semanticscholar.org/paper/A-Deep-Siamese-Neural-Network-Learns-the-Similarity-Rao-Wang/3e16932979250e66cd2cb4d8c9a5411e195273be/figure/0</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10</a:t>
            </a:fld>
            <a:endParaRPr lang="en-US"/>
          </a:p>
        </p:txBody>
      </p:sp>
    </p:spTree>
    <p:extLst>
      <p:ext uri="{BB962C8B-B14F-4D97-AF65-F5344CB8AC3E}">
        <p14:creationId xmlns:p14="http://schemas.microsoft.com/office/powerpoint/2010/main" val="145738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8/4/2019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8/4/2019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8/4/2019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8/4/2019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8/4/2019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8/4/2019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8/4/2019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8/4/2019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8/4/2019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8/4/2019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8/4/2019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8/4/2019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8/4/2019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quora-question-pairs" TargetMode="External"/><Relationship Id="rId2" Type="http://schemas.openxmlformats.org/officeDocument/2006/relationships/hyperlink" Target="https://www.quora.com/q/quoradata/First-Quora-Dataset-Release-Question-Pairs" TargetMode="External"/><Relationship Id="rId1" Type="http://schemas.openxmlformats.org/officeDocument/2006/relationships/slideLayout" Target="../slideLayouts/slideLayout2.xml"/><Relationship Id="rId6" Type="http://schemas.openxmlformats.org/officeDocument/2006/relationships/hyperlink" Target="https://nlp.stanford.edu/projects/glove/" TargetMode="External"/><Relationship Id="rId5" Type="http://schemas.openxmlformats.org/officeDocument/2006/relationships/hyperlink" Target="https://ieeexplore.ieee.org/document/8102981" TargetMode="External"/><Relationship Id="rId4" Type="http://schemas.openxmlformats.org/officeDocument/2006/relationships/hyperlink" Target="https://web.stanford.edu/class/archive/cs/cs224n/cs224n.1174/reports/274804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quora-question-pairs" TargetMode="External"/><Relationship Id="rId2" Type="http://schemas.openxmlformats.org/officeDocument/2006/relationships/hyperlink" Target="https://www.quora.com/q/quoradata/First-Quora-Dataset-Release-Question-Pairs" TargetMode="External"/><Relationship Id="rId1" Type="http://schemas.openxmlformats.org/officeDocument/2006/relationships/slideLayout" Target="../slideLayouts/slideLayout2.xml"/><Relationship Id="rId5" Type="http://schemas.openxmlformats.org/officeDocument/2006/relationships/hyperlink" Target="https://ieeexplore.ieee.org/document/8102981" TargetMode="External"/><Relationship Id="rId4" Type="http://schemas.openxmlformats.org/officeDocument/2006/relationships/hyperlink" Target="https://web.stanford.edu/class/archive/cs/cs224n/cs224n.1174/reports/274804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800100" y="457200"/>
            <a:ext cx="7772400" cy="1828800"/>
          </a:xfrm>
        </p:spPr>
        <p:txBody>
          <a:bodyPr/>
          <a:lstStyle/>
          <a:p>
            <a:pPr eaLnBrk="1" hangingPunct="1"/>
            <a:br>
              <a:rPr lang="en-US" altLang="en-US" sz="3200" dirty="0"/>
            </a:br>
            <a:r>
              <a:rPr lang="en-US" altLang="en-US" sz="2400" dirty="0"/>
              <a:t>Final Project</a:t>
            </a:r>
            <a:br>
              <a:rPr lang="en-US" altLang="en-US" sz="3200" dirty="0"/>
            </a:br>
            <a:r>
              <a:rPr lang="en-US" b="1" dirty="0"/>
              <a:t>Learning of Semantically Equivalent Questions</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179739" y="1905000"/>
            <a:ext cx="7127875" cy="1905000"/>
          </a:xfrm>
        </p:spPr>
        <p:txBody>
          <a:bodyPr/>
          <a:lstStyle/>
          <a:p>
            <a:pPr eaLnBrk="1" hangingPunct="1">
              <a:defRPr/>
            </a:pPr>
            <a:endParaRPr lang="en-US" altLang="en-US" sz="1800" dirty="0">
              <a:solidFill>
                <a:schemeClr val="tx1"/>
              </a:solidFill>
            </a:endParaRPr>
          </a:p>
          <a:p>
            <a:pPr marL="457200" indent="-457200" eaLnBrk="1" hangingPunct="1">
              <a:buFont typeface="+mj-lt"/>
              <a:buAutoNum type="arabicPeriod"/>
              <a:defRPr/>
            </a:pPr>
            <a:r>
              <a:rPr lang="en-US" sz="1800" dirty="0">
                <a:solidFill>
                  <a:schemeClr val="tx1"/>
                </a:solidFill>
              </a:rPr>
              <a:t>Shreedhar</a:t>
            </a:r>
            <a:r>
              <a:rPr lang="en-US" altLang="en-US" sz="1800" dirty="0">
                <a:solidFill>
                  <a:schemeClr val="tx1"/>
                </a:solidFill>
              </a:rPr>
              <a:t>, Harini</a:t>
            </a:r>
          </a:p>
          <a:p>
            <a:pPr marL="457200" indent="-457200" eaLnBrk="1" hangingPunct="1">
              <a:buFont typeface="+mj-lt"/>
              <a:buAutoNum type="arabicPeriod"/>
              <a:defRPr/>
            </a:pPr>
            <a:r>
              <a:rPr lang="en-US" altLang="en-US" sz="1800" dirty="0">
                <a:solidFill>
                  <a:schemeClr val="tx1"/>
                </a:solidFill>
              </a:rPr>
              <a:t>Kottapalli, Siva Rama Krishna</a:t>
            </a:r>
            <a:endParaRPr lang="en-US" sz="1800" dirty="0">
              <a:solidFill>
                <a:schemeClr val="tx1"/>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5290" y="35814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5813" y="5029200"/>
            <a:ext cx="4949825" cy="1200150"/>
          </a:xfrm>
          <a:prstGeom prst="rect">
            <a:avLst/>
          </a:prstGeom>
          <a:noFill/>
        </p:spPr>
        <p:txBody>
          <a:bodyPr>
            <a:spAutoFit/>
          </a:bodyPr>
          <a:lstStyle/>
          <a:p>
            <a:pPr algn="ctr">
              <a:defRPr/>
            </a:pPr>
            <a:r>
              <a:rPr lang="en-US" dirty="0">
                <a:solidFill>
                  <a:schemeClr val="bg2">
                    <a:lumMod val="25000"/>
                  </a:schemeClr>
                </a:solidFill>
              </a:rPr>
              <a:t>CSCI S-89a Deep Learning, Summer  2019</a:t>
            </a:r>
          </a:p>
          <a:p>
            <a:pPr algn="ctr">
              <a:defRPr/>
            </a:pPr>
            <a:r>
              <a:rPr lang="en-US" b="1" dirty="0">
                <a:solidFill>
                  <a:schemeClr val="bg2">
                    <a:lumMod val="25000"/>
                  </a:schemeClr>
                </a:solidFill>
              </a:rPr>
              <a:t>Harvard University Extension School</a:t>
            </a:r>
          </a:p>
          <a:p>
            <a:pPr algn="ctr">
              <a:defRPr/>
            </a:pPr>
            <a:r>
              <a:rPr lang="en-US" sz="1600" dirty="0">
                <a:solidFill>
                  <a:schemeClr val="bg2">
                    <a:lumMod val="25000"/>
                  </a:schemeClr>
                </a:solidFill>
              </a:rPr>
              <a:t>Prof.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RNN Siamese Network</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pic>
        <p:nvPicPr>
          <p:cNvPr id="2050" name="Picture 2" descr="https://lh4.googleusercontent.com/tqFbyZdwJU4fPk7X8ts6s5cN6sL2guo4MAER6iMcVyHZhqh5LPFSDkrE3TeM-8JpXZOuRVvA1oet-zZXAWukU9v7UyVZI7R_J1tK48y9Xjdrxi8EwNZ1yfYSdmPbhQ-TJanVNuwc">
            <a:extLst>
              <a:ext uri="{FF2B5EF4-FFF2-40B4-BE49-F238E27FC236}">
                <a16:creationId xmlns:a16="http://schemas.microsoft.com/office/drawing/2014/main" id="{349EABE8-FDD2-46C1-974F-DE76B1A8F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70" y="1335621"/>
            <a:ext cx="7261859" cy="418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1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Loss Functions</a:t>
            </a:r>
          </a:p>
        </p:txBody>
      </p:sp>
      <p:sp>
        <p:nvSpPr>
          <p:cNvPr id="7" name="Content Placeholder 6"/>
          <p:cNvSpPr>
            <a:spLocks noGrp="1"/>
          </p:cNvSpPr>
          <p:nvPr>
            <p:ph idx="1"/>
          </p:nvPr>
        </p:nvSpPr>
        <p:spPr/>
        <p:txBody>
          <a:bodyPr/>
          <a:lstStyle/>
          <a:p>
            <a:pPr marL="0" indent="0">
              <a:buNone/>
            </a:pPr>
            <a:endParaRPr lang="en-US" b="1" dirty="0"/>
          </a:p>
          <a:p>
            <a:pPr marL="0" indent="0">
              <a:buNone/>
            </a:pPr>
            <a:r>
              <a:rPr lang="en-US" dirty="0"/>
              <a:t>We tried to create four different loss functions.</a:t>
            </a:r>
          </a:p>
          <a:p>
            <a:pPr lvl="0"/>
            <a:r>
              <a:rPr lang="en-US" dirty="0"/>
              <a:t>Euclidean Distance </a:t>
            </a:r>
          </a:p>
          <a:p>
            <a:pPr lvl="0"/>
            <a:r>
              <a:rPr lang="en-US" dirty="0"/>
              <a:t>Manhattan Distance</a:t>
            </a:r>
          </a:p>
          <a:p>
            <a:pPr lvl="0"/>
            <a:r>
              <a:rPr lang="en-US" dirty="0"/>
              <a:t>Weighted Manhattan Distance</a:t>
            </a:r>
          </a:p>
          <a:p>
            <a:pPr lvl="0"/>
            <a:r>
              <a:rPr lang="en-US" dirty="0"/>
              <a:t>Cosine Similarity</a:t>
            </a:r>
          </a:p>
          <a:p>
            <a:pPr lvl="0"/>
            <a:r>
              <a:rPr lang="en-US" dirty="0"/>
              <a:t>Custom SoftMax Loss Function*</a:t>
            </a:r>
          </a:p>
          <a:p>
            <a:pPr lvl="0"/>
            <a:endParaRPr lang="en-US" dirty="0"/>
          </a:p>
          <a:p>
            <a:pPr marL="0" indent="0" algn="just">
              <a:buNone/>
            </a:pPr>
            <a:r>
              <a:rPr lang="en-US" dirty="0"/>
              <a:t>* Tried creating Custom SoftMax Loss function which showed better results when compared to other loss functions. But we couldn’t successfully reproduce the same results for this loss function due to input/output shape compatibility issues. We used </a:t>
            </a:r>
            <a:r>
              <a:rPr lang="en-US" b="1" dirty="0"/>
              <a:t>Weighted Manhattan Distance</a:t>
            </a:r>
            <a:r>
              <a:rPr lang="en-US" dirty="0"/>
              <a:t> in all our models.</a:t>
            </a:r>
          </a:p>
          <a:p>
            <a:pPr marL="0" lvl="0" indent="0">
              <a:buNone/>
            </a:pPr>
            <a:endParaRPr lang="en-US" dirty="0"/>
          </a:p>
          <a:p>
            <a:pPr algn="just"/>
            <a:endParaRPr lang="en-US"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spTree>
    <p:extLst>
      <p:ext uri="{BB962C8B-B14F-4D97-AF65-F5344CB8AC3E}">
        <p14:creationId xmlns:p14="http://schemas.microsoft.com/office/powerpoint/2010/main" val="47384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DCNN Model Evaluation</a:t>
            </a:r>
          </a:p>
        </p:txBody>
      </p:sp>
      <p:sp>
        <p:nvSpPr>
          <p:cNvPr id="7" name="Content Placeholder 6"/>
          <p:cNvSpPr>
            <a:spLocks noGrp="1"/>
          </p:cNvSpPr>
          <p:nvPr>
            <p:ph idx="1"/>
          </p:nvPr>
        </p:nvSpPr>
        <p:spPr/>
        <p:txBody>
          <a:bodyPr/>
          <a:lstStyle/>
          <a:p>
            <a:pPr marL="0" indent="0">
              <a:buNone/>
            </a:pPr>
            <a:endParaRPr lang="en-US" b="1"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graphicFrame>
        <p:nvGraphicFramePr>
          <p:cNvPr id="2" name="Table 1">
            <a:extLst>
              <a:ext uri="{FF2B5EF4-FFF2-40B4-BE49-F238E27FC236}">
                <a16:creationId xmlns:a16="http://schemas.microsoft.com/office/drawing/2014/main" id="{CB809222-F0B5-4371-BC07-87D70A5A42BB}"/>
              </a:ext>
            </a:extLst>
          </p:cNvPr>
          <p:cNvGraphicFramePr>
            <a:graphicFrameLocks noGrp="1"/>
          </p:cNvGraphicFramePr>
          <p:nvPr>
            <p:extLst>
              <p:ext uri="{D42A27DB-BD31-4B8C-83A1-F6EECF244321}">
                <p14:modId xmlns:p14="http://schemas.microsoft.com/office/powerpoint/2010/main" val="957578663"/>
              </p:ext>
            </p:extLst>
          </p:nvPr>
        </p:nvGraphicFramePr>
        <p:xfrm>
          <a:off x="685800" y="2674330"/>
          <a:ext cx="7772400" cy="1457540"/>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659094380"/>
                    </a:ext>
                  </a:extLst>
                </a:gridCol>
                <a:gridCol w="1219200">
                  <a:extLst>
                    <a:ext uri="{9D8B030D-6E8A-4147-A177-3AD203B41FA5}">
                      <a16:colId xmlns:a16="http://schemas.microsoft.com/office/drawing/2014/main" val="1852464287"/>
                    </a:ext>
                  </a:extLst>
                </a:gridCol>
                <a:gridCol w="1447800">
                  <a:extLst>
                    <a:ext uri="{9D8B030D-6E8A-4147-A177-3AD203B41FA5}">
                      <a16:colId xmlns:a16="http://schemas.microsoft.com/office/drawing/2014/main" val="4291199925"/>
                    </a:ext>
                  </a:extLst>
                </a:gridCol>
                <a:gridCol w="1143000">
                  <a:extLst>
                    <a:ext uri="{9D8B030D-6E8A-4147-A177-3AD203B41FA5}">
                      <a16:colId xmlns:a16="http://schemas.microsoft.com/office/drawing/2014/main" val="3113188686"/>
                    </a:ext>
                  </a:extLst>
                </a:gridCol>
                <a:gridCol w="1298277">
                  <a:extLst>
                    <a:ext uri="{9D8B030D-6E8A-4147-A177-3AD203B41FA5}">
                      <a16:colId xmlns:a16="http://schemas.microsoft.com/office/drawing/2014/main" val="1936097220"/>
                    </a:ext>
                  </a:extLst>
                </a:gridCol>
                <a:gridCol w="1063923">
                  <a:extLst>
                    <a:ext uri="{9D8B030D-6E8A-4147-A177-3AD203B41FA5}">
                      <a16:colId xmlns:a16="http://schemas.microsoft.com/office/drawing/2014/main" val="1990253172"/>
                    </a:ext>
                  </a:extLst>
                </a:gridCol>
              </a:tblGrid>
              <a:tr h="636578">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DCNN</a:t>
                      </a:r>
                      <a:endParaRPr lang="en-US" dirty="0">
                        <a:effectLst/>
                      </a:endParaRPr>
                    </a:p>
                  </a:txBody>
                  <a:tcPr marL="63500" marR="63500" marT="63500" marB="63500" anchor="b"/>
                </a:tc>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 8k pairs</a:t>
                      </a:r>
                      <a:endParaRPr lang="en-US" dirty="0">
                        <a:effectLst/>
                      </a:endParaRPr>
                    </a:p>
                  </a:txBody>
                  <a:tcPr marL="63500" marR="63500" marT="63500" marB="63500" anchor="b"/>
                </a:tc>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 20k pairs</a:t>
                      </a:r>
                      <a:endParaRPr lang="en-US" dirty="0">
                        <a:effectLst/>
                      </a:endParaRPr>
                    </a:p>
                  </a:txBody>
                  <a:tcPr marL="63500" marR="63500" marT="63500" marB="63500" anchor="b"/>
                </a:tc>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 65k pairs</a:t>
                      </a:r>
                      <a:endParaRPr lang="en-US" dirty="0">
                        <a:effectLst/>
                      </a:endParaRPr>
                    </a:p>
                  </a:txBody>
                  <a:tcPr marL="63500" marR="63500" marT="63500" marB="63500" anchor="b"/>
                </a:tc>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 80k pairs</a:t>
                      </a:r>
                      <a:endParaRPr lang="en-US" dirty="0">
                        <a:effectLst/>
                      </a:endParaRPr>
                    </a:p>
                  </a:txBody>
                  <a:tcPr marL="63500" marR="63500" marT="63500" marB="63500" anchor="b"/>
                </a:tc>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 140k pairs</a:t>
                      </a:r>
                      <a:endParaRPr lang="en-US" dirty="0">
                        <a:effectLst/>
                      </a:endParaRPr>
                    </a:p>
                  </a:txBody>
                  <a:tcPr marL="63500" marR="63500" marT="63500" marB="63500" anchor="b"/>
                </a:tc>
                <a:extLst>
                  <a:ext uri="{0D108BD9-81ED-4DB2-BD59-A6C34878D82A}">
                    <a16:rowId xmlns:a16="http://schemas.microsoft.com/office/drawing/2014/main" val="173262556"/>
                  </a:ext>
                </a:extLst>
              </a:tr>
              <a:tr h="410481">
                <a:tc>
                  <a:txBody>
                    <a:bodyPr/>
                    <a:lstStyle/>
                    <a:p>
                      <a:pPr algn="just" rtl="0" fontAlgn="t">
                        <a:spcBef>
                          <a:spcPts val="0"/>
                        </a:spcBef>
                        <a:spcAft>
                          <a:spcPts val="0"/>
                        </a:spcAft>
                      </a:pPr>
                      <a:r>
                        <a:rPr lang="en-US" sz="1100" b="1" i="0" u="none" strike="noStrike" dirty="0">
                          <a:solidFill>
                            <a:srgbClr val="434343"/>
                          </a:solidFill>
                          <a:effectLst/>
                          <a:latin typeface="Arial" panose="020B0604020202020204" pitchFamily="34" charset="0"/>
                        </a:rPr>
                        <a:t># Training parameters</a:t>
                      </a:r>
                      <a:endParaRPr lang="en-US" dirty="0">
                        <a:effectLst/>
                      </a:endParaRPr>
                    </a:p>
                  </a:txBody>
                  <a:tcPr marL="63500" marR="63500" marT="63500" marB="63500" anchor="b"/>
                </a:tc>
                <a:tc>
                  <a:txBody>
                    <a:bodyPr/>
                    <a:lstStyle/>
                    <a:p>
                      <a:pPr algn="just" rtl="0" fontAlgn="t">
                        <a:spcBef>
                          <a:spcPts val="0"/>
                        </a:spcBef>
                        <a:spcAft>
                          <a:spcPts val="0"/>
                        </a:spcAft>
                      </a:pPr>
                      <a:r>
                        <a:rPr lang="en-US" sz="1100" b="0" i="0" u="none" strike="noStrike" dirty="0">
                          <a:solidFill>
                            <a:srgbClr val="000000"/>
                          </a:solidFill>
                          <a:effectLst/>
                          <a:latin typeface="Arial" panose="020B0604020202020204" pitchFamily="34" charset="0"/>
                        </a:rPr>
                        <a:t>5,921,750</a:t>
                      </a:r>
                      <a:endParaRPr lang="en-US" dirty="0">
                        <a:effectLst/>
                      </a:endParaRPr>
                    </a:p>
                  </a:txBody>
                  <a:tcPr marL="63500" marR="63500" marT="63500" marB="63500" anchor="b"/>
                </a:tc>
                <a:tc>
                  <a:txBody>
                    <a:bodyPr/>
                    <a:lstStyle/>
                    <a:p>
                      <a:pPr algn="just" rtl="0" fontAlgn="t">
                        <a:spcBef>
                          <a:spcPts val="0"/>
                        </a:spcBef>
                        <a:spcAft>
                          <a:spcPts val="0"/>
                        </a:spcAft>
                      </a:pPr>
                      <a:r>
                        <a:rPr lang="en-US" sz="1100" b="0" i="0" u="none" strike="noStrike">
                          <a:solidFill>
                            <a:srgbClr val="000000"/>
                          </a:solidFill>
                          <a:effectLst/>
                          <a:latin typeface="Arial" panose="020B0604020202020204" pitchFamily="34" charset="0"/>
                        </a:rPr>
                        <a:t>5,927,150</a:t>
                      </a:r>
                      <a:endParaRPr lang="en-US">
                        <a:effectLst/>
                      </a:endParaRPr>
                    </a:p>
                  </a:txBody>
                  <a:tcPr marL="63500" marR="63500" marT="63500" marB="63500" anchor="b"/>
                </a:tc>
                <a:tc>
                  <a:txBody>
                    <a:bodyPr/>
                    <a:lstStyle/>
                    <a:p>
                      <a:pPr algn="just" rtl="0" fontAlgn="t">
                        <a:spcBef>
                          <a:spcPts val="0"/>
                        </a:spcBef>
                        <a:spcAft>
                          <a:spcPts val="0"/>
                        </a:spcAft>
                      </a:pPr>
                      <a:r>
                        <a:rPr lang="en-US" sz="1100" b="0" i="0" u="none" strike="noStrike">
                          <a:solidFill>
                            <a:srgbClr val="000000"/>
                          </a:solidFill>
                          <a:effectLst/>
                          <a:latin typeface="Arial" panose="020B0604020202020204" pitchFamily="34" charset="0"/>
                        </a:rPr>
                        <a:t>14,555,150</a:t>
                      </a:r>
                      <a:endParaRPr lang="en-US">
                        <a:effectLst/>
                      </a:endParaRPr>
                    </a:p>
                  </a:txBody>
                  <a:tcPr marL="63500" marR="63500" marT="63500" marB="63500" anchor="b"/>
                </a:tc>
                <a:tc>
                  <a:txBody>
                    <a:bodyPr/>
                    <a:lstStyle/>
                    <a:p>
                      <a:pPr algn="just" rtl="0" fontAlgn="t">
                        <a:spcBef>
                          <a:spcPts val="0"/>
                        </a:spcBef>
                        <a:spcAft>
                          <a:spcPts val="0"/>
                        </a:spcAft>
                      </a:pPr>
                      <a:r>
                        <a:rPr lang="en-US" sz="1100" b="0" i="0" u="none" strike="noStrike" dirty="0">
                          <a:solidFill>
                            <a:srgbClr val="000000"/>
                          </a:solidFill>
                          <a:effectLst/>
                          <a:latin typeface="Arial" panose="020B0604020202020204" pitchFamily="34" charset="0"/>
                        </a:rPr>
                        <a:t>15,917,750</a:t>
                      </a:r>
                      <a:endParaRPr lang="en-US" dirty="0">
                        <a:effectLst/>
                      </a:endParaRPr>
                    </a:p>
                  </a:txBody>
                  <a:tcPr marL="63500" marR="63500" marT="63500" marB="63500" anchor="b"/>
                </a:tc>
                <a:tc>
                  <a:txBody>
                    <a:bodyPr/>
                    <a:lstStyle/>
                    <a:p>
                      <a:pPr algn="just" rtl="0" fontAlgn="t">
                        <a:spcBef>
                          <a:spcPts val="0"/>
                        </a:spcBef>
                        <a:spcAft>
                          <a:spcPts val="0"/>
                        </a:spcAft>
                      </a:pPr>
                      <a:r>
                        <a:rPr lang="en-US" sz="1100" b="0" i="0" u="none" strike="noStrike" dirty="0">
                          <a:solidFill>
                            <a:srgbClr val="000000"/>
                          </a:solidFill>
                          <a:effectLst/>
                          <a:latin typeface="Arial" panose="020B0604020202020204" pitchFamily="34" charset="0"/>
                        </a:rPr>
                        <a:t>20,426,150</a:t>
                      </a:r>
                      <a:endParaRPr lang="en-US" dirty="0">
                        <a:effectLst/>
                      </a:endParaRPr>
                    </a:p>
                  </a:txBody>
                  <a:tcPr marL="63500" marR="63500" marT="63500" marB="63500" anchor="b"/>
                </a:tc>
                <a:extLst>
                  <a:ext uri="{0D108BD9-81ED-4DB2-BD59-A6C34878D82A}">
                    <a16:rowId xmlns:a16="http://schemas.microsoft.com/office/drawing/2014/main" val="2326788498"/>
                  </a:ext>
                </a:extLst>
              </a:tr>
              <a:tr h="410481">
                <a:tc>
                  <a:txBody>
                    <a:bodyPr/>
                    <a:lstStyle/>
                    <a:p>
                      <a:pPr algn="just" rtl="0" fontAlgn="t">
                        <a:spcBef>
                          <a:spcPts val="0"/>
                        </a:spcBef>
                        <a:spcAft>
                          <a:spcPts val="0"/>
                        </a:spcAft>
                      </a:pPr>
                      <a:r>
                        <a:rPr lang="en-US" sz="1100" b="1" i="0" u="none" strike="noStrike">
                          <a:solidFill>
                            <a:srgbClr val="434343"/>
                          </a:solidFill>
                          <a:effectLst/>
                          <a:latin typeface="Arial" panose="020B0604020202020204" pitchFamily="34" charset="0"/>
                        </a:rPr>
                        <a:t>Accuracy</a:t>
                      </a:r>
                      <a:endParaRPr lang="en-US">
                        <a:effectLst/>
                      </a:endParaRPr>
                    </a:p>
                  </a:txBody>
                  <a:tcPr marL="63500" marR="63500" marT="63500" marB="63500" anchor="b"/>
                </a:tc>
                <a:tc>
                  <a:txBody>
                    <a:bodyPr/>
                    <a:lstStyle/>
                    <a:p>
                      <a:pPr algn="just" rtl="0" fontAlgn="t">
                        <a:spcBef>
                          <a:spcPts val="0"/>
                        </a:spcBef>
                        <a:spcAft>
                          <a:spcPts val="0"/>
                        </a:spcAft>
                      </a:pPr>
                      <a:r>
                        <a:rPr lang="en-US" sz="1100" b="0" i="0" u="none" strike="noStrike" dirty="0">
                          <a:solidFill>
                            <a:srgbClr val="000000"/>
                          </a:solidFill>
                          <a:effectLst/>
                          <a:latin typeface="Arial" panose="020B0604020202020204" pitchFamily="34" charset="0"/>
                        </a:rPr>
                        <a:t>64.66%</a:t>
                      </a:r>
                      <a:endParaRPr lang="en-US" dirty="0">
                        <a:effectLst/>
                      </a:endParaRPr>
                    </a:p>
                  </a:txBody>
                  <a:tcPr marL="63500" marR="63500" marT="63500" marB="63500" anchor="b"/>
                </a:tc>
                <a:tc>
                  <a:txBody>
                    <a:bodyPr/>
                    <a:lstStyle/>
                    <a:p>
                      <a:pPr algn="just" rtl="0" fontAlgn="t">
                        <a:spcBef>
                          <a:spcPts val="0"/>
                        </a:spcBef>
                        <a:spcAft>
                          <a:spcPts val="0"/>
                        </a:spcAft>
                      </a:pPr>
                      <a:r>
                        <a:rPr lang="en-US" sz="1100" b="0" i="0" u="none" strike="noStrike" dirty="0">
                          <a:solidFill>
                            <a:srgbClr val="000000"/>
                          </a:solidFill>
                          <a:effectLst/>
                          <a:latin typeface="Arial" panose="020B0604020202020204" pitchFamily="34" charset="0"/>
                        </a:rPr>
                        <a:t>66.55%</a:t>
                      </a:r>
                      <a:endParaRPr lang="en-US" dirty="0">
                        <a:effectLst/>
                      </a:endParaRPr>
                    </a:p>
                  </a:txBody>
                  <a:tcPr marL="63500" marR="63500" marT="63500" marB="63500" anchor="b"/>
                </a:tc>
                <a:tc>
                  <a:txBody>
                    <a:bodyPr/>
                    <a:lstStyle/>
                    <a:p>
                      <a:pPr algn="just" rtl="0" fontAlgn="t">
                        <a:spcBef>
                          <a:spcPts val="0"/>
                        </a:spcBef>
                        <a:spcAft>
                          <a:spcPts val="0"/>
                        </a:spcAft>
                      </a:pPr>
                      <a:r>
                        <a:rPr lang="en-US" sz="1100" b="0" i="0" u="none" strike="noStrike" dirty="0">
                          <a:solidFill>
                            <a:srgbClr val="000000"/>
                          </a:solidFill>
                          <a:effectLst/>
                          <a:latin typeface="Arial" panose="020B0604020202020204" pitchFamily="34" charset="0"/>
                        </a:rPr>
                        <a:t>69.17%</a:t>
                      </a:r>
                      <a:endParaRPr lang="en-US" dirty="0">
                        <a:effectLst/>
                      </a:endParaRPr>
                    </a:p>
                  </a:txBody>
                  <a:tcPr marL="63500" marR="63500" marT="63500" marB="63500" anchor="b"/>
                </a:tc>
                <a:tc>
                  <a:txBody>
                    <a:bodyPr/>
                    <a:lstStyle/>
                    <a:p>
                      <a:pPr algn="just" rtl="0" fontAlgn="t">
                        <a:spcBef>
                          <a:spcPts val="0"/>
                        </a:spcBef>
                        <a:spcAft>
                          <a:spcPts val="0"/>
                        </a:spcAft>
                      </a:pPr>
                      <a:r>
                        <a:rPr lang="en-US" sz="1100" b="0" i="0" u="none" strike="noStrike">
                          <a:solidFill>
                            <a:srgbClr val="000000"/>
                          </a:solidFill>
                          <a:effectLst/>
                          <a:latin typeface="Arial" panose="020B0604020202020204" pitchFamily="34" charset="0"/>
                        </a:rPr>
                        <a:t>69.23%</a:t>
                      </a:r>
                      <a:endParaRPr lang="en-US">
                        <a:effectLst/>
                      </a:endParaRPr>
                    </a:p>
                  </a:txBody>
                  <a:tcPr marL="63500" marR="63500" marT="63500" marB="63500" anchor="b"/>
                </a:tc>
                <a:tc>
                  <a:txBody>
                    <a:bodyPr/>
                    <a:lstStyle/>
                    <a:p>
                      <a:pPr algn="just" rtl="0" fontAlgn="t">
                        <a:spcBef>
                          <a:spcPts val="0"/>
                        </a:spcBef>
                        <a:spcAft>
                          <a:spcPts val="0"/>
                        </a:spcAft>
                      </a:pPr>
                      <a:r>
                        <a:rPr lang="en-US" sz="1100" b="1" i="0" u="none" strike="noStrike" dirty="0">
                          <a:solidFill>
                            <a:srgbClr val="0000FF"/>
                          </a:solidFill>
                          <a:effectLst/>
                          <a:latin typeface="Arial" panose="020B0604020202020204" pitchFamily="34" charset="0"/>
                        </a:rPr>
                        <a:t>71.04%</a:t>
                      </a:r>
                      <a:endParaRPr lang="en-US" dirty="0">
                        <a:effectLst/>
                      </a:endParaRPr>
                    </a:p>
                  </a:txBody>
                  <a:tcPr marL="63500" marR="63500" marT="63500" marB="63500" anchor="b"/>
                </a:tc>
                <a:extLst>
                  <a:ext uri="{0D108BD9-81ED-4DB2-BD59-A6C34878D82A}">
                    <a16:rowId xmlns:a16="http://schemas.microsoft.com/office/drawing/2014/main" val="2987746511"/>
                  </a:ext>
                </a:extLst>
              </a:tr>
            </a:tbl>
          </a:graphicData>
        </a:graphic>
      </p:graphicFrame>
      <p:sp>
        <p:nvSpPr>
          <p:cNvPr id="4" name="Rectangle 1">
            <a:extLst>
              <a:ext uri="{FF2B5EF4-FFF2-40B4-BE49-F238E27FC236}">
                <a16:creationId xmlns:a16="http://schemas.microsoft.com/office/drawing/2014/main" id="{14D72530-2E07-4B10-A2E0-A6667BFAAE50}"/>
              </a:ext>
            </a:extLst>
          </p:cNvPr>
          <p:cNvSpPr>
            <a:spLocks noChangeArrowheads="1"/>
          </p:cNvSpPr>
          <p:nvPr/>
        </p:nvSpPr>
        <p:spPr bwMode="auto">
          <a:xfrm>
            <a:off x="914400" y="8713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4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RNN Model Evaluation</a:t>
            </a:r>
          </a:p>
        </p:txBody>
      </p:sp>
      <p:sp>
        <p:nvSpPr>
          <p:cNvPr id="7" name="Content Placeholder 6"/>
          <p:cNvSpPr>
            <a:spLocks noGrp="1"/>
          </p:cNvSpPr>
          <p:nvPr>
            <p:ph idx="1"/>
          </p:nvPr>
        </p:nvSpPr>
        <p:spPr/>
        <p:txBody>
          <a:bodyPr/>
          <a:lstStyle/>
          <a:p>
            <a:pPr marL="0" indent="0">
              <a:buNone/>
            </a:pPr>
            <a:endParaRPr lang="en-US" b="1"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13</a:t>
            </a:fld>
            <a:endParaRPr lang="en-US" dirty="0"/>
          </a:p>
        </p:txBody>
      </p:sp>
      <p:graphicFrame>
        <p:nvGraphicFramePr>
          <p:cNvPr id="2" name="Table 1">
            <a:extLst>
              <a:ext uri="{FF2B5EF4-FFF2-40B4-BE49-F238E27FC236}">
                <a16:creationId xmlns:a16="http://schemas.microsoft.com/office/drawing/2014/main" id="{CB809222-F0B5-4371-BC07-87D70A5A42BB}"/>
              </a:ext>
            </a:extLst>
          </p:cNvPr>
          <p:cNvGraphicFramePr>
            <a:graphicFrameLocks noGrp="1"/>
          </p:cNvGraphicFramePr>
          <p:nvPr>
            <p:extLst/>
          </p:nvPr>
        </p:nvGraphicFramePr>
        <p:xfrm>
          <a:off x="762000" y="1879268"/>
          <a:ext cx="7620000" cy="3135452"/>
        </p:xfrm>
        <a:graphic>
          <a:graphicData uri="http://schemas.openxmlformats.org/drawingml/2006/table">
            <a:tbl>
              <a:tblPr firstRow="1" firstCol="1" bandRow="1">
                <a:tableStyleId>{5C22544A-7EE6-4342-B048-85BDC9FD1C3A}</a:tableStyleId>
              </a:tblPr>
              <a:tblGrid>
                <a:gridCol w="623941">
                  <a:extLst>
                    <a:ext uri="{9D8B030D-6E8A-4147-A177-3AD203B41FA5}">
                      <a16:colId xmlns:a16="http://schemas.microsoft.com/office/drawing/2014/main" val="659094380"/>
                    </a:ext>
                  </a:extLst>
                </a:gridCol>
                <a:gridCol w="3022646">
                  <a:extLst>
                    <a:ext uri="{9D8B030D-6E8A-4147-A177-3AD203B41FA5}">
                      <a16:colId xmlns:a16="http://schemas.microsoft.com/office/drawing/2014/main" val="1852464287"/>
                    </a:ext>
                  </a:extLst>
                </a:gridCol>
                <a:gridCol w="1083478">
                  <a:extLst>
                    <a:ext uri="{9D8B030D-6E8A-4147-A177-3AD203B41FA5}">
                      <a16:colId xmlns:a16="http://schemas.microsoft.com/office/drawing/2014/main" val="4291199925"/>
                    </a:ext>
                  </a:extLst>
                </a:gridCol>
                <a:gridCol w="1036931">
                  <a:extLst>
                    <a:ext uri="{9D8B030D-6E8A-4147-A177-3AD203B41FA5}">
                      <a16:colId xmlns:a16="http://schemas.microsoft.com/office/drawing/2014/main" val="3113188686"/>
                    </a:ext>
                  </a:extLst>
                </a:gridCol>
                <a:gridCol w="872526">
                  <a:extLst>
                    <a:ext uri="{9D8B030D-6E8A-4147-A177-3AD203B41FA5}">
                      <a16:colId xmlns:a16="http://schemas.microsoft.com/office/drawing/2014/main" val="1936097220"/>
                    </a:ext>
                  </a:extLst>
                </a:gridCol>
                <a:gridCol w="980478">
                  <a:extLst>
                    <a:ext uri="{9D8B030D-6E8A-4147-A177-3AD203B41FA5}">
                      <a16:colId xmlns:a16="http://schemas.microsoft.com/office/drawing/2014/main" val="1990253172"/>
                    </a:ext>
                  </a:extLst>
                </a:gridCol>
              </a:tblGrid>
              <a:tr h="636578">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Recall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F1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3262556"/>
                  </a:ext>
                </a:extLst>
              </a:tr>
              <a:tr h="410481">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dirty="0">
                          <a:effectLst/>
                        </a:rPr>
                        <a:t>Single Layer GRU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0.88</a:t>
                      </a:r>
                    </a:p>
                  </a:txBody>
                  <a:tcPr marL="68580" marR="68580" marT="0" marB="0" anchor="b"/>
                </a:tc>
                <a:tc>
                  <a:txBody>
                    <a:bodyPr/>
                    <a:lstStyle/>
                    <a:p>
                      <a:pPr marL="0" marR="0" algn="ctr">
                        <a:lnSpc>
                          <a:spcPct val="107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0.86</a:t>
                      </a:r>
                    </a:p>
                  </a:txBody>
                  <a:tcPr marL="68580" marR="68580" marT="0" marB="0" anchor="b"/>
                </a:tc>
                <a:tc>
                  <a:txBody>
                    <a:bodyPr/>
                    <a:lstStyle/>
                    <a:p>
                      <a:pPr marL="0" marR="0" algn="ctr">
                        <a:lnSpc>
                          <a:spcPct val="107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0.96</a:t>
                      </a:r>
                    </a:p>
                  </a:txBody>
                  <a:tcPr marL="68580" marR="68580" marT="0" marB="0" anchor="b"/>
                </a:tc>
                <a:tc>
                  <a:txBody>
                    <a:bodyPr/>
                    <a:lstStyle/>
                    <a:p>
                      <a:pPr marL="0" marR="0" algn="ctr">
                        <a:lnSpc>
                          <a:spcPct val="107000"/>
                        </a:lnSpc>
                        <a:spcBef>
                          <a:spcPts val="0"/>
                        </a:spcBef>
                        <a:spcAft>
                          <a:spcPts val="0"/>
                        </a:spcAft>
                      </a:pPr>
                      <a:r>
                        <a:rPr lang="en-US" sz="1400" b="1">
                          <a:solidFill>
                            <a:srgbClr val="FF0000"/>
                          </a:solidFill>
                          <a:effectLst/>
                          <a:latin typeface="+mn-lt"/>
                          <a:ea typeface="Calibri" panose="020F0502020204030204" pitchFamily="34" charset="0"/>
                          <a:cs typeface="Times New Roman" panose="02020603050405020304" pitchFamily="18" charset="0"/>
                        </a:rPr>
                        <a:t>0.91</a:t>
                      </a:r>
                      <a:endParaRPr lang="en-US" sz="14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6788498"/>
                  </a:ext>
                </a:extLst>
              </a:tr>
              <a:tr h="410481">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dirty="0">
                          <a:effectLst/>
                        </a:rPr>
                        <a:t>Single Layer LSTM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0.88</a:t>
                      </a:r>
                    </a:p>
                  </a:txBody>
                  <a:tcPr marL="68580" marR="68580" marT="0" marB="0" anchor="b"/>
                </a:tc>
                <a:tc>
                  <a:txBody>
                    <a:bodyPr/>
                    <a:lstStyle/>
                    <a:p>
                      <a:pPr marL="0" marR="0" algn="ctr">
                        <a:lnSpc>
                          <a:spcPct val="107000"/>
                        </a:lnSpc>
                        <a:spcBef>
                          <a:spcPts val="0"/>
                        </a:spcBef>
                        <a:spcAft>
                          <a:spcPts val="0"/>
                        </a:spcAft>
                      </a:pPr>
                      <a:r>
                        <a:rPr lang="en-US" sz="1400" b="0" dirty="0">
                          <a:solidFill>
                            <a:schemeClr val="tx1"/>
                          </a:solidFill>
                          <a:effectLst/>
                          <a:latin typeface="+mn-lt"/>
                          <a:ea typeface="Calibri" panose="020F0502020204030204" pitchFamily="34" charset="0"/>
                          <a:cs typeface="Times New Roman" panose="02020603050405020304" pitchFamily="18" charset="0"/>
                        </a:rPr>
                        <a:t>0.92</a:t>
                      </a:r>
                    </a:p>
                  </a:txBody>
                  <a:tcPr marL="68580" marR="68580" marT="0" marB="0" anchor="b"/>
                </a:tc>
                <a:tc>
                  <a:txBody>
                    <a:bodyPr/>
                    <a:lstStyle/>
                    <a:p>
                      <a:pPr marL="0" marR="0" algn="ctr">
                        <a:lnSpc>
                          <a:spcPct val="107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0.89</a:t>
                      </a:r>
                    </a:p>
                  </a:txBody>
                  <a:tcPr marL="68580" marR="68580" marT="0" marB="0" anchor="b"/>
                </a:tc>
                <a:tc>
                  <a:txBody>
                    <a:bodyPr/>
                    <a:lstStyle/>
                    <a:p>
                      <a:pPr marL="0" marR="0" algn="ctr">
                        <a:lnSpc>
                          <a:spcPct val="107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0.90</a:t>
                      </a:r>
                    </a:p>
                  </a:txBody>
                  <a:tcPr marL="68580" marR="68580" marT="0" marB="0" anchor="b"/>
                </a:tc>
                <a:extLst>
                  <a:ext uri="{0D108BD9-81ED-4DB2-BD59-A6C34878D82A}">
                    <a16:rowId xmlns:a16="http://schemas.microsoft.com/office/drawing/2014/main" val="2987746511"/>
                  </a:ext>
                </a:extLst>
              </a:tr>
              <a:tr h="410481">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dirty="0">
                          <a:effectLst/>
                        </a:rPr>
                        <a:t>Two Layer GRU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a:solidFill>
                            <a:srgbClr val="FF0000"/>
                          </a:solidFill>
                          <a:effectLst/>
                          <a:latin typeface="+mn-lt"/>
                          <a:ea typeface="Calibri" panose="020F0502020204030204" pitchFamily="34" charset="0"/>
                          <a:cs typeface="Times New Roman" panose="02020603050405020304" pitchFamily="18" charset="0"/>
                        </a:rPr>
                        <a:t>0.89</a:t>
                      </a:r>
                      <a:endParaRPr lang="en-US" sz="1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0.88</a:t>
                      </a:r>
                    </a:p>
                  </a:txBody>
                  <a:tcPr marL="68580" marR="68580" marT="0" marB="0" anchor="b"/>
                </a:tc>
                <a:tc>
                  <a:txBody>
                    <a:bodyPr/>
                    <a:lstStyle/>
                    <a:p>
                      <a:pPr marL="0" marR="0" algn="ctr">
                        <a:lnSpc>
                          <a:spcPct val="107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0.96</a:t>
                      </a:r>
                    </a:p>
                  </a:txBody>
                  <a:tcPr marL="68580" marR="68580" marT="0" marB="0" anchor="b"/>
                </a:tc>
                <a:tc>
                  <a:txBody>
                    <a:bodyPr/>
                    <a:lstStyle/>
                    <a:p>
                      <a:pPr marL="0" marR="0" algn="ctr">
                        <a:lnSpc>
                          <a:spcPct val="107000"/>
                        </a:lnSpc>
                        <a:spcBef>
                          <a:spcPts val="0"/>
                        </a:spcBef>
                        <a:spcAft>
                          <a:spcPts val="0"/>
                        </a:spcAft>
                      </a:pPr>
                      <a:r>
                        <a:rPr lang="en-US" sz="1400" b="1">
                          <a:solidFill>
                            <a:srgbClr val="FF0000"/>
                          </a:solidFill>
                          <a:effectLst/>
                          <a:latin typeface="+mn-lt"/>
                          <a:ea typeface="Calibri" panose="020F0502020204030204" pitchFamily="34" charset="0"/>
                          <a:cs typeface="Times New Roman" panose="02020603050405020304" pitchFamily="18" charset="0"/>
                        </a:rPr>
                        <a:t>0.91</a:t>
                      </a:r>
                      <a:endParaRPr lang="en-US" sz="14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9990702"/>
                  </a:ext>
                </a:extLst>
              </a:tr>
              <a:tr h="410481">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dirty="0">
                          <a:effectLst/>
                        </a:rPr>
                        <a:t>Two Layer LSTM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0.88</a:t>
                      </a: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0.88</a:t>
                      </a: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0.94</a:t>
                      </a:r>
                    </a:p>
                  </a:txBody>
                  <a:tcPr marL="68580" marR="68580" marT="0" marB="0" anchor="b"/>
                </a:tc>
                <a:tc>
                  <a:txBody>
                    <a:bodyPr/>
                    <a:lstStyle/>
                    <a:p>
                      <a:pPr marL="0" marR="0" algn="ctr">
                        <a:lnSpc>
                          <a:spcPct val="107000"/>
                        </a:lnSpc>
                        <a:spcBef>
                          <a:spcPts val="0"/>
                        </a:spcBef>
                        <a:spcAft>
                          <a:spcPts val="0"/>
                        </a:spcAft>
                      </a:pPr>
                      <a:r>
                        <a:rPr lang="en-US" sz="1400" b="1">
                          <a:solidFill>
                            <a:srgbClr val="FF0000"/>
                          </a:solidFill>
                          <a:effectLst/>
                          <a:latin typeface="+mn-lt"/>
                          <a:ea typeface="Calibri" panose="020F0502020204030204" pitchFamily="34" charset="0"/>
                          <a:cs typeface="Times New Roman" panose="02020603050405020304" pitchFamily="18" charset="0"/>
                        </a:rPr>
                        <a:t>0.91</a:t>
                      </a:r>
                      <a:endParaRPr lang="en-US" sz="14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979787"/>
                  </a:ext>
                </a:extLst>
              </a:tr>
              <a:tr h="410481">
                <a:tc>
                  <a:txBody>
                    <a:bodyPr/>
                    <a:lstStyle/>
                    <a:p>
                      <a:pPr marL="0" marR="0" algn="ctr">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400" dirty="0">
                          <a:effectLst/>
                        </a:rPr>
                        <a:t>Single Layer Bidirectional LSTM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0.85</a:t>
                      </a: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0.82</a:t>
                      </a:r>
                    </a:p>
                  </a:txBody>
                  <a:tcPr marL="68580" marR="68580" marT="0" marB="0" anchor="b"/>
                </a:tc>
                <a:tc>
                  <a:txBody>
                    <a:bodyPr/>
                    <a:lstStyle/>
                    <a:p>
                      <a:pPr marL="0" marR="0" algn="ctr">
                        <a:lnSpc>
                          <a:spcPct val="107000"/>
                        </a:lnSpc>
                        <a:spcBef>
                          <a:spcPts val="0"/>
                        </a:spcBef>
                        <a:spcAft>
                          <a:spcPts val="0"/>
                        </a:spcAft>
                      </a:pPr>
                      <a:r>
                        <a:rPr lang="en-US" sz="1400" b="1" dirty="0">
                          <a:solidFill>
                            <a:srgbClr val="FF0000"/>
                          </a:solidFill>
                          <a:effectLst/>
                          <a:latin typeface="+mn-lt"/>
                          <a:ea typeface="Calibri" panose="020F0502020204030204" pitchFamily="34" charset="0"/>
                          <a:cs typeface="Times New Roman" panose="02020603050405020304" pitchFamily="18" charset="0"/>
                        </a:rPr>
                        <a:t>0.99</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0.89</a:t>
                      </a:r>
                    </a:p>
                  </a:txBody>
                  <a:tcPr marL="68580" marR="68580" marT="0" marB="0" anchor="b"/>
                </a:tc>
                <a:extLst>
                  <a:ext uri="{0D108BD9-81ED-4DB2-BD59-A6C34878D82A}">
                    <a16:rowId xmlns:a16="http://schemas.microsoft.com/office/drawing/2014/main" val="3130770984"/>
                  </a:ext>
                </a:extLst>
              </a:tr>
              <a:tr h="410481">
                <a:tc>
                  <a:txBody>
                    <a:bodyPr/>
                    <a:lstStyle/>
                    <a:p>
                      <a:pPr marL="0" marR="0" algn="ct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dirty="0">
                          <a:effectLst/>
                        </a:rPr>
                        <a:t>Two Layer Bidirectional LSTM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rPr>
                        <a:t> 0.88</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a:solidFill>
                            <a:srgbClr val="FF0000"/>
                          </a:solidFill>
                          <a:effectLst/>
                          <a:latin typeface="+mn-lt"/>
                        </a:rPr>
                        <a:t>0.93 </a:t>
                      </a:r>
                      <a:endParaRPr lang="en-US" sz="14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rPr>
                        <a:t>0.88</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latin typeface="+mn-lt"/>
                        </a:rPr>
                        <a:t>0.90</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5297759"/>
                  </a:ext>
                </a:extLst>
              </a:tr>
            </a:tbl>
          </a:graphicData>
        </a:graphic>
      </p:graphicFrame>
    </p:spTree>
    <p:extLst>
      <p:ext uri="{BB962C8B-B14F-4D97-AF65-F5344CB8AC3E}">
        <p14:creationId xmlns:p14="http://schemas.microsoft.com/office/powerpoint/2010/main" val="244852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What didn’t work</a:t>
            </a:r>
          </a:p>
        </p:txBody>
      </p:sp>
      <p:sp>
        <p:nvSpPr>
          <p:cNvPr id="7" name="Content Placeholder 6"/>
          <p:cNvSpPr>
            <a:spLocks noGrp="1"/>
          </p:cNvSpPr>
          <p:nvPr>
            <p:ph idx="1"/>
          </p:nvPr>
        </p:nvSpPr>
        <p:spPr/>
        <p:txBody>
          <a:bodyPr/>
          <a:lstStyle/>
          <a:p>
            <a:pPr marL="0" indent="0">
              <a:buNone/>
            </a:pPr>
            <a:endParaRPr lang="en-US" b="1" dirty="0"/>
          </a:p>
          <a:p>
            <a:r>
              <a:rPr lang="en-US" dirty="0"/>
              <a:t>Performance would have been better if we had followed word splitting technique used in BERT model.</a:t>
            </a:r>
          </a:p>
          <a:p>
            <a:pPr lvl="0"/>
            <a:r>
              <a:rPr lang="en-US" dirty="0"/>
              <a:t>Validation accuracy increases with increase in training size </a:t>
            </a:r>
            <a:r>
              <a:rPr lang="en-US" dirty="0" err="1"/>
              <a:t>upto</a:t>
            </a:r>
            <a:r>
              <a:rPr lang="en-US" dirty="0"/>
              <a:t> 65k pairs (~4% increase) after which there was only a marginal improvement in accuracy. This is due to overfitting,</a:t>
            </a:r>
          </a:p>
          <a:p>
            <a:pPr lvl="0"/>
            <a:r>
              <a:rPr lang="en-US" dirty="0"/>
              <a:t>The cosine loss function and SoftMax did not provide good results on validation accuracy, as a result a concatenate layer was implemented for the DCNN. </a:t>
            </a:r>
          </a:p>
          <a:p>
            <a:pPr lvl="0"/>
            <a:r>
              <a:rPr lang="en-US" dirty="0"/>
              <a:t>Didn’t change tokens present in glove file to ‘UKN’ token</a:t>
            </a:r>
          </a:p>
          <a:p>
            <a:pPr lvl="0"/>
            <a:r>
              <a:rPr lang="en-US" dirty="0"/>
              <a:t>Custom SoftMax loss function didn’t work due to issues with shape of the input vectors. There is a shape mismatch between some of the layers while creating this custom loss function.</a:t>
            </a:r>
          </a:p>
          <a:p>
            <a:pPr lvl="0"/>
            <a:r>
              <a:rPr lang="en-US" dirty="0"/>
              <a:t>Didn’t work on finding optimal hyper parameters. </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14</a:t>
            </a:fld>
            <a:endParaRPr lang="en-US" dirty="0"/>
          </a:p>
        </p:txBody>
      </p:sp>
    </p:spTree>
    <p:extLst>
      <p:ext uri="{BB962C8B-B14F-4D97-AF65-F5344CB8AC3E}">
        <p14:creationId xmlns:p14="http://schemas.microsoft.com/office/powerpoint/2010/main" val="166421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References</a:t>
            </a:r>
          </a:p>
        </p:txBody>
      </p:sp>
      <p:sp>
        <p:nvSpPr>
          <p:cNvPr id="7" name="Content Placeholder 6"/>
          <p:cNvSpPr>
            <a:spLocks noGrp="1"/>
          </p:cNvSpPr>
          <p:nvPr>
            <p:ph idx="1"/>
          </p:nvPr>
        </p:nvSpPr>
        <p:spPr/>
        <p:txBody>
          <a:bodyPr/>
          <a:lstStyle/>
          <a:p>
            <a:pPr eaLnBrk="1" hangingPunct="1">
              <a:defRPr/>
            </a:pPr>
            <a:r>
              <a:rPr lang="en-US" altLang="en-US" b="1" dirty="0"/>
              <a:t>Topic : </a:t>
            </a:r>
            <a:r>
              <a:rPr lang="en-US" b="1" dirty="0"/>
              <a:t>Learning of Semantically Equivalent Questions</a:t>
            </a:r>
          </a:p>
          <a:p>
            <a:pPr marL="0" indent="0" eaLnBrk="1" hangingPunct="1">
              <a:buNone/>
              <a:defRPr/>
            </a:pPr>
            <a:endParaRPr lang="en-US" altLang="en-US" b="1" dirty="0"/>
          </a:p>
          <a:p>
            <a:pPr eaLnBrk="1" hangingPunct="1">
              <a:defRPr/>
            </a:pPr>
            <a:r>
              <a:rPr lang="en-US" altLang="en-US" b="1" dirty="0"/>
              <a:t>Team :</a:t>
            </a:r>
            <a:endParaRPr lang="en-US" altLang="en-US" dirty="0"/>
          </a:p>
          <a:p>
            <a:pPr marL="457200" indent="-457200" eaLnBrk="1" hangingPunct="1">
              <a:buFont typeface="+mj-lt"/>
              <a:buAutoNum type="arabicPeriod"/>
              <a:defRPr/>
            </a:pPr>
            <a:r>
              <a:rPr lang="en-US" altLang="en-US" dirty="0"/>
              <a:t>Kottapalli, Siva Rama Krishna</a:t>
            </a:r>
          </a:p>
          <a:p>
            <a:pPr marL="457200" indent="-457200" eaLnBrk="1" hangingPunct="1">
              <a:buFont typeface="+mj-lt"/>
              <a:buAutoNum type="arabicPeriod"/>
              <a:defRPr/>
            </a:pPr>
            <a:r>
              <a:rPr lang="en-US" altLang="en-US" dirty="0"/>
              <a:t>Shreedhar, Harini</a:t>
            </a:r>
          </a:p>
          <a:p>
            <a:pPr marL="0" indent="0" eaLnBrk="1" hangingPunct="1">
              <a:buNone/>
              <a:defRPr/>
            </a:pPr>
            <a:endParaRPr lang="en-US" dirty="0">
              <a:solidFill>
                <a:schemeClr val="bg2">
                  <a:lumMod val="25000"/>
                </a:schemeClr>
              </a:solidFill>
            </a:endParaRPr>
          </a:p>
          <a:p>
            <a:r>
              <a:rPr lang="en-US" b="1" dirty="0"/>
              <a:t>Two minute (short) video</a:t>
            </a:r>
            <a:r>
              <a:rPr lang="en-US" dirty="0"/>
              <a:t>:</a:t>
            </a:r>
          </a:p>
          <a:p>
            <a:pPr marL="0" indent="0">
              <a:buNone/>
            </a:pPr>
            <a:r>
              <a:rPr lang="en-US" dirty="0"/>
              <a:t>       https://youtu.be/4VXuwaei38w</a:t>
            </a:r>
          </a:p>
          <a:p>
            <a:r>
              <a:rPr lang="en-US" b="1" dirty="0"/>
              <a:t>Reference Links: </a:t>
            </a:r>
            <a:r>
              <a:rPr lang="en-US" dirty="0"/>
              <a:t>(Data, Papers, Pretrained Glove, GitHub, etc.)</a:t>
            </a:r>
          </a:p>
          <a:p>
            <a:pPr marL="400050" lvl="1" indent="0">
              <a:buNone/>
            </a:pPr>
            <a:r>
              <a:rPr lang="en-US" sz="1600" u="sng" dirty="0">
                <a:hlinkClick r:id="rId2"/>
              </a:rPr>
              <a:t>https://www.quora.com/q/quoradata/First-Quora-Dataset-Release-Question-Pairs</a:t>
            </a:r>
            <a:r>
              <a:rPr lang="en-US" sz="1600" dirty="0"/>
              <a:t> </a:t>
            </a:r>
            <a:r>
              <a:rPr lang="en-US" sz="1600" u="sng" dirty="0">
                <a:hlinkClick r:id="rId3"/>
              </a:rPr>
              <a:t>https://www.kaggle.com/c/quora-question-pairs</a:t>
            </a:r>
            <a:endParaRPr lang="en-US" sz="1600" u="sng" dirty="0"/>
          </a:p>
          <a:p>
            <a:pPr marL="400050" lvl="1" indent="0">
              <a:spcBef>
                <a:spcPts val="0"/>
              </a:spcBef>
              <a:buNone/>
            </a:pPr>
            <a:r>
              <a:rPr lang="en-US" sz="1600" u="sng" dirty="0">
                <a:hlinkClick r:id="rId4"/>
              </a:rPr>
              <a:t>https://web.stanford.edu/class/archive/cs/cs224n/cs224n.1174/reports/2748045.pdf</a:t>
            </a:r>
            <a:endParaRPr lang="en-US" sz="1600" dirty="0"/>
          </a:p>
          <a:p>
            <a:pPr marL="400050" lvl="1" indent="0">
              <a:spcBef>
                <a:spcPts val="0"/>
              </a:spcBef>
              <a:buNone/>
            </a:pPr>
            <a:r>
              <a:rPr lang="en-US" sz="1600" u="sng" dirty="0">
                <a:hlinkClick r:id="rId5"/>
              </a:rPr>
              <a:t>https://ieeexplore.ieee.org/document/8102981</a:t>
            </a:r>
            <a:endParaRPr lang="en-US" sz="1600" u="sng" dirty="0"/>
          </a:p>
          <a:p>
            <a:pPr marL="400050" lvl="1" indent="0">
              <a:spcBef>
                <a:spcPts val="0"/>
              </a:spcBef>
              <a:buNone/>
            </a:pPr>
            <a:r>
              <a:rPr lang="en-US" sz="1600" dirty="0">
                <a:hlinkClick r:id="rId6"/>
              </a:rPr>
              <a:t>https://nlp.stanford.edu/projects/glove/</a:t>
            </a:r>
            <a:endParaRPr lang="en-US" sz="1600" dirty="0"/>
          </a:p>
          <a:p>
            <a:pPr marL="400050" lvl="1" indent="0">
              <a:spcBef>
                <a:spcPts val="0"/>
              </a:spcBef>
              <a:buNone/>
            </a:pPr>
            <a:endParaRPr lang="en-US" sz="1600" dirty="0"/>
          </a:p>
          <a:p>
            <a:pPr marL="400050" lvl="1" indent="0">
              <a:spcBef>
                <a:spcPts val="0"/>
              </a:spcBef>
              <a:buNone/>
            </a:pPr>
            <a:r>
              <a:rPr lang="en-US" sz="1600" dirty="0"/>
              <a:t>* Didn’t include complete list of references here. Please see the report for full list of references</a:t>
            </a:r>
          </a:p>
          <a:p>
            <a:pPr marL="0" indent="0">
              <a:buNone/>
            </a:pPr>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Agenda</a:t>
            </a:r>
          </a:p>
        </p:txBody>
      </p:sp>
      <p:sp>
        <p:nvSpPr>
          <p:cNvPr id="7" name="Content Placeholder 6"/>
          <p:cNvSpPr>
            <a:spLocks noGrp="1"/>
          </p:cNvSpPr>
          <p:nvPr>
            <p:ph idx="1"/>
          </p:nvPr>
        </p:nvSpPr>
        <p:spPr/>
        <p:txBody>
          <a:bodyPr/>
          <a:lstStyle/>
          <a:p>
            <a:pPr marL="0" indent="0">
              <a:buNone/>
            </a:pPr>
            <a:endParaRPr lang="en-US" b="1" dirty="0"/>
          </a:p>
          <a:p>
            <a:pPr lvl="0"/>
            <a:r>
              <a:rPr lang="en-US" dirty="0"/>
              <a:t>Problem Statement</a:t>
            </a:r>
          </a:p>
          <a:p>
            <a:pPr lvl="0"/>
            <a:r>
              <a:rPr lang="en-US" dirty="0"/>
              <a:t>Data Source and Papers</a:t>
            </a:r>
          </a:p>
          <a:p>
            <a:r>
              <a:rPr lang="en-US" dirty="0"/>
              <a:t>Sample Data</a:t>
            </a:r>
          </a:p>
          <a:p>
            <a:r>
              <a:rPr lang="en-US" dirty="0"/>
              <a:t>Data Preprocessing</a:t>
            </a:r>
          </a:p>
          <a:p>
            <a:r>
              <a:rPr lang="en-US" dirty="0"/>
              <a:t>Siamese Network</a:t>
            </a:r>
          </a:p>
          <a:p>
            <a:pPr lvl="0"/>
            <a:r>
              <a:rPr lang="en-US" dirty="0"/>
              <a:t>Model Design</a:t>
            </a:r>
          </a:p>
          <a:p>
            <a:pPr lvl="0"/>
            <a:r>
              <a:rPr lang="en-US" dirty="0"/>
              <a:t>Loss Functions</a:t>
            </a:r>
          </a:p>
          <a:p>
            <a:pPr lvl="0"/>
            <a:r>
              <a:rPr lang="en-US" dirty="0"/>
              <a:t>Model Evaluation</a:t>
            </a:r>
          </a:p>
          <a:p>
            <a:pPr lvl="0"/>
            <a:r>
              <a:rPr lang="en-US" dirty="0"/>
              <a:t>Conclusion</a:t>
            </a:r>
          </a:p>
          <a:p>
            <a:pPr lvl="0"/>
            <a:r>
              <a:rPr lang="en-US" dirty="0"/>
              <a:t>What didn’t work</a:t>
            </a:r>
          </a:p>
          <a:p>
            <a:pPr lvl="0"/>
            <a:r>
              <a:rPr lang="en-US" dirty="0"/>
              <a:t>References</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Problem Statement</a:t>
            </a:r>
          </a:p>
        </p:txBody>
      </p:sp>
      <p:sp>
        <p:nvSpPr>
          <p:cNvPr id="7" name="Content Placeholder 6"/>
          <p:cNvSpPr>
            <a:spLocks noGrp="1"/>
          </p:cNvSpPr>
          <p:nvPr>
            <p:ph idx="1"/>
          </p:nvPr>
        </p:nvSpPr>
        <p:spPr/>
        <p:txBody>
          <a:bodyPr/>
          <a:lstStyle/>
          <a:p>
            <a:pPr marL="0" indent="0">
              <a:buNone/>
            </a:pPr>
            <a:endParaRPr lang="en-US" b="1" dirty="0"/>
          </a:p>
          <a:p>
            <a:pPr algn="just"/>
            <a:r>
              <a:rPr lang="en-US" dirty="0"/>
              <a:t>Detecting duplicate questions or semantic equivalence between a pair of sentences.</a:t>
            </a:r>
          </a:p>
          <a:p>
            <a:pPr algn="just"/>
            <a:r>
              <a:rPr lang="en-US" dirty="0"/>
              <a:t>Implemented Siamese network for Convolutional Neural Network and Bidirectional LSTM with Attention. </a:t>
            </a:r>
          </a:p>
          <a:p>
            <a:pPr algn="just"/>
            <a:r>
              <a:rPr lang="en-US" dirty="0"/>
              <a:t>Implemented different similarity measures such as Manhattan distance, Euclidean distance, Weighted Euclidean distance, Cosine Similarity etc. to determine the semantic equivalence between pair of sentences/questions. </a:t>
            </a:r>
          </a:p>
          <a:p>
            <a:pPr algn="just"/>
            <a:r>
              <a:rPr lang="en-US" dirty="0"/>
              <a:t>Explored data augmentation technique to generate more positive samples.</a:t>
            </a:r>
          </a:p>
          <a:p>
            <a:pPr marL="0" indent="0">
              <a:buNone/>
            </a:pPr>
            <a:endParaRPr lang="en-US"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spTree>
    <p:extLst>
      <p:ext uri="{BB962C8B-B14F-4D97-AF65-F5344CB8AC3E}">
        <p14:creationId xmlns:p14="http://schemas.microsoft.com/office/powerpoint/2010/main" val="421634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Data Source and Papers</a:t>
            </a:r>
          </a:p>
        </p:txBody>
      </p:sp>
      <p:sp>
        <p:nvSpPr>
          <p:cNvPr id="7" name="Content Placeholder 6"/>
          <p:cNvSpPr>
            <a:spLocks noGrp="1"/>
          </p:cNvSpPr>
          <p:nvPr>
            <p:ph idx="1"/>
          </p:nvPr>
        </p:nvSpPr>
        <p:spPr/>
        <p:txBody>
          <a:bodyPr/>
          <a:lstStyle/>
          <a:p>
            <a:pPr marL="0" indent="0">
              <a:buNone/>
            </a:pPr>
            <a:endParaRPr lang="en-US" b="1" dirty="0"/>
          </a:p>
          <a:p>
            <a:pPr marL="0" indent="0" algn="just">
              <a:buNone/>
            </a:pPr>
            <a:r>
              <a:rPr lang="en-US" sz="2400" dirty="0">
                <a:solidFill>
                  <a:srgbClr val="0070C0"/>
                </a:solidFill>
                <a:latin typeface="+mj-lt"/>
                <a:ea typeface="+mj-ea"/>
                <a:cs typeface="+mj-cs"/>
              </a:rPr>
              <a:t>Dataset:</a:t>
            </a:r>
          </a:p>
          <a:p>
            <a:pPr algn="just"/>
            <a:r>
              <a:rPr lang="en-US" dirty="0"/>
              <a:t>We used Quora dataset to test our models and this can be extended to any other problem if they are in suitable format.</a:t>
            </a:r>
          </a:p>
          <a:p>
            <a:pPr marL="400050" lvl="1" indent="0">
              <a:buNone/>
            </a:pPr>
            <a:r>
              <a:rPr lang="en-US" sz="1600" u="sng" dirty="0">
                <a:hlinkClick r:id="rId2"/>
              </a:rPr>
              <a:t>https://www.quora.com/q/quoradata/First-Quora-Dataset-Release-Question-Pairs</a:t>
            </a:r>
            <a:r>
              <a:rPr lang="en-US" sz="1600" dirty="0"/>
              <a:t> </a:t>
            </a:r>
            <a:r>
              <a:rPr lang="en-US" sz="1600" u="sng" dirty="0">
                <a:hlinkClick r:id="rId3"/>
              </a:rPr>
              <a:t>https://www.kaggle.com/c/quora-question-pairs</a:t>
            </a:r>
            <a:endParaRPr lang="en-US" sz="1600" dirty="0"/>
          </a:p>
          <a:p>
            <a:pPr marL="0" indent="0">
              <a:buNone/>
            </a:pPr>
            <a:endParaRPr lang="en-US" dirty="0"/>
          </a:p>
          <a:p>
            <a:pPr marL="0" indent="0">
              <a:buNone/>
            </a:pPr>
            <a:r>
              <a:rPr lang="en-US" sz="2400" dirty="0">
                <a:solidFill>
                  <a:srgbClr val="0070C0"/>
                </a:solidFill>
              </a:rPr>
              <a:t>Papers:</a:t>
            </a:r>
            <a:endParaRPr lang="en-US" sz="2400" dirty="0"/>
          </a:p>
          <a:p>
            <a:r>
              <a:rPr lang="en-US" dirty="0"/>
              <a:t>We built models based on below two recent papers.</a:t>
            </a:r>
          </a:p>
          <a:p>
            <a:pPr marL="400050" lvl="1" indent="0">
              <a:buNone/>
            </a:pPr>
            <a:r>
              <a:rPr lang="en-US" dirty="0"/>
              <a:t>Detecting Duplicate Questions with Deep Learning</a:t>
            </a:r>
          </a:p>
          <a:p>
            <a:pPr marL="400050" lvl="1" indent="0">
              <a:buNone/>
            </a:pPr>
            <a:r>
              <a:rPr lang="en-US" sz="1600" u="sng" dirty="0">
                <a:hlinkClick r:id="rId4"/>
              </a:rPr>
              <a:t>https://web.stanford.edu/class/archive/cs/cs224n/cs224n.1174/reports/2748045.pdf</a:t>
            </a:r>
            <a:endParaRPr lang="en-US" sz="1600" dirty="0"/>
          </a:p>
          <a:p>
            <a:pPr marL="400050" lvl="1" indent="0">
              <a:buNone/>
            </a:pPr>
            <a:r>
              <a:rPr lang="en-US" dirty="0"/>
              <a:t>Learning Profiles in Duplicate Question Detection</a:t>
            </a:r>
          </a:p>
          <a:p>
            <a:pPr marL="400050" lvl="1" indent="0">
              <a:buNone/>
            </a:pPr>
            <a:r>
              <a:rPr lang="en-US" sz="1600" u="sng" dirty="0">
                <a:hlinkClick r:id="rId5"/>
              </a:rPr>
              <a:t>https://ieeexplore.ieee.org/document/8102981</a:t>
            </a:r>
            <a:endParaRPr lang="en-US" sz="1600"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spTree>
    <p:extLst>
      <p:ext uri="{BB962C8B-B14F-4D97-AF65-F5344CB8AC3E}">
        <p14:creationId xmlns:p14="http://schemas.microsoft.com/office/powerpoint/2010/main" val="427308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Sample Quora Data</a:t>
            </a:r>
          </a:p>
        </p:txBody>
      </p:sp>
      <p:sp>
        <p:nvSpPr>
          <p:cNvPr id="7" name="Content Placeholder 6"/>
          <p:cNvSpPr>
            <a:spLocks noGrp="1"/>
          </p:cNvSpPr>
          <p:nvPr>
            <p:ph idx="1"/>
          </p:nvPr>
        </p:nvSpPr>
        <p:spPr/>
        <p:txBody>
          <a:bodyPr/>
          <a:lstStyle/>
          <a:p>
            <a:pPr marL="0" indent="0">
              <a:buNone/>
            </a:pPr>
            <a:endParaRPr lang="en-US" b="1"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graphicFrame>
        <p:nvGraphicFramePr>
          <p:cNvPr id="2" name="Table 1">
            <a:extLst>
              <a:ext uri="{FF2B5EF4-FFF2-40B4-BE49-F238E27FC236}">
                <a16:creationId xmlns:a16="http://schemas.microsoft.com/office/drawing/2014/main" id="{5FFF422E-814A-4547-A0E3-7B7ADFF61662}"/>
              </a:ext>
            </a:extLst>
          </p:cNvPr>
          <p:cNvGraphicFramePr>
            <a:graphicFrameLocks noGrp="1"/>
          </p:cNvGraphicFramePr>
          <p:nvPr>
            <p:extLst>
              <p:ext uri="{D42A27DB-BD31-4B8C-83A1-F6EECF244321}">
                <p14:modId xmlns:p14="http://schemas.microsoft.com/office/powerpoint/2010/main" val="4264316165"/>
              </p:ext>
            </p:extLst>
          </p:nvPr>
        </p:nvGraphicFramePr>
        <p:xfrm>
          <a:off x="457200" y="1397000"/>
          <a:ext cx="8229600" cy="381127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41061840"/>
                    </a:ext>
                  </a:extLst>
                </a:gridCol>
                <a:gridCol w="1066800">
                  <a:extLst>
                    <a:ext uri="{9D8B030D-6E8A-4147-A177-3AD203B41FA5}">
                      <a16:colId xmlns:a16="http://schemas.microsoft.com/office/drawing/2014/main" val="4048277966"/>
                    </a:ext>
                  </a:extLst>
                </a:gridCol>
                <a:gridCol w="2667000">
                  <a:extLst>
                    <a:ext uri="{9D8B030D-6E8A-4147-A177-3AD203B41FA5}">
                      <a16:colId xmlns:a16="http://schemas.microsoft.com/office/drawing/2014/main" val="199010929"/>
                    </a:ext>
                  </a:extLst>
                </a:gridCol>
                <a:gridCol w="2362200">
                  <a:extLst>
                    <a:ext uri="{9D8B030D-6E8A-4147-A177-3AD203B41FA5}">
                      <a16:colId xmlns:a16="http://schemas.microsoft.com/office/drawing/2014/main" val="2363225700"/>
                    </a:ext>
                  </a:extLst>
                </a:gridCol>
                <a:gridCol w="1219200">
                  <a:extLst>
                    <a:ext uri="{9D8B030D-6E8A-4147-A177-3AD203B41FA5}">
                      <a16:colId xmlns:a16="http://schemas.microsoft.com/office/drawing/2014/main" val="3203928941"/>
                    </a:ext>
                  </a:extLst>
                </a:gridCol>
              </a:tblGrid>
              <a:tr h="370840">
                <a:tc>
                  <a:txBody>
                    <a:bodyPr/>
                    <a:lstStyle/>
                    <a:p>
                      <a:pPr algn="ctr" fontAlgn="b"/>
                      <a:r>
                        <a:rPr lang="en-US" sz="1800" b="1" i="0" u="none" strike="noStrike" dirty="0">
                          <a:solidFill>
                            <a:srgbClr val="000000"/>
                          </a:solidFill>
                          <a:effectLst/>
                          <a:latin typeface="Calibri" panose="020F0502020204030204" pitchFamily="34" charset="0"/>
                        </a:rPr>
                        <a:t>qid1</a:t>
                      </a:r>
                    </a:p>
                  </a:txBody>
                  <a:tcPr marL="3810" marR="3810" marT="3810" marB="0" anchor="b"/>
                </a:tc>
                <a:tc>
                  <a:txBody>
                    <a:bodyPr/>
                    <a:lstStyle/>
                    <a:p>
                      <a:pPr algn="ctr" fontAlgn="b"/>
                      <a:r>
                        <a:rPr lang="en-US" sz="1800" b="1" i="0" u="none" strike="noStrike" dirty="0">
                          <a:solidFill>
                            <a:srgbClr val="000000"/>
                          </a:solidFill>
                          <a:effectLst/>
                          <a:latin typeface="Calibri" panose="020F0502020204030204" pitchFamily="34" charset="0"/>
                        </a:rPr>
                        <a:t>qid2</a:t>
                      </a:r>
                    </a:p>
                  </a:txBody>
                  <a:tcPr marL="3810" marR="3810" marT="3810" marB="0" anchor="b"/>
                </a:tc>
                <a:tc>
                  <a:txBody>
                    <a:bodyPr/>
                    <a:lstStyle/>
                    <a:p>
                      <a:pPr algn="ctr" fontAlgn="b"/>
                      <a:r>
                        <a:rPr lang="en-US" sz="1800" b="1" i="0" u="none" strike="noStrike" dirty="0">
                          <a:solidFill>
                            <a:srgbClr val="000000"/>
                          </a:solidFill>
                          <a:effectLst/>
                          <a:latin typeface="Calibri" panose="020F0502020204030204" pitchFamily="34" charset="0"/>
                        </a:rPr>
                        <a:t>question1</a:t>
                      </a:r>
                    </a:p>
                  </a:txBody>
                  <a:tcPr marL="3810" marR="3810" marT="3810" marB="0" anchor="b"/>
                </a:tc>
                <a:tc>
                  <a:txBody>
                    <a:bodyPr/>
                    <a:lstStyle/>
                    <a:p>
                      <a:pPr algn="ctr" fontAlgn="b"/>
                      <a:r>
                        <a:rPr lang="en-US" sz="1800" b="1" i="0" u="none" strike="noStrike" dirty="0">
                          <a:solidFill>
                            <a:srgbClr val="000000"/>
                          </a:solidFill>
                          <a:effectLst/>
                          <a:latin typeface="Calibri" panose="020F0502020204030204" pitchFamily="34" charset="0"/>
                        </a:rPr>
                        <a:t>question2</a:t>
                      </a:r>
                    </a:p>
                  </a:txBody>
                  <a:tcPr marL="3810" marR="3810" marT="3810" marB="0" anchor="b"/>
                </a:tc>
                <a:tc>
                  <a:txBody>
                    <a:bodyPr/>
                    <a:lstStyle/>
                    <a:p>
                      <a:pPr algn="ctr" fontAlgn="b"/>
                      <a:r>
                        <a:rPr lang="en-US" sz="1800" b="1" i="0" u="none" strike="noStrike" dirty="0">
                          <a:solidFill>
                            <a:srgbClr val="000000"/>
                          </a:solidFill>
                          <a:effectLst/>
                          <a:latin typeface="Calibri" panose="020F0502020204030204" pitchFamily="34" charset="0"/>
                        </a:rPr>
                        <a:t>is duplicate</a:t>
                      </a:r>
                    </a:p>
                  </a:txBody>
                  <a:tcPr marL="3810" marR="3810" marT="3810" marB="0" anchor="b"/>
                </a:tc>
                <a:extLst>
                  <a:ext uri="{0D108BD9-81ED-4DB2-BD59-A6C34878D82A}">
                    <a16:rowId xmlns:a16="http://schemas.microsoft.com/office/drawing/2014/main" val="2321216381"/>
                  </a:ext>
                </a:extLst>
              </a:tr>
              <a:tr h="370840">
                <a:tc>
                  <a:txBody>
                    <a:bodyPr/>
                    <a:lstStyle/>
                    <a:p>
                      <a:pPr algn="ctr" fontAlgn="b"/>
                      <a:r>
                        <a:rPr lang="en-US" sz="1400" b="0" i="0" u="none" strike="noStrike" dirty="0">
                          <a:solidFill>
                            <a:srgbClr val="000000"/>
                          </a:solidFill>
                          <a:effectLst/>
                          <a:latin typeface="Calibri" panose="020F0502020204030204" pitchFamily="34" charset="0"/>
                        </a:rPr>
                        <a:t>15</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How can I be a good geologist?</a:t>
                      </a:r>
                    </a:p>
                  </a:txBody>
                  <a:tcPr marL="3810" marR="3810" marT="3810" marB="0" anchor="b"/>
                </a:tc>
                <a:tc>
                  <a:txBody>
                    <a:bodyPr/>
                    <a:lstStyle/>
                    <a:p>
                      <a:pPr algn="l" fontAlgn="b"/>
                      <a:r>
                        <a:rPr lang="en-US" sz="1400" b="0" i="0" u="none" strike="noStrike">
                          <a:solidFill>
                            <a:srgbClr val="000000"/>
                          </a:solidFill>
                          <a:effectLst/>
                          <a:latin typeface="Calibri" panose="020F0502020204030204" pitchFamily="34" charset="0"/>
                        </a:rPr>
                        <a:t>What should I do to be a great geologist?</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1</a:t>
                      </a:r>
                    </a:p>
                  </a:txBody>
                  <a:tcPr marL="3810" marR="3810" marT="3810" marB="0" anchor="b"/>
                </a:tc>
                <a:extLst>
                  <a:ext uri="{0D108BD9-81ED-4DB2-BD59-A6C34878D82A}">
                    <a16:rowId xmlns:a16="http://schemas.microsoft.com/office/drawing/2014/main" val="411400536"/>
                  </a:ext>
                </a:extLst>
              </a:tr>
              <a:tr h="370840">
                <a:tc>
                  <a:txBody>
                    <a:bodyPr/>
                    <a:lstStyle/>
                    <a:p>
                      <a:pPr algn="ctr" fontAlgn="b"/>
                      <a:r>
                        <a:rPr lang="en-US" sz="1400" b="0" i="0" u="none" strike="noStrike" dirty="0">
                          <a:solidFill>
                            <a:srgbClr val="000000"/>
                          </a:solidFill>
                          <a:effectLst/>
                          <a:latin typeface="Calibri" panose="020F0502020204030204" pitchFamily="34" charset="0"/>
                        </a:rPr>
                        <a:t>17</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18</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When do you use ã‚· instead of ã—?</a:t>
                      </a:r>
                    </a:p>
                  </a:txBody>
                  <a:tcPr marL="3810" marR="3810" marT="3810" marB="0" anchor="b"/>
                </a:tc>
                <a:tc>
                  <a:txBody>
                    <a:bodyPr/>
                    <a:lstStyle/>
                    <a:p>
                      <a:pPr algn="l" fontAlgn="b"/>
                      <a:r>
                        <a:rPr lang="en-US" sz="1400" b="0" i="0" u="none" strike="noStrike">
                          <a:solidFill>
                            <a:srgbClr val="000000"/>
                          </a:solidFill>
                          <a:effectLst/>
                          <a:latin typeface="Calibri" panose="020F0502020204030204" pitchFamily="34" charset="0"/>
                        </a:rPr>
                        <a:t>When do you use "&amp;" instead of "and"?</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0</a:t>
                      </a:r>
                    </a:p>
                  </a:txBody>
                  <a:tcPr marL="3810" marR="3810" marT="3810" marB="0" anchor="b"/>
                </a:tc>
                <a:extLst>
                  <a:ext uri="{0D108BD9-81ED-4DB2-BD59-A6C34878D82A}">
                    <a16:rowId xmlns:a16="http://schemas.microsoft.com/office/drawing/2014/main" val="2573424866"/>
                  </a:ext>
                </a:extLst>
              </a:tr>
              <a:tr h="370840">
                <a:tc>
                  <a:txBody>
                    <a:bodyPr/>
                    <a:lstStyle/>
                    <a:p>
                      <a:pPr algn="ctr" fontAlgn="b"/>
                      <a:r>
                        <a:rPr lang="en-US" sz="1400" b="0" i="0" u="none" strike="noStrike" dirty="0">
                          <a:solidFill>
                            <a:srgbClr val="000000"/>
                          </a:solidFill>
                          <a:effectLst/>
                          <a:latin typeface="Calibri" panose="020F0502020204030204" pitchFamily="34" charset="0"/>
                        </a:rPr>
                        <a:t>19</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20</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Motorola (company): Can I hack my Charter Motorola DCX3400?</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How do I hack Motorola DCX3400 for free internet?</a:t>
                      </a:r>
                    </a:p>
                  </a:txBody>
                  <a:tcPr marL="3810" marR="3810" marT="3810" marB="0" anchor="b"/>
                </a:tc>
                <a:tc>
                  <a:txBody>
                    <a:bodyPr/>
                    <a:lstStyle/>
                    <a:p>
                      <a:pPr algn="ctr" fontAlgn="b"/>
                      <a:r>
                        <a:rPr lang="en-US" sz="1400" b="0" i="0" u="none" strike="noStrike">
                          <a:solidFill>
                            <a:srgbClr val="000000"/>
                          </a:solidFill>
                          <a:effectLst/>
                          <a:latin typeface="Calibri" panose="020F0502020204030204" pitchFamily="34" charset="0"/>
                        </a:rPr>
                        <a:t>0</a:t>
                      </a:r>
                    </a:p>
                  </a:txBody>
                  <a:tcPr marL="3810" marR="3810" marT="3810" marB="0" anchor="b"/>
                </a:tc>
                <a:extLst>
                  <a:ext uri="{0D108BD9-81ED-4DB2-BD59-A6C34878D82A}">
                    <a16:rowId xmlns:a16="http://schemas.microsoft.com/office/drawing/2014/main" val="218697799"/>
                  </a:ext>
                </a:extLst>
              </a:tr>
              <a:tr h="370840">
                <a:tc>
                  <a:txBody>
                    <a:bodyPr/>
                    <a:lstStyle/>
                    <a:p>
                      <a:pPr algn="ctr" fontAlgn="b"/>
                      <a:r>
                        <a:rPr lang="en-US" sz="1400" b="0" i="0" u="none" strike="noStrike">
                          <a:solidFill>
                            <a:srgbClr val="000000"/>
                          </a:solidFill>
                          <a:effectLst/>
                          <a:latin typeface="Calibri" panose="020F0502020204030204" pitchFamily="34" charset="0"/>
                        </a:rPr>
                        <a:t>21</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22</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Method to find separation of slits using Fresnel </a:t>
                      </a:r>
                      <a:r>
                        <a:rPr lang="en-US" sz="1400" b="0" i="0" u="none" strike="noStrike" dirty="0" err="1">
                          <a:solidFill>
                            <a:srgbClr val="000000"/>
                          </a:solidFill>
                          <a:effectLst/>
                          <a:latin typeface="Calibri" panose="020F0502020204030204" pitchFamily="34" charset="0"/>
                        </a:rPr>
                        <a:t>biprism</a:t>
                      </a:r>
                      <a:r>
                        <a:rPr lang="en-US" sz="1400" b="0" i="0" u="none" strike="noStrike" dirty="0">
                          <a:solidFill>
                            <a:srgbClr val="000000"/>
                          </a:solidFill>
                          <a:effectLst/>
                          <a:latin typeface="Calibri" panose="020F0502020204030204" pitchFamily="34" charset="0"/>
                        </a:rPr>
                        <a:t>?</a:t>
                      </a:r>
                    </a:p>
                  </a:txBody>
                  <a:tcPr marL="3810" marR="3810" marT="3810" marB="0" anchor="b"/>
                </a:tc>
                <a:tc>
                  <a:txBody>
                    <a:bodyPr/>
                    <a:lstStyle/>
                    <a:p>
                      <a:pPr algn="l" fontAlgn="b"/>
                      <a:r>
                        <a:rPr lang="en-US" sz="1400" b="0" i="0" u="none" strike="noStrike">
                          <a:solidFill>
                            <a:srgbClr val="000000"/>
                          </a:solidFill>
                          <a:effectLst/>
                          <a:latin typeface="Calibri" panose="020F0502020204030204" pitchFamily="34" charset="0"/>
                        </a:rPr>
                        <a:t>What are some of the things technicians can tell about the durability and reliability of Laptops and its components?</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0</a:t>
                      </a:r>
                    </a:p>
                  </a:txBody>
                  <a:tcPr marL="3810" marR="3810" marT="3810" marB="0" anchor="b"/>
                </a:tc>
                <a:extLst>
                  <a:ext uri="{0D108BD9-81ED-4DB2-BD59-A6C34878D82A}">
                    <a16:rowId xmlns:a16="http://schemas.microsoft.com/office/drawing/2014/main" val="3443467509"/>
                  </a:ext>
                </a:extLst>
              </a:tr>
              <a:tr h="370840">
                <a:tc>
                  <a:txBody>
                    <a:bodyPr/>
                    <a:lstStyle/>
                    <a:p>
                      <a:pPr algn="ctr" fontAlgn="b"/>
                      <a:r>
                        <a:rPr lang="en-US" sz="1400" b="0" i="0" u="none" strike="noStrike">
                          <a:solidFill>
                            <a:srgbClr val="000000"/>
                          </a:solidFill>
                          <a:effectLst/>
                          <a:latin typeface="Calibri" panose="020F0502020204030204" pitchFamily="34" charset="0"/>
                        </a:rPr>
                        <a:t>23</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24</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How do I read and find my YouTube comments?</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How can I see all my You tube comments?</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1</a:t>
                      </a:r>
                    </a:p>
                  </a:txBody>
                  <a:tcPr marL="3810" marR="3810" marT="3810" marB="0" anchor="b"/>
                </a:tc>
                <a:extLst>
                  <a:ext uri="{0D108BD9-81ED-4DB2-BD59-A6C34878D82A}">
                    <a16:rowId xmlns:a16="http://schemas.microsoft.com/office/drawing/2014/main" val="1430463708"/>
                  </a:ext>
                </a:extLst>
              </a:tr>
              <a:tr h="370840">
                <a:tc>
                  <a:txBody>
                    <a:bodyPr/>
                    <a:lstStyle/>
                    <a:p>
                      <a:pPr algn="ctr" fontAlgn="b"/>
                      <a:r>
                        <a:rPr lang="en-US" sz="1400" b="0" i="0" u="none" strike="noStrike">
                          <a:solidFill>
                            <a:srgbClr val="000000"/>
                          </a:solidFill>
                          <a:effectLst/>
                          <a:latin typeface="Calibri" panose="020F0502020204030204" pitchFamily="34" charset="0"/>
                        </a:rPr>
                        <a:t>25</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26</a:t>
                      </a:r>
                    </a:p>
                  </a:txBody>
                  <a:tcPr marL="3810" marR="3810" marT="3810" marB="0" anchor="b"/>
                </a:tc>
                <a:tc>
                  <a:txBody>
                    <a:bodyPr/>
                    <a:lstStyle/>
                    <a:p>
                      <a:pPr algn="l" fontAlgn="b"/>
                      <a:r>
                        <a:rPr lang="en-US" sz="1400" b="0" i="0" u="none" strike="noStrike">
                          <a:solidFill>
                            <a:srgbClr val="000000"/>
                          </a:solidFill>
                          <a:effectLst/>
                          <a:latin typeface="Calibri" panose="020F0502020204030204" pitchFamily="34" charset="0"/>
                        </a:rPr>
                        <a:t>What can make Physics easy to learn?</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How can you make physics easy to learn?</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1</a:t>
                      </a:r>
                    </a:p>
                  </a:txBody>
                  <a:tcPr marL="3810" marR="3810" marT="3810" marB="0" anchor="b"/>
                </a:tc>
                <a:extLst>
                  <a:ext uri="{0D108BD9-81ED-4DB2-BD59-A6C34878D82A}">
                    <a16:rowId xmlns:a16="http://schemas.microsoft.com/office/drawing/2014/main" val="2410068905"/>
                  </a:ext>
                </a:extLst>
              </a:tr>
              <a:tr h="267970">
                <a:tc>
                  <a:txBody>
                    <a:bodyPr/>
                    <a:lstStyle/>
                    <a:p>
                      <a:pPr algn="ctr" fontAlgn="b"/>
                      <a:r>
                        <a:rPr lang="en-US" sz="1400" b="0" i="0" u="none" strike="noStrike">
                          <a:solidFill>
                            <a:srgbClr val="000000"/>
                          </a:solidFill>
                          <a:effectLst/>
                          <a:latin typeface="Calibri" panose="020F0502020204030204" pitchFamily="34" charset="0"/>
                        </a:rPr>
                        <a:t>41</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42</a:t>
                      </a:r>
                    </a:p>
                  </a:txBody>
                  <a:tcPr marL="3810" marR="3810" marT="3810" marB="0" anchor="b"/>
                </a:tc>
                <a:tc>
                  <a:txBody>
                    <a:bodyPr/>
                    <a:lstStyle/>
                    <a:p>
                      <a:pPr algn="l" fontAlgn="b"/>
                      <a:r>
                        <a:rPr lang="en-US" sz="1400" b="0" i="0" u="none" strike="noStrike">
                          <a:solidFill>
                            <a:srgbClr val="000000"/>
                          </a:solidFill>
                          <a:effectLst/>
                          <a:latin typeface="Calibri" panose="020F0502020204030204" pitchFamily="34" charset="0"/>
                        </a:rPr>
                        <a:t>Why do rockets look white?</a:t>
                      </a:r>
                    </a:p>
                  </a:txBody>
                  <a:tcPr marL="3810" marR="3810" marT="3810" marB="0" anchor="b"/>
                </a:tc>
                <a:tc>
                  <a:txBody>
                    <a:bodyPr/>
                    <a:lstStyle/>
                    <a:p>
                      <a:pPr algn="l" fontAlgn="b"/>
                      <a:r>
                        <a:rPr lang="en-US" sz="1400" b="0" i="0" u="none" strike="noStrike" dirty="0">
                          <a:solidFill>
                            <a:srgbClr val="000000"/>
                          </a:solidFill>
                          <a:effectLst/>
                          <a:latin typeface="Calibri" panose="020F0502020204030204" pitchFamily="34" charset="0"/>
                        </a:rPr>
                        <a:t>Why are rockets and boosters painted white?</a:t>
                      </a:r>
                    </a:p>
                  </a:txBody>
                  <a:tcPr marL="3810" marR="3810" marT="3810" marB="0" anchor="b"/>
                </a:tc>
                <a:tc>
                  <a:txBody>
                    <a:bodyPr/>
                    <a:lstStyle/>
                    <a:p>
                      <a:pPr algn="ctr" fontAlgn="b"/>
                      <a:r>
                        <a:rPr lang="en-US" sz="1400" b="0" i="0" u="none" strike="noStrike" dirty="0">
                          <a:solidFill>
                            <a:srgbClr val="000000"/>
                          </a:solidFill>
                          <a:effectLst/>
                          <a:latin typeface="Calibri" panose="020F0502020204030204" pitchFamily="34" charset="0"/>
                        </a:rPr>
                        <a:t>1</a:t>
                      </a:r>
                    </a:p>
                  </a:txBody>
                  <a:tcPr marL="3810" marR="3810" marT="3810" marB="0" anchor="b"/>
                </a:tc>
                <a:extLst>
                  <a:ext uri="{0D108BD9-81ED-4DB2-BD59-A6C34878D82A}">
                    <a16:rowId xmlns:a16="http://schemas.microsoft.com/office/drawing/2014/main" val="1610172670"/>
                  </a:ext>
                </a:extLst>
              </a:tr>
            </a:tbl>
          </a:graphicData>
        </a:graphic>
      </p:graphicFrame>
    </p:spTree>
    <p:extLst>
      <p:ext uri="{BB962C8B-B14F-4D97-AF65-F5344CB8AC3E}">
        <p14:creationId xmlns:p14="http://schemas.microsoft.com/office/powerpoint/2010/main" val="213741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Data Preprocessing</a:t>
            </a:r>
          </a:p>
        </p:txBody>
      </p:sp>
      <p:sp>
        <p:nvSpPr>
          <p:cNvPr id="7" name="Content Placeholder 6"/>
          <p:cNvSpPr>
            <a:spLocks noGrp="1"/>
          </p:cNvSpPr>
          <p:nvPr>
            <p:ph idx="1"/>
          </p:nvPr>
        </p:nvSpPr>
        <p:spPr/>
        <p:txBody>
          <a:bodyPr/>
          <a:lstStyle/>
          <a:p>
            <a:pPr marL="0" indent="0" algn="just">
              <a:buNone/>
            </a:pPr>
            <a:endParaRPr lang="en-US" b="1" dirty="0"/>
          </a:p>
          <a:p>
            <a:pPr marL="0" indent="0" algn="just">
              <a:buNone/>
            </a:pPr>
            <a:r>
              <a:rPr lang="en-US" b="1" dirty="0"/>
              <a:t>Data Cleaning:</a:t>
            </a:r>
          </a:p>
          <a:p>
            <a:pPr algn="just"/>
            <a:r>
              <a:rPr lang="en-US" dirty="0"/>
              <a:t>Tokenized and converted all text to lower case.</a:t>
            </a:r>
          </a:p>
          <a:p>
            <a:pPr algn="just"/>
            <a:r>
              <a:rPr lang="en-US" dirty="0"/>
              <a:t>Converted all words such as “I’m”, “we’ve” to “I am”, “we have” respectively.</a:t>
            </a:r>
          </a:p>
          <a:p>
            <a:pPr algn="just"/>
            <a:r>
              <a:rPr lang="en-US" dirty="0"/>
              <a:t>Replaced all types of empty characters to a single white space character.</a:t>
            </a:r>
          </a:p>
          <a:p>
            <a:pPr algn="just"/>
            <a:r>
              <a:rPr lang="en-US" dirty="0"/>
              <a:t>Removed any character other than alphabets from the text.</a:t>
            </a:r>
          </a:p>
          <a:p>
            <a:pPr algn="just"/>
            <a:r>
              <a:rPr lang="en-US" dirty="0"/>
              <a:t>Removed all stop words from the text.</a:t>
            </a:r>
          </a:p>
          <a:p>
            <a:pPr algn="just"/>
            <a:r>
              <a:rPr lang="en-US" dirty="0"/>
              <a:t>Added data augmentation process to create more data with duplicate questions.</a:t>
            </a:r>
          </a:p>
          <a:p>
            <a:pPr marL="0" indent="0" algn="just">
              <a:buNone/>
            </a:pPr>
            <a:endParaRPr lang="en-US"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pic>
        <p:nvPicPr>
          <p:cNvPr id="2" name="Picture 1">
            <a:extLst>
              <a:ext uri="{FF2B5EF4-FFF2-40B4-BE49-F238E27FC236}">
                <a16:creationId xmlns:a16="http://schemas.microsoft.com/office/drawing/2014/main" id="{80F18A34-32E3-4C75-A962-F4BC2E4EA243}"/>
              </a:ext>
            </a:extLst>
          </p:cNvPr>
          <p:cNvPicPr>
            <a:picLocks noChangeAspect="1"/>
          </p:cNvPicPr>
          <p:nvPr/>
        </p:nvPicPr>
        <p:blipFill>
          <a:blip r:embed="rId2"/>
          <a:stretch>
            <a:fillRect/>
          </a:stretch>
        </p:blipFill>
        <p:spPr>
          <a:xfrm>
            <a:off x="1333500" y="4038600"/>
            <a:ext cx="6477000" cy="2039711"/>
          </a:xfrm>
          <a:prstGeom prst="rect">
            <a:avLst/>
          </a:prstGeom>
        </p:spPr>
      </p:pic>
    </p:spTree>
    <p:extLst>
      <p:ext uri="{BB962C8B-B14F-4D97-AF65-F5344CB8AC3E}">
        <p14:creationId xmlns:p14="http://schemas.microsoft.com/office/powerpoint/2010/main" val="355093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Siamese Network</a:t>
            </a:r>
          </a:p>
        </p:txBody>
      </p:sp>
      <p:sp>
        <p:nvSpPr>
          <p:cNvPr id="7" name="Content Placeholder 6"/>
          <p:cNvSpPr>
            <a:spLocks noGrp="1"/>
          </p:cNvSpPr>
          <p:nvPr>
            <p:ph idx="1"/>
          </p:nvPr>
        </p:nvSpPr>
        <p:spPr/>
        <p:txBody>
          <a:bodyPr/>
          <a:lstStyle/>
          <a:p>
            <a:pPr marL="0" indent="0">
              <a:buNone/>
            </a:pPr>
            <a:endParaRPr lang="en-US" b="1" dirty="0"/>
          </a:p>
          <a:p>
            <a:pPr algn="just"/>
            <a:r>
              <a:rPr lang="en-US" dirty="0"/>
              <a:t>Siamese Network consist of two identical subnetworks which share weights while working on two different input vectors to compute comparable output vectors</a:t>
            </a:r>
          </a:p>
          <a:p>
            <a:pPr algn="just"/>
            <a:r>
              <a:rPr lang="en-US" dirty="0"/>
              <a:t>Output is usually a comparison metric between two inputs such as Euclidean Distance or other similar metrics</a:t>
            </a:r>
          </a:p>
          <a:p>
            <a:pPr algn="just"/>
            <a:r>
              <a:rPr lang="en-US" dirty="0"/>
              <a:t>Intermediate layers in Siamese Network can be of CNN, LSTM, GRU etc. based on problem and preference.</a:t>
            </a:r>
          </a:p>
          <a:p>
            <a:pPr algn="just"/>
            <a:r>
              <a:rPr lang="en-US" dirty="0"/>
              <a:t>Different regularization techniques can be employed to improve the model performance and reduce overfitting</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spTree>
    <p:extLst>
      <p:ext uri="{BB962C8B-B14F-4D97-AF65-F5344CB8AC3E}">
        <p14:creationId xmlns:p14="http://schemas.microsoft.com/office/powerpoint/2010/main" val="414089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Model Design</a:t>
            </a:r>
          </a:p>
        </p:txBody>
      </p:sp>
      <p:sp>
        <p:nvSpPr>
          <p:cNvPr id="7" name="Content Placeholder 6"/>
          <p:cNvSpPr>
            <a:spLocks noGrp="1"/>
          </p:cNvSpPr>
          <p:nvPr>
            <p:ph idx="1"/>
          </p:nvPr>
        </p:nvSpPr>
        <p:spPr/>
        <p:txBody>
          <a:bodyPr/>
          <a:lstStyle/>
          <a:p>
            <a:pPr marL="0" indent="0">
              <a:buNone/>
            </a:pPr>
            <a:endParaRPr lang="en-US" b="1" dirty="0"/>
          </a:p>
          <a:p>
            <a:pPr algn="just"/>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sp>
        <p:nvSpPr>
          <p:cNvPr id="8" name="Content Placeholder 6">
            <a:extLst>
              <a:ext uri="{FF2B5EF4-FFF2-40B4-BE49-F238E27FC236}">
                <a16:creationId xmlns:a16="http://schemas.microsoft.com/office/drawing/2014/main" id="{17F408CE-52C7-4F8A-BDF1-76A7BAA35459}"/>
              </a:ext>
            </a:extLst>
          </p:cNvPr>
          <p:cNvSpPr txBox="1">
            <a:spLocks/>
          </p:cNvSpPr>
          <p:nvPr/>
        </p:nvSpPr>
        <p:spPr bwMode="auto">
          <a:xfrm>
            <a:off x="609600" y="102235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US" b="1" dirty="0"/>
          </a:p>
          <a:p>
            <a:pPr algn="just"/>
            <a:r>
              <a:rPr lang="en-US" dirty="0"/>
              <a:t>Created with two types of RNN and CNN layers. Used LSTM and GRU.</a:t>
            </a:r>
          </a:p>
          <a:p>
            <a:pPr algn="just"/>
            <a:r>
              <a:rPr lang="en-US" dirty="0"/>
              <a:t>Tested both unidirectional and bidirectional cells.</a:t>
            </a:r>
          </a:p>
          <a:p>
            <a:pPr algn="just"/>
            <a:r>
              <a:rPr lang="en-US" dirty="0"/>
              <a:t>Used Regularization and drop to avoid overfitting.</a:t>
            </a:r>
          </a:p>
          <a:p>
            <a:pPr algn="just"/>
            <a:r>
              <a:rPr lang="en-US" dirty="0"/>
              <a:t>We added Bahdanau attention to further improve performance of the model.</a:t>
            </a:r>
          </a:p>
          <a:p>
            <a:pPr marL="0" indent="0" algn="just">
              <a:buNone/>
            </a:pPr>
            <a:endParaRPr lang="en-US" dirty="0"/>
          </a:p>
          <a:p>
            <a:pPr marL="0" indent="0" algn="just">
              <a:buNone/>
            </a:pPr>
            <a:r>
              <a:rPr lang="en-US" b="1" dirty="0"/>
              <a:t>Model Tried:</a:t>
            </a:r>
          </a:p>
          <a:p>
            <a:pPr algn="just"/>
            <a:r>
              <a:rPr lang="en-US" dirty="0"/>
              <a:t>Deep Convolution Network (DCNN)</a:t>
            </a:r>
          </a:p>
          <a:p>
            <a:pPr lvl="0"/>
            <a:r>
              <a:rPr lang="en-US" dirty="0"/>
              <a:t>Single Layer GRU Network</a:t>
            </a:r>
          </a:p>
          <a:p>
            <a:pPr lvl="0"/>
            <a:r>
              <a:rPr lang="en-US" dirty="0"/>
              <a:t>Single Layer LSTM Network</a:t>
            </a:r>
          </a:p>
          <a:p>
            <a:pPr lvl="0"/>
            <a:r>
              <a:rPr lang="en-US" dirty="0"/>
              <a:t>Two Layer GRU Network</a:t>
            </a:r>
          </a:p>
          <a:p>
            <a:pPr lvl="0"/>
            <a:r>
              <a:rPr lang="en-US" dirty="0"/>
              <a:t>Two Layer LSTM Network</a:t>
            </a:r>
          </a:p>
          <a:p>
            <a:pPr lvl="0"/>
            <a:r>
              <a:rPr lang="en-US" dirty="0"/>
              <a:t>Single Layer Bidirectional LSTM Network</a:t>
            </a:r>
          </a:p>
          <a:p>
            <a:pPr lvl="0"/>
            <a:r>
              <a:rPr lang="en-US" dirty="0"/>
              <a:t>Two Layer Bidirectional LSTM Network</a:t>
            </a:r>
          </a:p>
          <a:p>
            <a:pPr marL="0" lvl="0" indent="0" algn="just">
              <a:buNone/>
            </a:pPr>
            <a:r>
              <a:rPr lang="en-US" dirty="0"/>
              <a:t>* Used only </a:t>
            </a:r>
            <a:r>
              <a:rPr lang="en-US" b="1" dirty="0"/>
              <a:t>Weighted Manhattan Distance </a:t>
            </a:r>
            <a:r>
              <a:rPr lang="en-US" dirty="0"/>
              <a:t>measure as a loss metric in all the above models to check whether question1 and question2 are duplicate.</a:t>
            </a:r>
          </a:p>
          <a:p>
            <a:pPr algn="just"/>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242655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DCNN Siamese Network</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Siva Kottapalli, Harini </a:t>
            </a:r>
            <a:r>
              <a:rPr lang="en-US" sz="1200" dirty="0">
                <a:solidFill>
                  <a:srgbClr val="898989"/>
                </a:solidFill>
              </a:rPr>
              <a:t>Shreedhar</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pic>
        <p:nvPicPr>
          <p:cNvPr id="3076" name="Picture 4" descr="https://lh6.googleusercontent.com/3ef2qkKujNcmfzvUoDz15ExuGlm8hdP-A1wq32XdT_hbhp-rcg_thEr9X12lZGL-RPpIeg9twYZlppFapH2N5vwTa8vVcINAZ9fGZ_MzU4PzB9YmePBInKQtl7WBS9o85LWlvQG7">
            <a:extLst>
              <a:ext uri="{FF2B5EF4-FFF2-40B4-BE49-F238E27FC236}">
                <a16:creationId xmlns:a16="http://schemas.microsoft.com/office/drawing/2014/main" id="{042A4F77-EC87-4523-AA17-C02955230E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447800"/>
            <a:ext cx="5943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YFFfNNfaF5X7eQTMdxnGwoeVquq3VtkIAJk51n5yT1_r__NEV-CPI4t2XPwukWo0c3JCN2whDKiulh3fENVzJlmv1Dh82D5m0RthyhPDrpJ7soNPB89srrOsnwo4EJnmtw4U1PeG">
            <a:extLst>
              <a:ext uri="{FF2B5EF4-FFF2-40B4-BE49-F238E27FC236}">
                <a16:creationId xmlns:a16="http://schemas.microsoft.com/office/drawing/2014/main" id="{101A3630-EA49-4235-9B21-04DF8DAC2D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657600"/>
            <a:ext cx="59436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2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15709</TotalTime>
  <Words>1262</Words>
  <Application>Microsoft Office PowerPoint</Application>
  <PresentationFormat>On-screen Show (4:3)</PresentationFormat>
  <Paragraphs>248</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 Final Project Learning of Semantically Equivalent Questions  </vt:lpstr>
      <vt:lpstr>Agenda</vt:lpstr>
      <vt:lpstr>Problem Statement</vt:lpstr>
      <vt:lpstr>Data Source and Papers</vt:lpstr>
      <vt:lpstr>Sample Quora Data</vt:lpstr>
      <vt:lpstr>Data Preprocessing</vt:lpstr>
      <vt:lpstr>Siamese Network</vt:lpstr>
      <vt:lpstr>Model Design</vt:lpstr>
      <vt:lpstr>DCNN Siamese Network</vt:lpstr>
      <vt:lpstr>RNN Siamese Network</vt:lpstr>
      <vt:lpstr>Loss Functions</vt:lpstr>
      <vt:lpstr>DCNN Model Evaluation</vt:lpstr>
      <vt:lpstr>RNN Model Evaluation</vt:lpstr>
      <vt:lpstr>What didn’t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Kottapalli, Siva</cp:lastModifiedBy>
  <cp:revision>920</cp:revision>
  <cp:lastPrinted>2012-11-30T20:59:45Z</cp:lastPrinted>
  <dcterms:created xsi:type="dcterms:W3CDTF">2006-08-16T00:00:00Z</dcterms:created>
  <dcterms:modified xsi:type="dcterms:W3CDTF">2019-08-05T03:18:48Z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Siva.Kottapalli@emc.com</vt:lpwstr>
  </property>
  <property fmtid="{D5CDD505-2E9C-101B-9397-08002B2CF9AE}" pid="5" name="MSIP_Label_17cb76b2-10b8-4fe1-93d4-2202842406cd_SetDate">
    <vt:lpwstr>2019-07-28T12:50:34.0674886Z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