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sldIdLst>
    <p:sldId id="256" r:id="rId2"/>
    <p:sldId id="257" r:id="rId3"/>
    <p:sldId id="258" r:id="rId4"/>
    <p:sldId id="259" r:id="rId5"/>
    <p:sldId id="260" r:id="rId6"/>
    <p:sldId id="261" r:id="rId7"/>
    <p:sldId id="265" r:id="rId8"/>
    <p:sldId id="262" r:id="rId9"/>
    <p:sldId id="263"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12/8/2022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DC3B5-DD7F-67E4-2DD8-0DFDACEE28C6}"/>
              </a:ext>
            </a:extLst>
          </p:cNvPr>
          <p:cNvSpPr>
            <a:spLocks noGrp="1"/>
          </p:cNvSpPr>
          <p:nvPr>
            <p:ph type="ctrTitle"/>
          </p:nvPr>
        </p:nvSpPr>
        <p:spPr>
          <a:xfrm>
            <a:off x="1191928" y="489463"/>
            <a:ext cx="8038700" cy="1982805"/>
          </a:xfrm>
        </p:spPr>
        <p:txBody>
          <a:bodyPr>
            <a:normAutofit/>
          </a:bodyPr>
          <a:lstStyle/>
          <a:p>
            <a:r>
              <a:rPr lang="en-IN" sz="3600" b="1" dirty="0" err="1">
                <a:latin typeface="Times New Roman" panose="02020603050405020304" pitchFamily="18" charset="0"/>
                <a:cs typeface="Times New Roman" panose="02020603050405020304" pitchFamily="18" charset="0"/>
              </a:rPr>
              <a:t>Atm</a:t>
            </a:r>
            <a:r>
              <a:rPr lang="en-IN" sz="3600" b="1" dirty="0">
                <a:latin typeface="Times New Roman" panose="02020603050405020304" pitchFamily="18" charset="0"/>
                <a:cs typeface="Times New Roman" panose="02020603050405020304" pitchFamily="18" charset="0"/>
              </a:rPr>
              <a:t> management system   </a:t>
            </a:r>
          </a:p>
        </p:txBody>
      </p:sp>
      <p:sp>
        <p:nvSpPr>
          <p:cNvPr id="3" name="Subtitle 2">
            <a:extLst>
              <a:ext uri="{FF2B5EF4-FFF2-40B4-BE49-F238E27FC236}">
                <a16:creationId xmlns:a16="http://schemas.microsoft.com/office/drawing/2014/main" id="{6C73068F-EECA-95AB-580F-1CEB174578D6}"/>
              </a:ext>
            </a:extLst>
          </p:cNvPr>
          <p:cNvSpPr>
            <a:spLocks noGrp="1"/>
          </p:cNvSpPr>
          <p:nvPr>
            <p:ph type="subTitle" idx="1"/>
          </p:nvPr>
        </p:nvSpPr>
        <p:spPr>
          <a:xfrm>
            <a:off x="5685321" y="4928134"/>
            <a:ext cx="7674544" cy="1601182"/>
          </a:xfrm>
        </p:spPr>
        <p:txBody>
          <a:bodyPr/>
          <a:lstStyle/>
          <a:p>
            <a:pPr algn="ctr"/>
            <a:r>
              <a:rPr lang="en-IN" b="1" dirty="0">
                <a:latin typeface="Times New Roman" panose="02020603050405020304" pitchFamily="18" charset="0"/>
                <a:cs typeface="Times New Roman" panose="02020603050405020304" pitchFamily="18" charset="0"/>
              </a:rPr>
              <a:t>Presented by:</a:t>
            </a:r>
          </a:p>
          <a:p>
            <a:pPr algn="ctr"/>
            <a:r>
              <a:rPr lang="en-IN" b="1" dirty="0">
                <a:latin typeface="Times New Roman" panose="02020603050405020304" pitchFamily="18" charset="0"/>
                <a:cs typeface="Times New Roman" panose="02020603050405020304" pitchFamily="18" charset="0"/>
              </a:rPr>
              <a:t>  2103a52006    </a:t>
            </a:r>
            <a:r>
              <a:rPr lang="en-IN" b="1" dirty="0" err="1">
                <a:latin typeface="Times New Roman" panose="02020603050405020304" pitchFamily="18" charset="0"/>
                <a:cs typeface="Times New Roman" panose="02020603050405020304" pitchFamily="18" charset="0"/>
              </a:rPr>
              <a:t>b.harini</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sri</a:t>
            </a:r>
            <a:endParaRPr lang="en-IN" b="1"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2103a52007     </a:t>
            </a:r>
            <a:r>
              <a:rPr lang="en-IN" b="1" dirty="0" err="1">
                <a:latin typeface="Times New Roman" panose="02020603050405020304" pitchFamily="18" charset="0"/>
                <a:cs typeface="Times New Roman" panose="02020603050405020304" pitchFamily="18" charset="0"/>
              </a:rPr>
              <a:t>b.anvitha</a:t>
            </a:r>
            <a:endParaRPr lang="en-IN" b="1"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   2103a52023      </a:t>
            </a:r>
            <a:r>
              <a:rPr lang="en-IN" b="1" dirty="0" err="1">
                <a:latin typeface="Times New Roman" panose="02020603050405020304" pitchFamily="18" charset="0"/>
                <a:cs typeface="Times New Roman" panose="02020603050405020304" pitchFamily="18" charset="0"/>
              </a:rPr>
              <a:t>m.vyshnavi</a:t>
            </a:r>
            <a:r>
              <a:rPr lang="en-IN"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37733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E5242-2E05-304C-9B13-0249C0A1209F}"/>
              </a:ext>
            </a:extLst>
          </p:cNvPr>
          <p:cNvSpPr>
            <a:spLocks noGrp="1"/>
          </p:cNvSpPr>
          <p:nvPr>
            <p:ph type="title"/>
          </p:nvPr>
        </p:nvSpPr>
        <p:spPr>
          <a:xfrm>
            <a:off x="2206592" y="2900413"/>
            <a:ext cx="10131425" cy="1456267"/>
          </a:xfrm>
        </p:spPr>
        <p:txBody>
          <a:bodyPr>
            <a:normAutofit/>
          </a:bodyPr>
          <a:lstStyle/>
          <a:p>
            <a:r>
              <a:rPr lang="en-IN" sz="88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37022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FA82E-7F36-D6AC-F535-A18B1100DC48}"/>
              </a:ext>
            </a:extLst>
          </p:cNvPr>
          <p:cNvSpPr>
            <a:spLocks noGrp="1"/>
          </p:cNvSpPr>
          <p:nvPr>
            <p:ph type="title"/>
          </p:nvPr>
        </p:nvSpPr>
        <p:spPr>
          <a:xfrm>
            <a:off x="685801" y="105878"/>
            <a:ext cx="10131425" cy="1456267"/>
          </a:xfrm>
        </p:spPr>
        <p:txBody>
          <a:bodyPr>
            <a:normAutofit/>
          </a:bodyPr>
          <a:lstStyle/>
          <a:p>
            <a:pPr algn="ctr"/>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EA46899-76C0-7273-781B-7EC66C512827}"/>
              </a:ext>
            </a:extLst>
          </p:cNvPr>
          <p:cNvSpPr>
            <a:spLocks noGrp="1"/>
          </p:cNvSpPr>
          <p:nvPr>
            <p:ph idx="1"/>
          </p:nvPr>
        </p:nvSpPr>
        <p:spPr>
          <a:xfrm>
            <a:off x="830180" y="1299410"/>
            <a:ext cx="10383252" cy="5265019"/>
          </a:xfrm>
        </p:spPr>
        <p:txBody>
          <a:bodyPr>
            <a:normAutofit fontScale="25000" lnSpcReduction="20000"/>
          </a:bodyPr>
          <a:lstStyle/>
          <a:p>
            <a:pPr marL="0" indent="0" algn="just">
              <a:lnSpc>
                <a:spcPct val="170000"/>
              </a:lnSpc>
              <a:buNone/>
            </a:pPr>
            <a:r>
              <a:rPr lang="en-US" sz="7200" dirty="0">
                <a:latin typeface="Times New Roman" panose="02020603050405020304" pitchFamily="18" charset="0"/>
                <a:cs typeface="Times New Roman" panose="02020603050405020304" pitchFamily="18" charset="0"/>
              </a:rPr>
              <a:t>Automated Teller Machine enables the clients Of a bank to have Access to their account without going to the bank. This is achieved only by developing the application using online concepts. When the product is implemented, the user who uses this product will be able to see all the information and services provided by the ATM, when he enters the necessary option and arguments. The product also provides services like request for cheques, deposit Cash and other advanced requirement of the user. The data is stored in the database and is retrieved whenever necessary.</a:t>
            </a:r>
            <a:r>
              <a:rPr lang="en-US" sz="7200" b="0" i="0" dirty="0">
                <a:solidFill>
                  <a:srgbClr val="222222"/>
                </a:solidFill>
                <a:effectLst/>
                <a:latin typeface="Times New Roman" panose="02020603050405020304" pitchFamily="18" charset="0"/>
                <a:cs typeface="Times New Roman" panose="02020603050405020304" pitchFamily="18" charset="0"/>
              </a:rPr>
              <a:t> </a:t>
            </a:r>
            <a:r>
              <a:rPr lang="en-US" sz="7200" b="0" i="0" dirty="0">
                <a:effectLst/>
                <a:latin typeface="Times New Roman" panose="02020603050405020304" pitchFamily="18" charset="0"/>
                <a:cs typeface="Times New Roman" panose="02020603050405020304" pitchFamily="18" charset="0"/>
              </a:rPr>
              <a:t> </a:t>
            </a:r>
            <a:r>
              <a:rPr lang="en-US" sz="7200" b="1" i="0" dirty="0">
                <a:effectLst/>
                <a:latin typeface="Times New Roman" panose="02020603050405020304" pitchFamily="18" charset="0"/>
                <a:cs typeface="Times New Roman" panose="02020603050405020304" pitchFamily="18" charset="0"/>
              </a:rPr>
              <a:t>ATM In C</a:t>
            </a:r>
            <a:r>
              <a:rPr lang="en-US" sz="7200" b="0" i="0" dirty="0">
                <a:effectLst/>
                <a:latin typeface="Times New Roman" panose="02020603050405020304" pitchFamily="18" charset="0"/>
                <a:cs typeface="Times New Roman" panose="02020603050405020304" pitchFamily="18" charset="0"/>
              </a:rPr>
              <a:t> is based on a concept of managing an account personally. From this </a:t>
            </a:r>
            <a:r>
              <a:rPr lang="en-US" sz="7200" b="1" i="0" dirty="0">
                <a:effectLst/>
                <a:latin typeface="Times New Roman" panose="02020603050405020304" pitchFamily="18" charset="0"/>
                <a:cs typeface="Times New Roman" panose="02020603050405020304" pitchFamily="18" charset="0"/>
              </a:rPr>
              <a:t>ATM System C Mini Project</a:t>
            </a:r>
            <a:r>
              <a:rPr lang="en-US" sz="7200" b="0" i="0" dirty="0">
                <a:effectLst/>
                <a:latin typeface="Times New Roman" panose="02020603050405020304" pitchFamily="18" charset="0"/>
                <a:cs typeface="Times New Roman" panose="02020603050405020304" pitchFamily="18" charset="0"/>
              </a:rPr>
              <a:t>, the user can check total balance, </a:t>
            </a:r>
            <a:r>
              <a:rPr lang="en-US" sz="7200" dirty="0">
                <a:latin typeface="Times New Roman" panose="02020603050405020304" pitchFamily="18" charset="0"/>
                <a:cs typeface="Times New Roman" panose="02020603050405020304" pitchFamily="18" charset="0"/>
              </a:rPr>
              <a:t>d</a:t>
            </a:r>
            <a:r>
              <a:rPr lang="en-US" sz="7200" b="0" i="0" dirty="0">
                <a:effectLst/>
                <a:latin typeface="Times New Roman" panose="02020603050405020304" pitchFamily="18" charset="0"/>
                <a:cs typeface="Times New Roman" panose="02020603050405020304" pitchFamily="18" charset="0"/>
              </a:rPr>
              <a:t>eposit amount and withdraw </a:t>
            </a:r>
            <a:r>
              <a:rPr lang="en-US" sz="7200" dirty="0">
                <a:latin typeface="Times New Roman" panose="02020603050405020304" pitchFamily="18" charset="0"/>
                <a:cs typeface="Times New Roman" panose="02020603050405020304" pitchFamily="18" charset="0"/>
              </a:rPr>
              <a:t>a</a:t>
            </a:r>
            <a:r>
              <a:rPr lang="en-US" sz="7200" b="0" i="0" dirty="0">
                <a:effectLst/>
                <a:latin typeface="Times New Roman" panose="02020603050405020304" pitchFamily="18" charset="0"/>
                <a:cs typeface="Times New Roman" panose="02020603050405020304" pitchFamily="18" charset="0"/>
              </a:rPr>
              <a:t>mounts easily as it is not time-consuming. This program for using ATM machine is built on the concept of handling an account individually. It can be defined as actually simple code structure of ATM transaction process to be understood by a user. From this ATM program in C, we can even use the mini-program for checking the total balance, depositing the amount, and withdrawing the amount from the account definitely since it is not time overwhelming.</a:t>
            </a:r>
          </a:p>
          <a:p>
            <a:pPr marL="0" indent="0" algn="just">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379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065DF-88E0-53F3-0B0A-7E95E5532463}"/>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Problem and weakness of Existing system</a:t>
            </a:r>
          </a:p>
        </p:txBody>
      </p:sp>
      <p:sp>
        <p:nvSpPr>
          <p:cNvPr id="3" name="Content Placeholder 2">
            <a:extLst>
              <a:ext uri="{FF2B5EF4-FFF2-40B4-BE49-F238E27FC236}">
                <a16:creationId xmlns:a16="http://schemas.microsoft.com/office/drawing/2014/main" id="{638D0C38-8743-B474-47D6-CDF394DB4F4A}"/>
              </a:ext>
            </a:extLst>
          </p:cNvPr>
          <p:cNvSpPr>
            <a:spLocks noGrp="1"/>
          </p:cNvSpPr>
          <p:nvPr>
            <p:ph idx="1"/>
          </p:nvPr>
        </p:nvSpPr>
        <p:spPr/>
        <p:txBody>
          <a:bodyPr/>
          <a:lstStyle/>
          <a:p>
            <a:r>
              <a:rPr lang="en-IN" dirty="0">
                <a:latin typeface="Times New Roman" panose="02020603050405020304" pitchFamily="18" charset="0"/>
                <a:ea typeface="Tahoma" panose="020B0604030504040204" pitchFamily="34" charset="0"/>
                <a:cs typeface="Times New Roman" panose="02020603050405020304" pitchFamily="18" charset="0"/>
              </a:rPr>
              <a:t>Existing system is manual system.</a:t>
            </a:r>
          </a:p>
          <a:p>
            <a:r>
              <a:rPr lang="en-IN" dirty="0">
                <a:latin typeface="Times New Roman" panose="02020603050405020304" pitchFamily="18" charset="0"/>
                <a:ea typeface="Tahoma" panose="020B0604030504040204" pitchFamily="34" charset="0"/>
                <a:cs typeface="Times New Roman" panose="02020603050405020304" pitchFamily="18" charset="0"/>
              </a:rPr>
              <a:t>Manual system is prone to error.</a:t>
            </a:r>
          </a:p>
          <a:p>
            <a:r>
              <a:rPr lang="en-IN" dirty="0">
                <a:latin typeface="Times New Roman" panose="02020603050405020304" pitchFamily="18" charset="0"/>
                <a:ea typeface="Tahoma" panose="020B0604030504040204" pitchFamily="34" charset="0"/>
                <a:cs typeface="Times New Roman" panose="02020603050405020304" pitchFamily="18" charset="0"/>
              </a:rPr>
              <a:t>Usage of papers and records in the process leads to less efficiency and less productivity.</a:t>
            </a:r>
          </a:p>
          <a:p>
            <a:r>
              <a:rPr lang="en-IN" dirty="0">
                <a:latin typeface="Times New Roman" panose="02020603050405020304" pitchFamily="18" charset="0"/>
                <a:ea typeface="Tahoma" panose="020B0604030504040204" pitchFamily="34" charset="0"/>
                <a:cs typeface="Times New Roman" panose="02020603050405020304" pitchFamily="18" charset="0"/>
              </a:rPr>
              <a:t>Increase lots of mistakes while writing in paper.</a:t>
            </a:r>
          </a:p>
          <a:p>
            <a:r>
              <a:rPr lang="en-IN" dirty="0">
                <a:latin typeface="Times New Roman" panose="02020603050405020304" pitchFamily="18" charset="0"/>
                <a:ea typeface="Tahoma" panose="020B0604030504040204" pitchFamily="34" charset="0"/>
                <a:cs typeface="Times New Roman" panose="02020603050405020304" pitchFamily="18" charset="0"/>
              </a:rPr>
              <a:t>Time delay between user and customer id reduced.</a:t>
            </a:r>
          </a:p>
          <a:p>
            <a:r>
              <a:rPr lang="en-IN" dirty="0">
                <a:latin typeface="Times New Roman" panose="02020603050405020304" pitchFamily="18" charset="0"/>
                <a:ea typeface="Tahoma" panose="020B0604030504040204" pitchFamily="34" charset="0"/>
                <a:cs typeface="Times New Roman" panose="02020603050405020304" pitchFamily="18" charset="0"/>
              </a:rPr>
              <a:t>For these reasons new system is invented.</a:t>
            </a:r>
          </a:p>
          <a:p>
            <a:endParaRPr lang="en-IN" dirty="0"/>
          </a:p>
        </p:txBody>
      </p:sp>
    </p:spTree>
    <p:extLst>
      <p:ext uri="{BB962C8B-B14F-4D97-AF65-F5344CB8AC3E}">
        <p14:creationId xmlns:p14="http://schemas.microsoft.com/office/powerpoint/2010/main" val="3984110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2C12-5966-C191-D6B1-1CE2C59B49E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Advantages of proposed system</a:t>
            </a:r>
          </a:p>
        </p:txBody>
      </p:sp>
      <p:sp>
        <p:nvSpPr>
          <p:cNvPr id="3" name="Content Placeholder 2">
            <a:extLst>
              <a:ext uri="{FF2B5EF4-FFF2-40B4-BE49-F238E27FC236}">
                <a16:creationId xmlns:a16="http://schemas.microsoft.com/office/drawing/2014/main" id="{C07D5342-0721-787F-4C88-FBAD59F5EE11}"/>
              </a:ext>
            </a:extLst>
          </p:cNvPr>
          <p:cNvSpPr>
            <a:spLocks noGrp="1"/>
          </p:cNvSpPr>
          <p:nvPr>
            <p:ph idx="1"/>
          </p:nvPr>
        </p:nvSpPr>
        <p:spPr>
          <a:xfrm>
            <a:off x="493295" y="1337733"/>
            <a:ext cx="10131425" cy="3649133"/>
          </a:xfrm>
        </p:spPr>
        <p:txBody>
          <a:bodyPr/>
          <a:lstStyle/>
          <a:p>
            <a:r>
              <a:rPr lang="en-IN" dirty="0">
                <a:latin typeface="Times New Roman" panose="02020603050405020304" pitchFamily="18" charset="0"/>
                <a:cs typeface="Times New Roman" panose="02020603050405020304" pitchFamily="18" charset="0"/>
              </a:rPr>
              <a:t>Very fast and accurate.</a:t>
            </a:r>
          </a:p>
          <a:p>
            <a:r>
              <a:rPr lang="en-IN" dirty="0">
                <a:latin typeface="Times New Roman" panose="02020603050405020304" pitchFamily="18" charset="0"/>
                <a:cs typeface="Times New Roman" panose="02020603050405020304" pitchFamily="18" charset="0"/>
              </a:rPr>
              <a:t>No need of any extra manual effort.</a:t>
            </a:r>
          </a:p>
          <a:p>
            <a:r>
              <a:rPr lang="en-IN" dirty="0">
                <a:latin typeface="Times New Roman" panose="02020603050405020304" pitchFamily="18" charset="0"/>
                <a:cs typeface="Times New Roman" panose="02020603050405020304" pitchFamily="18" charset="0"/>
              </a:rPr>
              <a:t>No fever of data loss.</a:t>
            </a:r>
          </a:p>
          <a:p>
            <a:r>
              <a:rPr lang="en-IN" dirty="0">
                <a:latin typeface="Times New Roman" panose="02020603050405020304" pitchFamily="18" charset="0"/>
                <a:cs typeface="Times New Roman" panose="02020603050405020304" pitchFamily="18" charset="0"/>
              </a:rPr>
              <a:t>Just need a little knowledge to operate the system.</a:t>
            </a:r>
          </a:p>
          <a:p>
            <a:r>
              <a:rPr lang="en-IN" dirty="0">
                <a:latin typeface="Times New Roman" panose="02020603050405020304" pitchFamily="18" charset="0"/>
                <a:cs typeface="Times New Roman" panose="02020603050405020304" pitchFamily="18" charset="0"/>
              </a:rPr>
              <a:t>Doesn’t require any extra hardware device.</a:t>
            </a:r>
          </a:p>
        </p:txBody>
      </p:sp>
    </p:spTree>
    <p:extLst>
      <p:ext uri="{BB962C8B-B14F-4D97-AF65-F5344CB8AC3E}">
        <p14:creationId xmlns:p14="http://schemas.microsoft.com/office/powerpoint/2010/main" val="334350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24C8E-3F42-5750-5DD4-BFEFA306565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Key features of </a:t>
            </a:r>
            <a:r>
              <a:rPr lang="en-IN" dirty="0" err="1">
                <a:latin typeface="Times New Roman" panose="02020603050405020304" pitchFamily="18" charset="0"/>
                <a:cs typeface="Times New Roman" panose="02020603050405020304" pitchFamily="18" charset="0"/>
              </a:rPr>
              <a:t>atm</a:t>
            </a:r>
            <a:r>
              <a:rPr lang="en-IN" dirty="0">
                <a:latin typeface="Times New Roman" panose="02020603050405020304" pitchFamily="18" charset="0"/>
                <a:cs typeface="Times New Roman" panose="02020603050405020304" pitchFamily="18" charset="0"/>
              </a:rPr>
              <a:t> machine project</a:t>
            </a:r>
          </a:p>
        </p:txBody>
      </p:sp>
      <p:sp>
        <p:nvSpPr>
          <p:cNvPr id="3" name="Content Placeholder 2">
            <a:extLst>
              <a:ext uri="{FF2B5EF4-FFF2-40B4-BE49-F238E27FC236}">
                <a16:creationId xmlns:a16="http://schemas.microsoft.com/office/drawing/2014/main" id="{E1697059-AF80-A2AF-1E3E-133CCB0D507D}"/>
              </a:ext>
            </a:extLst>
          </p:cNvPr>
          <p:cNvSpPr>
            <a:spLocks noGrp="1"/>
          </p:cNvSpPr>
          <p:nvPr>
            <p:ph idx="1"/>
          </p:nvPr>
        </p:nvSpPr>
        <p:spPr>
          <a:xfrm>
            <a:off x="685801" y="1922067"/>
            <a:ext cx="10441004" cy="4141849"/>
          </a:xfrm>
        </p:spPr>
        <p:txBody>
          <a:bodyPr>
            <a:normAutofit fontScale="92500" lnSpcReduction="20000"/>
          </a:bodyPr>
          <a:lstStyle/>
          <a:p>
            <a:pPr algn="l" fontAlgn="base">
              <a:buFont typeface="Arial" panose="020B0604020202020204" pitchFamily="34" charset="0"/>
              <a:buChar char="•"/>
            </a:pPr>
            <a:r>
              <a:rPr lang="en-US" sz="1900" b="0" i="0" u="none" strike="noStrike" dirty="0">
                <a:effectLst/>
                <a:latin typeface="Times New Roman" panose="02020603050405020304" pitchFamily="18" charset="0"/>
                <a:cs typeface="Times New Roman" panose="02020603050405020304" pitchFamily="18" charset="0"/>
              </a:rPr>
              <a:t>The C program </a:t>
            </a:r>
            <a:r>
              <a:rPr lang="en-US" sz="1900" dirty="0">
                <a:latin typeface="Times New Roman" panose="02020603050405020304" pitchFamily="18" charset="0"/>
                <a:cs typeface="Times New Roman" panose="02020603050405020304" pitchFamily="18" charset="0"/>
              </a:rPr>
              <a:t>c</a:t>
            </a:r>
            <a:r>
              <a:rPr lang="en-US" sz="1900" b="0" i="0" u="none" strike="noStrike" dirty="0">
                <a:effectLst/>
                <a:latin typeface="Times New Roman" panose="02020603050405020304" pitchFamily="18" charset="0"/>
                <a:cs typeface="Times New Roman" panose="02020603050405020304" pitchFamily="18" charset="0"/>
              </a:rPr>
              <a:t>an </a:t>
            </a:r>
            <a:r>
              <a:rPr lang="en-US" sz="1900" dirty="0">
                <a:latin typeface="Times New Roman" panose="02020603050405020304" pitchFamily="18" charset="0"/>
                <a:cs typeface="Times New Roman" panose="02020603050405020304" pitchFamily="18" charset="0"/>
              </a:rPr>
              <a:t>d</a:t>
            </a:r>
            <a:r>
              <a:rPr lang="en-US" sz="1900" b="0" i="0" u="none" strike="noStrike" dirty="0">
                <a:effectLst/>
                <a:latin typeface="Times New Roman" panose="02020603050405020304" pitchFamily="18" charset="0"/>
                <a:cs typeface="Times New Roman" panose="02020603050405020304" pitchFamily="18" charset="0"/>
              </a:rPr>
              <a:t>isplay the ATM Transaction</a:t>
            </a:r>
          </a:p>
          <a:p>
            <a:pPr algn="l" fontAlgn="base">
              <a:buFont typeface="Arial" panose="020B0604020202020204" pitchFamily="34" charset="0"/>
              <a:buChar char="•"/>
            </a:pPr>
            <a:r>
              <a:rPr lang="en-US" sz="1900" b="0" i="0" u="none" strike="noStrike" dirty="0">
                <a:effectLst/>
                <a:latin typeface="Times New Roman" panose="02020603050405020304" pitchFamily="18" charset="0"/>
                <a:cs typeface="Times New Roman" panose="02020603050405020304" pitchFamily="18" charset="0"/>
              </a:rPr>
              <a:t>It has a pin verification system to log in to ATM Machine</a:t>
            </a:r>
          </a:p>
          <a:p>
            <a:pPr algn="l" fontAlgn="base">
              <a:buFont typeface="Arial" panose="020B0604020202020204" pitchFamily="34" charset="0"/>
              <a:buChar char="•"/>
            </a:pPr>
            <a:r>
              <a:rPr lang="en-US" sz="1900" b="0" i="0" u="none" strike="noStrike" dirty="0">
                <a:effectLst/>
                <a:latin typeface="Times New Roman" panose="02020603050405020304" pitchFamily="18" charset="0"/>
                <a:cs typeface="Times New Roman" panose="02020603050405020304" pitchFamily="18" charset="0"/>
              </a:rPr>
              <a:t>Users can check the balance from this ATM Machine project</a:t>
            </a:r>
          </a:p>
          <a:p>
            <a:pPr algn="l" fontAlgn="base">
              <a:buFont typeface="Arial" panose="020B0604020202020204" pitchFamily="34" charset="0"/>
              <a:buChar char="•"/>
            </a:pPr>
            <a:r>
              <a:rPr lang="en-US" sz="1900" b="0" i="0" u="none" strike="noStrike" dirty="0">
                <a:effectLst/>
                <a:latin typeface="Times New Roman" panose="02020603050405020304" pitchFamily="18" charset="0"/>
                <a:cs typeface="Times New Roman" panose="02020603050405020304" pitchFamily="18" charset="0"/>
              </a:rPr>
              <a:t>Users can </a:t>
            </a:r>
            <a:r>
              <a:rPr lang="en-US" sz="1900" dirty="0">
                <a:latin typeface="Times New Roman" panose="02020603050405020304" pitchFamily="18" charset="0"/>
                <a:cs typeface="Times New Roman" panose="02020603050405020304" pitchFamily="18" charset="0"/>
              </a:rPr>
              <a:t>wi</a:t>
            </a:r>
            <a:r>
              <a:rPr lang="en-US" sz="1900" b="0" i="0" u="none" strike="noStrike" dirty="0">
                <a:effectLst/>
                <a:latin typeface="Times New Roman" panose="02020603050405020304" pitchFamily="18" charset="0"/>
                <a:cs typeface="Times New Roman" panose="02020603050405020304" pitchFamily="18" charset="0"/>
              </a:rPr>
              <a:t>thdraw </a:t>
            </a:r>
            <a:r>
              <a:rPr lang="en-US" sz="1900" dirty="0">
                <a:latin typeface="Times New Roman" panose="02020603050405020304" pitchFamily="18" charset="0"/>
                <a:cs typeface="Times New Roman" panose="02020603050405020304" pitchFamily="18" charset="0"/>
              </a:rPr>
              <a:t>c</a:t>
            </a:r>
            <a:r>
              <a:rPr lang="en-US" sz="1900" b="0" i="0" u="none" strike="noStrike" dirty="0">
                <a:effectLst/>
                <a:latin typeface="Times New Roman" panose="02020603050405020304" pitchFamily="18" charset="0"/>
                <a:cs typeface="Times New Roman" panose="02020603050405020304" pitchFamily="18" charset="0"/>
              </a:rPr>
              <a:t>ash from ATM Machine</a:t>
            </a:r>
          </a:p>
          <a:p>
            <a:pPr algn="l" fontAlgn="base">
              <a:buFont typeface="Arial" panose="020B0604020202020204" pitchFamily="34" charset="0"/>
              <a:buChar char="•"/>
            </a:pPr>
            <a:r>
              <a:rPr lang="en-US" sz="1900" b="0" i="0" u="none" strike="noStrike" dirty="0">
                <a:effectLst/>
                <a:latin typeface="Times New Roman" panose="02020603050405020304" pitchFamily="18" charset="0"/>
                <a:cs typeface="Times New Roman" panose="02020603050405020304" pitchFamily="18" charset="0"/>
              </a:rPr>
              <a:t>Users can deposit </a:t>
            </a:r>
            <a:r>
              <a:rPr lang="en-US" sz="1900" dirty="0">
                <a:latin typeface="Times New Roman" panose="02020603050405020304" pitchFamily="18" charset="0"/>
                <a:cs typeface="Times New Roman" panose="02020603050405020304" pitchFamily="18" charset="0"/>
              </a:rPr>
              <a:t>c</a:t>
            </a:r>
            <a:r>
              <a:rPr lang="en-US" sz="1900" b="0" i="0" u="none" strike="noStrike" dirty="0">
                <a:effectLst/>
                <a:latin typeface="Times New Roman" panose="02020603050405020304" pitchFamily="18" charset="0"/>
                <a:cs typeface="Times New Roman" panose="02020603050405020304" pitchFamily="18" charset="0"/>
              </a:rPr>
              <a:t>ash from ATM Machine</a:t>
            </a:r>
          </a:p>
          <a:p>
            <a:pPr algn="l"/>
            <a:r>
              <a:rPr lang="en-US" sz="1900" b="0" i="0" dirty="0">
                <a:effectLst/>
                <a:latin typeface="Times New Roman" panose="02020603050405020304" pitchFamily="18" charset="0"/>
                <a:cs typeface="Times New Roman" panose="02020603050405020304" pitchFamily="18" charset="0"/>
              </a:rPr>
              <a:t>The C program executes ATM transaction having five forms of coding syntax:</a:t>
            </a:r>
          </a:p>
          <a:p>
            <a:pPr marL="0" indent="0" algn="l">
              <a:buNone/>
            </a:pPr>
            <a:r>
              <a:rPr lang="en-US" sz="1900" b="0" i="0" dirty="0">
                <a:effectLst/>
                <a:latin typeface="Times New Roman" panose="02020603050405020304" pitchFamily="18" charset="0"/>
                <a:cs typeface="Times New Roman" panose="02020603050405020304" pitchFamily="18" charset="0"/>
              </a:rPr>
              <a:t>    1. </a:t>
            </a:r>
            <a:r>
              <a:rPr lang="en-US" sz="1900" dirty="0">
                <a:latin typeface="Times New Roman" panose="02020603050405020304" pitchFamily="18" charset="0"/>
                <a:cs typeface="Times New Roman" panose="02020603050405020304" pitchFamily="18" charset="0"/>
              </a:rPr>
              <a:t>Generating a pin.</a:t>
            </a:r>
          </a:p>
          <a:p>
            <a:pPr marL="0" indent="0" algn="l">
              <a:buNone/>
            </a:pPr>
            <a:r>
              <a:rPr lang="en-US" sz="1900" b="0" i="0" dirty="0">
                <a:effectLst/>
                <a:latin typeface="Times New Roman" panose="02020603050405020304" pitchFamily="18" charset="0"/>
                <a:cs typeface="Times New Roman" panose="02020603050405020304" pitchFamily="18" charset="0"/>
              </a:rPr>
              <a:t>    2.Account balance checking</a:t>
            </a:r>
          </a:p>
          <a:p>
            <a:pPr marL="0" indent="0" algn="l">
              <a:buNone/>
            </a:pPr>
            <a:r>
              <a:rPr lang="en-US" sz="1900" b="0" i="0" dirty="0">
                <a:effectLst/>
                <a:latin typeface="Times New Roman" panose="02020603050405020304" pitchFamily="18" charset="0"/>
                <a:cs typeface="Times New Roman" panose="02020603050405020304" pitchFamily="18" charset="0"/>
              </a:rPr>
              <a:t>    3. ATM Cash withdrawal</a:t>
            </a:r>
          </a:p>
          <a:p>
            <a:pPr marL="0" indent="0" algn="l">
              <a:buNone/>
            </a:pPr>
            <a:r>
              <a:rPr lang="en-US" sz="1900" b="0" i="0" dirty="0">
                <a:effectLst/>
                <a:latin typeface="Times New Roman" panose="02020603050405020304" pitchFamily="18" charset="0"/>
                <a:cs typeface="Times New Roman" panose="02020603050405020304" pitchFamily="18" charset="0"/>
              </a:rPr>
              <a:t>    4. Deposition of cash</a:t>
            </a:r>
          </a:p>
          <a:p>
            <a:pPr marL="0" indent="0" algn="l">
              <a:buNone/>
            </a:pPr>
            <a:r>
              <a:rPr lang="en-US" sz="1900" dirty="0">
                <a:latin typeface="Times New Roman" panose="02020603050405020304" pitchFamily="18" charset="0"/>
                <a:cs typeface="Times New Roman" panose="02020603050405020304" pitchFamily="18" charset="0"/>
              </a:rPr>
              <a:t>    5.View transaction history</a:t>
            </a:r>
            <a:endParaRPr lang="en-US" sz="1900" b="0" i="0" dirty="0">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endParaRPr lang="en-US" b="0" i="0" u="none" strike="noStrike"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47038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7D09-A37E-62DC-C50A-5CE63400F695}"/>
              </a:ext>
            </a:extLst>
          </p:cNvPr>
          <p:cNvSpPr>
            <a:spLocks noGrp="1"/>
          </p:cNvSpPr>
          <p:nvPr>
            <p:ph type="title"/>
          </p:nvPr>
        </p:nvSpPr>
        <p:spPr>
          <a:xfrm>
            <a:off x="685801" y="294372"/>
            <a:ext cx="10131425" cy="1456267"/>
          </a:xfrm>
        </p:spPr>
        <p:txBody>
          <a:bodyPr/>
          <a:lstStyle/>
          <a:p>
            <a:pPr algn="ctr"/>
            <a:r>
              <a:rPr lang="en-IN" b="1" dirty="0">
                <a:latin typeface="Times New Roman" panose="02020603050405020304" pitchFamily="18" charset="0"/>
                <a:cs typeface="Times New Roman" panose="02020603050405020304" pitchFamily="18" charset="0"/>
              </a:rPr>
              <a:t>FEATURES USED</a:t>
            </a:r>
          </a:p>
        </p:txBody>
      </p:sp>
      <p:sp>
        <p:nvSpPr>
          <p:cNvPr id="3" name="Content Placeholder 2">
            <a:extLst>
              <a:ext uri="{FF2B5EF4-FFF2-40B4-BE49-F238E27FC236}">
                <a16:creationId xmlns:a16="http://schemas.microsoft.com/office/drawing/2014/main" id="{2D9EFA35-E9C5-F7A4-F4CB-2963CB976362}"/>
              </a:ext>
            </a:extLst>
          </p:cNvPr>
          <p:cNvSpPr>
            <a:spLocks noGrp="1"/>
          </p:cNvSpPr>
          <p:nvPr>
            <p:ph idx="1"/>
          </p:nvPr>
        </p:nvSpPr>
        <p:spPr>
          <a:xfrm>
            <a:off x="570298" y="294372"/>
            <a:ext cx="10845264" cy="4539470"/>
          </a:xfrm>
        </p:spPr>
        <p:txBody>
          <a:bodyPr>
            <a:noAutofit/>
          </a:bodyPr>
          <a:lstStyle/>
          <a:p>
            <a:pPr marL="0" indent="0" algn="l">
              <a:buNone/>
            </a:pPr>
            <a:endParaRPr lang="en-US" b="1"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Implemented queues using linked lists to hold the history of latest 10 transactions.</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Randomly generating PIN numbers for ATM access.</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Using File I/O to store PIN numbers.</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Search for PIN in the file to validate PIN entered by User.</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0547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70CA7-302E-D14D-08B3-9C292503C43C}"/>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CONCEPTS USED</a:t>
            </a:r>
          </a:p>
        </p:txBody>
      </p:sp>
      <p:sp>
        <p:nvSpPr>
          <p:cNvPr id="3" name="Content Placeholder 2">
            <a:extLst>
              <a:ext uri="{FF2B5EF4-FFF2-40B4-BE49-F238E27FC236}">
                <a16:creationId xmlns:a16="http://schemas.microsoft.com/office/drawing/2014/main" id="{77EF0D5D-B76B-B4A7-5776-3D5CC963ED5C}"/>
              </a:ext>
            </a:extLst>
          </p:cNvPr>
          <p:cNvSpPr>
            <a:spLocks noGrp="1"/>
          </p:cNvSpPr>
          <p:nvPr>
            <p:ph idx="1"/>
          </p:nvPr>
        </p:nvSpPr>
        <p:spPr>
          <a:xfrm>
            <a:off x="685801" y="1337733"/>
            <a:ext cx="10131425" cy="3649133"/>
          </a:xfrm>
        </p:spPr>
        <p:txBody>
          <a:bodyPr/>
          <a:lstStyle/>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Dynamic Memory Allocation</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Queue data structure</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File operations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Structures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Pointers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Random Number Generation</a:t>
            </a:r>
          </a:p>
          <a:p>
            <a:endParaRPr lang="en-IN" dirty="0"/>
          </a:p>
        </p:txBody>
      </p:sp>
    </p:spTree>
    <p:extLst>
      <p:ext uri="{BB962C8B-B14F-4D97-AF65-F5344CB8AC3E}">
        <p14:creationId xmlns:p14="http://schemas.microsoft.com/office/powerpoint/2010/main" val="836820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B7D15-464C-A03F-70E1-50867CAA052B}"/>
              </a:ext>
            </a:extLst>
          </p:cNvPr>
          <p:cNvSpPr>
            <a:spLocks noGrp="1"/>
          </p:cNvSpPr>
          <p:nvPr>
            <p:ph type="title"/>
          </p:nvPr>
        </p:nvSpPr>
        <p:spPr>
          <a:xfrm>
            <a:off x="1030287" y="176463"/>
            <a:ext cx="10131425" cy="1456267"/>
          </a:xfrm>
        </p:spPr>
        <p:txBody>
          <a:bodyPr>
            <a:normAutofit/>
          </a:bodyPr>
          <a:lstStyle/>
          <a:p>
            <a:r>
              <a:rPr lang="en-IN" b="1" dirty="0">
                <a:latin typeface="Times New Roman" panose="02020603050405020304" pitchFamily="18" charset="0"/>
                <a:cs typeface="Times New Roman" panose="02020603050405020304" pitchFamily="18" charset="0"/>
              </a:rPr>
              <a:t>HOW ATM PROGRAM WORK IN C?</a:t>
            </a:r>
          </a:p>
        </p:txBody>
      </p:sp>
      <p:sp>
        <p:nvSpPr>
          <p:cNvPr id="3" name="Content Placeholder 2">
            <a:extLst>
              <a:ext uri="{FF2B5EF4-FFF2-40B4-BE49-F238E27FC236}">
                <a16:creationId xmlns:a16="http://schemas.microsoft.com/office/drawing/2014/main" id="{6FB788FB-158B-D488-E50A-9B68CAE757DC}"/>
              </a:ext>
            </a:extLst>
          </p:cNvPr>
          <p:cNvSpPr>
            <a:spLocks noGrp="1"/>
          </p:cNvSpPr>
          <p:nvPr>
            <p:ph idx="1"/>
          </p:nvPr>
        </p:nvSpPr>
        <p:spPr>
          <a:xfrm>
            <a:off x="685801" y="1828801"/>
            <a:ext cx="10131425" cy="3962400"/>
          </a:xfrm>
        </p:spPr>
        <p:txBody>
          <a:bodyPr>
            <a:normAutofit fontScale="92500" lnSpcReduction="10000"/>
          </a:bodyPr>
          <a:lstStyle/>
          <a:p>
            <a:pPr algn="l"/>
            <a:r>
              <a:rPr lang="en-US" sz="1900" b="0" i="0" dirty="0">
                <a:effectLst/>
                <a:latin typeface="Times New Roman" panose="02020603050405020304" pitchFamily="18" charset="0"/>
                <a:cs typeface="Times New Roman" panose="02020603050405020304" pitchFamily="18" charset="0"/>
              </a:rPr>
              <a:t>The ATM program </a:t>
            </a:r>
            <a:r>
              <a:rPr lang="en-US" sz="1900" b="0" i="0">
                <a:effectLst/>
                <a:latin typeface="Times New Roman" panose="02020603050405020304" pitchFamily="18" charset="0"/>
                <a:cs typeface="Times New Roman" panose="02020603050405020304" pitchFamily="18" charset="0"/>
              </a:rPr>
              <a:t>follows three </a:t>
            </a:r>
            <a:r>
              <a:rPr lang="en-US" sz="1900" b="0" i="0" dirty="0">
                <a:effectLst/>
                <a:latin typeface="Times New Roman" panose="02020603050405020304" pitchFamily="18" charset="0"/>
                <a:cs typeface="Times New Roman" panose="02020603050405020304" pitchFamily="18" charset="0"/>
              </a:rPr>
              <a:t>processes for proper transaction logically that includes cash withdrawing, depositing, and checking </a:t>
            </a:r>
            <a:r>
              <a:rPr lang="en-US" sz="1900" b="0" i="0" dirty="0" err="1">
                <a:effectLst/>
                <a:latin typeface="Times New Roman" panose="02020603050405020304" pitchFamily="18" charset="0"/>
                <a:cs typeface="Times New Roman" panose="02020603050405020304" pitchFamily="18" charset="0"/>
              </a:rPr>
              <a:t>balance,generating</a:t>
            </a:r>
            <a:r>
              <a:rPr lang="en-US" sz="1900" b="0" i="0" dirty="0">
                <a:effectLst/>
                <a:latin typeface="Times New Roman" panose="02020603050405020304" pitchFamily="18" charset="0"/>
                <a:cs typeface="Times New Roman" panose="02020603050405020304" pitchFamily="18" charset="0"/>
              </a:rPr>
              <a:t> a pin. This three-program sections are executed using the switch cases in C with initialized variables and functions with conditions. The conditions provide results accurately only if they are satisfied.</a:t>
            </a:r>
          </a:p>
          <a:p>
            <a:pPr algn="l"/>
            <a:r>
              <a:rPr lang="en-US" sz="1900" b="0" i="0" dirty="0">
                <a:effectLst/>
                <a:latin typeface="Times New Roman" panose="02020603050405020304" pitchFamily="18" charset="0"/>
                <a:cs typeface="Times New Roman" panose="02020603050405020304" pitchFamily="18" charset="0"/>
              </a:rPr>
              <a:t>For example, using the ATM program in C, if the balance in the bank account is sufficient then only the withdrawal process will be proceeded otherwise go for another transaction or check the balance through options. Also, when a user deposits some amount into the account then on executing the code part, the ATM program will show the new balance present in the account. In the third technique, the user can check his/her account balance when the user performs any withdrawal or deposition actions through ATM transaction.</a:t>
            </a:r>
          </a:p>
          <a:p>
            <a:pPr algn="l">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Initially, we need to adjust or set the ATM pin along with the amount including a few random </a:t>
            </a:r>
            <a:r>
              <a:rPr lang="en-US" sz="1900" b="0" i="0" dirty="0" err="1">
                <a:effectLst/>
                <a:latin typeface="Times New Roman" panose="02020603050405020304" pitchFamily="18" charset="0"/>
                <a:cs typeface="Times New Roman" panose="02020603050405020304" pitchFamily="18" charset="0"/>
              </a:rPr>
              <a:t>numbers.Taking</a:t>
            </a:r>
            <a:r>
              <a:rPr lang="en-US" sz="1900" b="0" i="0" dirty="0">
                <a:effectLst/>
                <a:latin typeface="Times New Roman" panose="02020603050405020304" pitchFamily="18" charset="0"/>
                <a:cs typeface="Times New Roman" panose="02020603050405020304" pitchFamily="18" charset="0"/>
              </a:rPr>
              <a:t> ATM pin as the </a:t>
            </a:r>
            <a:r>
              <a:rPr lang="en-US" sz="1900" b="0" i="0" dirty="0" err="1">
                <a:effectLst/>
                <a:latin typeface="Times New Roman" panose="02020603050405020304" pitchFamily="18" charset="0"/>
                <a:cs typeface="Times New Roman" panose="02020603050405020304" pitchFamily="18" charset="0"/>
              </a:rPr>
              <a:t>input.If</a:t>
            </a:r>
            <a:r>
              <a:rPr lang="en-US" sz="1900" b="0" i="0" dirty="0">
                <a:effectLst/>
                <a:latin typeface="Times New Roman" panose="02020603050405020304" pitchFamily="18" charset="0"/>
                <a:cs typeface="Times New Roman" panose="02020603050405020304" pitchFamily="18" charset="0"/>
              </a:rPr>
              <a:t> the provided input pin is identical to the adjusted pin, then after that we can perform additional </a:t>
            </a:r>
            <a:r>
              <a:rPr lang="en-US" sz="1900" b="0" i="0" dirty="0" err="1">
                <a:effectLst/>
                <a:latin typeface="Times New Roman" panose="02020603050405020304" pitchFamily="18" charset="0"/>
                <a:cs typeface="Times New Roman" panose="02020603050405020304" pitchFamily="18" charset="0"/>
              </a:rPr>
              <a:t>operations.We</a:t>
            </a:r>
            <a:r>
              <a:rPr lang="en-US" sz="1900" b="0" i="0" dirty="0">
                <a:effectLst/>
                <a:latin typeface="Times New Roman" panose="02020603050405020304" pitchFamily="18" charset="0"/>
                <a:cs typeface="Times New Roman" panose="02020603050405020304" pitchFamily="18" charset="0"/>
              </a:rPr>
              <a:t> will implement the switch statement for executing the operations such as checking balance, withdrawal of cash amount, deposition of cash, and so on.</a:t>
            </a:r>
          </a:p>
          <a:p>
            <a:pPr algn="l"/>
            <a:endParaRPr lang="en-US"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77543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38BC3-5B9C-359E-F9B4-7A4BD5117032}"/>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1E9BC65-D1B0-0D7B-F283-A783AB63ACF2}"/>
              </a:ext>
            </a:extLst>
          </p:cNvPr>
          <p:cNvSpPr>
            <a:spLocks noGrp="1"/>
          </p:cNvSpPr>
          <p:nvPr>
            <p:ph idx="1"/>
          </p:nvPr>
        </p:nvSpPr>
        <p:spPr>
          <a:xfrm>
            <a:off x="685800" y="1737806"/>
            <a:ext cx="10131425" cy="3649133"/>
          </a:xfrm>
        </p:spPr>
        <p:txBody>
          <a:bodyPr>
            <a:normAutofit/>
          </a:bodyPr>
          <a:lstStyle/>
          <a:p>
            <a:pPr marL="0" indent="0">
              <a:buNone/>
            </a:pPr>
            <a:r>
              <a:rPr lang="en-GB" sz="1800" dirty="0">
                <a:effectLst/>
                <a:latin typeface="Times New Roman" panose="02020603050405020304" pitchFamily="18" charset="0"/>
                <a:ea typeface="Times New Roman" panose="02020603050405020304" pitchFamily="18" charset="0"/>
              </a:rPr>
              <a:t>This ATM Machine and Banking can do very simple work by providing CNIC No and very common data to register their self and can do many of function like transection which can not be possible through other ATM Machine and even not providing a full info. </a:t>
            </a:r>
            <a:r>
              <a:rPr lang="en-US" sz="1800" dirty="0">
                <a:effectLst/>
                <a:latin typeface="Times New Roman" panose="02020603050405020304" pitchFamily="18" charset="0"/>
                <a:ea typeface="Times New Roman" panose="02020603050405020304" pitchFamily="18" charset="0"/>
              </a:rPr>
              <a:t>However, if we look at it from a banking perspective, business is business. Regardless of what we think of ATM machines, there is no doubt that they have changed the world and the way in which we do things. For example, think holy many times we have been out somewhere only to discover we have no cash and we are out of checks, ah, but in the corner, there is an ATM machine. In the blink of an eye, we swipe the card and now have cash on hand. In addition to pulling money out, the ATM machine also makes it convenient to deposit money, transfer money, and check balances. Best of all, to use an ATM machine, we do not have to go to the bank. We will find ATM machines at other banks, grocery stores, shopping malls, along </a:t>
            </a:r>
            <a:r>
              <a:rPr lang="en-US" sz="1800" dirty="0" err="1">
                <a:effectLst/>
                <a:latin typeface="Times New Roman" panose="02020603050405020304" pitchFamily="18" charset="0"/>
                <a:ea typeface="Times New Roman" panose="02020603050405020304" pitchFamily="18" charset="0"/>
              </a:rPr>
              <a:t>theroadside</a:t>
            </a:r>
            <a:r>
              <a:rPr lang="en-US" sz="1800" dirty="0">
                <a:effectLst/>
                <a:latin typeface="Times New Roman" panose="02020603050405020304" pitchFamily="18" charset="0"/>
                <a:ea typeface="Times New Roman" panose="02020603050405020304" pitchFamily="18" charset="0"/>
              </a:rPr>
              <a:t>, Buckingham Palace, airports, in casinos, and even on the South Rim of the Grand Canyon. For this reason, ATM machines are extremely helpful!</a:t>
            </a:r>
            <a:endParaRPr lang="en-IN" dirty="0"/>
          </a:p>
        </p:txBody>
      </p:sp>
    </p:spTree>
    <p:extLst>
      <p:ext uri="{BB962C8B-B14F-4D97-AF65-F5344CB8AC3E}">
        <p14:creationId xmlns:p14="http://schemas.microsoft.com/office/powerpoint/2010/main" val="854411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89</TotalTime>
  <Words>976</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Celestial</vt:lpstr>
      <vt:lpstr>Atm management system   </vt:lpstr>
      <vt:lpstr>introduction</vt:lpstr>
      <vt:lpstr>Problem and weakness of Existing system</vt:lpstr>
      <vt:lpstr>Advantages of proposed system</vt:lpstr>
      <vt:lpstr>Key features of atm machine project</vt:lpstr>
      <vt:lpstr>FEATURES USED</vt:lpstr>
      <vt:lpstr>CONCEPTS USED</vt:lpstr>
      <vt:lpstr>HOW ATM PROGRAM WORK IN C?</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 management system   </dc:title>
  <dc:creator>Praneetha Bolla</dc:creator>
  <cp:lastModifiedBy>Praneetha Bolla</cp:lastModifiedBy>
  <cp:revision>2</cp:revision>
  <dcterms:created xsi:type="dcterms:W3CDTF">2022-12-08T00:05:26Z</dcterms:created>
  <dcterms:modified xsi:type="dcterms:W3CDTF">2022-12-08T04:44:04Z</dcterms:modified>
</cp:coreProperties>
</file>