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comments/comment1.xml" ContentType="application/vnd.openxmlformats-officedocument.presentationml.comment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Lst>
  <p:sldSz type="screen16x9" cy="6858000" cx="12192000"/>
  <p:notesSz cx="12192000" cy="6858000"/>
  <p:defaultTextStyle>
    <a:defPPr lvl="0">
      <a:defRPr lang="en-US"/>
    </a:defPPr>
    <a:lvl1pPr algn="l" defTabSz="914400" eaLnBrk="1" hangingPunct="1" latinLnBrk="0" lvl="0" marL="0" rtl="0">
      <a:defRPr sz="1800" kern="1200">
        <a:solidFill>
          <a:schemeClr val="tx1"/>
        </a:solidFill>
        <a:latin typeface="+mn-lt"/>
        <a:ea typeface="+mn-ea"/>
        <a:cs typeface="+mn-cs"/>
      </a:defRPr>
    </a:lvl1pPr>
    <a:lvl2pPr algn="l" defTabSz="914400" eaLnBrk="1" hangingPunct="1" latinLnBrk="0" lvl="1" marL="457200" rtl="0">
      <a:defRPr sz="1800" kern="1200">
        <a:solidFill>
          <a:schemeClr val="tx1"/>
        </a:solidFill>
        <a:latin typeface="+mn-lt"/>
        <a:ea typeface="+mn-ea"/>
        <a:cs typeface="+mn-cs"/>
      </a:defRPr>
    </a:lvl2pPr>
    <a:lvl3pPr algn="l" defTabSz="914400" eaLnBrk="1" hangingPunct="1" latinLnBrk="0" lvl="2" marL="914400" rtl="0">
      <a:defRPr sz="1800" kern="1200">
        <a:solidFill>
          <a:schemeClr val="tx1"/>
        </a:solidFill>
        <a:latin typeface="+mn-lt"/>
        <a:ea typeface="+mn-ea"/>
        <a:cs typeface="+mn-cs"/>
      </a:defRPr>
    </a:lvl3pPr>
    <a:lvl4pPr algn="l" defTabSz="914400" eaLnBrk="1" hangingPunct="1" latinLnBrk="0" lvl="3" marL="1371600" rtl="0">
      <a:defRPr sz="1800" kern="1200">
        <a:solidFill>
          <a:schemeClr val="tx1"/>
        </a:solidFill>
        <a:latin typeface="+mn-lt"/>
        <a:ea typeface="+mn-ea"/>
        <a:cs typeface="+mn-cs"/>
      </a:defRPr>
    </a:lvl4pPr>
    <a:lvl5pPr algn="l" defTabSz="914400" eaLnBrk="1" hangingPunct="1" latinLnBrk="0" lvl="4" marL="1828800" rtl="0">
      <a:defRPr sz="1800" kern="1200">
        <a:solidFill>
          <a:schemeClr val="tx1"/>
        </a:solidFill>
        <a:latin typeface="+mn-lt"/>
        <a:ea typeface="+mn-ea"/>
        <a:cs typeface="+mn-cs"/>
      </a:defRPr>
    </a:lvl5pPr>
    <a:lvl6pPr algn="l" defTabSz="914400" eaLnBrk="1" hangingPunct="1" latinLnBrk="0" lvl="5" marL="2286000" rtl="0">
      <a:defRPr sz="1800" kern="1200">
        <a:solidFill>
          <a:schemeClr val="tx1"/>
        </a:solidFill>
        <a:latin typeface="+mn-lt"/>
        <a:ea typeface="+mn-ea"/>
        <a:cs typeface="+mn-cs"/>
      </a:defRPr>
    </a:lvl6pPr>
    <a:lvl7pPr algn="l" defTabSz="914400" eaLnBrk="1" hangingPunct="1" latinLnBrk="0" lvl="6" marL="2743200" rtl="0">
      <a:defRPr sz="1800" kern="1200">
        <a:solidFill>
          <a:schemeClr val="tx1"/>
        </a:solidFill>
        <a:latin typeface="+mn-lt"/>
        <a:ea typeface="+mn-ea"/>
        <a:cs typeface="+mn-cs"/>
      </a:defRPr>
    </a:lvl7pPr>
    <a:lvl8pPr algn="l" defTabSz="914400" eaLnBrk="1" hangingPunct="1" latinLnBrk="0" lvl="7" marL="3200400" rtl="0">
      <a:defRPr sz="1800" kern="1200">
        <a:solidFill>
          <a:schemeClr val="tx1"/>
        </a:solidFill>
        <a:latin typeface="+mn-lt"/>
        <a:ea typeface="+mn-ea"/>
        <a:cs typeface="+mn-cs"/>
      </a:defRPr>
    </a:lvl8pPr>
    <a:lvl9pPr algn="l" defTabSz="914400" eaLnBrk="1" hangingPunct="1" latinLnBrk="0" lvl="8" marL="3657600" rtl="0">
      <a:defRPr sz="1800" kern="1200">
        <a:solidFill>
          <a:schemeClr val="tx1"/>
        </a:solidFill>
        <a:latin typeface="+mn-lt"/>
        <a:ea typeface="+mn-ea"/>
        <a:cs typeface="+mn-cs"/>
      </a:defRPr>
    </a:lvl9pPr>
  </p:defaultTextStyle>
</p:presentation>
</file>

<file path=ppt/commentAuthors.xml><?xml version="1.0" encoding="utf-8"?>
<p:cmAuthorLst xmlns:p="http://schemas.openxmlformats.org/presentationml/2006/main" xmlns:r="http://schemas.openxmlformats.org/officeDocument/2006/relationships" xmlns:a="http://schemas.openxmlformats.org/drawingml/2006/main">
  <p:cmAuthor id="1" name="nandyy4167@gmail.com" initials="" lastIdx="1" clrIdx="0"/>
</p:cmAuthorLst>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snapToGrid="0">
      <p:cViewPr varScale="1">
        <p:scale>
          <a:sx n="78" d="100"/>
          <a:sy n="78" d="100"/>
        </p:scale>
        <p:origin x="850" y="62"/>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ommentAuthors" Target="commentAuthors.xml"/><Relationship Id="rId18" Type="http://schemas.openxmlformats.org/officeDocument/2006/relationships/theme" Target="theme/theme1.xml"/></Relationships>
</file>

<file path=ppt/comments/comment1.xml><?xml version="1.0" encoding="utf-8"?>
<p:cmLst xmlns:p="http://schemas.openxmlformats.org/presentationml/2006/main" xmlns:r="http://schemas.openxmlformats.org/officeDocument/2006/relationships" xmlns:a="http://schemas.openxmlformats.org/drawingml/2006/main">
  <p:cm authorId="1" dt="2025-09-12T11:11:31.517" idx="1">
    <p:pos x="3211" y="947"/>
    <p:text>NANDHINI L</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0"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1"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12-09-2025</a:t>
            </a:fld>
            <a:endParaRPr lang="en-IN"/>
          </a:p>
        </p:txBody>
      </p:sp>
      <p:sp>
        <p:nvSpPr>
          <p:cNvPr id="1048702"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3"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4"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5"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7" name="Holder 3"/>
          <p:cNvSpPr>
            <a:spLocks noGrp="1"/>
          </p:cNvSpPr>
          <p:nvPr>
            <p:ph type="body" idx="1"/>
          </p:nvPr>
        </p:nvSpPr>
        <p:spPr/>
        <p:txBody>
          <a:bodyPr bIns="0" lIns="0" rIns="0" tIns="0"/>
          <a:p/>
        </p:txBody>
      </p:sp>
      <p:sp>
        <p:nvSpPr>
          <p:cNvPr id="1048688"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1048690"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3"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4"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1048696"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7"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1048699"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27"/>
        <p:cNvGrpSpPr/>
        <p:nvPr/>
      </p:nvGrpSpPr>
      <p:grpSpPr>
        <a:xfrm>
          <a:off x="0" y="0"/>
          <a:ext cx="0" cy="0"/>
          <a:chOff x="0" y="0"/>
          <a:chExt cx="0" cy="0"/>
        </a:xfrm>
      </p:grpSpPr>
      <p:grpSp>
        <p:nvGrpSpPr>
          <p:cNvPr id="20" name="Google Shape;28;p1"/>
          <p:cNvGrpSpPr/>
          <p:nvPr/>
        </p:nvGrpSpPr>
        <p:grpSpPr>
          <a:xfrm>
            <a:off x="876299" y="990600"/>
            <a:ext cx="1743075" cy="1333500"/>
            <a:chOff x="742950" y="1104900"/>
            <a:chExt cx="1743075" cy="1333500"/>
          </a:xfrm>
        </p:grpSpPr>
        <p:sp>
          <p:nvSpPr>
            <p:cNvPr id="1048596" name="Google Shape;29;p1"/>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97" name="Google Shape;30;p1"/>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grpSp>
      <p:sp>
        <p:nvSpPr>
          <p:cNvPr id="1048598" name="Google Shape;31;p1"/>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99" name="Google Shape;32;p1"/>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00" name="Google Shape;33;p1"/>
          <p:cNvSpPr txBox="1">
            <a:spLocks noGrp="1"/>
          </p:cNvSpPr>
          <p:nvPr>
            <p:ph type="ctrTitle"/>
          </p:nvPr>
        </p:nvSpPr>
        <p:spPr>
          <a:xfrm>
            <a:off x="1523999" y="19665"/>
            <a:ext cx="7629600" cy="1001700"/>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i="0" lang="en-US">
                <a:solidFill>
                  <a:srgbClr val="0F0F0F"/>
                </a:solidFill>
                <a:latin typeface="Times New Roman"/>
                <a:ea typeface="Times New Roman"/>
                <a:cs typeface="Times New Roman"/>
                <a:sym typeface="Times New Roman"/>
              </a:rPr>
              <a:t>Digital Portfolio </a:t>
            </a:r>
            <a:br>
              <a:rPr b="1" i="0" lang="en-US">
                <a:solidFill>
                  <a:srgbClr val="0F0F0F"/>
                </a:solidFill>
                <a:latin typeface="Roboto"/>
                <a:ea typeface="Roboto"/>
                <a:cs typeface="Roboto"/>
                <a:sym typeface="Roboto"/>
              </a:rPr>
            </a:br>
          </a:p>
        </p:txBody>
      </p:sp>
      <p:pic>
        <p:nvPicPr>
          <p:cNvPr id="2097152" name="Google Shape;34;p1"/>
          <p:cNvPicPr preferRelativeResize="0">
            <a:picLocks/>
          </p:cNvPicPr>
          <p:nvPr/>
        </p:nvPicPr>
        <p:blipFill rotWithShape="1">
          <a:blip xmlns:r="http://schemas.openxmlformats.org/officeDocument/2006/relationships" r:embed="rId1">
            <a:alphaModFix/>
          </a:blip>
          <a:srcRect/>
          <a:stretch>
            <a:fillRect/>
          </a:stretch>
        </p:blipFill>
        <p:spPr>
          <a:xfrm>
            <a:off x="676275" y="6467475"/>
            <a:ext cx="2143125" cy="200025"/>
          </a:xfrm>
          <a:prstGeom prst="rect"/>
          <a:noFill/>
          <a:ln>
            <a:noFill/>
          </a:ln>
        </p:spPr>
      </p:pic>
      <p:sp>
        <p:nvSpPr>
          <p:cNvPr id="1048601" name="Google Shape;35;p1"/>
          <p:cNvSpPr txBox="1">
            <a:spLocks noGrp="1"/>
          </p:cNvSpPr>
          <p:nvPr>
            <p:ph type="sldNum" idx="7"/>
          </p:nvPr>
        </p:nvSpPr>
        <p:spPr>
          <a:xfrm>
            <a:off x="11353418" y="6473337"/>
            <a:ext cx="151200" cy="19170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02" name="Google Shape;36;p1"/>
          <p:cNvSpPr txBox="1"/>
          <p:nvPr/>
        </p:nvSpPr>
        <p:spPr>
          <a:xfrm>
            <a:off x="2342150" y="1466250"/>
            <a:ext cx="8610600" cy="2936200"/>
          </a:xfrm>
          <a:prstGeom prst="rect"/>
          <a:noFill/>
          <a:ln>
            <a:noFill/>
          </a:ln>
        </p:spPr>
        <p:txBody>
          <a:bodyPr anchor="t" anchorCtr="0" bIns="45700" lIns="91425" rIns="91425" spcFirstLastPara="1" tIns="45700" wrap="square">
            <a:spAutoFit/>
          </a:bodyPr>
          <a:p>
            <a:pPr algn="l" indent="-381000" lvl="0" marL="457200" marR="0" rtl="0">
              <a:spcBef>
                <a:spcPts val="0"/>
              </a:spcBef>
              <a:spcAft>
                <a:spcPts val="0"/>
              </a:spcAft>
              <a:buSzPts val="2400"/>
              <a:buFont typeface="Calibri"/>
              <a:buChar char="●"/>
            </a:pPr>
            <a:r>
              <a:rPr b="1" dirty="0" sz="2400" lang="en-US">
                <a:latin typeface="Calibri"/>
                <a:ea typeface="Calibri"/>
                <a:cs typeface="Calibri"/>
                <a:sym typeface="Calibri"/>
              </a:rPr>
              <a:t>STUDENT NAME:</a:t>
            </a:r>
            <a:r>
              <a:rPr b="1" dirty="0" sz="2400" lang="en-US">
                <a:latin typeface="Calibri"/>
                <a:ea typeface="Calibri"/>
                <a:cs typeface="Calibri"/>
                <a:sym typeface="Calibri"/>
              </a:rPr>
              <a:t>H</a:t>
            </a:r>
            <a:r>
              <a:rPr b="1" dirty="0" sz="2400" lang="en-US">
                <a:latin typeface="Calibri"/>
                <a:ea typeface="Calibri"/>
                <a:cs typeface="Calibri"/>
                <a:sym typeface="Calibri"/>
              </a:rPr>
              <a:t>a</a:t>
            </a:r>
            <a:r>
              <a:rPr b="1" dirty="0" sz="2400" lang="en-US">
                <a:latin typeface="Calibri"/>
                <a:ea typeface="Calibri"/>
                <a:cs typeface="Calibri"/>
                <a:sym typeface="Calibri"/>
              </a:rPr>
              <a:t>r</a:t>
            </a:r>
            <a:r>
              <a:rPr b="1" dirty="0" sz="2400" lang="en-US">
                <a:latin typeface="Calibri"/>
                <a:ea typeface="Calibri"/>
                <a:cs typeface="Calibri"/>
                <a:sym typeface="Calibri"/>
              </a:rPr>
              <a:t>i</a:t>
            </a:r>
            <a:r>
              <a:rPr b="1" dirty="0" sz="2400" lang="en-US">
                <a:latin typeface="Calibri"/>
                <a:ea typeface="Calibri"/>
                <a:cs typeface="Calibri"/>
                <a:sym typeface="Calibri"/>
              </a:rPr>
              <a:t>n</a:t>
            </a:r>
            <a:r>
              <a:rPr b="1" dirty="0" sz="2400" lang="en-US">
                <a:latin typeface="Calibri"/>
                <a:ea typeface="Calibri"/>
                <a:cs typeface="Calibri"/>
                <a:sym typeface="Calibri"/>
              </a:rPr>
              <a:t>i</a:t>
            </a:r>
            <a:r>
              <a:rPr b="1" dirty="0" sz="2400" lang="en-US">
                <a:latin typeface="Calibri"/>
                <a:ea typeface="Calibri"/>
                <a:cs typeface="Calibri"/>
                <a:sym typeface="Calibri"/>
              </a:rPr>
              <a:t> </a:t>
            </a:r>
            <a:r>
              <a:rPr b="1" dirty="0" sz="2400" lang="en-US">
                <a:latin typeface="Calibri"/>
                <a:ea typeface="Calibri"/>
                <a:cs typeface="Calibri"/>
                <a:sym typeface="Calibri"/>
              </a:rPr>
              <a:t>V</a:t>
            </a:r>
            <a:endParaRPr b="1" dirty="0"/>
          </a:p>
          <a:p>
            <a:pPr indent="-381000" lvl="0" marL="457200">
              <a:buSzPts val="2400"/>
              <a:buFont typeface="Calibri"/>
              <a:buChar char="●"/>
            </a:pPr>
            <a:r>
              <a:rPr b="1" dirty="0" sz="2400" lang="en-US">
                <a:latin typeface="Calibri"/>
                <a:ea typeface="Calibri"/>
                <a:cs typeface="Calibri"/>
                <a:sym typeface="Calibri"/>
              </a:rPr>
              <a:t>REGISTER NO AND NMID:  </a:t>
            </a:r>
            <a:r>
              <a:rPr b="1" dirty="0" sz="2400" lang="en-US">
                <a:ea typeface="Calibri"/>
                <a:cs typeface="Calibri"/>
                <a:sym typeface="Calibri"/>
              </a:rPr>
              <a:t>242</a:t>
            </a:r>
            <a:r>
              <a:rPr b="1" dirty="0" sz="2400" lang="en-US">
                <a:ea typeface="Calibri"/>
                <a:cs typeface="Calibri"/>
                <a:sym typeface="Calibri"/>
              </a:rPr>
              <a:t>6</a:t>
            </a:r>
            <a:r>
              <a:rPr b="1" dirty="0" sz="2400" lang="en-US">
                <a:ea typeface="Calibri"/>
                <a:cs typeface="Calibri"/>
                <a:sym typeface="Calibri"/>
              </a:rPr>
              <a:t>j</a:t>
            </a:r>
            <a:r>
              <a:rPr b="1" dirty="0" sz="2400" lang="en-US">
                <a:ea typeface="Calibri"/>
                <a:cs typeface="Calibri"/>
                <a:sym typeface="Calibri"/>
              </a:rPr>
              <a:t>0</a:t>
            </a:r>
            <a:r>
              <a:rPr b="1" dirty="0" sz="2400" lang="en-US">
                <a:ea typeface="Calibri"/>
                <a:cs typeface="Calibri"/>
                <a:sym typeface="Calibri"/>
              </a:rPr>
              <a:t>8</a:t>
            </a:r>
            <a:r>
              <a:rPr b="1" dirty="0" sz="2400" lang="en-US">
                <a:ea typeface="Calibri"/>
                <a:cs typeface="Calibri"/>
                <a:sym typeface="Calibri"/>
              </a:rPr>
              <a:t>3</a:t>
            </a:r>
            <a:r>
              <a:rPr b="1" dirty="0" sz="2400" lang="en-US">
                <a:ea typeface="Calibri"/>
                <a:cs typeface="Calibri"/>
                <a:sym typeface="Calibri"/>
              </a:rPr>
              <a:t>0</a:t>
            </a:r>
            <a:r>
              <a:rPr b="1" dirty="0" sz="2400" lang="en-US">
                <a:ea typeface="Calibri"/>
                <a:cs typeface="Calibri"/>
                <a:sym typeface="Calibri"/>
              </a:rPr>
              <a:t>&amp; </a:t>
            </a:r>
            <a:r>
              <a:rPr b="1" dirty="0" sz="2400" lang="en-US">
                <a:ea typeface="Calibri"/>
                <a:cs typeface="Calibri"/>
                <a:sym typeface="Calibri"/>
              </a:rPr>
              <a:t>555D9D20F39B196948B4484DD2E693EE</a:t>
            </a:r>
            <a:endParaRPr b="1" dirty="0" sz="2400">
              <a:latin typeface="Calibri"/>
              <a:ea typeface="Calibri"/>
              <a:cs typeface="Calibri"/>
              <a:sym typeface="Calibri"/>
            </a:endParaRPr>
          </a:p>
          <a:p>
            <a:pPr algn="l" indent="-381000" lvl="0" marL="457200" marR="0" rtl="0">
              <a:spcBef>
                <a:spcPts val="0"/>
              </a:spcBef>
              <a:spcAft>
                <a:spcPts val="0"/>
              </a:spcAft>
              <a:buSzPts val="2400"/>
              <a:buFont typeface="Calibri"/>
              <a:buChar char="●"/>
            </a:pPr>
            <a:r>
              <a:rPr b="1" dirty="0" sz="2400" lang="en-US">
                <a:latin typeface="Calibri"/>
                <a:ea typeface="Calibri"/>
                <a:cs typeface="Calibri"/>
                <a:sym typeface="Calibri"/>
              </a:rPr>
              <a:t>DEPARTMENT: B.SC.</a:t>
            </a:r>
            <a:r>
              <a:rPr b="1" dirty="0" sz="2400" lang="en-US">
                <a:latin typeface="Calibri"/>
                <a:ea typeface="Calibri"/>
                <a:cs typeface="Calibri"/>
                <a:sym typeface="Calibri"/>
              </a:rPr>
              <a:t>I</a:t>
            </a:r>
            <a:r>
              <a:rPr b="1" dirty="0" sz="2400" lang="en-US">
                <a:latin typeface="Calibri"/>
                <a:ea typeface="Calibri"/>
                <a:cs typeface="Calibri"/>
                <a:sym typeface="Calibri"/>
              </a:rPr>
              <a:t>T</a:t>
            </a:r>
            <a:endParaRPr b="1" dirty="0"/>
          </a:p>
          <a:p>
            <a:pPr algn="l" indent="-381000" lvl="0" marL="457200" marR="0" rtl="0">
              <a:spcBef>
                <a:spcPts val="0"/>
              </a:spcBef>
              <a:spcAft>
                <a:spcPts val="0"/>
              </a:spcAft>
              <a:buSzPts val="2400"/>
              <a:buFont typeface="Calibri"/>
              <a:buChar char="●"/>
            </a:pPr>
            <a:r>
              <a:rPr b="1" dirty="0" sz="2400" lang="en-US">
                <a:latin typeface="Calibri"/>
                <a:ea typeface="Calibri"/>
                <a:cs typeface="Calibri"/>
                <a:sym typeface="Calibri"/>
              </a:rPr>
              <a:t>COLLEGE: COLLEGE/ UNIVERSITY: VET INSTITUTE OF ARTS AND SCIENCE COLLEGE AND BHARATIYAR UNIVERSITY </a:t>
            </a:r>
            <a:endParaRPr b="1" dirty="0"/>
          </a:p>
          <a:p>
            <a:pPr algn="l" indent="-381000" lvl="0" marL="457200" marR="0" rtl="0">
              <a:spcBef>
                <a:spcPts val="0"/>
              </a:spcBef>
              <a:spcAft>
                <a:spcPts val="0"/>
              </a:spcAft>
              <a:buSzPts val="2400"/>
              <a:buFont typeface="Calibri"/>
              <a:buChar char="●"/>
            </a:pPr>
            <a:r>
              <a:rPr b="1" dirty="0" sz="2400" lang="en-US">
                <a:latin typeface="Calibri"/>
                <a:ea typeface="Calibri"/>
                <a:cs typeface="Calibri"/>
                <a:sym typeface="Calibri"/>
              </a:rPr>
              <a:t>           </a:t>
            </a:r>
            <a:endParaRPr b="1" dirty="0" sz="24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Shape 114"/>
        <p:cNvGrpSpPr/>
        <p:nvPr/>
      </p:nvGrpSpPr>
      <p:grpSpPr>
        <a:xfrm>
          <a:off x="0" y="0"/>
          <a:ext cx="0" cy="0"/>
          <a:chOff x="0" y="0"/>
          <a:chExt cx="0" cy="0"/>
        </a:xfrm>
      </p:grpSpPr>
      <p:sp>
        <p:nvSpPr>
          <p:cNvPr id="1048674" name="Google Shape;115;p1"/>
          <p:cNvSpPr txBox="1"/>
          <p:nvPr/>
        </p:nvSpPr>
        <p:spPr>
          <a:xfrm>
            <a:off x="752475" y="6486037"/>
            <a:ext cx="1773600" cy="16650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Clr>
                <a:srgbClr val="2D83C3"/>
              </a:buClr>
              <a:buSzPts val="1100"/>
              <a:buFont typeface="Trebuchet MS"/>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75" name="Google Shape;116;p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048676" name="Google Shape;117;p1"/>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048677" name="Google Shape;118;p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048678" name="Google Shape;119;p1"/>
          <p:cNvSpPr txBox="1">
            <a:spLocks noGrp="1"/>
          </p:cNvSpPr>
          <p:nvPr>
            <p:ph type="title"/>
          </p:nvPr>
        </p:nvSpPr>
        <p:spPr>
          <a:xfrm>
            <a:off x="358788" y="64888"/>
            <a:ext cx="8480400" cy="6388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Clr>
                <a:schemeClr val="dk1"/>
              </a:buClr>
              <a:buSzPts val="4250"/>
              <a:buFont typeface="Trebuchet MS"/>
              <a:buNone/>
            </a:pPr>
            <a:r>
              <a:rPr sz="4250" lang="en-US"/>
              <a:t>RESULTS AND SCREENSHOTS</a:t>
            </a:r>
            <a:endParaRPr sz="4250"/>
          </a:p>
        </p:txBody>
      </p:sp>
      <p:sp>
        <p:nvSpPr>
          <p:cNvPr id="1048679" name="Google Shape;120;p1"/>
          <p:cNvSpPr txBox="1"/>
          <p:nvPr/>
        </p:nvSpPr>
        <p:spPr>
          <a:xfrm>
            <a:off x="11277218" y="6473337"/>
            <a:ext cx="228600" cy="19170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Clr>
                <a:srgbClr val="2D936B"/>
              </a:buClr>
              <a:buSzPts val="1100"/>
              <a:buFont typeface="Trebuchet MS"/>
              <a:buNone/>
            </a:pPr>
            <a:fld id="{00000000-1234-1234-1234-123412341234}" type="slidenum">
              <a:rPr sz="1100" lang="en-US">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80" name="Google Shape;121;p1"/>
          <p:cNvSpPr txBox="1"/>
          <p:nvPr/>
        </p:nvSpPr>
        <p:spPr>
          <a:xfrm>
            <a:off x="358800" y="735705"/>
            <a:ext cx="10423500" cy="34442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2800"/>
              <a:buFont typeface="Arial"/>
              <a:buNone/>
            </a:pPr>
            <a:endParaRPr b="0" sz="2800" i="0">
              <a:solidFill>
                <a:srgbClr val="0D0D0D"/>
              </a:solidFill>
              <a:latin typeface="Times New Roman"/>
              <a:ea typeface="Times New Roman"/>
              <a:cs typeface="Times New Roman"/>
              <a:sym typeface="Times New Roman"/>
            </a:endParaRPr>
          </a:p>
          <a:p>
            <a:pPr algn="l" indent="0" lvl="0" marL="0" marR="0" rtl="0">
              <a:spcBef>
                <a:spcPts val="0"/>
              </a:spcBef>
              <a:spcAft>
                <a:spcPts val="0"/>
              </a:spcAft>
              <a:buClr>
                <a:schemeClr val="dk1"/>
              </a:buClr>
              <a:buSzPts val="2800"/>
              <a:buFont typeface="Times New Roman"/>
              <a:buNone/>
            </a:pPr>
            <a:r>
              <a:rPr sz="2800" lang="en-US">
                <a:solidFill>
                  <a:schemeClr val="dk1"/>
                </a:solidFill>
                <a:latin typeface="Times New Roman"/>
                <a:ea typeface="Times New Roman"/>
                <a:cs typeface="Times New Roman"/>
                <a:sym typeface="Times New Roman"/>
              </a:rPr>
              <a:t>The **Digital Portfolio Website** was successfully developed as a responsive, interactive, and user-friendly platform for showcasing personal and professional details. The final website includes well-structured sections such as **Home, About Me, Skills, Projects, Resume, Achievements, and Contact Information**, all designed to provide a clear and engaging presentation of an individual’s profile.</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4" name="object 7"/>
          <p:cNvSpPr txBox="1">
            <a:spLocks noGrp="1"/>
          </p:cNvSpPr>
          <p:nvPr>
            <p:ph type="title"/>
          </p:nvPr>
        </p:nvSpPr>
        <p:spPr>
          <a:xfrm>
            <a:off x="755332" y="385444"/>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8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706" name=""/>
          <p:cNvSpPr txBox="1"/>
          <p:nvPr/>
        </p:nvSpPr>
        <p:spPr>
          <a:xfrm rot="21600000">
            <a:off x="788236" y="2019299"/>
            <a:ext cx="10615529" cy="2186940"/>
          </a:xfrm>
          <a:prstGeom prst="rect"/>
        </p:spPr>
        <p:txBody>
          <a:bodyPr rtlCol="0" wrap="square">
            <a:spAutoFit/>
          </a:bodyPr>
          <a:p>
            <a:r>
              <a:rPr sz="2800" lang="en-US">
                <a:solidFill>
                  <a:srgbClr val="000000"/>
                </a:solidFill>
              </a:rPr>
              <a:t>A digital portfolio website serves as a professional showcase of skills, projects, and achievements, creating a strong personal brand. It not only highlights expertise but also provides easy access for potential employers or clients to evaluate one’s work.</a:t>
            </a:r>
            <a:endParaRPr sz="2800" lang="en-IN">
              <a:solidFill>
                <a:srgbClr val="000000"/>
              </a:solidFill>
            </a:endParaRPr>
          </a:p>
          <a:p>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Shape 37"/>
        <p:cNvGrpSpPr/>
        <p:nvPr/>
      </p:nvGrpSpPr>
      <p:grpSpPr>
        <a:xfrm>
          <a:off x="0" y="0"/>
          <a:ext cx="0" cy="0"/>
          <a:chOff x="0" y="0"/>
          <a:chExt cx="0" cy="0"/>
        </a:xfrm>
      </p:grpSpPr>
      <p:sp>
        <p:nvSpPr>
          <p:cNvPr id="1048610" name="Google Shape;38;p2"/>
          <p:cNvSpPr/>
          <p:nvPr/>
        </p:nvSpPr>
        <p:spPr>
          <a:xfrm>
            <a:off x="2694574" y="1695450"/>
            <a:ext cx="7101840" cy="150876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rPr sz="1800" lang="en-US">
                <a:solidFill>
                  <a:schemeClr val="dk1"/>
                </a:solidFill>
                <a:latin typeface="Times New Roman"/>
                <a:ea typeface="Times New Roman"/>
                <a:cs typeface="Times New Roman"/>
                <a:sym typeface="Times New Roman"/>
              </a:rPr>
              <a:t>Digital portfolio website </a:t>
            </a:r>
            <a:endParaRPr sz="1800">
              <a:solidFill>
                <a:schemeClr val="dk1"/>
              </a:solidFill>
              <a:latin typeface="Times New Roman"/>
              <a:ea typeface="Times New Roman"/>
              <a:cs typeface="Times New Roman"/>
              <a:sym typeface="Times New Roman"/>
            </a:endParaRPr>
          </a:p>
        </p:txBody>
      </p:sp>
      <p:grpSp>
        <p:nvGrpSpPr>
          <p:cNvPr id="26" name="Google Shape;39;p2"/>
          <p:cNvGrpSpPr/>
          <p:nvPr/>
        </p:nvGrpSpPr>
        <p:grpSpPr>
          <a:xfrm>
            <a:off x="7448612" y="0"/>
            <a:ext cx="4743795" cy="6858466"/>
            <a:chOff x="7448612" y="0"/>
            <a:chExt cx="4743795" cy="6858466"/>
          </a:xfrm>
        </p:grpSpPr>
        <p:sp>
          <p:nvSpPr>
            <p:cNvPr id="1048611" name="Google Shape;40;p2"/>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2" name="Google Shape;41;p2"/>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3" name="Google Shape;42;p2"/>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4" name="Google Shape;43;p2"/>
            <p:cNvSpPr/>
            <p:nvPr/>
          </p:nvSpPr>
          <p:spPr>
            <a:xfrm>
              <a:off x="9602878" y="0"/>
              <a:ext cx="2589529"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5" name="Google Shape;44;p2"/>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6" name="Google Shape;45;p2"/>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7" name="Google Shape;46;p2"/>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8" name="Google Shape;47;p2"/>
            <p:cNvSpPr/>
            <p:nvPr/>
          </p:nvSpPr>
          <p:spPr>
            <a:xfrm>
              <a:off x="10936247" y="0"/>
              <a:ext cx="1256029"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9" name="Google Shape;48;p2"/>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20" name="Google Shape;49;p2"/>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1" name="Google Shape;50;p2"/>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2" name="Google Shape;51;p2"/>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3" name="Google Shape;52;p2"/>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4" name="Google Shape;53;p2"/>
          <p:cNvSpPr txBox="1">
            <a:spLocks noGrp="1"/>
          </p:cNvSpPr>
          <p:nvPr>
            <p:ph type="title"/>
          </p:nvPr>
        </p:nvSpPr>
        <p:spPr>
          <a:xfrm>
            <a:off x="739775" y="829627"/>
            <a:ext cx="3909600" cy="6388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TITLE</a:t>
            </a:r>
            <a:endParaRPr sz="4250"/>
          </a:p>
        </p:txBody>
      </p:sp>
      <p:grpSp>
        <p:nvGrpSpPr>
          <p:cNvPr id="27" name="Google Shape;54;p2"/>
          <p:cNvGrpSpPr/>
          <p:nvPr/>
        </p:nvGrpSpPr>
        <p:grpSpPr>
          <a:xfrm>
            <a:off x="466725" y="6410325"/>
            <a:ext cx="3705225" cy="295275"/>
            <a:chOff x="466725" y="6410325"/>
            <a:chExt cx="3705225" cy="295275"/>
          </a:xfrm>
        </p:grpSpPr>
        <p:pic>
          <p:nvPicPr>
            <p:cNvPr id="2097153" name="Google Shape;55;p2"/>
            <p:cNvPicPr preferRelativeResize="0">
              <a:picLocks/>
            </p:cNvPicPr>
            <p:nvPr/>
          </p:nvPicPr>
          <p:blipFill rotWithShape="1">
            <a:blip xmlns:r="http://schemas.openxmlformats.org/officeDocument/2006/relationships" r:embed="rId1">
              <a:alphaModFix/>
            </a:blip>
            <a:srcRect/>
            <a:stretch>
              <a:fillRect/>
            </a:stretch>
          </p:blipFill>
          <p:spPr>
            <a:xfrm>
              <a:off x="676275" y="6467475"/>
              <a:ext cx="2143125" cy="200025"/>
            </a:xfrm>
            <a:prstGeom prst="rect"/>
            <a:noFill/>
            <a:ln>
              <a:noFill/>
            </a:ln>
          </p:spPr>
        </p:pic>
        <p:pic>
          <p:nvPicPr>
            <p:cNvPr id="2097154" name="Google Shape;56;p2"/>
            <p:cNvPicPr preferRelativeResize="0">
              <a:picLocks/>
            </p:cNvPicPr>
            <p:nvPr/>
          </p:nvPicPr>
          <p:blipFill rotWithShape="1">
            <a:blip xmlns:r="http://schemas.openxmlformats.org/officeDocument/2006/relationships" r:embed="rId2">
              <a:alphaModFix/>
            </a:blip>
            <a:srcRect/>
            <a:stretch>
              <a:fillRect/>
            </a:stretch>
          </p:blipFill>
          <p:spPr>
            <a:xfrm>
              <a:off x="466725" y="6410325"/>
              <a:ext cx="3705225" cy="295275"/>
            </a:xfrm>
            <a:prstGeom prst="rect"/>
            <a:noFill/>
            <a:ln>
              <a:noFill/>
            </a:ln>
          </p:spPr>
        </p:pic>
      </p:grpSp>
      <p:sp>
        <p:nvSpPr>
          <p:cNvPr id="1048625" name="Google Shape;57;p2"/>
          <p:cNvSpPr txBox="1">
            <a:spLocks noGrp="1"/>
          </p:cNvSpPr>
          <p:nvPr>
            <p:ph type="sldNum" idx="7"/>
          </p:nvPr>
        </p:nvSpPr>
        <p:spPr>
          <a:xfrm>
            <a:off x="11353418" y="6473337"/>
            <a:ext cx="151200" cy="19170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2</a:t>
            </a:fld>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2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9"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0"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2" name="TextBox 22"/>
          <p:cNvSpPr txBox="1"/>
          <p:nvPr/>
        </p:nvSpPr>
        <p:spPr>
          <a:xfrm>
            <a:off x="2509807" y="1041533"/>
            <a:ext cx="5029200" cy="47015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Shape 58"/>
        <p:cNvGrpSpPr/>
        <p:nvPr/>
      </p:nvGrpSpPr>
      <p:grpSpPr>
        <a:xfrm>
          <a:off x="0" y="0"/>
          <a:ext cx="0" cy="0"/>
          <a:chOff x="0" y="0"/>
          <a:chExt cx="0" cy="0"/>
        </a:xfrm>
      </p:grpSpPr>
      <p:grpSp>
        <p:nvGrpSpPr>
          <p:cNvPr id="32" name="Google Shape;59;p3"/>
          <p:cNvGrpSpPr/>
          <p:nvPr/>
        </p:nvGrpSpPr>
        <p:grpSpPr>
          <a:xfrm>
            <a:off x="7991475" y="2933700"/>
            <a:ext cx="2762251" cy="3257550"/>
            <a:chOff x="7991475" y="2933700"/>
            <a:chExt cx="2762251" cy="3257550"/>
          </a:xfrm>
        </p:grpSpPr>
        <p:sp>
          <p:nvSpPr>
            <p:cNvPr id="1048643" name="Google Shape;60;p3"/>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44" name="Google Shape;61;p3"/>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58" name="Google Shape;62;p3"/>
            <p:cNvPicPr preferRelativeResize="0">
              <a:picLocks/>
            </p:cNvPicPr>
            <p:nvPr/>
          </p:nvPicPr>
          <p:blipFill rotWithShape="1">
            <a:blip xmlns:r="http://schemas.openxmlformats.org/officeDocument/2006/relationships" r:embed="rId1">
              <a:alphaModFix/>
            </a:blip>
            <a:srcRect/>
            <a:stretch>
              <a:fillRect/>
            </a:stretch>
          </p:blipFill>
          <p:spPr>
            <a:xfrm>
              <a:off x="7991475" y="2933700"/>
              <a:ext cx="2762251" cy="3257550"/>
            </a:xfrm>
            <a:prstGeom prst="rect"/>
            <a:noFill/>
            <a:ln>
              <a:noFill/>
            </a:ln>
          </p:spPr>
        </p:pic>
      </p:grpSp>
      <p:sp>
        <p:nvSpPr>
          <p:cNvPr id="1048645" name="Google Shape;63;p3"/>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46" name="Google Shape;64;p3"/>
          <p:cNvSpPr txBox="1">
            <a:spLocks noGrp="1"/>
          </p:cNvSpPr>
          <p:nvPr>
            <p:ph type="title"/>
          </p:nvPr>
        </p:nvSpPr>
        <p:spPr>
          <a:xfrm>
            <a:off x="834072" y="575055"/>
            <a:ext cx="5637000" cy="12611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PROBLEM	STATEMENT</a:t>
            </a:r>
            <a:endParaRPr sz="4250"/>
          </a:p>
        </p:txBody>
      </p:sp>
      <p:pic>
        <p:nvPicPr>
          <p:cNvPr id="2097159" name="Google Shape;65;p3"/>
          <p:cNvPicPr preferRelativeResize="0">
            <a:picLocks/>
          </p:cNvPicPr>
          <p:nvPr/>
        </p:nvPicPr>
        <p:blipFill rotWithShape="1">
          <a:blip xmlns:r="http://schemas.openxmlformats.org/officeDocument/2006/relationships" r:embed="rId2">
            <a:alphaModFix/>
          </a:blip>
          <a:srcRect/>
          <a:stretch>
            <a:fillRect/>
          </a:stretch>
        </p:blipFill>
        <p:spPr>
          <a:xfrm>
            <a:off x="676275" y="6467475"/>
            <a:ext cx="2143125" cy="200025"/>
          </a:xfrm>
          <a:prstGeom prst="rect"/>
          <a:noFill/>
          <a:ln>
            <a:noFill/>
          </a:ln>
        </p:spPr>
      </p:pic>
      <p:sp>
        <p:nvSpPr>
          <p:cNvPr id="1048647" name="Google Shape;66;p3"/>
          <p:cNvSpPr txBox="1">
            <a:spLocks noGrp="1"/>
          </p:cNvSpPr>
          <p:nvPr>
            <p:ph type="sldNum" idx="7"/>
          </p:nvPr>
        </p:nvSpPr>
        <p:spPr>
          <a:xfrm>
            <a:off x="11353418" y="6473337"/>
            <a:ext cx="151200" cy="19170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4</a:t>
            </a:fld>
          </a:p>
        </p:txBody>
      </p:sp>
      <p:sp>
        <p:nvSpPr>
          <p:cNvPr id="1048648" name="Google Shape;67;p3"/>
          <p:cNvSpPr txBox="1"/>
          <p:nvPr/>
        </p:nvSpPr>
        <p:spPr>
          <a:xfrm>
            <a:off x="221275" y="2638143"/>
            <a:ext cx="6940800" cy="2011651"/>
          </a:xfrm>
          <a:prstGeom prst="rect"/>
          <a:noFill/>
          <a:ln>
            <a:noFill/>
          </a:ln>
        </p:spPr>
        <p:txBody>
          <a:bodyPr anchor="t" anchorCtr="0" bIns="91425" lIns="91425" rIns="91425" spcFirstLastPara="1" tIns="91425" wrap="square">
            <a:sp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stStyle>
          <a:p>
            <a:pPr algn="l" indent="0" lvl="0" marL="0" rtl="0">
              <a:spcBef>
                <a:spcPts val="0"/>
              </a:spcBef>
              <a:spcAft>
                <a:spcPts val="0"/>
              </a:spcAft>
              <a:buNone/>
            </a:pPr>
          </a:p>
          <a:p>
            <a:pPr algn="l" indent="0" lvl="0" marL="0" rtl="0">
              <a:spcBef>
                <a:spcPts val="0"/>
              </a:spcBef>
              <a:spcAft>
                <a:spcPts val="0"/>
              </a:spcAft>
              <a:buNone/>
            </a:pPr>
          </a:p>
          <a:p>
            <a:pPr algn="l" indent="0" lvl="0" marL="0" rtl="0">
              <a:spcBef>
                <a:spcPts val="0"/>
              </a:spcBef>
              <a:spcAft>
                <a:spcPts val="0"/>
              </a:spcAft>
              <a:buNone/>
            </a:pPr>
            <a:r>
              <a:rPr lang="en-US"/>
              <a:t>In today’s digital age, showcasing one’s skills, achievements, and projects is essential for personal branding and career opportunities. Traditional resumes and paper-based portfolios are often limited in reach, static in nature, and fail to provide an interactive experience. Many individuals, especially students and professionals, face challenges in presenting their work effectively to potential employers, clients, or academic institutions.</a:t>
            </a:r>
          </a:p>
          <a:p>
            <a:pPr algn="l" indent="0" lvl="0" marL="0" rtl="0">
              <a:spcBef>
                <a:spcPts val="0"/>
              </a:spcBef>
              <a:spcAft>
                <a:spcPts val="0"/>
              </a:spcAft>
              <a:buNone/>
            </a:p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Shape 68"/>
        <p:cNvGrpSpPr/>
        <p:nvPr/>
      </p:nvGrpSpPr>
      <p:grpSpPr>
        <a:xfrm>
          <a:off x="0" y="0"/>
          <a:ext cx="0" cy="0"/>
          <a:chOff x="0" y="0"/>
          <a:chExt cx="0" cy="0"/>
        </a:xfrm>
      </p:grpSpPr>
      <p:grpSp>
        <p:nvGrpSpPr>
          <p:cNvPr id="34" name="Google Shape;69;p4"/>
          <p:cNvGrpSpPr/>
          <p:nvPr/>
        </p:nvGrpSpPr>
        <p:grpSpPr>
          <a:xfrm>
            <a:off x="8658225" y="2647950"/>
            <a:ext cx="3533775" cy="3810000"/>
            <a:chOff x="8658225" y="2647950"/>
            <a:chExt cx="3533775" cy="3810000"/>
          </a:xfrm>
        </p:grpSpPr>
        <p:sp>
          <p:nvSpPr>
            <p:cNvPr id="1048649" name="Google Shape;70;p4"/>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50" name="Google Shape;71;p4"/>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60" name="Google Shape;72;p4"/>
            <p:cNvPicPr preferRelativeResize="0">
              <a:picLocks/>
            </p:cNvPicPr>
            <p:nvPr/>
          </p:nvPicPr>
          <p:blipFill rotWithShape="1">
            <a:blip xmlns:r="http://schemas.openxmlformats.org/officeDocument/2006/relationships" r:embed="rId1">
              <a:alphaModFix/>
            </a:blip>
            <a:srcRect/>
            <a:stretch>
              <a:fillRect/>
            </a:stretch>
          </p:blipFill>
          <p:spPr>
            <a:xfrm>
              <a:off x="8658225" y="2647950"/>
              <a:ext cx="3533775" cy="3810000"/>
            </a:xfrm>
            <a:prstGeom prst="rect"/>
            <a:noFill/>
            <a:ln>
              <a:noFill/>
            </a:ln>
          </p:spPr>
        </p:pic>
      </p:grpSp>
      <p:sp>
        <p:nvSpPr>
          <p:cNvPr id="1048651" name="Google Shape;73;p4"/>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52" name="Google Shape;74;p4"/>
          <p:cNvSpPr txBox="1">
            <a:spLocks noGrp="1"/>
          </p:cNvSpPr>
          <p:nvPr>
            <p:ph type="title"/>
          </p:nvPr>
        </p:nvSpPr>
        <p:spPr>
          <a:xfrm>
            <a:off x="739775" y="829627"/>
            <a:ext cx="5263500" cy="12610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OVERVIEW</a:t>
            </a:r>
            <a:endParaRPr sz="4250"/>
          </a:p>
        </p:txBody>
      </p:sp>
      <p:pic>
        <p:nvPicPr>
          <p:cNvPr id="2097161" name="Google Shape;75;p4"/>
          <p:cNvPicPr preferRelativeResize="0">
            <a:picLocks/>
          </p:cNvPicPr>
          <p:nvPr/>
        </p:nvPicPr>
        <p:blipFill rotWithShape="1">
          <a:blip xmlns:r="http://schemas.openxmlformats.org/officeDocument/2006/relationships" r:embed="rId2">
            <a:alphaModFix/>
          </a:blip>
          <a:srcRect/>
          <a:stretch>
            <a:fillRect/>
          </a:stretch>
        </p:blipFill>
        <p:spPr>
          <a:xfrm>
            <a:off x="676275" y="6467475"/>
            <a:ext cx="2143125" cy="200025"/>
          </a:xfrm>
          <a:prstGeom prst="rect"/>
          <a:noFill/>
          <a:ln>
            <a:noFill/>
          </a:ln>
        </p:spPr>
      </p:pic>
      <p:sp>
        <p:nvSpPr>
          <p:cNvPr id="1048653" name="Google Shape;76;p4"/>
          <p:cNvSpPr txBox="1">
            <a:spLocks noGrp="1"/>
          </p:cNvSpPr>
          <p:nvPr>
            <p:ph type="sldNum" idx="7"/>
          </p:nvPr>
        </p:nvSpPr>
        <p:spPr>
          <a:xfrm>
            <a:off x="11353418" y="6473337"/>
            <a:ext cx="151200" cy="19170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5</a:t>
            </a:fld>
          </a:p>
        </p:txBody>
      </p:sp>
      <p:sp>
        <p:nvSpPr>
          <p:cNvPr id="1048654" name="Google Shape;77;p4"/>
          <p:cNvSpPr txBox="1"/>
          <p:nvPr/>
        </p:nvSpPr>
        <p:spPr>
          <a:xfrm>
            <a:off x="1943175" y="2595896"/>
            <a:ext cx="4752900" cy="1605250"/>
          </a:xfrm>
          <a:prstGeom prst="rect"/>
          <a:noFill/>
          <a:ln>
            <a:noFill/>
          </a:ln>
        </p:spPr>
        <p:txBody>
          <a:bodyPr anchor="t" anchorCtr="0" bIns="91425" lIns="91425" rIns="91425" spcFirstLastPara="1" tIns="91425" wrap="square">
            <a:sp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stStyle>
          <a:p>
            <a:pPr algn="l" indent="0" lvl="0" marL="0" rtl="0">
              <a:spcBef>
                <a:spcPts val="0"/>
              </a:spcBef>
              <a:spcAft>
                <a:spcPts val="0"/>
              </a:spcAft>
              <a:buNone/>
            </a:pPr>
            <a:r>
              <a:rPr lang="en-US"/>
              <a:t>The Digital Portfolio Website is designed to provide a modern, interactive, and accessible platform for showcasing personal achievements, skills, academic background, and professional projects. Unlike traditional resumes or printed portfolios, this website offers a dynamic way to present information, integrate multimedia content, and highlight individual strengths.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Shape 78"/>
        <p:cNvGrpSpPr/>
        <p:nvPr/>
      </p:nvGrpSpPr>
      <p:grpSpPr>
        <a:xfrm>
          <a:off x="0" y="0"/>
          <a:ext cx="0" cy="0"/>
          <a:chOff x="0" y="0"/>
          <a:chExt cx="0" cy="0"/>
        </a:xfrm>
      </p:grpSpPr>
      <p:sp>
        <p:nvSpPr>
          <p:cNvPr id="1048655" name="Google Shape;79;p5"/>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56" name="Google Shape;80;p5"/>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57" name="Google Shape;81;p5"/>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58" name="Google Shape;82;p5"/>
          <p:cNvSpPr txBox="1">
            <a:spLocks noGrp="1"/>
          </p:cNvSpPr>
          <p:nvPr>
            <p:ph type="title"/>
          </p:nvPr>
        </p:nvSpPr>
        <p:spPr>
          <a:xfrm>
            <a:off x="699452" y="891793"/>
            <a:ext cx="5014500" cy="5181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3200" lang="en-US"/>
              <a:t>WHO ARE THE END USERS?</a:t>
            </a:r>
            <a:endParaRPr sz="3200"/>
          </a:p>
        </p:txBody>
      </p:sp>
      <p:pic>
        <p:nvPicPr>
          <p:cNvPr id="2097162" name="Google Shape;83;p5"/>
          <p:cNvPicPr preferRelativeResize="0">
            <a:picLocks/>
          </p:cNvPicPr>
          <p:nvPr/>
        </p:nvPicPr>
        <p:blipFill rotWithShape="1">
          <a:blip xmlns:r="http://schemas.openxmlformats.org/officeDocument/2006/relationships" r:embed="rId1">
            <a:alphaModFix/>
          </a:blip>
          <a:srcRect/>
          <a:stretch>
            <a:fillRect/>
          </a:stretch>
        </p:blipFill>
        <p:spPr>
          <a:xfrm>
            <a:off x="723900" y="6172200"/>
            <a:ext cx="2181225" cy="485775"/>
          </a:xfrm>
          <a:prstGeom prst="rect"/>
          <a:noFill/>
          <a:ln>
            <a:noFill/>
          </a:ln>
        </p:spPr>
      </p:pic>
      <p:sp>
        <p:nvSpPr>
          <p:cNvPr id="1048659" name="Google Shape;84;p5"/>
          <p:cNvSpPr txBox="1">
            <a:spLocks noGrp="1"/>
          </p:cNvSpPr>
          <p:nvPr>
            <p:ph type="sldNum" idx="7"/>
          </p:nvPr>
        </p:nvSpPr>
        <p:spPr>
          <a:xfrm>
            <a:off x="11353418" y="6473337"/>
            <a:ext cx="151200" cy="19170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6</a:t>
            </a:fld>
          </a:p>
        </p:txBody>
      </p:sp>
      <p:sp>
        <p:nvSpPr>
          <p:cNvPr id="1048660" name="Google Shape;85;p5"/>
          <p:cNvSpPr txBox="1"/>
          <p:nvPr/>
        </p:nvSpPr>
        <p:spPr>
          <a:xfrm>
            <a:off x="1421429" y="2045700"/>
            <a:ext cx="6833400" cy="4856450"/>
          </a:xfrm>
          <a:prstGeom prst="rect"/>
          <a:noFill/>
          <a:ln>
            <a:noFill/>
          </a:ln>
        </p:spPr>
        <p:txBody>
          <a:bodyPr anchor="t" anchorCtr="0" bIns="91425" lIns="91425" rIns="91425" spcFirstLastPara="1" tIns="91425" wrap="square">
            <a:sp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stStyle>
          <a:p>
            <a:pPr algn="l" indent="0" lvl="0" marL="0" rtl="0">
              <a:spcBef>
                <a:spcPts val="0"/>
              </a:spcBef>
              <a:spcAft>
                <a:spcPts val="0"/>
              </a:spcAft>
              <a:buNone/>
            </a:pPr>
            <a:r>
              <a:rPr lang="en-US"/>
              <a:t>Students – who want to showcase their academic achievements, projects, and skills for internships, higher studies, or competitions.</a:t>
            </a:r>
          </a:p>
          <a:p>
            <a:pPr algn="l" indent="0" lvl="0" marL="0" rtl="0">
              <a:spcBef>
                <a:spcPts val="0"/>
              </a:spcBef>
              <a:spcAft>
                <a:spcPts val="0"/>
              </a:spcAft>
              <a:buNone/>
            </a:pPr>
          </a:p>
          <a:p>
            <a:pPr algn="l" indent="0" lvl="0" marL="0" rtl="0">
              <a:spcBef>
                <a:spcPts val="0"/>
              </a:spcBef>
              <a:spcAft>
                <a:spcPts val="0"/>
              </a:spcAft>
              <a:buNone/>
            </a:pPr>
          </a:p>
          <a:p>
            <a:pPr algn="l" indent="0" lvl="0" marL="0" rtl="0">
              <a:spcBef>
                <a:spcPts val="0"/>
              </a:spcBef>
              <a:spcAft>
                <a:spcPts val="0"/>
              </a:spcAft>
              <a:buNone/>
            </a:pPr>
            <a:r>
              <a:rPr lang="en-US"/>
              <a:t>2. Job Seekers &amp; Professionals – who can use the website as a digital resume to highlight their work experience, portfolio, and expertise for career opportunities.</a:t>
            </a:r>
          </a:p>
          <a:p>
            <a:pPr algn="l" indent="0" lvl="0" marL="0" rtl="0">
              <a:spcBef>
                <a:spcPts val="0"/>
              </a:spcBef>
              <a:spcAft>
                <a:spcPts val="0"/>
              </a:spcAft>
              <a:buNone/>
            </a:pPr>
          </a:p>
          <a:p>
            <a:pPr algn="l" indent="0" lvl="0" marL="0" rtl="0">
              <a:spcBef>
                <a:spcPts val="0"/>
              </a:spcBef>
              <a:spcAft>
                <a:spcPts val="0"/>
              </a:spcAft>
              <a:buNone/>
            </a:pPr>
          </a:p>
          <a:p>
            <a:pPr algn="l" indent="0" lvl="0" marL="0" rtl="0">
              <a:spcBef>
                <a:spcPts val="0"/>
              </a:spcBef>
              <a:spcAft>
                <a:spcPts val="0"/>
              </a:spcAft>
              <a:buNone/>
            </a:pPr>
            <a:r>
              <a:rPr lang="en-US"/>
              <a:t>3. Freelancers &amp; Creators – who want to present their work, designs, art, or services to attract clients.</a:t>
            </a:r>
          </a:p>
          <a:p>
            <a:pPr algn="l" indent="0" lvl="0" marL="0" rtl="0">
              <a:spcBef>
                <a:spcPts val="0"/>
              </a:spcBef>
              <a:spcAft>
                <a:spcPts val="0"/>
              </a:spcAft>
              <a:buNone/>
            </a:pPr>
          </a:p>
          <a:p>
            <a:pPr algn="l" indent="0" lvl="0" marL="0" rtl="0">
              <a:spcBef>
                <a:spcPts val="0"/>
              </a:spcBef>
              <a:spcAft>
                <a:spcPts val="0"/>
              </a:spcAft>
              <a:buNone/>
            </a:pPr>
          </a:p>
          <a:p>
            <a:pPr algn="l" indent="0" lvl="0" marL="0" rtl="0">
              <a:spcBef>
                <a:spcPts val="0"/>
              </a:spcBef>
              <a:spcAft>
                <a:spcPts val="0"/>
              </a:spcAft>
              <a:buNone/>
            </a:pPr>
            <a:r>
              <a:rPr lang="en-US"/>
              <a:t>4. Educators &amp; Recruiters – who can review the portfolio to evaluate an individual’s skills, knowledge, and accomplishments.</a:t>
            </a:r>
          </a:p>
          <a:p>
            <a:pPr algn="l" indent="0" lvl="0" marL="0" rtl="0">
              <a:spcBef>
                <a:spcPts val="0"/>
              </a:spcBef>
              <a:spcAft>
                <a:spcPts val="0"/>
              </a:spcAft>
              <a:buNone/>
            </a:pPr>
          </a:p>
          <a:p>
            <a:pPr algn="l" indent="0" lvl="0" marL="0" rtl="0">
              <a:spcBef>
                <a:spcPts val="0"/>
              </a:spcBef>
              <a:spcAft>
                <a:spcPts val="0"/>
              </a:spcAft>
              <a:buNone/>
            </a:pPr>
          </a:p>
          <a:p>
            <a:pPr algn="l" indent="0" lvl="0" marL="0" rtl="0">
              <a:spcBef>
                <a:spcPts val="0"/>
              </a:spcBef>
              <a:spcAft>
                <a:spcPts val="0"/>
              </a:spcAft>
              <a:buNone/>
            </a:pPr>
            <a:r>
              <a:rPr lang="en-US"/>
              <a:t>5. Peers &amp; General Audience – who can access the website to know more about the individual’s background and capabilities.</a:t>
            </a:r>
          </a:p>
          <a:p>
            <a:pPr algn="l" indent="0" lvl="0" marL="0" rtl="0">
              <a:spcBef>
                <a:spcPts val="0"/>
              </a:spcBef>
              <a:spcAft>
                <a:spcPts val="0"/>
              </a:spcAft>
              <a:buNone/>
            </a:pPr>
          </a:p>
          <a:p>
            <a:pPr algn="l" indent="0" lvl="0" marL="0" rtl="0">
              <a:spcBef>
                <a:spcPts val="0"/>
              </a:spcBef>
              <a:spcAft>
                <a:spcPts val="0"/>
              </a:spcAft>
              <a:buNone/>
            </a:pPr>
          </a:p>
          <a:p>
            <a:pPr algn="l" indent="0" lvl="0" marL="0" rtl="0">
              <a:spcBef>
                <a:spcPts val="0"/>
              </a:spcBef>
              <a:spcAft>
                <a:spcPts val="0"/>
              </a:spcAft>
              <a:buNone/>
            </a:pPr>
          </a:p>
          <a:p>
            <a:pPr algn="l" indent="0" lvl="0" marL="0" rtl="0">
              <a:spcBef>
                <a:spcPts val="0"/>
              </a:spcBef>
              <a:spcAft>
                <a:spcPts val="0"/>
              </a:spcAft>
              <a:buNone/>
            </a:pPr>
          </a:p>
          <a:p>
            <a:pPr algn="l" indent="0" lvl="0" marL="0" rtl="0">
              <a:spcBef>
                <a:spcPts val="0"/>
              </a:spcBef>
              <a:spcAft>
                <a:spcPts val="0"/>
              </a:spcAft>
              <a:buNone/>
            </a:p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Shape 86"/>
        <p:cNvGrpSpPr/>
        <p:nvPr/>
      </p:nvGrpSpPr>
      <p:grpSpPr>
        <a:xfrm>
          <a:off x="0" y="0"/>
          <a:ext cx="0" cy="0"/>
          <a:chOff x="0" y="0"/>
          <a:chExt cx="0" cy="0"/>
        </a:xfrm>
      </p:grpSpPr>
      <p:pic>
        <p:nvPicPr>
          <p:cNvPr id="2097163" name="Google Shape;87;p6"/>
          <p:cNvPicPr preferRelativeResize="0">
            <a:picLocks/>
          </p:cNvPicPr>
          <p:nvPr/>
        </p:nvPicPr>
        <p:blipFill>
          <a:blip/>
        </p:blipFill>
        <p:spPr>
          <a:xfrm>
            <a:off x="0" y="1476375"/>
            <a:ext cx="2695574" cy="3248025"/>
          </a:xfrm>
          <a:prstGeom prst="rect"/>
          <a:noFill/>
          <a:ln>
            <a:noFill/>
          </a:ln>
        </p:spPr>
      </p:pic>
      <p:sp>
        <p:nvSpPr>
          <p:cNvPr id="1048661" name="Google Shape;88;p6"/>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62" name="Google Shape;89;p6"/>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63" name="Google Shape;90;p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64" name="Google Shape;91;p6"/>
          <p:cNvSpPr txBox="1">
            <a:spLocks noGrp="1"/>
          </p:cNvSpPr>
          <p:nvPr>
            <p:ph type="title"/>
          </p:nvPr>
        </p:nvSpPr>
        <p:spPr>
          <a:xfrm>
            <a:off x="558165" y="857885"/>
            <a:ext cx="9763200" cy="546726"/>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sz="3600" lang="en-US"/>
              <a:t>TOOLS AND TECHNIQUES</a:t>
            </a:r>
            <a:endParaRPr sz="3600"/>
          </a:p>
        </p:txBody>
      </p:sp>
      <p:pic>
        <p:nvPicPr>
          <p:cNvPr id="2097164" name="Google Shape;92;p6"/>
          <p:cNvPicPr preferRelativeResize="0">
            <a:picLocks/>
          </p:cNvPicPr>
          <p:nvPr/>
        </p:nvPicPr>
        <p:blipFill rotWithShape="1">
          <a:blip xmlns:r="http://schemas.openxmlformats.org/officeDocument/2006/relationships" r:embed="rId1">
            <a:alphaModFix/>
          </a:blip>
          <a:srcRect/>
          <a:stretch>
            <a:fillRect/>
          </a:stretch>
        </p:blipFill>
        <p:spPr>
          <a:xfrm>
            <a:off x="676275" y="6467475"/>
            <a:ext cx="2143125" cy="200025"/>
          </a:xfrm>
          <a:prstGeom prst="rect"/>
          <a:noFill/>
          <a:ln>
            <a:noFill/>
          </a:ln>
        </p:spPr>
      </p:pic>
      <p:sp>
        <p:nvSpPr>
          <p:cNvPr id="1048665" name="Google Shape;93;p6"/>
          <p:cNvSpPr txBox="1">
            <a:spLocks noGrp="1"/>
          </p:cNvSpPr>
          <p:nvPr>
            <p:ph type="sldNum" idx="7"/>
          </p:nvPr>
        </p:nvSpPr>
        <p:spPr>
          <a:xfrm>
            <a:off x="11353418" y="6473337"/>
            <a:ext cx="151200" cy="19170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7</a:t>
            </a:fld>
          </a:p>
        </p:txBody>
      </p:sp>
      <p:sp>
        <p:nvSpPr>
          <p:cNvPr id="1048666" name="Google Shape;94;p6"/>
          <p:cNvSpPr txBox="1"/>
          <p:nvPr/>
        </p:nvSpPr>
        <p:spPr>
          <a:xfrm>
            <a:off x="2819400" y="1516650"/>
            <a:ext cx="6696000" cy="5872450"/>
          </a:xfrm>
          <a:prstGeom prst="rect"/>
          <a:noFill/>
          <a:ln>
            <a:noFill/>
          </a:ln>
        </p:spPr>
        <p:txBody>
          <a:bodyPr anchor="t" anchorCtr="0" bIns="91425" lIns="91425" rIns="91425" spcFirstLastPara="1" tIns="91425" wrap="square">
            <a:sp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stStyle>
          <a:p>
            <a:pPr algn="l" indent="0" lvl="0" marL="0" rtl="0">
              <a:spcBef>
                <a:spcPts val="0"/>
              </a:spcBef>
              <a:spcAft>
                <a:spcPts val="0"/>
              </a:spcAft>
              <a:buNone/>
            </a:pPr>
            <a:r>
              <a:rPr lang="en-US"/>
              <a:t>Development Tools</a:t>
            </a:r>
          </a:p>
          <a:p>
            <a:pPr algn="l" indent="0" lvl="0" marL="0" rtl="0">
              <a:spcBef>
                <a:spcPts val="0"/>
              </a:spcBef>
              <a:spcAft>
                <a:spcPts val="0"/>
              </a:spcAft>
              <a:buNone/>
            </a:pPr>
          </a:p>
          <a:p>
            <a:pPr algn="l" indent="0" lvl="0" marL="0" rtl="0">
              <a:spcBef>
                <a:spcPts val="0"/>
              </a:spcBef>
              <a:spcAft>
                <a:spcPts val="0"/>
              </a:spcAft>
              <a:buNone/>
            </a:pPr>
          </a:p>
          <a:p>
            <a:pPr algn="l" indent="0" lvl="0" marL="0" rtl="0">
              <a:spcBef>
                <a:spcPts val="0"/>
              </a:spcBef>
              <a:spcAft>
                <a:spcPts val="0"/>
              </a:spcAft>
              <a:buNone/>
            </a:pPr>
          </a:p>
          <a:p>
            <a:pPr algn="l" indent="0" lvl="0" marL="0" rtl="0">
              <a:spcBef>
                <a:spcPts val="0"/>
              </a:spcBef>
              <a:spcAft>
                <a:spcPts val="0"/>
              </a:spcAft>
              <a:buNone/>
            </a:pPr>
            <a:r>
              <a:rPr lang="en-US"/>
              <a:t>HTML5 – for structuring the web pages.</a:t>
            </a:r>
          </a:p>
          <a:p>
            <a:pPr algn="l" indent="0" lvl="0" marL="0" rtl="0">
              <a:spcBef>
                <a:spcPts val="0"/>
              </a:spcBef>
              <a:spcAft>
                <a:spcPts val="0"/>
              </a:spcAft>
              <a:buNone/>
            </a:pPr>
          </a:p>
          <a:p>
            <a:pPr algn="l" indent="0" lvl="0" marL="0" rtl="0">
              <a:spcBef>
                <a:spcPts val="0"/>
              </a:spcBef>
              <a:spcAft>
                <a:spcPts val="0"/>
              </a:spcAft>
              <a:buNone/>
            </a:pPr>
            <a:r>
              <a:rPr lang="en-US"/>
              <a:t>CSS3 – for styling, layout design, and responsiveness.</a:t>
            </a:r>
          </a:p>
          <a:p>
            <a:pPr algn="l" indent="0" lvl="0" marL="0" rtl="0">
              <a:spcBef>
                <a:spcPts val="0"/>
              </a:spcBef>
              <a:spcAft>
                <a:spcPts val="0"/>
              </a:spcAft>
              <a:buNone/>
            </a:pPr>
          </a:p>
          <a:p>
            <a:pPr algn="l" indent="0" lvl="0" marL="0" rtl="0">
              <a:spcBef>
                <a:spcPts val="0"/>
              </a:spcBef>
              <a:spcAft>
                <a:spcPts val="0"/>
              </a:spcAft>
              <a:buNone/>
            </a:pPr>
            <a:r>
              <a:rPr lang="en-US"/>
              <a:t>JavaScript – for adding interactivity and dynamic functionality.</a:t>
            </a:r>
          </a:p>
          <a:p>
            <a:pPr algn="l" indent="0" lvl="0" marL="0" rtl="0">
              <a:spcBef>
                <a:spcPts val="0"/>
              </a:spcBef>
              <a:spcAft>
                <a:spcPts val="0"/>
              </a:spcAft>
              <a:buNone/>
            </a:pPr>
          </a:p>
          <a:p>
            <a:pPr algn="l" indent="0" lvl="0" marL="0" rtl="0">
              <a:spcBef>
                <a:spcPts val="0"/>
              </a:spcBef>
              <a:spcAft>
                <a:spcPts val="0"/>
              </a:spcAft>
              <a:buNone/>
            </a:pPr>
            <a:r>
              <a:rPr lang="en-US"/>
              <a:t>Bootstrap / Tailwind CSS (optional) – for responsive and mobile-friendly design.</a:t>
            </a:r>
          </a:p>
          <a:p>
            <a:pPr algn="l" indent="0" lvl="0" marL="0" rtl="0">
              <a:spcBef>
                <a:spcPts val="0"/>
              </a:spcBef>
              <a:spcAft>
                <a:spcPts val="0"/>
              </a:spcAft>
              <a:buNone/>
            </a:pPr>
          </a:p>
          <a:p>
            <a:pPr algn="l" indent="0" lvl="0" marL="0" rtl="0">
              <a:spcBef>
                <a:spcPts val="0"/>
              </a:spcBef>
              <a:spcAft>
                <a:spcPts val="0"/>
              </a:spcAft>
              <a:buNone/>
            </a:pPr>
            <a:r>
              <a:rPr lang="en-US"/>
              <a:t>2. Design Tools</a:t>
            </a:r>
          </a:p>
          <a:p>
            <a:pPr algn="l" indent="0" lvl="0" marL="0" rtl="0">
              <a:spcBef>
                <a:spcPts val="0"/>
              </a:spcBef>
              <a:spcAft>
                <a:spcPts val="0"/>
              </a:spcAft>
              <a:buNone/>
            </a:pPr>
          </a:p>
          <a:p>
            <a:pPr algn="l" indent="0" lvl="0" marL="0" rtl="0">
              <a:spcBef>
                <a:spcPts val="0"/>
              </a:spcBef>
              <a:spcAft>
                <a:spcPts val="0"/>
              </a:spcAft>
              <a:buNone/>
            </a:pPr>
          </a:p>
          <a:p>
            <a:pPr algn="l" indent="0" lvl="0" marL="0" rtl="0">
              <a:spcBef>
                <a:spcPts val="0"/>
              </a:spcBef>
              <a:spcAft>
                <a:spcPts val="0"/>
              </a:spcAft>
              <a:buNone/>
            </a:pPr>
          </a:p>
          <a:p>
            <a:pPr algn="l" indent="0" lvl="0" marL="0" rtl="0">
              <a:spcBef>
                <a:spcPts val="0"/>
              </a:spcBef>
              <a:spcAft>
                <a:spcPts val="0"/>
              </a:spcAft>
              <a:buNone/>
            </a:pPr>
            <a:r>
              <a:rPr lang="en-US"/>
              <a:t>Figma / Adobe XD / Canva – for wireframing and UI/UX design.</a:t>
            </a:r>
          </a:p>
          <a:p>
            <a:pPr algn="l" indent="0" lvl="0" marL="0" rtl="0">
              <a:spcBef>
                <a:spcPts val="0"/>
              </a:spcBef>
              <a:spcAft>
                <a:spcPts val="0"/>
              </a:spcAft>
              <a:buNone/>
            </a:pPr>
          </a:p>
          <a:p>
            <a:pPr algn="l" indent="0" lvl="0" marL="0" rtl="0">
              <a:spcBef>
                <a:spcPts val="0"/>
              </a:spcBef>
              <a:spcAft>
                <a:spcPts val="0"/>
              </a:spcAft>
              <a:buNone/>
            </a:pPr>
            <a:r>
              <a:rPr lang="en-US"/>
              <a:t>Photo editing tools (Photoshop, GIMP, or Canva) – for preparing images, logos, and graphics.</a:t>
            </a:r>
          </a:p>
          <a:p>
            <a:pPr algn="l" indent="0" lvl="0" marL="0" rtl="0">
              <a:spcBef>
                <a:spcPts val="0"/>
              </a:spcBef>
              <a:spcAft>
                <a:spcPts val="0"/>
              </a:spcAft>
              <a:buNone/>
            </a:pPr>
          </a:p>
          <a:p>
            <a:pPr algn="l" indent="0" lvl="0" marL="0" rtl="0">
              <a:spcBef>
                <a:spcPts val="0"/>
              </a:spcBef>
              <a:spcAft>
                <a:spcPts val="0"/>
              </a:spcAft>
              <a:buNone/>
            </a:pPr>
            <a:r>
              <a:rPr lang="en-US"/>
              <a:t>3. Development Environment</a:t>
            </a:r>
          </a:p>
          <a:p>
            <a:pPr algn="l" indent="0" lvl="0" marL="0" rtl="0">
              <a:spcBef>
                <a:spcPts val="0"/>
              </a:spcBef>
              <a:spcAft>
                <a:spcPts val="0"/>
              </a:spcAft>
              <a:buNone/>
            </a:pPr>
          </a:p>
          <a:p>
            <a:pPr algn="l" indent="0" lvl="0" marL="0" rtl="0">
              <a:spcBef>
                <a:spcPts val="0"/>
              </a:spcBef>
              <a:spcAft>
                <a:spcPts val="0"/>
              </a:spcAft>
              <a:buNone/>
            </a:pPr>
          </a:p>
          <a:p>
            <a:pPr algn="l" indent="0" lvl="0" marL="0" rtl="0">
              <a:spcBef>
                <a:spcPts val="0"/>
              </a:spcBef>
              <a:spcAft>
                <a:spcPts val="0"/>
              </a:spcAft>
              <a:buNone/>
            </a:pPr>
          </a:p>
          <a:p>
            <a:pPr algn="l" indent="0" lvl="0" marL="0" rtl="0">
              <a:spcBef>
                <a:spcPts val="0"/>
              </a:spcBef>
              <a:spcAft>
                <a:spcPts val="0"/>
              </a:spcAft>
              <a:buNone/>
            </a:pPr>
            <a:r>
              <a:rPr lang="en-US"/>
              <a:t>VS Code / Sublime Text – as the code editor.</a:t>
            </a:r>
          </a:p>
          <a:p>
            <a:pPr algn="l" indent="0" lvl="0" marL="0" rtl="0">
              <a:spcBef>
                <a:spcPts val="0"/>
              </a:spcBef>
              <a:spcAft>
                <a:spcPts val="0"/>
              </a:spcAft>
              <a:buNone/>
            </a:pPr>
          </a:p>
          <a:p>
            <a:pPr algn="l" indent="0" lvl="0" marL="0" rtl="0">
              <a:spcBef>
                <a:spcPts val="0"/>
              </a:spcBef>
              <a:spcAft>
                <a:spcPts val="0"/>
              </a:spcAft>
              <a:buNone/>
            </a:pPr>
            <a:r>
              <a:rPr lang="en-US"/>
              <a:t>Git &amp; GitHub – for version control and hosting the project online.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Shape 95"/>
        <p:cNvGrpSpPr/>
        <p:nvPr/>
      </p:nvGrpSpPr>
      <p:grpSpPr>
        <a:xfrm>
          <a:off x="0" y="0"/>
          <a:ext cx="0" cy="0"/>
          <a:chOff x="0" y="0"/>
          <a:chExt cx="0" cy="0"/>
        </a:xfrm>
      </p:grpSpPr>
      <p:sp>
        <p:nvSpPr>
          <p:cNvPr id="1048667" name="Google Shape;96;p7"/>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65" name="Google Shape;97;p7"/>
          <p:cNvPicPr preferRelativeResize="0">
            <a:picLocks/>
          </p:cNvPicPr>
          <p:nvPr/>
        </p:nvPicPr>
        <p:blipFill rotWithShape="1">
          <a:blip xmlns:r="http://schemas.openxmlformats.org/officeDocument/2006/relationships" r:embed="rId1">
            <a:alphaModFix/>
          </a:blip>
          <a:srcRect/>
          <a:stretch>
            <a:fillRect/>
          </a:stretch>
        </p:blipFill>
        <p:spPr>
          <a:xfrm>
            <a:off x="1666875" y="6467475"/>
            <a:ext cx="76200" cy="177800"/>
          </a:xfrm>
          <a:prstGeom prst="rect"/>
          <a:noFill/>
          <a:ln>
            <a:noFill/>
          </a:ln>
        </p:spPr>
      </p:pic>
      <p:sp>
        <p:nvSpPr>
          <p:cNvPr id="1048668" name="Google Shape;98;p7"/>
          <p:cNvSpPr txBox="1"/>
          <p:nvPr/>
        </p:nvSpPr>
        <p:spPr>
          <a:xfrm>
            <a:off x="11277218" y="6473337"/>
            <a:ext cx="228600" cy="19170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8</a:t>
            </a:fld>
            <a:endParaRPr sz="1100">
              <a:solidFill>
                <a:schemeClr val="dk1"/>
              </a:solidFill>
              <a:latin typeface="Trebuchet MS"/>
              <a:ea typeface="Trebuchet MS"/>
              <a:cs typeface="Trebuchet MS"/>
              <a:sym typeface="Trebuchet MS"/>
            </a:endParaRPr>
          </a:p>
        </p:txBody>
      </p:sp>
      <p:sp>
        <p:nvSpPr>
          <p:cNvPr id="1048669" name="Google Shape;99;p7"/>
          <p:cNvSpPr txBox="1"/>
          <p:nvPr/>
        </p:nvSpPr>
        <p:spPr>
          <a:xfrm>
            <a:off x="739775" y="291147"/>
            <a:ext cx="8794800" cy="629100"/>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sz="4000" lang="en-US">
                <a:solidFill>
                  <a:schemeClr val="dk1"/>
                </a:solidFill>
                <a:latin typeface="Trebuchet MS"/>
                <a:ea typeface="Trebuchet MS"/>
                <a:cs typeface="Trebuchet MS"/>
                <a:sym typeface="Trebuchet MS"/>
              </a:rPr>
              <a:t>POTFOLIO DESIGN AND LAYOUT</a:t>
            </a:r>
            <a:endParaRPr sz="4000">
              <a:solidFill>
                <a:schemeClr val="dk1"/>
              </a:solidFill>
              <a:latin typeface="Trebuchet MS"/>
              <a:ea typeface="Trebuchet MS"/>
              <a:cs typeface="Trebuchet MS"/>
              <a:sym typeface="Trebuchet MS"/>
            </a:endParaRPr>
          </a:p>
        </p:txBody>
      </p:sp>
      <p:sp>
        <p:nvSpPr>
          <p:cNvPr id="1048670" name="Google Shape;100;p7"/>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71" name="Google Shape;101;p7"/>
          <p:cNvSpPr txBox="1"/>
          <p:nvPr/>
        </p:nvSpPr>
        <p:spPr>
          <a:xfrm>
            <a:off x="1287100" y="1356104"/>
            <a:ext cx="7700100" cy="2621250"/>
          </a:xfrm>
          <a:prstGeom prst="rect"/>
          <a:noFill/>
          <a:ln>
            <a:noFill/>
          </a:ln>
        </p:spPr>
        <p:txBody>
          <a:bodyPr anchor="t" anchorCtr="0" bIns="91425" lIns="91425" rIns="91425" spcFirstLastPara="1" tIns="91425" wrap="square">
            <a:sp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stStyle>
          <a:p>
            <a:pPr algn="l" indent="0" lvl="0" marL="0" rtl="0">
              <a:spcBef>
                <a:spcPts val="0"/>
              </a:spcBef>
              <a:spcAft>
                <a:spcPts val="0"/>
              </a:spcAft>
              <a:buNone/>
            </a:pPr>
            <a:r>
              <a:rPr lang="en-US"/>
              <a:t>Design and Layout</a:t>
            </a:r>
          </a:p>
          <a:p>
            <a:pPr algn="l" indent="0" lvl="0" marL="0" rtl="0">
              <a:spcBef>
                <a:spcPts val="0"/>
              </a:spcBef>
              <a:spcAft>
                <a:spcPts val="0"/>
              </a:spcAft>
              <a:buNone/>
            </a:pPr>
          </a:p>
          <a:p>
            <a:pPr algn="l" indent="0" lvl="0" marL="0" rtl="0">
              <a:spcBef>
                <a:spcPts val="0"/>
              </a:spcBef>
              <a:spcAft>
                <a:spcPts val="0"/>
              </a:spcAft>
              <a:buNone/>
            </a:pPr>
            <a:r>
              <a:rPr lang="en-US"/>
              <a:t>The Digital Portfolio Website is designed with a clean, modern, and user-friendly layout that highlights personal achievements, skills, and projects in an organized way. The design follows principles of simplicity, responsiveness, and accessibility, ensuring that users can easily navigate and view content across different devices.</a:t>
            </a:r>
          </a:p>
          <a:p>
            <a:pPr algn="l" indent="0" lvl="0" marL="0" rtl="0">
              <a:spcBef>
                <a:spcPts val="0"/>
              </a:spcBef>
              <a:spcAft>
                <a:spcPts val="0"/>
              </a:spcAft>
              <a:buNone/>
            </a:pPr>
          </a:p>
          <a:p>
            <a:pPr algn="l" indent="0" lvl="0" marL="0" rtl="0">
              <a:spcBef>
                <a:spcPts val="0"/>
              </a:spcBef>
              <a:spcAft>
                <a:spcPts val="0"/>
              </a:spcAft>
              <a:buNone/>
            </a:pPr>
            <a:r>
              <a:rPr lang="en-US"/>
              <a:t>1. Layout Structure</a:t>
            </a:r>
          </a:p>
          <a:p>
            <a:pPr algn="l" indent="0" lvl="0" marL="0" rtl="0">
              <a:spcBef>
                <a:spcPts val="0"/>
              </a:spcBef>
              <a:spcAft>
                <a:spcPts val="0"/>
              </a:spcAft>
              <a:buNone/>
            </a:pPr>
          </a:p>
          <a:p>
            <a:pPr algn="l" indent="0" lvl="0" marL="0" rtl="0">
              <a:spcBef>
                <a:spcPts val="0"/>
              </a:spcBef>
              <a:spcAft>
                <a:spcPts val="0"/>
              </a:spcAft>
              <a:buNone/>
            </a:pPr>
            <a:r>
              <a:rPr lang="en-US"/>
              <a:t>Header Section – Includes name, logo (optional), and navigation menu.</a:t>
            </a:r>
          </a:p>
          <a:p>
            <a:pPr algn="l" indent="0" lvl="0" marL="0" rtl="0">
              <a:spcBef>
                <a:spcPts val="0"/>
              </a:spcBef>
              <a:spcAft>
                <a:spcPts val="0"/>
              </a:spcAft>
              <a:buNone/>
            </a:pPr>
          </a:p>
          <a:p>
            <a:pPr algn="l" indent="0" lvl="0" marL="0" rtl="0">
              <a:spcBef>
                <a:spcPts val="0"/>
              </a:spcBef>
              <a:spcAft>
                <a:spcPts val="0"/>
              </a:spcAft>
              <a:buNone/>
            </a:pPr>
            <a:r>
              <a:rPr lang="en-US"/>
              <a:t>Home / Hero Section – A brief introduction with a professional photo and tagline.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Shape 102"/>
        <p:cNvGrpSpPr/>
        <p:nvPr/>
      </p:nvGrpSpPr>
      <p:grpSpPr>
        <a:xfrm>
          <a:off x="0" y="0"/>
          <a:ext cx="0" cy="0"/>
          <a:chOff x="0" y="0"/>
          <a:chExt cx="0" cy="0"/>
        </a:xfrm>
      </p:grpSpPr>
      <p:sp>
        <p:nvSpPr>
          <p:cNvPr id="1048672" name="Google Shape;103;p8"/>
          <p:cNvSpPr txBox="1">
            <a:spLocks noGrp="1"/>
          </p:cNvSpPr>
          <p:nvPr>
            <p:ph type="title"/>
          </p:nvPr>
        </p:nvSpPr>
        <p:spPr>
          <a:xfrm>
            <a:off x="755332" y="385444"/>
            <a:ext cx="10681200" cy="723901"/>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t>FEATURES AND FUNCTIONALITY</a:t>
            </a:r>
          </a:p>
        </p:txBody>
      </p:sp>
      <p:sp>
        <p:nvSpPr>
          <p:cNvPr id="1048673" name="Google Shape;104;p8"/>
          <p:cNvSpPr txBox="1"/>
          <p:nvPr/>
        </p:nvSpPr>
        <p:spPr>
          <a:xfrm>
            <a:off x="755337" y="1686100"/>
            <a:ext cx="6544500" cy="2621250"/>
          </a:xfrm>
          <a:prstGeom prst="rect"/>
          <a:noFill/>
          <a:ln>
            <a:noFill/>
          </a:ln>
        </p:spPr>
        <p:txBody>
          <a:bodyPr anchor="t" anchorCtr="0" bIns="91425" lIns="91425" rIns="91425" spcFirstLastPara="1" tIns="91425" wrap="square">
            <a:sp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stStyle>
          <a:p>
            <a:pPr algn="l" indent="0" lvl="0" marL="0" rtl="0">
              <a:spcBef>
                <a:spcPts val="0"/>
              </a:spcBef>
              <a:spcAft>
                <a:spcPts val="0"/>
              </a:spcAft>
              <a:buNone/>
            </a:pPr>
            <a:r>
              <a:rPr lang="en-US"/>
              <a:t>1. Core Features</a:t>
            </a:r>
          </a:p>
          <a:p>
            <a:pPr algn="l" indent="0" lvl="0" marL="0" rtl="0">
              <a:spcBef>
                <a:spcPts val="0"/>
              </a:spcBef>
              <a:spcAft>
                <a:spcPts val="0"/>
              </a:spcAft>
              <a:buNone/>
            </a:pPr>
          </a:p>
          <a:p>
            <a:pPr algn="l" indent="0" lvl="0" marL="0" rtl="0">
              <a:spcBef>
                <a:spcPts val="0"/>
              </a:spcBef>
              <a:spcAft>
                <a:spcPts val="0"/>
              </a:spcAft>
              <a:buNone/>
            </a:pPr>
            <a:r>
              <a:rPr lang="en-US"/>
              <a:t>Home / Hero Section – Engaging introduction with name, photo, tagline, and call-to-action.</a:t>
            </a:r>
          </a:p>
          <a:p>
            <a:pPr algn="l" indent="0" lvl="0" marL="0" rtl="0">
              <a:spcBef>
                <a:spcPts val="0"/>
              </a:spcBef>
              <a:spcAft>
                <a:spcPts val="0"/>
              </a:spcAft>
              <a:buNone/>
            </a:pPr>
          </a:p>
          <a:p>
            <a:pPr algn="l" indent="0" lvl="0" marL="0" rtl="0">
              <a:spcBef>
                <a:spcPts val="0"/>
              </a:spcBef>
              <a:spcAft>
                <a:spcPts val="0"/>
              </a:spcAft>
              <a:buNone/>
            </a:pPr>
            <a:r>
              <a:rPr lang="en-US"/>
              <a:t>About Me Section – Displays personal background, career objectives, and a professional summary.</a:t>
            </a:r>
          </a:p>
          <a:p>
            <a:pPr algn="l" indent="0" lvl="0" marL="0" rtl="0">
              <a:spcBef>
                <a:spcPts val="0"/>
              </a:spcBef>
              <a:spcAft>
                <a:spcPts val="0"/>
              </a:spcAft>
              <a:buNone/>
            </a:pPr>
          </a:p>
          <a:p>
            <a:pPr algn="l" indent="0" lvl="0" marL="0" rtl="0">
              <a:spcBef>
                <a:spcPts val="0"/>
              </a:spcBef>
              <a:spcAft>
                <a:spcPts val="0"/>
              </a:spcAft>
              <a:buNone/>
            </a:pPr>
            <a:r>
              <a:rPr lang="en-US"/>
              <a:t>Skills Showcase – Visual representation of technical and soft skills using icons, bars, or charts.</a:t>
            </a:r>
          </a:p>
          <a:p>
            <a:pPr algn="l" indent="0" lvl="0" marL="0" rtl="0">
              <a:spcBef>
                <a:spcPts val="0"/>
              </a:spcBef>
              <a:spcAft>
                <a:spcPts val="0"/>
              </a:spcAft>
              <a:buNone/>
            </a:pPr>
          </a:p>
          <a:p>
            <a:pPr algn="l" indent="0" lvl="0" marL="0" rtl="0">
              <a:spcBef>
                <a:spcPts val="0"/>
              </a:spcBef>
              <a:spcAft>
                <a:spcPts val="0"/>
              </a:spcAft>
              <a:buNone/>
            </a:pPr>
            <a:r>
              <a:rPr lang="en-US"/>
              <a:t>Projects Portfolio – Showcases academic,</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Digital Portfolio  </dc:title>
  <dc:creator>admin</dc:creator>
  <cp:lastModifiedBy>nandyy4167@gmail.com</cp:lastModifiedBy>
  <dcterms:created xsi:type="dcterms:W3CDTF">2025-09-20T05:02:02Z</dcterms:created>
  <dcterms:modified xsi:type="dcterms:W3CDTF">2025-09-20T05:02:02Z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3cdb13fc4b394ae8ae02df9dc2538c18</vt:lpwstr>
  </property>
</Properties>
</file>