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B4E6B8-42F4-43E4-B409-EB584DA1701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D023BFE-2991-4C81-B825-0C05A3699E01}" type="slidenum">
              <a:rPr lang="en-IN" smtClean="0"/>
              <a:t>‹#›</a:t>
            </a:fld>
            <a:endParaRPr lang="en-IN"/>
          </a:p>
        </p:txBody>
      </p:sp>
    </p:spTree>
    <p:extLst>
      <p:ext uri="{BB962C8B-B14F-4D97-AF65-F5344CB8AC3E}">
        <p14:creationId xmlns:p14="http://schemas.microsoft.com/office/powerpoint/2010/main" val="2959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023BFE-2991-4C81-B825-0C05A3699E01}" type="slidenum">
              <a:rPr lang="en-IN" smtClean="0"/>
              <a:t>5</a:t>
            </a:fld>
            <a:endParaRPr lang="en-IN"/>
          </a:p>
        </p:txBody>
      </p:sp>
    </p:spTree>
    <p:extLst>
      <p:ext uri="{BB962C8B-B14F-4D97-AF65-F5344CB8AC3E}">
        <p14:creationId xmlns:p14="http://schemas.microsoft.com/office/powerpoint/2010/main" val="248107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3535035"/>
            <a:ext cx="14417508" cy="1309333"/>
          </a:xfrm>
          <a:prstGeom prst="rect">
            <a:avLst/>
          </a:prstGeom>
        </p:spPr>
        <p:txBody>
          <a:bodyPr vert="horz" wrap="square" lIns="0" tIns="16510" rIns="0" bIns="0" rtlCol="0">
            <a:spAutoFit/>
          </a:bodyPr>
          <a:lstStyle/>
          <a:p>
            <a:pPr marL="3213735">
              <a:lnSpc>
                <a:spcPct val="100000"/>
              </a:lnSpc>
              <a:spcBef>
                <a:spcPts val="130"/>
              </a:spcBef>
            </a:pPr>
            <a:r>
              <a:rPr lang="en-IN" sz="2800" spc="15" dirty="0" smtClean="0"/>
              <a:t>STUDENT NAME </a:t>
            </a:r>
            <a:r>
              <a:rPr lang="en-IN" sz="2800" spc="15" dirty="0"/>
              <a:t>– </a:t>
            </a:r>
            <a:r>
              <a:rPr lang="en-IN" sz="2800" spc="15" dirty="0" err="1" smtClean="0"/>
              <a:t>HariNivas</a:t>
            </a:r>
            <a:r>
              <a:rPr lang="en-IN" sz="2800" spc="15" dirty="0" smtClean="0"/>
              <a:t> R</a:t>
            </a:r>
            <a:r>
              <a:rPr lang="en-IN" sz="2800" spc="15" dirty="0"/>
              <a:t/>
            </a:r>
            <a:br>
              <a:rPr lang="en-IN" sz="2800" spc="15" dirty="0"/>
            </a:br>
            <a:r>
              <a:rPr lang="en-IN" sz="2800" spc="15" dirty="0" smtClean="0"/>
              <a:t>REGISTER NO – </a:t>
            </a:r>
            <a:r>
              <a:rPr lang="en-IN" sz="2800" spc="15" dirty="0" smtClean="0"/>
              <a:t>711721243031</a:t>
            </a:r>
            <a:r>
              <a:rPr lang="en-IN" sz="2800" spc="15" dirty="0"/>
              <a:t/>
            </a:r>
            <a:br>
              <a:rPr lang="en-IN" sz="2800" spc="15" dirty="0"/>
            </a:br>
            <a:r>
              <a:rPr lang="en-IN" sz="2800" spc="15" dirty="0" smtClean="0"/>
              <a:t>DEPARTMENT </a:t>
            </a:r>
            <a:r>
              <a:rPr lang="en-IN" sz="2800" spc="15" dirty="0"/>
              <a:t>– </a:t>
            </a:r>
            <a:r>
              <a:rPr lang="en-IN" sz="2800" spc="15" dirty="0" err="1"/>
              <a:t>B.Tech</a:t>
            </a:r>
            <a:r>
              <a:rPr lang="en-IN" sz="2800" spc="15" dirty="0"/>
              <a:t> Artificial Intelligence and Data Science </a:t>
            </a:r>
            <a:endParaRPr sz="2800" spc="15" dirty="0"/>
          </a:p>
        </p:txBody>
      </p:sp>
      <p:sp>
        <p:nvSpPr>
          <p:cNvPr id="8" name="object 8"/>
          <p:cNvSpPr txBox="1"/>
          <p:nvPr/>
        </p:nvSpPr>
        <p:spPr>
          <a:xfrm>
            <a:off x="2752314" y="223345"/>
            <a:ext cx="8372230" cy="628377"/>
          </a:xfrm>
          <a:prstGeom prst="rect">
            <a:avLst/>
          </a:prstGeom>
        </p:spPr>
        <p:txBody>
          <a:bodyPr vert="horz" wrap="square" lIns="0" tIns="12700" rIns="0" bIns="0" rtlCol="0">
            <a:spAutoFit/>
          </a:bodyPr>
          <a:lstStyle/>
          <a:p>
            <a:pPr marL="12700">
              <a:lnSpc>
                <a:spcPct val="100000"/>
              </a:lnSpc>
              <a:spcBef>
                <a:spcPts val="100"/>
              </a:spcBef>
            </a:pPr>
            <a:r>
              <a:rPr lang="en-IN" sz="4000" spc="25" dirty="0"/>
              <a:t>Rice Classification using CNN</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p:cNvSpPr txBox="1"/>
          <p:nvPr/>
        </p:nvSpPr>
        <p:spPr>
          <a:xfrm>
            <a:off x="719818" y="1371600"/>
            <a:ext cx="8826954" cy="3785652"/>
          </a:xfrm>
          <a:prstGeom prst="rect">
            <a:avLst/>
          </a:prstGeom>
          <a:noFill/>
        </p:spPr>
        <p:txBody>
          <a:bodyPr wrap="square" rtlCol="0">
            <a:spAutoFit/>
          </a:bodyPr>
          <a:lstStyle/>
          <a:p>
            <a:r>
              <a:rPr lang="en-IN" sz="2000" b="1" dirty="0">
                <a:latin typeface="Söhne"/>
              </a:rPr>
              <a:t>Fine-Tuning for Rice Classification</a:t>
            </a:r>
            <a:r>
              <a:rPr lang="en-IN" sz="2000" b="1" dirty="0" smtClean="0">
                <a:latin typeface="Söhne"/>
              </a:rPr>
              <a:t>:</a:t>
            </a:r>
          </a:p>
          <a:p>
            <a:pPr marL="285750" indent="-285750">
              <a:buFont typeface="Arial" panose="020B0604020202020204" pitchFamily="34" charset="0"/>
              <a:buChar char="•"/>
            </a:pPr>
            <a:r>
              <a:rPr lang="en-US" sz="2000" dirty="0" smtClean="0">
                <a:latin typeface="Söhne"/>
              </a:rPr>
              <a:t>Freeze </a:t>
            </a:r>
            <a:r>
              <a:rPr lang="en-US" sz="2000" dirty="0">
                <a:latin typeface="Söhne"/>
              </a:rPr>
              <a:t>initial layers to preserve learned features, unfreeze top layers for adaptation to rice features, then fine-tune with lower learning rate to maintain pre-learned features.</a:t>
            </a:r>
            <a:r>
              <a:rPr lang="en-US" sz="2000" dirty="0" smtClean="0">
                <a:latin typeface="Söhne"/>
              </a:rPr>
              <a:t>.</a:t>
            </a:r>
            <a:endParaRPr lang="en-US" sz="2000" dirty="0" smtClean="0">
              <a:latin typeface="Söhne"/>
            </a:endParaRPr>
          </a:p>
          <a:p>
            <a:r>
              <a:rPr lang="en-US" sz="2000" b="1" dirty="0" smtClean="0">
                <a:latin typeface="Söhne"/>
              </a:rPr>
              <a:t>Model </a:t>
            </a:r>
            <a:r>
              <a:rPr lang="en-US" sz="2000" b="1" dirty="0">
                <a:latin typeface="Söhne"/>
              </a:rPr>
              <a:t>Evaluation for Rice Classification: </a:t>
            </a:r>
            <a:endParaRPr lang="en-US" sz="2000" b="1" dirty="0">
              <a:latin typeface="Söhne"/>
            </a:endParaRPr>
          </a:p>
          <a:p>
            <a:pPr marL="285750" indent="-285750">
              <a:buFont typeface="Arial" panose="020B0604020202020204" pitchFamily="34" charset="0"/>
              <a:buChar char="•"/>
            </a:pPr>
            <a:r>
              <a:rPr lang="en-US" sz="2000" dirty="0" smtClean="0">
                <a:latin typeface="Söhne"/>
              </a:rPr>
              <a:t>Compute </a:t>
            </a:r>
            <a:r>
              <a:rPr lang="en-US" sz="2000" dirty="0">
                <a:latin typeface="Söhne"/>
              </a:rPr>
              <a:t>accuracy on test set for overall performance, calculate precision, recall, and F1-score for individual rice types, and generate a confusion matrix for detailed performance visualization</a:t>
            </a:r>
            <a:r>
              <a:rPr lang="en-US" sz="2000" dirty="0" smtClean="0">
                <a:latin typeface="Söhne"/>
              </a:rPr>
              <a:t>.</a:t>
            </a:r>
          </a:p>
          <a:p>
            <a:pPr marL="285750" indent="-285750">
              <a:buFont typeface="Arial" panose="020B0604020202020204" pitchFamily="34" charset="0"/>
              <a:buChar char="•"/>
            </a:pPr>
            <a:r>
              <a:rPr lang="en-US" sz="2000" dirty="0">
                <a:latin typeface="Söhne"/>
              </a:rPr>
              <a:t>Furthermore, generating a confusion matrix visually represents the model's predictions, aiding in understanding true positive, false positive, true negative, and false negative predictions for each class, providing a comprehensive assessment of its performance across different categories.</a:t>
            </a:r>
            <a:endParaRPr lang="en-US" sz="2000" b="1" dirty="0" smtClean="0">
              <a:latin typeface="Söhne"/>
            </a:endParaRPr>
          </a:p>
        </p:txBody>
      </p:sp>
    </p:spTree>
    <p:extLst>
      <p:ext uri="{BB962C8B-B14F-4D97-AF65-F5344CB8AC3E}">
        <p14:creationId xmlns:p14="http://schemas.microsoft.com/office/powerpoint/2010/main" val="3559585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Picture 12" descr="A white oval object with black squares&#10;&#10;Description automatically generated">
            <a:extLst>
              <a:ext uri="{FF2B5EF4-FFF2-40B4-BE49-F238E27FC236}">
                <a16:creationId xmlns:a16="http://schemas.microsoft.com/office/drawing/2014/main" xmlns="" id="{46E29036-9E95-E895-FE1A-C62F14614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877" y="781050"/>
            <a:ext cx="7529212" cy="1676545"/>
          </a:xfrm>
          <a:prstGeom prst="rect">
            <a:avLst/>
          </a:prstGeom>
        </p:spPr>
      </p:pic>
      <p:pic>
        <p:nvPicPr>
          <p:cNvPr id="15" name="Picture 14" descr="A collage of different types of white rice&#10;&#10;Description automatically generated">
            <a:extLst>
              <a:ext uri="{FF2B5EF4-FFF2-40B4-BE49-F238E27FC236}">
                <a16:creationId xmlns:a16="http://schemas.microsoft.com/office/drawing/2014/main" xmlns="" id="{215BFF29-7BCA-AD0A-1F71-20839FADC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2672903"/>
            <a:ext cx="5867401" cy="3735351"/>
          </a:xfrm>
          <a:prstGeom prst="rect">
            <a:avLst/>
          </a:prstGeom>
        </p:spPr>
      </p:pic>
      <p:pic>
        <p:nvPicPr>
          <p:cNvPr id="17" name="Picture 16" descr="A chart with blue squares and red numbers&#10;&#10;Description automatically generated">
            <a:extLst>
              <a:ext uri="{FF2B5EF4-FFF2-40B4-BE49-F238E27FC236}">
                <a16:creationId xmlns:a16="http://schemas.microsoft.com/office/drawing/2014/main" xmlns="" id="{C68149F5-D50A-2307-6161-BBECFB59CE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104" y="2663540"/>
            <a:ext cx="4387739" cy="37353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15911" y="2451567"/>
            <a:ext cx="1000442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 Rice Classification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47748344-44A7-B10A-BEBD-668FFC7CBE3D}"/>
              </a:ext>
            </a:extLst>
          </p:cNvPr>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p>
          <a:p>
            <a:pPr marL="742950" indent="-742950">
              <a:buFont typeface="+mj-lt"/>
              <a:buAutoNum type="arabicPeriod"/>
            </a:pPr>
            <a:r>
              <a:rPr lang="en-IN" sz="3200" dirty="0"/>
              <a:t>Project Overview</a:t>
            </a:r>
          </a:p>
          <a:p>
            <a:pPr marL="742950" indent="-742950">
              <a:buFont typeface="+mj-lt"/>
              <a:buAutoNum type="arabicPeriod"/>
            </a:pPr>
            <a:r>
              <a:rPr lang="en-IN" sz="3200" dirty="0"/>
              <a:t>End Users</a:t>
            </a:r>
          </a:p>
          <a:p>
            <a:pPr marL="742950" indent="-742950">
              <a:buFont typeface="+mj-lt"/>
              <a:buAutoNum type="arabicPeriod"/>
            </a:pPr>
            <a:r>
              <a:rPr lang="en-IN" sz="3200" dirty="0"/>
              <a:t>Our solution and Proposition</a:t>
            </a:r>
          </a:p>
          <a:p>
            <a:pPr marL="742950" indent="-742950">
              <a:buFont typeface="+mj-lt"/>
              <a:buAutoNum type="arabicPeriod"/>
            </a:pPr>
            <a:r>
              <a:rPr lang="en-IN" sz="3200" dirty="0"/>
              <a:t>Key Features</a:t>
            </a:r>
          </a:p>
          <a:p>
            <a:pPr marL="742950" indent="-742950">
              <a:buFont typeface="+mj-lt"/>
              <a:buAutoNum type="arabicPeriod"/>
            </a:pPr>
            <a:r>
              <a:rPr lang="en-IN" sz="3200" dirty="0"/>
              <a:t>Modelling Approach</a:t>
            </a:r>
          </a:p>
          <a:p>
            <a:pPr marL="742950" indent="-742950">
              <a:buFont typeface="+mj-lt"/>
              <a:buAutoNum type="arabicPeriod"/>
            </a:pPr>
            <a:r>
              <a:rPr lang="en-IN" sz="3200" dirty="0"/>
              <a:t>Results and Evaluation</a:t>
            </a:r>
          </a:p>
          <a:p>
            <a:pPr marL="742950" indent="-742950">
              <a:buFont typeface="+mj-lt"/>
              <a:buAutoNum type="arabicPeriod"/>
            </a:pPr>
            <a:r>
              <a:rPr lang="en-IN" sz="3200" dirty="0"/>
              <a:t>Conclusion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293B7E09-13D8-749D-C933-562C7DDC07E0}"/>
              </a:ext>
            </a:extLst>
          </p:cNvPr>
          <p:cNvSpPr txBox="1"/>
          <p:nvPr/>
        </p:nvSpPr>
        <p:spPr>
          <a:xfrm>
            <a:off x="1019810" y="1808499"/>
            <a:ext cx="6785928" cy="5016758"/>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Söhne"/>
              </a:rPr>
              <a:t>Mistakes during manual sorting processes lead to fluctuations in rice quality, which have a detrimental impact on producers, distributors, and consumers alike</a:t>
            </a:r>
            <a:r>
              <a:rPr lang="en-US" sz="2000" dirty="0" smtClean="0">
                <a:latin typeface="Söhne"/>
              </a:rPr>
              <a:t>.</a:t>
            </a:r>
            <a:r>
              <a:rPr lang="en-US" sz="2000" dirty="0">
                <a:latin typeface="Söhne"/>
              </a:rPr>
              <a:t/>
            </a:r>
            <a:br>
              <a:rPr lang="en-US" sz="2000" dirty="0">
                <a:latin typeface="Söhne"/>
              </a:rPr>
            </a:br>
            <a:endParaRPr lang="en-US" sz="2000" dirty="0" smtClean="0">
              <a:latin typeface="Söhne"/>
            </a:endParaRPr>
          </a:p>
          <a:p>
            <a:pPr marL="457200" indent="-457200">
              <a:buFont typeface="Arial" panose="020B0604020202020204" pitchFamily="34" charset="0"/>
              <a:buChar char="•"/>
            </a:pPr>
            <a:r>
              <a:rPr lang="en-US" sz="2000" dirty="0" smtClean="0">
                <a:latin typeface="Söhne"/>
              </a:rPr>
              <a:t>The </a:t>
            </a:r>
            <a:r>
              <a:rPr lang="en-US" sz="2000" dirty="0">
                <a:latin typeface="Söhne"/>
              </a:rPr>
              <a:t>inadequacy of classification methods results in economic losses by undervaluing superior-quality rice and discarding lower-grade varieties, thereby affecting the financial viability throughout the supply chain.</a:t>
            </a:r>
            <a:endParaRPr lang="en-US" sz="2000" dirty="0">
              <a:solidFill>
                <a:srgbClr val="0D0D0D"/>
              </a:solidFill>
              <a:highlight>
                <a:srgbClr val="FFFFFF"/>
              </a:highlight>
              <a:latin typeface="Söhne"/>
            </a:endParaRPr>
          </a:p>
          <a:p>
            <a:pPr marL="457200" indent="-457200">
              <a:buFont typeface="Arial" panose="020B0604020202020204" pitchFamily="34" charset="0"/>
              <a:buChar char="•"/>
            </a:pPr>
            <a:endParaRPr lang="en-US" sz="2000" dirty="0" smtClean="0">
              <a:latin typeface="Söhne"/>
            </a:endParaRPr>
          </a:p>
          <a:p>
            <a:pPr marL="457200" indent="-457200">
              <a:buFont typeface="Arial" panose="020B0604020202020204" pitchFamily="34" charset="0"/>
              <a:buChar char="•"/>
            </a:pPr>
            <a:r>
              <a:rPr lang="en-US" sz="2000" dirty="0" smtClean="0">
                <a:latin typeface="Söhne"/>
              </a:rPr>
              <a:t>Accurate </a:t>
            </a:r>
            <a:r>
              <a:rPr lang="en-US" sz="2000" dirty="0">
                <a:latin typeface="Söhne"/>
              </a:rPr>
              <a:t>rice classification plays a pivotal role in waste reduction and sustainability promotion. Through efficient utilization of rice across various grades, it fosters environmental stewardship and optimizes resource usage</a:t>
            </a:r>
            <a:endParaRPr lang="en-US" sz="2000" b="0" i="0" dirty="0">
              <a:solidFill>
                <a:srgbClr val="0D0D0D"/>
              </a:solidFill>
              <a:effectLst/>
              <a:highlight>
                <a:srgbClr val="FFFFFF"/>
              </a:highlight>
              <a:latin typeface="Söhne"/>
            </a:endParaRPr>
          </a:p>
          <a:p>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952DDF39-E131-1F68-3199-3597E83EB890}"/>
              </a:ext>
            </a:extLst>
          </p:cNvPr>
          <p:cNvSpPr txBox="1"/>
          <p:nvPr/>
        </p:nvSpPr>
        <p:spPr>
          <a:xfrm>
            <a:off x="381000" y="1905000"/>
            <a:ext cx="9982200" cy="4401205"/>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r>
              <a:rPr lang="en-US" sz="2000" dirty="0" smtClean="0">
                <a:latin typeface="Söhne"/>
              </a:rPr>
              <a:t>The </a:t>
            </a:r>
            <a:r>
              <a:rPr lang="en-US" sz="2000" dirty="0">
                <a:latin typeface="Söhne"/>
              </a:rPr>
              <a:t>goal of the Rice Classification System is to develop an automated platform that is both highly efficient and precise, capable of categorizing rice based on a comprehensive range of quality factors.</a:t>
            </a:r>
            <a:endParaRPr lang="en-US" sz="2000" b="0" i="0" dirty="0">
              <a:solidFill>
                <a:srgbClr val="0D0D0D"/>
              </a:solidFill>
              <a:effectLst/>
              <a:highlight>
                <a:srgbClr val="FFFFFF"/>
              </a:highlight>
              <a:latin typeface="Söhne"/>
            </a:endParaRPr>
          </a:p>
          <a:p>
            <a:pPr marL="342900" indent="-342900">
              <a:buFont typeface="Arial" panose="020B0604020202020204" pitchFamily="34" charset="0"/>
              <a:buChar char="•"/>
            </a:pPr>
            <a:r>
              <a:rPr lang="en-US" sz="2000" dirty="0">
                <a:latin typeface="Söhne"/>
              </a:rPr>
              <a:t/>
            </a:r>
            <a:br>
              <a:rPr lang="en-US" sz="2000" dirty="0">
                <a:latin typeface="Söhne"/>
              </a:rPr>
            </a:br>
            <a:r>
              <a:rPr lang="en-US" sz="2000" dirty="0">
                <a:latin typeface="Söhne"/>
              </a:rPr>
              <a:t>This system fulfills the need for standardized quality control, aligning with market expectations, and ensuring the economic sustainability of the rice industry.</a:t>
            </a:r>
            <a:endParaRPr lang="en-US" sz="2000" dirty="0">
              <a:solidFill>
                <a:srgbClr val="0D0D0D"/>
              </a:solidFill>
              <a:highlight>
                <a:srgbClr val="FFFFFF"/>
              </a:highlight>
              <a:latin typeface="Söhne"/>
            </a:endParaRPr>
          </a:p>
          <a:p>
            <a:pPr marL="342900" indent="-342900">
              <a:buFont typeface="Arial" panose="020B0604020202020204" pitchFamily="34" charset="0"/>
              <a:buChar char="•"/>
            </a:pPr>
            <a:r>
              <a:rPr lang="en-US" sz="2000" dirty="0">
                <a:latin typeface="Söhne"/>
              </a:rPr>
              <a:t/>
            </a:r>
            <a:br>
              <a:rPr lang="en-US" sz="2000" dirty="0">
                <a:latin typeface="Söhne"/>
              </a:rPr>
            </a:br>
            <a:r>
              <a:rPr lang="en-US" sz="2000" dirty="0">
                <a:latin typeface="Söhne"/>
              </a:rPr>
              <a:t>Detecting and eliminating contaminants and impurities from rice plays a crucial role in safeguarding consumer health by minimizing potential health risks and hazards.</a:t>
            </a:r>
            <a:endParaRPr lang="en-US" sz="2000" dirty="0">
              <a:solidFill>
                <a:srgbClr val="0D0D0D"/>
              </a:solidFill>
              <a:highlight>
                <a:srgbClr val="FFFFFF"/>
              </a:highlight>
              <a:latin typeface="Söhne"/>
            </a:endParaRPr>
          </a:p>
          <a:p>
            <a:pPr marL="342900" indent="-342900">
              <a:buFont typeface="Arial" panose="020B0604020202020204" pitchFamily="34" charset="0"/>
              <a:buChar char="•"/>
            </a:pPr>
            <a:r>
              <a:rPr lang="en-US" sz="2000" dirty="0">
                <a:latin typeface="Söhne"/>
              </a:rPr>
              <a:t>Improving efficiency in rice processing accelerates product delivery to consumers, guaranteeing prompt access to high-quality products.</a:t>
            </a:r>
            <a:endParaRPr lang="en-US" sz="2000" b="0" i="0" dirty="0">
              <a:solidFill>
                <a:srgbClr val="0D0D0D"/>
              </a:solidFill>
              <a:effectLst/>
              <a:highlight>
                <a:srgbClr val="FFFFFF"/>
              </a:highlight>
              <a:latin typeface="Söhne"/>
            </a:endParaRPr>
          </a:p>
          <a:p>
            <a:r>
              <a:rPr lang="en-US" sz="2000" dirty="0"/>
              <a:t/>
            </a:r>
            <a:br>
              <a:rPr lang="en-US" sz="2000" dirty="0"/>
            </a:br>
            <a:endParaRPr lang="en-US" sz="2000"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E608931F-0541-256B-DC1E-41565C0026DD}"/>
              </a:ext>
            </a:extLst>
          </p:cNvPr>
          <p:cNvSpPr txBox="1"/>
          <p:nvPr/>
        </p:nvSpPr>
        <p:spPr>
          <a:xfrm>
            <a:off x="838200" y="2019300"/>
            <a:ext cx="8844393"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Agricultural researchers and </a:t>
            </a:r>
            <a:r>
              <a:rPr lang="en-US" sz="2400" dirty="0" smtClean="0"/>
              <a:t>scientists</a:t>
            </a:r>
          </a:p>
          <a:p>
            <a:pPr marL="342900" indent="-342900">
              <a:buFont typeface="Arial" panose="020B0604020202020204" pitchFamily="34" charset="0"/>
              <a:buChar char="•"/>
            </a:pPr>
            <a:r>
              <a:rPr lang="en-US" sz="2400" dirty="0" smtClean="0"/>
              <a:t>Farmers </a:t>
            </a:r>
            <a:r>
              <a:rPr lang="en-US" sz="2400" dirty="0"/>
              <a:t>and agricultural </a:t>
            </a:r>
            <a:r>
              <a:rPr lang="en-US" sz="2400" dirty="0" smtClean="0"/>
              <a:t>workers</a:t>
            </a:r>
          </a:p>
          <a:p>
            <a:pPr marL="342900" indent="-342900">
              <a:buFont typeface="Arial" panose="020B0604020202020204" pitchFamily="34" charset="0"/>
              <a:buChar char="•"/>
            </a:pPr>
            <a:r>
              <a:rPr lang="en-US" sz="2400" dirty="0" smtClean="0"/>
              <a:t>Food </a:t>
            </a:r>
            <a:r>
              <a:rPr lang="en-US" sz="2400" dirty="0"/>
              <a:t>processing companies</a:t>
            </a:r>
          </a:p>
          <a:p>
            <a:pPr marL="342900" indent="-342900">
              <a:buFont typeface="Arial" panose="020B0604020202020204" pitchFamily="34" charset="0"/>
              <a:buChar char="•"/>
            </a:pPr>
            <a:r>
              <a:rPr lang="en-US" sz="2400" dirty="0" smtClean="0"/>
              <a:t>Agricultural </a:t>
            </a:r>
            <a:r>
              <a:rPr lang="en-US" sz="2400" dirty="0"/>
              <a:t>technology companies</a:t>
            </a:r>
          </a:p>
          <a:p>
            <a:pPr marL="342900" indent="-342900">
              <a:buFont typeface="Arial" panose="020B0604020202020204" pitchFamily="34" charset="0"/>
              <a:buChar char="•"/>
            </a:pPr>
            <a:r>
              <a:rPr lang="en-US" sz="2400" dirty="0"/>
              <a:t>Government agencies and policymakers</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143000" cy="962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C1BC7E90-4567-7CA1-32F6-A8E2BD74935C}"/>
              </a:ext>
            </a:extLst>
          </p:cNvPr>
          <p:cNvSpPr txBox="1"/>
          <p:nvPr/>
        </p:nvSpPr>
        <p:spPr>
          <a:xfrm>
            <a:off x="1600200" y="1981200"/>
            <a:ext cx="71628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öhne"/>
              </a:rPr>
              <a:t>Our proposed solution includes deploying a Convolutional Neural Network (CNN) architecture that will be trained on a dataset consisting of labeled images representing different rice varieties</a:t>
            </a:r>
            <a:r>
              <a:rPr lang="en-US" sz="2000" dirty="0" smtClean="0">
                <a:latin typeface="Söhne"/>
              </a:rPr>
              <a:t>.</a:t>
            </a:r>
          </a:p>
          <a:p>
            <a:endParaRPr lang="en-US" sz="2000" dirty="0" smtClean="0">
              <a:latin typeface="Söhne"/>
            </a:endParaRPr>
          </a:p>
          <a:p>
            <a:pPr marL="342900" indent="-342900">
              <a:buFont typeface="Arial" panose="020B0604020202020204" pitchFamily="34" charset="0"/>
              <a:buChar char="•"/>
            </a:pPr>
            <a:r>
              <a:rPr lang="en-US" sz="2000" dirty="0">
                <a:latin typeface="Söhne"/>
              </a:rPr>
              <a:t>Automated image analysis ensures precise classification and quality assessment of rice varieties, enhancing agricultural efficiency and </a:t>
            </a:r>
            <a:r>
              <a:rPr lang="en-US" sz="2000" dirty="0" smtClean="0">
                <a:latin typeface="Söhne"/>
              </a:rPr>
              <a:t>accuracy.</a:t>
            </a:r>
          </a:p>
          <a:p>
            <a:endParaRPr lang="en-US" sz="2000" dirty="0">
              <a:latin typeface="Söhne"/>
            </a:endParaRPr>
          </a:p>
          <a:p>
            <a:pPr marL="342900" indent="-342900">
              <a:buFont typeface="Arial" panose="020B0604020202020204" pitchFamily="34" charset="0"/>
              <a:buChar char="•"/>
            </a:pPr>
            <a:r>
              <a:rPr lang="en-US" sz="2000" dirty="0" smtClean="0">
                <a:latin typeface="Söhne"/>
              </a:rPr>
              <a:t>Automating </a:t>
            </a:r>
            <a:r>
              <a:rPr lang="en-US" sz="2000" dirty="0">
                <a:latin typeface="Söhne"/>
              </a:rPr>
              <a:t>image analysis not only enhances agricultural practices but also drives advancements in computer vision technology, benefiting multiple sectors and fostering innovation.</a:t>
            </a:r>
            <a:r>
              <a:rPr lang="en-US" sz="2000" dirty="0">
                <a:latin typeface="Söhne"/>
              </a:rPr>
              <a:t/>
            </a:r>
            <a:br>
              <a:rPr lang="en-US" sz="2000" dirty="0">
                <a:latin typeface="Söhne"/>
              </a:rPr>
            </a:br>
            <a:r>
              <a:rPr lang="en-US" sz="2000" dirty="0"/>
              <a:t/>
            </a:r>
            <a:br>
              <a:rPr lang="en-US" sz="2000" dirty="0"/>
            </a:b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1476375"/>
            <a:ext cx="1152525" cy="17716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55C365A4-DE10-9811-1C77-247A543BDA69}"/>
              </a:ext>
            </a:extLst>
          </p:cNvPr>
          <p:cNvSpPr txBox="1"/>
          <p:nvPr/>
        </p:nvSpPr>
        <p:spPr>
          <a:xfrm>
            <a:off x="1676400" y="2057400"/>
            <a:ext cx="785812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öhne"/>
              </a:rPr>
              <a:t>Automating image analysis revolutionizes rice classification methods, bringing efficiency and accuracy to agricultural processes.</a:t>
            </a:r>
            <a:endParaRPr lang="en-US" sz="2000" dirty="0">
              <a:latin typeface="Söhne"/>
            </a:endParaRPr>
          </a:p>
          <a:p>
            <a:pPr marL="342900" indent="-342900">
              <a:buFont typeface="Arial" panose="020B0604020202020204" pitchFamily="34" charset="0"/>
              <a:buChar char="•"/>
            </a:pPr>
            <a:endParaRPr lang="en-US" sz="2000" dirty="0" smtClean="0">
              <a:latin typeface="Söhne"/>
            </a:endParaRPr>
          </a:p>
          <a:p>
            <a:pPr marL="342900" indent="-342900">
              <a:buFont typeface="Arial" panose="020B0604020202020204" pitchFamily="34" charset="0"/>
              <a:buChar char="•"/>
            </a:pPr>
            <a:r>
              <a:rPr lang="en-US" sz="2000" dirty="0" smtClean="0">
                <a:latin typeface="Söhne"/>
              </a:rPr>
              <a:t>Instantaneous </a:t>
            </a:r>
            <a:r>
              <a:rPr lang="en-US" sz="2000" dirty="0">
                <a:latin typeface="Söhne"/>
              </a:rPr>
              <a:t>and accurate assessment of rice variety quality with precision and speed is achieved through automated image analysis techniques.</a:t>
            </a:r>
            <a:endParaRPr lang="en-US" sz="2000" dirty="0" smtClean="0">
              <a:latin typeface="Söhne"/>
            </a:endParaRPr>
          </a:p>
          <a:p>
            <a:pPr marL="342900" indent="-342900">
              <a:buFont typeface="Arial" panose="020B0604020202020204" pitchFamily="34" charset="0"/>
              <a:buChar char="•"/>
            </a:pPr>
            <a:r>
              <a:rPr lang="en-US" sz="2000" dirty="0">
                <a:latin typeface="Söhne"/>
              </a:rPr>
              <a:t/>
            </a:r>
            <a:br>
              <a:rPr lang="en-US" sz="2000" dirty="0">
                <a:latin typeface="Söhne"/>
              </a:rPr>
            </a:br>
            <a:r>
              <a:rPr lang="en-US" sz="2000" dirty="0">
                <a:latin typeface="Söhne"/>
              </a:rPr>
              <a:t>Automated image analysis empowers stakeholders, from farmers to policymakers, by providing timely and accurate insights, leading to informed decision-making in </a:t>
            </a:r>
            <a:r>
              <a:rPr lang="en-US" sz="2000" dirty="0" smtClean="0">
                <a:latin typeface="Söhne"/>
              </a:rPr>
              <a:t>agriculture.</a:t>
            </a:r>
          </a:p>
          <a:p>
            <a:pPr marL="342900" indent="-342900">
              <a:buFont typeface="Arial" panose="020B0604020202020204" pitchFamily="34" charset="0"/>
              <a:buChar char="•"/>
            </a:pPr>
            <a:r>
              <a:rPr lang="en-US" sz="2000" dirty="0">
                <a:latin typeface="Söhne"/>
              </a:rPr>
              <a:t/>
            </a:r>
            <a:br>
              <a:rPr lang="en-US" sz="2000" dirty="0">
                <a:latin typeface="Söhne"/>
              </a:rPr>
            </a:br>
            <a:r>
              <a:rPr lang="en-US" sz="2000" dirty="0">
                <a:latin typeface="Söhne"/>
              </a:rPr>
              <a:t>Applying technology in agriculture boosts food security and sustainability, enhancing efficiency and resource management.</a:t>
            </a:r>
            <a:endParaRPr lang="en-US" sz="2000" dirty="0" smtClean="0">
              <a:latin typeface="Söhn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p:cNvSpPr txBox="1"/>
          <p:nvPr/>
        </p:nvSpPr>
        <p:spPr>
          <a:xfrm>
            <a:off x="728889" y="1357604"/>
            <a:ext cx="8826954" cy="5355312"/>
          </a:xfrm>
          <a:prstGeom prst="rect">
            <a:avLst/>
          </a:prstGeom>
          <a:noFill/>
        </p:spPr>
        <p:txBody>
          <a:bodyPr wrap="square" rtlCol="0">
            <a:spAutoFit/>
          </a:bodyPr>
          <a:lstStyle/>
          <a:p>
            <a:r>
              <a:rPr lang="en-IN" b="1" dirty="0" smtClean="0">
                <a:latin typeface="Söhne"/>
              </a:rPr>
              <a:t>Convolutional Neural Networks (CNNs) for Rice Classification</a:t>
            </a:r>
            <a:r>
              <a:rPr lang="en-IN" dirty="0" smtClean="0">
                <a:latin typeface="Söhne"/>
              </a:rPr>
              <a:t>:</a:t>
            </a:r>
          </a:p>
          <a:p>
            <a:pPr marL="285750" indent="-285750">
              <a:buFont typeface="Arial" panose="020B0604020202020204" pitchFamily="34" charset="0"/>
              <a:buChar char="•"/>
            </a:pPr>
            <a:r>
              <a:rPr lang="en-US" dirty="0">
                <a:latin typeface="Söhne"/>
              </a:rPr>
              <a:t>Convolutional Neural Networks (CNNs) are highly effective for rice classification tasks due to their autonomous feature learning and hierarchical feature extraction capabilities from images</a:t>
            </a:r>
            <a:r>
              <a:rPr lang="en-US" dirty="0" smtClean="0">
                <a:latin typeface="Söhne"/>
              </a:rPr>
              <a:t>.</a:t>
            </a:r>
          </a:p>
          <a:p>
            <a:pPr marL="285750" indent="-285750">
              <a:buFont typeface="Arial" panose="020B0604020202020204" pitchFamily="34" charset="0"/>
              <a:buChar char="•"/>
            </a:pPr>
            <a:r>
              <a:rPr lang="en-US" dirty="0" smtClean="0">
                <a:latin typeface="Söhne"/>
              </a:rPr>
              <a:t> </a:t>
            </a:r>
            <a:r>
              <a:rPr lang="en-US" dirty="0">
                <a:latin typeface="Söhne"/>
              </a:rPr>
              <a:t>This enables accurate categorization of rice types based on visual cues, enhancing classification accuracy. By leveraging CNNs, rice classification processes can be automated, leading to streamlined operations and consistent, reliable results.</a:t>
            </a:r>
            <a:endParaRPr lang="en-IN" dirty="0" smtClean="0">
              <a:latin typeface="Söhne"/>
            </a:endParaRPr>
          </a:p>
          <a:p>
            <a:r>
              <a:rPr lang="en-US" b="1" dirty="0" smtClean="0">
                <a:latin typeface="Söhne"/>
              </a:rPr>
              <a:t>Data </a:t>
            </a:r>
            <a:r>
              <a:rPr lang="en-US" b="1" dirty="0">
                <a:latin typeface="Söhne"/>
              </a:rPr>
              <a:t>Preprocessing for Rice </a:t>
            </a:r>
            <a:r>
              <a:rPr lang="en-US" b="1" dirty="0" smtClean="0">
                <a:latin typeface="Söhne"/>
              </a:rPr>
              <a:t>Classification</a:t>
            </a:r>
            <a:r>
              <a:rPr lang="en-US" b="1" dirty="0" smtClean="0">
                <a:latin typeface="Söhne"/>
              </a:rPr>
              <a:t>:</a:t>
            </a:r>
          </a:p>
          <a:p>
            <a:pPr marL="285750" indent="-285750">
              <a:buFont typeface="Arial" panose="020B0604020202020204" pitchFamily="34" charset="0"/>
              <a:buChar char="•"/>
            </a:pPr>
            <a:r>
              <a:rPr lang="en-US" dirty="0">
                <a:latin typeface="Söhne"/>
              </a:rPr>
              <a:t>Load rice grain images from the dataset while ensuring each image is paired with its corresponding rice type label, facilitating supervised learning for accurate classification </a:t>
            </a:r>
            <a:r>
              <a:rPr lang="en-US" dirty="0" smtClean="0">
                <a:latin typeface="Söhne"/>
              </a:rPr>
              <a:t>tasks</a:t>
            </a:r>
          </a:p>
          <a:p>
            <a:pPr marL="285750" indent="-285750">
              <a:buFont typeface="Arial" panose="020B0604020202020204" pitchFamily="34" charset="0"/>
              <a:buChar char="•"/>
            </a:pPr>
            <a:r>
              <a:rPr lang="en-US" dirty="0" smtClean="0">
                <a:latin typeface="Söhne"/>
              </a:rPr>
              <a:t>Normalize </a:t>
            </a:r>
            <a:r>
              <a:rPr lang="en-US" dirty="0">
                <a:latin typeface="Söhne"/>
              </a:rPr>
              <a:t>the pixel intensities of the images to a scale between 0 and 1, promoting uniformity across data samples and assisting training algorithms in achieving better convergence and performance.</a:t>
            </a:r>
            <a:endParaRPr lang="en-US" b="1" dirty="0" smtClean="0">
              <a:latin typeface="Söhne"/>
            </a:endParaRPr>
          </a:p>
          <a:p>
            <a:r>
              <a:rPr lang="en-US" b="1" dirty="0" smtClean="0">
                <a:latin typeface="Söhne"/>
              </a:rPr>
              <a:t>Training </a:t>
            </a:r>
            <a:r>
              <a:rPr lang="en-US" b="1" dirty="0">
                <a:latin typeface="Söhne"/>
              </a:rPr>
              <a:t>Process for Rice </a:t>
            </a:r>
            <a:r>
              <a:rPr lang="en-US" b="1" dirty="0" smtClean="0">
                <a:latin typeface="Söhne"/>
              </a:rPr>
              <a:t>Classification:</a:t>
            </a:r>
          </a:p>
          <a:p>
            <a:pPr marL="285750" indent="-285750">
              <a:buFont typeface="Arial" panose="020B0604020202020204" pitchFamily="34" charset="0"/>
              <a:buChar char="•"/>
            </a:pPr>
            <a:r>
              <a:rPr lang="en-US" dirty="0" smtClean="0">
                <a:latin typeface="Söhne"/>
              </a:rPr>
              <a:t>Train </a:t>
            </a:r>
            <a:r>
              <a:rPr lang="en-US" dirty="0">
                <a:latin typeface="Söhne"/>
              </a:rPr>
              <a:t>the CNN using SGD or Adam to minimize loss, then evaluate its performance on the validation set for generalization and </a:t>
            </a:r>
            <a:r>
              <a:rPr lang="en-US" dirty="0" err="1">
                <a:latin typeface="Söhne"/>
              </a:rPr>
              <a:t>overfitting</a:t>
            </a:r>
            <a:r>
              <a:rPr lang="en-US" dirty="0">
                <a:latin typeface="Söhne"/>
              </a:rPr>
              <a:t> detection.</a:t>
            </a:r>
            <a:endParaRPr lang="en-US" dirty="0" smtClean="0">
              <a:latin typeface="Söhne"/>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571</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STUDENT NAME – HariNivas R REGISTER NO – 711721243031 DEPARTMENT – B.Tech Artificial Intelligence and Data Science </vt:lpstr>
      <vt:lpstr>PROJECT TITLE : Rice Classification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KITE STUDENT</cp:lastModifiedBy>
  <cp:revision>17</cp:revision>
  <dcterms:created xsi:type="dcterms:W3CDTF">2024-04-03T05:17:58Z</dcterms:created>
  <dcterms:modified xsi:type="dcterms:W3CDTF">2024-04-05T09:15:06Z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