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69" r:id="rId2"/>
    <p:sldId id="305" r:id="rId3"/>
    <p:sldId id="261" r:id="rId4"/>
    <p:sldId id="257" r:id="rId5"/>
    <p:sldId id="258" r:id="rId6"/>
    <p:sldId id="277" r:id="rId7"/>
    <p:sldId id="295" r:id="rId8"/>
    <p:sldId id="298" r:id="rId9"/>
    <p:sldId id="273" r:id="rId10"/>
    <p:sldId id="265" r:id="rId11"/>
    <p:sldId id="274" r:id="rId12"/>
    <p:sldId id="275" r:id="rId13"/>
    <p:sldId id="276" r:id="rId14"/>
    <p:sldId id="299" r:id="rId15"/>
    <p:sldId id="300" r:id="rId16"/>
    <p:sldId id="301" r:id="rId17"/>
    <p:sldId id="302" r:id="rId18"/>
    <p:sldId id="268" r:id="rId19"/>
    <p:sldId id="266" r:id="rId20"/>
    <p:sldId id="30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9D7DBA0-D9B8-496E-A09E-55E55E99B2BF}">
          <p14:sldIdLst>
            <p14:sldId id="269"/>
            <p14:sldId id="305"/>
            <p14:sldId id="261"/>
            <p14:sldId id="257"/>
            <p14:sldId id="258"/>
            <p14:sldId id="277"/>
            <p14:sldId id="295"/>
            <p14:sldId id="298"/>
            <p14:sldId id="273"/>
            <p14:sldId id="265"/>
            <p14:sldId id="274"/>
            <p14:sldId id="275"/>
            <p14:sldId id="276"/>
            <p14:sldId id="299"/>
            <p14:sldId id="300"/>
            <p14:sldId id="301"/>
            <p14:sldId id="302"/>
            <p14:sldId id="268"/>
            <p14:sldId id="266"/>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042967" y="1037461"/>
            <a:ext cx="10106061" cy="5152851"/>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9947125" y="723249"/>
            <a:ext cx="1085676" cy="1363305"/>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10829291" y="1094674"/>
            <a:ext cx="247627" cy="44776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3930557" y="673688"/>
            <a:ext cx="1108161" cy="128192"/>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5157624" y="649722"/>
            <a:ext cx="371152" cy="5746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4733007" y="6019681"/>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5233479" y="6161424"/>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2490533" y="2308633"/>
            <a:ext cx="7210800" cy="22408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9066"/>
            </a:lvl1pPr>
            <a:lvl2pPr lvl="1" algn="ctr" rtl="0">
              <a:spcBef>
                <a:spcPts val="0"/>
              </a:spcBef>
              <a:spcAft>
                <a:spcPts val="0"/>
              </a:spcAft>
              <a:buSzPts val="6800"/>
              <a:buNone/>
              <a:defRPr sz="9066"/>
            </a:lvl2pPr>
            <a:lvl3pPr lvl="2" algn="ctr" rtl="0">
              <a:spcBef>
                <a:spcPts val="0"/>
              </a:spcBef>
              <a:spcAft>
                <a:spcPts val="0"/>
              </a:spcAft>
              <a:buSzPts val="6800"/>
              <a:buNone/>
              <a:defRPr sz="9066"/>
            </a:lvl3pPr>
            <a:lvl4pPr lvl="3" algn="ctr" rtl="0">
              <a:spcBef>
                <a:spcPts val="0"/>
              </a:spcBef>
              <a:spcAft>
                <a:spcPts val="0"/>
              </a:spcAft>
              <a:buSzPts val="6800"/>
              <a:buNone/>
              <a:defRPr sz="9066"/>
            </a:lvl4pPr>
            <a:lvl5pPr lvl="4" algn="ctr" rtl="0">
              <a:spcBef>
                <a:spcPts val="0"/>
              </a:spcBef>
              <a:spcAft>
                <a:spcPts val="0"/>
              </a:spcAft>
              <a:buSzPts val="6800"/>
              <a:buNone/>
              <a:defRPr sz="9066"/>
            </a:lvl5pPr>
            <a:lvl6pPr lvl="5" algn="ctr" rtl="0">
              <a:spcBef>
                <a:spcPts val="0"/>
              </a:spcBef>
              <a:spcAft>
                <a:spcPts val="0"/>
              </a:spcAft>
              <a:buSzPts val="6800"/>
              <a:buNone/>
              <a:defRPr sz="9066"/>
            </a:lvl6pPr>
            <a:lvl7pPr lvl="6" algn="ctr" rtl="0">
              <a:spcBef>
                <a:spcPts val="0"/>
              </a:spcBef>
              <a:spcAft>
                <a:spcPts val="0"/>
              </a:spcAft>
              <a:buSzPts val="6800"/>
              <a:buNone/>
              <a:defRPr sz="9066"/>
            </a:lvl7pPr>
            <a:lvl8pPr lvl="7" algn="ctr" rtl="0">
              <a:spcBef>
                <a:spcPts val="0"/>
              </a:spcBef>
              <a:spcAft>
                <a:spcPts val="0"/>
              </a:spcAft>
              <a:buSzPts val="6800"/>
              <a:buNone/>
              <a:defRPr sz="9066"/>
            </a:lvl8pPr>
            <a:lvl9pPr lvl="8" algn="ctr" rtl="0">
              <a:spcBef>
                <a:spcPts val="0"/>
              </a:spcBef>
              <a:spcAft>
                <a:spcPts val="0"/>
              </a:spcAft>
              <a:buSzPts val="6800"/>
              <a:buNone/>
              <a:defRPr sz="9066"/>
            </a:lvl9pPr>
          </a:lstStyle>
          <a:p>
            <a:r>
              <a:rPr lang="en-US"/>
              <a:t>Click to edit Master title style</a:t>
            </a:r>
            <a:endParaRPr/>
          </a:p>
        </p:txBody>
      </p:sp>
      <p:sp>
        <p:nvSpPr>
          <p:cNvPr id="19" name="Google Shape;19;p2"/>
          <p:cNvSpPr/>
          <p:nvPr/>
        </p:nvSpPr>
        <p:spPr>
          <a:xfrm rot="-871776">
            <a:off x="792726" y="883466"/>
            <a:ext cx="1646557" cy="1854183"/>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rot="-5400000">
            <a:off x="728001" y="4316907"/>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rot="1737742">
            <a:off x="10600281" y="5251215"/>
            <a:ext cx="282332" cy="357549"/>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4088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p:cSld name="Blank - Dark">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fld id="{396E023A-1DFA-4BE2-9034-0EA439F3DD12}" type="slidenum">
              <a:rPr lang="en-IN" smtClean="0"/>
              <a:t>‹#›</a:t>
            </a:fld>
            <a:endParaRPr lang="en-IN"/>
          </a:p>
        </p:txBody>
      </p:sp>
      <p:sp>
        <p:nvSpPr>
          <p:cNvPr id="156" name="Google Shape;156;p12"/>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12"/>
          <p:cNvSpPr/>
          <p:nvPr/>
        </p:nvSpPr>
        <p:spPr>
          <a:xfrm rot="-5673298">
            <a:off x="3165457" y="5744019"/>
            <a:ext cx="151047" cy="127156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12"/>
          <p:cNvSpPr/>
          <p:nvPr/>
        </p:nvSpPr>
        <p:spPr>
          <a:xfrm rot="-5673298">
            <a:off x="2951902" y="6246239"/>
            <a:ext cx="107207" cy="53184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12"/>
          <p:cNvSpPr/>
          <p:nvPr/>
        </p:nvSpPr>
        <p:spPr>
          <a:xfrm>
            <a:off x="7453534" y="398834"/>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12"/>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12"/>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12"/>
          <p:cNvSpPr/>
          <p:nvPr/>
        </p:nvSpPr>
        <p:spPr>
          <a:xfrm>
            <a:off x="441550" y="2665959"/>
            <a:ext cx="282121" cy="357283"/>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 name="Google Shape;163;p12"/>
          <p:cNvSpPr/>
          <p:nvPr/>
        </p:nvSpPr>
        <p:spPr>
          <a:xfrm>
            <a:off x="11419718" y="4779372"/>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 name="Google Shape;164;p12"/>
          <p:cNvSpPr/>
          <p:nvPr/>
        </p:nvSpPr>
        <p:spPr>
          <a:xfrm rot="5069525">
            <a:off x="10470846" y="4989089"/>
            <a:ext cx="1085543" cy="1363137"/>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2"/>
          <p:cNvSpPr/>
          <p:nvPr/>
        </p:nvSpPr>
        <p:spPr>
          <a:xfrm rot="5400000">
            <a:off x="407224" y="406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5937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Half">
  <p:cSld name="Blank - Half">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6117867" y="849515"/>
            <a:ext cx="5608848" cy="5482596"/>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grpSp>
        <p:nvGrpSpPr>
          <p:cNvPr id="169" name="Google Shape;169;p13"/>
          <p:cNvGrpSpPr/>
          <p:nvPr/>
        </p:nvGrpSpPr>
        <p:grpSpPr>
          <a:xfrm>
            <a:off x="5836383" y="575418"/>
            <a:ext cx="5814403" cy="5707165"/>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5" name="Google Shape;175;p13"/>
          <p:cNvSpPr/>
          <p:nvPr/>
        </p:nvSpPr>
        <p:spPr>
          <a:xfrm rot="2700000">
            <a:off x="6626279" y="1272902"/>
            <a:ext cx="267959" cy="230468"/>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13"/>
          <p:cNvSpPr/>
          <p:nvPr/>
        </p:nvSpPr>
        <p:spPr>
          <a:xfrm rot="8434612">
            <a:off x="10414313" y="5279020"/>
            <a:ext cx="720367" cy="352413"/>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94113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177"/>
        <p:cNvGrpSpPr/>
        <p:nvPr/>
      </p:nvGrpSpPr>
      <p:grpSpPr>
        <a:xfrm>
          <a:off x="0" y="0"/>
          <a:ext cx="0" cy="0"/>
          <a:chOff x="0" y="0"/>
          <a:chExt cx="0" cy="0"/>
        </a:xfrm>
      </p:grpSpPr>
      <p:sp>
        <p:nvSpPr>
          <p:cNvPr id="178" name="Google Shape;178;p14"/>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96E023A-1DFA-4BE2-9034-0EA439F3DD12}" type="slidenum">
              <a:rPr lang="en-IN" smtClean="0"/>
              <a:t>‹#›</a:t>
            </a:fld>
            <a:endParaRPr lang="en-IN"/>
          </a:p>
        </p:txBody>
      </p:sp>
    </p:spTree>
    <p:extLst>
      <p:ext uri="{BB962C8B-B14F-4D97-AF65-F5344CB8AC3E}">
        <p14:creationId xmlns:p14="http://schemas.microsoft.com/office/powerpoint/2010/main" val="993465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81C2D-3312-4286-A220-90D27F482CB0}"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E023A-1DFA-4BE2-9034-0EA439F3DD12}" type="slidenum">
              <a:rPr lang="en-IN" smtClean="0"/>
              <a:t>‹#›</a:t>
            </a:fld>
            <a:endParaRPr lang="en-IN"/>
          </a:p>
        </p:txBody>
      </p:sp>
    </p:spTree>
    <p:extLst>
      <p:ext uri="{BB962C8B-B14F-4D97-AF65-F5344CB8AC3E}">
        <p14:creationId xmlns:p14="http://schemas.microsoft.com/office/powerpoint/2010/main" val="129775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2"/>
        <p:cNvGrpSpPr/>
        <p:nvPr/>
      </p:nvGrpSpPr>
      <p:grpSpPr>
        <a:xfrm>
          <a:off x="0" y="0"/>
          <a:ext cx="0" cy="0"/>
          <a:chOff x="0" y="0"/>
          <a:chExt cx="0" cy="0"/>
        </a:xfrm>
      </p:grpSpPr>
      <p:sp>
        <p:nvSpPr>
          <p:cNvPr id="23" name="Google Shape;23;p3"/>
          <p:cNvSpPr/>
          <p:nvPr/>
        </p:nvSpPr>
        <p:spPr>
          <a:xfrm rot="-898861">
            <a:off x="986397" y="578171"/>
            <a:ext cx="1949100" cy="2141211"/>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2364667" y="2640033"/>
            <a:ext cx="7462800" cy="8948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25" name="Google Shape;25;p3"/>
          <p:cNvSpPr txBox="1">
            <a:spLocks noGrp="1"/>
          </p:cNvSpPr>
          <p:nvPr>
            <p:ph type="subTitle" idx="1"/>
          </p:nvPr>
        </p:nvSpPr>
        <p:spPr>
          <a:xfrm>
            <a:off x="2364667" y="3552568"/>
            <a:ext cx="7462800" cy="5152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333"/>
              </a:spcBef>
              <a:spcAft>
                <a:spcPts val="0"/>
              </a:spcAft>
              <a:buClr>
                <a:schemeClr val="accent2"/>
              </a:buClr>
              <a:buSzPts val="3000"/>
              <a:buNone/>
              <a:defRPr sz="4000">
                <a:solidFill>
                  <a:schemeClr val="accent2"/>
                </a:solidFill>
              </a:defRPr>
            </a:lvl2pPr>
            <a:lvl3pPr lvl="2" algn="ctr" rtl="0">
              <a:spcBef>
                <a:spcPts val="1333"/>
              </a:spcBef>
              <a:spcAft>
                <a:spcPts val="0"/>
              </a:spcAft>
              <a:buClr>
                <a:schemeClr val="accent2"/>
              </a:buClr>
              <a:buSzPts val="3000"/>
              <a:buNone/>
              <a:defRPr sz="4000">
                <a:solidFill>
                  <a:schemeClr val="accent2"/>
                </a:solidFill>
              </a:defRPr>
            </a:lvl3pPr>
            <a:lvl4pPr lvl="3" algn="ctr" rtl="0">
              <a:spcBef>
                <a:spcPts val="1333"/>
              </a:spcBef>
              <a:spcAft>
                <a:spcPts val="0"/>
              </a:spcAft>
              <a:buClr>
                <a:schemeClr val="accent2"/>
              </a:buClr>
              <a:buSzPts val="3000"/>
              <a:buNone/>
              <a:defRPr sz="4000">
                <a:solidFill>
                  <a:schemeClr val="accent2"/>
                </a:solidFill>
              </a:defRPr>
            </a:lvl4pPr>
            <a:lvl5pPr lvl="4" algn="ctr" rtl="0">
              <a:spcBef>
                <a:spcPts val="1333"/>
              </a:spcBef>
              <a:spcAft>
                <a:spcPts val="0"/>
              </a:spcAft>
              <a:buClr>
                <a:schemeClr val="accent2"/>
              </a:buClr>
              <a:buSzPts val="3000"/>
              <a:buNone/>
              <a:defRPr sz="4000">
                <a:solidFill>
                  <a:schemeClr val="accent2"/>
                </a:solidFill>
              </a:defRPr>
            </a:lvl5pPr>
            <a:lvl6pPr lvl="5" algn="ctr" rtl="0">
              <a:spcBef>
                <a:spcPts val="1333"/>
              </a:spcBef>
              <a:spcAft>
                <a:spcPts val="0"/>
              </a:spcAft>
              <a:buClr>
                <a:schemeClr val="accent2"/>
              </a:buClr>
              <a:buSzPts val="3000"/>
              <a:buNone/>
              <a:defRPr sz="4000">
                <a:solidFill>
                  <a:schemeClr val="accent2"/>
                </a:solidFill>
              </a:defRPr>
            </a:lvl6pPr>
            <a:lvl7pPr lvl="6" algn="ctr" rtl="0">
              <a:spcBef>
                <a:spcPts val="1333"/>
              </a:spcBef>
              <a:spcAft>
                <a:spcPts val="0"/>
              </a:spcAft>
              <a:buClr>
                <a:schemeClr val="accent2"/>
              </a:buClr>
              <a:buSzPts val="3000"/>
              <a:buNone/>
              <a:defRPr sz="4000">
                <a:solidFill>
                  <a:schemeClr val="accent2"/>
                </a:solidFill>
              </a:defRPr>
            </a:lvl7pPr>
            <a:lvl8pPr lvl="7" algn="ctr" rtl="0">
              <a:spcBef>
                <a:spcPts val="1333"/>
              </a:spcBef>
              <a:spcAft>
                <a:spcPts val="0"/>
              </a:spcAft>
              <a:buClr>
                <a:schemeClr val="accent2"/>
              </a:buClr>
              <a:buSzPts val="3000"/>
              <a:buNone/>
              <a:defRPr sz="4000">
                <a:solidFill>
                  <a:schemeClr val="accent2"/>
                </a:solidFill>
              </a:defRPr>
            </a:lvl8pPr>
            <a:lvl9pPr lvl="8" algn="ctr" rtl="0">
              <a:spcBef>
                <a:spcPts val="1333"/>
              </a:spcBef>
              <a:spcAft>
                <a:spcPts val="1333"/>
              </a:spcAft>
              <a:buClr>
                <a:schemeClr val="accent2"/>
              </a:buClr>
              <a:buSzPts val="3000"/>
              <a:buNone/>
              <a:defRPr sz="4000">
                <a:solidFill>
                  <a:schemeClr val="accent2"/>
                </a:solidFill>
              </a:defRPr>
            </a:lvl9pPr>
          </a:lstStyle>
          <a:p>
            <a:r>
              <a:rPr lang="en-US"/>
              <a:t>Click to edit Master subtitle style</a:t>
            </a:r>
            <a:endParaRPr/>
          </a:p>
        </p:txBody>
      </p:sp>
      <p:sp>
        <p:nvSpPr>
          <p:cNvPr id="26" name="Google Shape;26;p3"/>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3"/>
          <p:cNvSpPr/>
          <p:nvPr/>
        </p:nvSpPr>
        <p:spPr>
          <a:xfrm rot="4673461">
            <a:off x="10062169" y="4833925"/>
            <a:ext cx="1085385" cy="136293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3"/>
          <p:cNvSpPr/>
          <p:nvPr/>
        </p:nvSpPr>
        <p:spPr>
          <a:xfrm rot="4673461">
            <a:off x="10662533" y="5726429"/>
            <a:ext cx="247560" cy="44764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3"/>
          <p:cNvSpPr/>
          <p:nvPr/>
        </p:nvSpPr>
        <p:spPr>
          <a:xfrm rot="-5167633">
            <a:off x="450936" y="4656294"/>
            <a:ext cx="1108065" cy="128181"/>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3"/>
          <p:cNvSpPr/>
          <p:nvPr/>
        </p:nvSpPr>
        <p:spPr>
          <a:xfrm rot="-5167633">
            <a:off x="818716" y="3831037"/>
            <a:ext cx="371120" cy="57460"/>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3"/>
          <p:cNvSpPr/>
          <p:nvPr/>
        </p:nvSpPr>
        <p:spPr>
          <a:xfrm>
            <a:off x="7016333" y="616327"/>
            <a:ext cx="908065" cy="285776"/>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3"/>
          <p:cNvSpPr/>
          <p:nvPr/>
        </p:nvSpPr>
        <p:spPr>
          <a:xfrm>
            <a:off x="3772882" y="6015481"/>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3"/>
          <p:cNvSpPr/>
          <p:nvPr/>
        </p:nvSpPr>
        <p:spPr>
          <a:xfrm>
            <a:off x="5746073" y="605997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3"/>
          <p:cNvSpPr/>
          <p:nvPr/>
        </p:nvSpPr>
        <p:spPr>
          <a:xfrm>
            <a:off x="10280983" y="889496"/>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35;p3"/>
          <p:cNvSpPr/>
          <p:nvPr/>
        </p:nvSpPr>
        <p:spPr>
          <a:xfrm>
            <a:off x="10487272" y="822701"/>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1515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
        <p:cNvGrpSpPr/>
        <p:nvPr/>
      </p:nvGrpSpPr>
      <p:grpSpPr>
        <a:xfrm>
          <a:off x="0" y="0"/>
          <a:ext cx="0" cy="0"/>
          <a:chOff x="0" y="0"/>
          <a:chExt cx="0" cy="0"/>
        </a:xfrm>
      </p:grpSpPr>
      <p:sp>
        <p:nvSpPr>
          <p:cNvPr id="37" name="Google Shape;37;p4"/>
          <p:cNvSpPr/>
          <p:nvPr/>
        </p:nvSpPr>
        <p:spPr>
          <a:xfrm>
            <a:off x="2281785" y="1406383"/>
            <a:ext cx="3939" cy="1863"/>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4"/>
          <p:cNvSpPr/>
          <p:nvPr/>
        </p:nvSpPr>
        <p:spPr>
          <a:xfrm>
            <a:off x="1053255" y="674684"/>
            <a:ext cx="10558975" cy="5828245"/>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4"/>
          <p:cNvSpPr/>
          <p:nvPr/>
        </p:nvSpPr>
        <p:spPr>
          <a:xfrm>
            <a:off x="705895" y="466400"/>
            <a:ext cx="10750127" cy="6016339"/>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40" name="Google Shape;40;p4"/>
          <p:cNvGrpSpPr/>
          <p:nvPr/>
        </p:nvGrpSpPr>
        <p:grpSpPr>
          <a:xfrm>
            <a:off x="733633" y="491494"/>
            <a:ext cx="1170972" cy="83671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2285733" y="1582433"/>
            <a:ext cx="7620400" cy="36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Nunito SemiBold"/>
              <a:buChar char="✗"/>
              <a:defRPr sz="3733">
                <a:latin typeface="Nunito SemiBold"/>
                <a:ea typeface="Nunito SemiBold"/>
                <a:cs typeface="Nunito SemiBold"/>
                <a:sym typeface="Nunito SemiBold"/>
              </a:defRPr>
            </a:lvl1pPr>
            <a:lvl2pPr marL="1219170" lvl="1"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2pPr>
            <a:lvl3pPr marL="1828754" lvl="2"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3pPr>
            <a:lvl4pPr marL="2438339" lvl="3"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4pPr>
            <a:lvl5pPr marL="3047924" lvl="4"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5pPr>
            <a:lvl6pPr marL="3657509" lvl="5"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6pPr>
            <a:lvl7pPr marL="4267093" lvl="6"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7pPr>
            <a:lvl8pPr marL="4876678" lvl="7"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8pPr>
            <a:lvl9pPr marL="5486263" lvl="8" indent="-541853" algn="ctr" rtl="0">
              <a:spcBef>
                <a:spcPts val="1333"/>
              </a:spcBef>
              <a:spcAft>
                <a:spcPts val="1333"/>
              </a:spcAft>
              <a:buSzPts val="2800"/>
              <a:buFont typeface="Nunito SemiBold"/>
              <a:buChar char="■"/>
              <a:defRPr sz="3733">
                <a:latin typeface="Nunito SemiBold"/>
                <a:ea typeface="Nunito SemiBold"/>
                <a:cs typeface="Nunito SemiBold"/>
                <a:sym typeface="Nunito SemiBold"/>
              </a:defRPr>
            </a:lvl9pPr>
          </a:lstStyle>
          <a:p>
            <a:pPr lvl="0"/>
            <a:r>
              <a:rPr lang="en-US"/>
              <a:t>Click to edit Master text styles</a:t>
            </a:r>
          </a:p>
        </p:txBody>
      </p:sp>
      <p:sp>
        <p:nvSpPr>
          <p:cNvPr id="47" name="Google Shape;47;p4"/>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48" name="Google Shape;48;p4"/>
          <p:cNvSpPr/>
          <p:nvPr/>
        </p:nvSpPr>
        <p:spPr>
          <a:xfrm rot="-10653455">
            <a:off x="411872" y="4549353"/>
            <a:ext cx="1086664" cy="136454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4"/>
          <p:cNvSpPr/>
          <p:nvPr/>
        </p:nvSpPr>
        <p:spPr>
          <a:xfrm rot="5624237">
            <a:off x="11052895" y="3822455"/>
            <a:ext cx="720159" cy="352312"/>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 name="Google Shape;50;p4"/>
          <p:cNvSpPr/>
          <p:nvPr/>
        </p:nvSpPr>
        <p:spPr>
          <a:xfrm rot="5400000">
            <a:off x="8345524" y="-158950"/>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4"/>
          <p:cNvSpPr/>
          <p:nvPr/>
        </p:nvSpPr>
        <p:spPr>
          <a:xfrm rot="5400000">
            <a:off x="8612885" y="97747"/>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4"/>
          <p:cNvSpPr/>
          <p:nvPr/>
        </p:nvSpPr>
        <p:spPr>
          <a:xfrm flipH="1">
            <a:off x="648134" y="338347"/>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4"/>
          <p:cNvSpPr/>
          <p:nvPr/>
        </p:nvSpPr>
        <p:spPr>
          <a:xfrm flipH="1">
            <a:off x="679413" y="307517"/>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6928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sp>
        <p:nvSpPr>
          <p:cNvPr id="55" name="Google Shape;55;p5"/>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5"/>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5"/>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59" name="Google Shape;59;p5"/>
          <p:cNvSpPr txBox="1">
            <a:spLocks noGrp="1"/>
          </p:cNvSpPr>
          <p:nvPr>
            <p:ph type="body" idx="1"/>
          </p:nvPr>
        </p:nvSpPr>
        <p:spPr>
          <a:xfrm>
            <a:off x="1584233" y="2008467"/>
            <a:ext cx="8568400" cy="3787200"/>
          </a:xfrm>
          <a:prstGeom prst="rect">
            <a:avLst/>
          </a:prstGeom>
        </p:spPr>
        <p:txBody>
          <a:bodyPr spcFirstLastPara="1" wrap="square" lIns="0" tIns="0" rIns="0" bIns="0" anchor="t" anchorCtr="0">
            <a:noAutofit/>
          </a:bodyPr>
          <a:lstStyle>
            <a:lvl1pPr marL="609585" lvl="0" indent="-491054" rtl="0">
              <a:spcBef>
                <a:spcPts val="0"/>
              </a:spcBef>
              <a:spcAft>
                <a:spcPts val="0"/>
              </a:spcAft>
              <a:buSzPts val="2200"/>
              <a:buChar char="✗"/>
              <a:defRPr/>
            </a:lvl1pPr>
            <a:lvl2pPr marL="1219170" lvl="1" indent="-491054" rtl="0">
              <a:spcBef>
                <a:spcPts val="1333"/>
              </a:spcBef>
              <a:spcAft>
                <a:spcPts val="0"/>
              </a:spcAft>
              <a:buSzPts val="2200"/>
              <a:buChar char="✗"/>
              <a:defRPr/>
            </a:lvl2pPr>
            <a:lvl3pPr marL="1828754" lvl="2" indent="-491054" rtl="0">
              <a:spcBef>
                <a:spcPts val="1333"/>
              </a:spcBef>
              <a:spcAft>
                <a:spcPts val="0"/>
              </a:spcAft>
              <a:buSzPts val="2200"/>
              <a:buChar char="■"/>
              <a:defRPr/>
            </a:lvl3pPr>
            <a:lvl4pPr marL="2438339" lvl="3" indent="-491054" rtl="0">
              <a:spcBef>
                <a:spcPts val="1333"/>
              </a:spcBef>
              <a:spcAft>
                <a:spcPts val="0"/>
              </a:spcAft>
              <a:buSzPts val="2200"/>
              <a:buChar char="●"/>
              <a:defRPr/>
            </a:lvl4pPr>
            <a:lvl5pPr marL="3047924" lvl="4" indent="-491054" rtl="0">
              <a:spcBef>
                <a:spcPts val="1333"/>
              </a:spcBef>
              <a:spcAft>
                <a:spcPts val="0"/>
              </a:spcAft>
              <a:buSzPts val="2200"/>
              <a:buChar char="○"/>
              <a:defRPr/>
            </a:lvl5pPr>
            <a:lvl6pPr marL="3657509" lvl="5" indent="-491054" rtl="0">
              <a:spcBef>
                <a:spcPts val="1333"/>
              </a:spcBef>
              <a:spcAft>
                <a:spcPts val="0"/>
              </a:spcAft>
              <a:buSzPts val="2200"/>
              <a:buChar char="■"/>
              <a:defRPr/>
            </a:lvl6pPr>
            <a:lvl7pPr marL="4267093" lvl="6" indent="-491054" rtl="0">
              <a:spcBef>
                <a:spcPts val="1333"/>
              </a:spcBef>
              <a:spcAft>
                <a:spcPts val="0"/>
              </a:spcAft>
              <a:buSzPts val="2200"/>
              <a:buChar char="●"/>
              <a:defRPr/>
            </a:lvl7pPr>
            <a:lvl8pPr marL="4876678" lvl="7" indent="-491054" rtl="0">
              <a:spcBef>
                <a:spcPts val="1333"/>
              </a:spcBef>
              <a:spcAft>
                <a:spcPts val="0"/>
              </a:spcAft>
              <a:buSzPts val="2200"/>
              <a:buChar char="○"/>
              <a:defRPr/>
            </a:lvl8pPr>
            <a:lvl9pPr marL="5486263" lvl="8" indent="-491054" rtl="0">
              <a:spcBef>
                <a:spcPts val="1333"/>
              </a:spcBef>
              <a:spcAft>
                <a:spcPts val="1333"/>
              </a:spcAft>
              <a:buSzPts val="2200"/>
              <a:buChar char="■"/>
              <a:defRPr/>
            </a:lvl9pPr>
          </a:lstStyle>
          <a:p>
            <a:pPr lvl="0"/>
            <a:r>
              <a:rPr lang="en-US"/>
              <a:t>Click to edit Master text styles</a:t>
            </a:r>
          </a:p>
        </p:txBody>
      </p:sp>
      <p:sp>
        <p:nvSpPr>
          <p:cNvPr id="60" name="Google Shape;60;p5"/>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61" name="Google Shape;61;p5"/>
          <p:cNvSpPr/>
          <p:nvPr/>
        </p:nvSpPr>
        <p:spPr>
          <a:xfrm>
            <a:off x="4287149" y="494923"/>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5"/>
          <p:cNvSpPr/>
          <p:nvPr/>
        </p:nvSpPr>
        <p:spPr>
          <a:xfrm>
            <a:off x="6260340" y="53941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5"/>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5"/>
          <p:cNvSpPr/>
          <p:nvPr/>
        </p:nvSpPr>
        <p:spPr>
          <a:xfrm>
            <a:off x="326324" y="5459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5"/>
          <p:cNvSpPr/>
          <p:nvPr/>
        </p:nvSpPr>
        <p:spPr>
          <a:xfrm>
            <a:off x="11437699" y="3943239"/>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5"/>
          <p:cNvSpPr/>
          <p:nvPr/>
        </p:nvSpPr>
        <p:spPr>
          <a:xfrm>
            <a:off x="6471862" y="6143069"/>
            <a:ext cx="1135532" cy="20688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5"/>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73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 + 1 column half">
    <p:spTree>
      <p:nvGrpSpPr>
        <p:cNvPr id="1" name="Shape 68"/>
        <p:cNvGrpSpPr/>
        <p:nvPr/>
      </p:nvGrpSpPr>
      <p:grpSpPr>
        <a:xfrm>
          <a:off x="0" y="0"/>
          <a:ext cx="0" cy="0"/>
          <a:chOff x="0" y="0"/>
          <a:chExt cx="0" cy="0"/>
        </a:xfrm>
      </p:grpSpPr>
      <p:sp>
        <p:nvSpPr>
          <p:cNvPr id="69" name="Google Shape;69;p6"/>
          <p:cNvSpPr/>
          <p:nvPr/>
        </p:nvSpPr>
        <p:spPr>
          <a:xfrm>
            <a:off x="0" y="0"/>
            <a:ext cx="12192000" cy="68580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6"/>
          <p:cNvSpPr/>
          <p:nvPr/>
        </p:nvSpPr>
        <p:spPr>
          <a:xfrm rot="10800000">
            <a:off x="637494" y="665999"/>
            <a:ext cx="5188773" cy="5852601"/>
          </a:xfrm>
          <a:custGeom>
            <a:avLst/>
            <a:gdLst/>
            <a:ahLst/>
            <a:cxnLst/>
            <a:rect l="l" t="t" r="r" b="b"/>
            <a:pathLst>
              <a:path w="873041" h="513236" extrusionOk="0">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6"/>
          <p:cNvSpPr/>
          <p:nvPr/>
        </p:nvSpPr>
        <p:spPr>
          <a:xfrm>
            <a:off x="479518" y="494934"/>
            <a:ext cx="5158861" cy="5867065"/>
          </a:xfrm>
          <a:custGeom>
            <a:avLst/>
            <a:gdLst/>
            <a:ahLst/>
            <a:cxnLst/>
            <a:rect l="l" t="t" r="r" b="b"/>
            <a:pathLst>
              <a:path w="1717712" h="1953518" extrusionOk="0">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6"/>
          <p:cNvSpPr txBox="1">
            <a:spLocks noGrp="1"/>
          </p:cNvSpPr>
          <p:nvPr>
            <p:ph type="title"/>
          </p:nvPr>
        </p:nvSpPr>
        <p:spPr>
          <a:xfrm>
            <a:off x="1177833" y="1339984"/>
            <a:ext cx="3839200" cy="12692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73" name="Google Shape;73;p6"/>
          <p:cNvSpPr txBox="1">
            <a:spLocks noGrp="1"/>
          </p:cNvSpPr>
          <p:nvPr>
            <p:ph type="body" idx="1"/>
          </p:nvPr>
        </p:nvSpPr>
        <p:spPr>
          <a:xfrm>
            <a:off x="1178033" y="2771217"/>
            <a:ext cx="3839200" cy="2746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pPr lvl="0"/>
            <a:r>
              <a:rPr lang="en-US"/>
              <a:t>Click to edit Master text styles</a:t>
            </a:r>
          </a:p>
        </p:txBody>
      </p:sp>
      <p:sp>
        <p:nvSpPr>
          <p:cNvPr id="74" name="Google Shape;74;p6"/>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75" name="Google Shape;75;p6"/>
          <p:cNvSpPr/>
          <p:nvPr/>
        </p:nvSpPr>
        <p:spPr>
          <a:xfrm rot="5400000">
            <a:off x="4819390" y="3442248"/>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6"/>
          <p:cNvSpPr/>
          <p:nvPr/>
        </p:nvSpPr>
        <p:spPr>
          <a:xfrm rot="5400000">
            <a:off x="5540742" y="469717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6"/>
          <p:cNvSpPr/>
          <p:nvPr/>
        </p:nvSpPr>
        <p:spPr>
          <a:xfrm rot="10800000">
            <a:off x="723383" y="5986900"/>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6"/>
          <p:cNvSpPr/>
          <p:nvPr/>
        </p:nvSpPr>
        <p:spPr>
          <a:xfrm rot="5130764">
            <a:off x="330190" y="549114"/>
            <a:ext cx="994517" cy="1033772"/>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6"/>
          <p:cNvSpPr/>
          <p:nvPr/>
        </p:nvSpPr>
        <p:spPr>
          <a:xfrm>
            <a:off x="3993032" y="400739"/>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6"/>
          <p:cNvSpPr/>
          <p:nvPr/>
        </p:nvSpPr>
        <p:spPr>
          <a:xfrm>
            <a:off x="1994262" y="6170762"/>
            <a:ext cx="1135532" cy="20688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6"/>
          <p:cNvSpPr/>
          <p:nvPr/>
        </p:nvSpPr>
        <p:spPr>
          <a:xfrm rot="10800000">
            <a:off x="727688" y="6240338"/>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7775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2"/>
        <p:cNvGrpSpPr/>
        <p:nvPr/>
      </p:nvGrpSpPr>
      <p:grpSpPr>
        <a:xfrm>
          <a:off x="0" y="0"/>
          <a:ext cx="0" cy="0"/>
          <a:chOff x="0" y="0"/>
          <a:chExt cx="0" cy="0"/>
        </a:xfrm>
      </p:grpSpPr>
      <p:sp>
        <p:nvSpPr>
          <p:cNvPr id="83" name="Google Shape;83;p7"/>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7"/>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7"/>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87" name="Google Shape;87;p7"/>
          <p:cNvSpPr txBox="1">
            <a:spLocks noGrp="1"/>
          </p:cNvSpPr>
          <p:nvPr>
            <p:ph type="body" idx="1"/>
          </p:nvPr>
        </p:nvSpPr>
        <p:spPr>
          <a:xfrm>
            <a:off x="1584233"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pPr lvl="0"/>
            <a:r>
              <a:rPr lang="en-US"/>
              <a:t>Click to edit Master text styles</a:t>
            </a:r>
          </a:p>
        </p:txBody>
      </p:sp>
      <p:sp>
        <p:nvSpPr>
          <p:cNvPr id="88" name="Google Shape;88;p7"/>
          <p:cNvSpPr txBox="1">
            <a:spLocks noGrp="1"/>
          </p:cNvSpPr>
          <p:nvPr>
            <p:ph type="body" idx="2"/>
          </p:nvPr>
        </p:nvSpPr>
        <p:spPr>
          <a:xfrm>
            <a:off x="6149152"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pPr lvl="0"/>
            <a:r>
              <a:rPr lang="en-US"/>
              <a:t>Click to edit Master text styles</a:t>
            </a:r>
          </a:p>
        </p:txBody>
      </p:sp>
      <p:sp>
        <p:nvSpPr>
          <p:cNvPr id="89" name="Google Shape;89;p7"/>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90" name="Google Shape;90;p7"/>
          <p:cNvSpPr/>
          <p:nvPr/>
        </p:nvSpPr>
        <p:spPr>
          <a:xfrm>
            <a:off x="10851766" y="316035"/>
            <a:ext cx="985341" cy="1237312"/>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7"/>
          <p:cNvSpPr/>
          <p:nvPr/>
        </p:nvSpPr>
        <p:spPr>
          <a:xfrm>
            <a:off x="11396892" y="3796060"/>
            <a:ext cx="349497" cy="308144"/>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7"/>
          <p:cNvSpPr/>
          <p:nvPr/>
        </p:nvSpPr>
        <p:spPr>
          <a:xfrm>
            <a:off x="5902355" y="6299608"/>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7"/>
          <p:cNvSpPr/>
          <p:nvPr/>
        </p:nvSpPr>
        <p:spPr>
          <a:xfrm>
            <a:off x="7158362" y="6340678"/>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7"/>
          <p:cNvSpPr/>
          <p:nvPr/>
        </p:nvSpPr>
        <p:spPr>
          <a:xfrm>
            <a:off x="7384870" y="6340232"/>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7"/>
          <p:cNvSpPr/>
          <p:nvPr/>
        </p:nvSpPr>
        <p:spPr>
          <a:xfrm>
            <a:off x="434048" y="1370193"/>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7"/>
          <p:cNvSpPr/>
          <p:nvPr/>
        </p:nvSpPr>
        <p:spPr>
          <a:xfrm>
            <a:off x="342669" y="1494769"/>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2634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97"/>
        <p:cNvGrpSpPr/>
        <p:nvPr/>
      </p:nvGrpSpPr>
      <p:grpSpPr>
        <a:xfrm>
          <a:off x="0" y="0"/>
          <a:ext cx="0" cy="0"/>
          <a:chOff x="0" y="0"/>
          <a:chExt cx="0" cy="0"/>
        </a:xfrm>
      </p:grpSpPr>
      <p:sp>
        <p:nvSpPr>
          <p:cNvPr id="98" name="Google Shape;98;p8"/>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8"/>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8"/>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02" name="Google Shape;102;p8"/>
          <p:cNvSpPr txBox="1">
            <a:spLocks noGrp="1"/>
          </p:cNvSpPr>
          <p:nvPr>
            <p:ph type="body" idx="1"/>
          </p:nvPr>
        </p:nvSpPr>
        <p:spPr>
          <a:xfrm>
            <a:off x="1584233"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103" name="Google Shape;103;p8"/>
          <p:cNvSpPr txBox="1">
            <a:spLocks noGrp="1"/>
          </p:cNvSpPr>
          <p:nvPr>
            <p:ph type="body" idx="2"/>
          </p:nvPr>
        </p:nvSpPr>
        <p:spPr>
          <a:xfrm>
            <a:off x="4533851"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104" name="Google Shape;104;p8"/>
          <p:cNvSpPr txBox="1">
            <a:spLocks noGrp="1"/>
          </p:cNvSpPr>
          <p:nvPr>
            <p:ph type="body" idx="3"/>
          </p:nvPr>
        </p:nvSpPr>
        <p:spPr>
          <a:xfrm>
            <a:off x="7483468"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105" name="Google Shape;105;p8"/>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106" name="Google Shape;106;p8"/>
          <p:cNvSpPr/>
          <p:nvPr/>
        </p:nvSpPr>
        <p:spPr>
          <a:xfrm rot="10338673">
            <a:off x="11663971" y="1555035"/>
            <a:ext cx="151213" cy="127296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8"/>
          <p:cNvSpPr/>
          <p:nvPr/>
        </p:nvSpPr>
        <p:spPr>
          <a:xfrm rot="10338673">
            <a:off x="11831130" y="2153643"/>
            <a:ext cx="107325" cy="532427"/>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8"/>
          <p:cNvSpPr/>
          <p:nvPr/>
        </p:nvSpPr>
        <p:spPr>
          <a:xfrm>
            <a:off x="4203022" y="508141"/>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8"/>
          <p:cNvSpPr/>
          <p:nvPr/>
        </p:nvSpPr>
        <p:spPr>
          <a:xfrm>
            <a:off x="5459028" y="549211"/>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8"/>
          <p:cNvSpPr/>
          <p:nvPr/>
        </p:nvSpPr>
        <p:spPr>
          <a:xfrm>
            <a:off x="5685536" y="548765"/>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1" name="Google Shape;111;p8"/>
          <p:cNvSpPr/>
          <p:nvPr/>
        </p:nvSpPr>
        <p:spPr>
          <a:xfrm rot="5534346">
            <a:off x="29788" y="4545749"/>
            <a:ext cx="908759" cy="285993"/>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 name="Google Shape;112;p8"/>
          <p:cNvSpPr/>
          <p:nvPr/>
        </p:nvSpPr>
        <p:spPr>
          <a:xfrm>
            <a:off x="8122707" y="6354739"/>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 name="Google Shape;113;p8"/>
          <p:cNvSpPr/>
          <p:nvPr/>
        </p:nvSpPr>
        <p:spPr>
          <a:xfrm>
            <a:off x="8623179" y="6496483"/>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840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9"/>
        <p:cNvGrpSpPr/>
        <p:nvPr/>
      </p:nvGrpSpPr>
      <p:grpSpPr>
        <a:xfrm>
          <a:off x="0" y="0"/>
          <a:ext cx="0" cy="0"/>
          <a:chOff x="0" y="0"/>
          <a:chExt cx="0" cy="0"/>
        </a:xfrm>
      </p:grpSpPr>
      <p:sp>
        <p:nvSpPr>
          <p:cNvPr id="130" name="Google Shape;130;p10"/>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10"/>
          <p:cNvSpPr/>
          <p:nvPr/>
        </p:nvSpPr>
        <p:spPr>
          <a:xfrm>
            <a:off x="856700" y="5622168"/>
            <a:ext cx="7853765" cy="750185"/>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 name="Google Shape;132;p10"/>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0"/>
          <p:cNvSpPr txBox="1">
            <a:spLocks noGrp="1"/>
          </p:cNvSpPr>
          <p:nvPr>
            <p:ph type="body" idx="1"/>
          </p:nvPr>
        </p:nvSpPr>
        <p:spPr>
          <a:xfrm>
            <a:off x="1097435" y="5682411"/>
            <a:ext cx="7363600" cy="521600"/>
          </a:xfrm>
          <a:prstGeom prst="rect">
            <a:avLst/>
          </a:prstGeom>
        </p:spPr>
        <p:txBody>
          <a:bodyPr spcFirstLastPara="1" wrap="square" lIns="0" tIns="0" rIns="0" bIns="0" anchor="ctr" anchorCtr="0">
            <a:noAutofit/>
          </a:bodyPr>
          <a:lstStyle>
            <a:lvl1pPr marL="609585" lvl="0" indent="-304792" rtl="0">
              <a:spcBef>
                <a:spcPts val="0"/>
              </a:spcBef>
              <a:spcAft>
                <a:spcPts val="0"/>
              </a:spcAft>
              <a:buSzPts val="1600"/>
              <a:buNone/>
              <a:defRPr sz="2133"/>
            </a:lvl1pPr>
          </a:lstStyle>
          <a:p>
            <a:pPr lvl="0"/>
            <a:r>
              <a:rPr lang="en-US"/>
              <a:t>Click to edit Master text styles</a:t>
            </a:r>
          </a:p>
        </p:txBody>
      </p:sp>
      <p:sp>
        <p:nvSpPr>
          <p:cNvPr id="134" name="Google Shape;134;p10"/>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135" name="Google Shape;135;p10"/>
          <p:cNvSpPr/>
          <p:nvPr/>
        </p:nvSpPr>
        <p:spPr>
          <a:xfrm rot="5400000">
            <a:off x="416224" y="406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 name="Google Shape;136;p10"/>
          <p:cNvSpPr/>
          <p:nvPr/>
        </p:nvSpPr>
        <p:spPr>
          <a:xfrm rot="-9525180">
            <a:off x="337132" y="5811193"/>
            <a:ext cx="387347" cy="30844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10"/>
          <p:cNvSpPr/>
          <p:nvPr/>
        </p:nvSpPr>
        <p:spPr>
          <a:xfrm rot="-9525180">
            <a:off x="290359" y="6017223"/>
            <a:ext cx="176653" cy="121715"/>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10"/>
          <p:cNvSpPr/>
          <p:nvPr/>
        </p:nvSpPr>
        <p:spPr>
          <a:xfrm rot="-167066">
            <a:off x="6578987" y="484853"/>
            <a:ext cx="1184192" cy="81985"/>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10"/>
          <p:cNvSpPr/>
          <p:nvPr/>
        </p:nvSpPr>
        <p:spPr>
          <a:xfrm rot="-167066">
            <a:off x="7835157" y="490943"/>
            <a:ext cx="115852"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10"/>
          <p:cNvSpPr/>
          <p:nvPr/>
        </p:nvSpPr>
        <p:spPr>
          <a:xfrm rot="-167066">
            <a:off x="8061517" y="472613"/>
            <a:ext cx="399635"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10"/>
          <p:cNvSpPr/>
          <p:nvPr/>
        </p:nvSpPr>
        <p:spPr>
          <a:xfrm rot="5400000">
            <a:off x="11040351" y="3327685"/>
            <a:ext cx="1134187" cy="206636"/>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5438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type="blank">
  <p:cSld name="Blank - Light">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96E023A-1DFA-4BE2-9034-0EA439F3DD12}" type="slidenum">
              <a:rPr lang="en-IN" smtClean="0"/>
              <a:t>‹#›</a:t>
            </a:fld>
            <a:endParaRPr lang="en-IN"/>
          </a:p>
        </p:txBody>
      </p:sp>
      <p:sp>
        <p:nvSpPr>
          <p:cNvPr id="144" name="Google Shape;144;p11"/>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 name="Google Shape;145;p11"/>
          <p:cNvSpPr/>
          <p:nvPr/>
        </p:nvSpPr>
        <p:spPr>
          <a:xfrm rot="-5673298">
            <a:off x="3165457" y="5744019"/>
            <a:ext cx="151047" cy="127156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1"/>
          <p:cNvSpPr/>
          <p:nvPr/>
        </p:nvSpPr>
        <p:spPr>
          <a:xfrm rot="-5673298">
            <a:off x="2951902" y="6246239"/>
            <a:ext cx="107207" cy="53184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 name="Google Shape;147;p11"/>
          <p:cNvSpPr/>
          <p:nvPr/>
        </p:nvSpPr>
        <p:spPr>
          <a:xfrm>
            <a:off x="7453534" y="398834"/>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 name="Google Shape;148;p11"/>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 name="Google Shape;149;p11"/>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11"/>
          <p:cNvSpPr/>
          <p:nvPr/>
        </p:nvSpPr>
        <p:spPr>
          <a:xfrm>
            <a:off x="441550" y="2665959"/>
            <a:ext cx="282121" cy="357283"/>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 name="Google Shape;151;p11"/>
          <p:cNvSpPr/>
          <p:nvPr/>
        </p:nvSpPr>
        <p:spPr>
          <a:xfrm>
            <a:off x="11419718" y="4779372"/>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11"/>
          <p:cNvSpPr/>
          <p:nvPr/>
        </p:nvSpPr>
        <p:spPr>
          <a:xfrm rot="5069525">
            <a:off x="10470846" y="4989089"/>
            <a:ext cx="1085543" cy="1363137"/>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1"/>
          <p:cNvSpPr/>
          <p:nvPr/>
        </p:nvSpPr>
        <p:spPr>
          <a:xfrm rot="5400000">
            <a:off x="407224" y="406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0694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77833" y="911467"/>
            <a:ext cx="8568400" cy="52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584233" y="2008467"/>
            <a:ext cx="8568400" cy="37872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05833" y="6257835"/>
            <a:ext cx="731600" cy="400400"/>
          </a:xfrm>
          <a:prstGeom prst="rect">
            <a:avLst/>
          </a:prstGeom>
          <a:noFill/>
          <a:ln>
            <a:noFill/>
          </a:ln>
        </p:spPr>
        <p:txBody>
          <a:bodyPr spcFirstLastPara="1" wrap="square" lIns="0" tIns="0" rIns="0" bIns="0" anchor="ctr" anchorCtr="0">
            <a:noAutofit/>
          </a:bodyPr>
          <a:lstStyle>
            <a:lvl1pPr lvl="0" algn="r" rtl="0">
              <a:buNone/>
              <a:defRPr sz="2000" b="1">
                <a:solidFill>
                  <a:schemeClr val="dk2"/>
                </a:solidFill>
                <a:latin typeface="Amatic SC"/>
                <a:ea typeface="Amatic SC"/>
                <a:cs typeface="Amatic SC"/>
                <a:sym typeface="Amatic SC"/>
              </a:defRPr>
            </a:lvl1pPr>
            <a:lvl2pPr lvl="1" algn="r" rtl="0">
              <a:buNone/>
              <a:defRPr sz="2000" b="1">
                <a:solidFill>
                  <a:schemeClr val="dk2"/>
                </a:solidFill>
                <a:latin typeface="Amatic SC"/>
                <a:ea typeface="Amatic SC"/>
                <a:cs typeface="Amatic SC"/>
                <a:sym typeface="Amatic SC"/>
              </a:defRPr>
            </a:lvl2pPr>
            <a:lvl3pPr lvl="2" algn="r" rtl="0">
              <a:buNone/>
              <a:defRPr sz="2000" b="1">
                <a:solidFill>
                  <a:schemeClr val="dk2"/>
                </a:solidFill>
                <a:latin typeface="Amatic SC"/>
                <a:ea typeface="Amatic SC"/>
                <a:cs typeface="Amatic SC"/>
                <a:sym typeface="Amatic SC"/>
              </a:defRPr>
            </a:lvl3pPr>
            <a:lvl4pPr lvl="3" algn="r" rtl="0">
              <a:buNone/>
              <a:defRPr sz="2000" b="1">
                <a:solidFill>
                  <a:schemeClr val="dk2"/>
                </a:solidFill>
                <a:latin typeface="Amatic SC"/>
                <a:ea typeface="Amatic SC"/>
                <a:cs typeface="Amatic SC"/>
                <a:sym typeface="Amatic SC"/>
              </a:defRPr>
            </a:lvl4pPr>
            <a:lvl5pPr lvl="4" algn="r" rtl="0">
              <a:buNone/>
              <a:defRPr sz="2000" b="1">
                <a:solidFill>
                  <a:schemeClr val="dk2"/>
                </a:solidFill>
                <a:latin typeface="Amatic SC"/>
                <a:ea typeface="Amatic SC"/>
                <a:cs typeface="Amatic SC"/>
                <a:sym typeface="Amatic SC"/>
              </a:defRPr>
            </a:lvl5pPr>
            <a:lvl6pPr lvl="5" algn="r" rtl="0">
              <a:buNone/>
              <a:defRPr sz="2000" b="1">
                <a:solidFill>
                  <a:schemeClr val="dk2"/>
                </a:solidFill>
                <a:latin typeface="Amatic SC"/>
                <a:ea typeface="Amatic SC"/>
                <a:cs typeface="Amatic SC"/>
                <a:sym typeface="Amatic SC"/>
              </a:defRPr>
            </a:lvl6pPr>
            <a:lvl7pPr lvl="6" algn="r" rtl="0">
              <a:buNone/>
              <a:defRPr sz="2000" b="1">
                <a:solidFill>
                  <a:schemeClr val="dk2"/>
                </a:solidFill>
                <a:latin typeface="Amatic SC"/>
                <a:ea typeface="Amatic SC"/>
                <a:cs typeface="Amatic SC"/>
                <a:sym typeface="Amatic SC"/>
              </a:defRPr>
            </a:lvl7pPr>
            <a:lvl8pPr lvl="7" algn="r" rtl="0">
              <a:buNone/>
              <a:defRPr sz="2000" b="1">
                <a:solidFill>
                  <a:schemeClr val="dk2"/>
                </a:solidFill>
                <a:latin typeface="Amatic SC"/>
                <a:ea typeface="Amatic SC"/>
                <a:cs typeface="Amatic SC"/>
                <a:sym typeface="Amatic SC"/>
              </a:defRPr>
            </a:lvl8pPr>
            <a:lvl9pPr lvl="8" algn="r" rtl="0">
              <a:buNone/>
              <a:defRPr sz="2000" b="1">
                <a:solidFill>
                  <a:schemeClr val="dk2"/>
                </a:solidFill>
                <a:latin typeface="Amatic SC"/>
                <a:ea typeface="Amatic SC"/>
                <a:cs typeface="Amatic SC"/>
                <a:sym typeface="Amatic SC"/>
              </a:defRPr>
            </a:lvl9pPr>
          </a:lstStyle>
          <a:p>
            <a:fld id="{396E023A-1DFA-4BE2-9034-0EA439F3DD12}" type="slidenum">
              <a:rPr lang="en-IN" smtClean="0"/>
              <a:t>‹#›</a:t>
            </a:fld>
            <a:endParaRPr lang="en-IN"/>
          </a:p>
        </p:txBody>
      </p:sp>
    </p:spTree>
    <p:extLst>
      <p:ext uri="{BB962C8B-B14F-4D97-AF65-F5344CB8AC3E}">
        <p14:creationId xmlns:p14="http://schemas.microsoft.com/office/powerpoint/2010/main" val="3413828031"/>
      </p:ext>
    </p:extLst>
  </p:cSld>
  <p:clrMap bg1="lt1" tx1="dk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6" r:id="rId8"/>
    <p:sldLayoutId id="2147483837" r:id="rId9"/>
    <p:sldLayoutId id="2147483838" r:id="rId10"/>
    <p:sldLayoutId id="2147483839" r:id="rId11"/>
    <p:sldLayoutId id="2147483840" r:id="rId12"/>
    <p:sldLayoutId id="2147483842"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00B4-9205-47AD-9513-730979C81724}"/>
              </a:ext>
            </a:extLst>
          </p:cNvPr>
          <p:cNvSpPr>
            <a:spLocks noGrp="1"/>
          </p:cNvSpPr>
          <p:nvPr>
            <p:ph type="ctrTitle"/>
          </p:nvPr>
        </p:nvSpPr>
        <p:spPr>
          <a:xfrm>
            <a:off x="2490533" y="2308633"/>
            <a:ext cx="7210800" cy="116515"/>
          </a:xfrm>
        </p:spPr>
        <p:txBody>
          <a:bodyPr/>
          <a:lstStyle/>
          <a:p>
            <a:r>
              <a:rPr lang="en-IN" sz="4000" dirty="0">
                <a:latin typeface="Franklin Gothic Heavy" panose="020B0903020102020204" pitchFamily="34" charset="0"/>
              </a:rPr>
              <a:t>VIRTUAL BASED AUTONOMOUS VEHICLE</a:t>
            </a:r>
            <a:br>
              <a:rPr lang="en-IN" sz="4000" dirty="0">
                <a:latin typeface="Franklin Gothic Heavy" panose="020B0903020102020204" pitchFamily="34" charset="0"/>
              </a:rPr>
            </a:br>
            <a:br>
              <a:rPr lang="en-IN" sz="4000" dirty="0">
                <a:latin typeface="Franklin Gothic Heavy" panose="020B0903020102020204" pitchFamily="34" charset="0"/>
              </a:rPr>
            </a:br>
            <a:endParaRPr lang="en-IN" sz="4000" dirty="0">
              <a:latin typeface="Franklin Gothic Heavy" panose="020B0903020102020204" pitchFamily="34" charset="0"/>
            </a:endParaRPr>
          </a:p>
        </p:txBody>
      </p:sp>
      <p:sp>
        <p:nvSpPr>
          <p:cNvPr id="3" name="TextBox 2">
            <a:extLst>
              <a:ext uri="{FF2B5EF4-FFF2-40B4-BE49-F238E27FC236}">
                <a16:creationId xmlns:a16="http://schemas.microsoft.com/office/drawing/2014/main" id="{F1A016AC-3ECE-4DE5-ACFE-935155D093A6}"/>
              </a:ext>
            </a:extLst>
          </p:cNvPr>
          <p:cNvSpPr txBox="1"/>
          <p:nvPr/>
        </p:nvSpPr>
        <p:spPr>
          <a:xfrm>
            <a:off x="2556783" y="3009145"/>
            <a:ext cx="3830754" cy="1129605"/>
          </a:xfrm>
          <a:prstGeom prst="rect">
            <a:avLst/>
          </a:prstGeom>
          <a:noFill/>
        </p:spPr>
        <p:txBody>
          <a:bodyPr wrap="square" rtlCol="0">
            <a:spAutoFit/>
          </a:bodyPr>
          <a:lstStyle/>
          <a:p>
            <a:r>
              <a:rPr lang="en-IN" b="1" dirty="0"/>
              <a:t>TEAM MEMBERS</a:t>
            </a:r>
          </a:p>
          <a:p>
            <a:endParaRPr lang="en-IN" b="1" dirty="0"/>
          </a:p>
          <a:p>
            <a:pPr marL="342900" indent="-342900">
              <a:lnSpc>
                <a:spcPct val="150000"/>
              </a:lnSpc>
              <a:buAutoNum type="arabicPeriod"/>
            </a:pPr>
            <a:r>
              <a:rPr lang="en-IN" dirty="0"/>
              <a:t>HARIHARAN P (18A112)</a:t>
            </a:r>
          </a:p>
          <a:p>
            <a:pPr marL="342900" indent="-342900">
              <a:lnSpc>
                <a:spcPct val="150000"/>
              </a:lnSpc>
              <a:buAutoNum type="arabicPeriod"/>
            </a:pPr>
            <a:r>
              <a:rPr lang="en-IN" dirty="0"/>
              <a:t>SAM CLASTINE JESUMUTHU(19A515)</a:t>
            </a:r>
          </a:p>
        </p:txBody>
      </p:sp>
      <p:pic>
        <p:nvPicPr>
          <p:cNvPr id="6" name="Picture 5">
            <a:extLst>
              <a:ext uri="{FF2B5EF4-FFF2-40B4-BE49-F238E27FC236}">
                <a16:creationId xmlns:a16="http://schemas.microsoft.com/office/drawing/2014/main" id="{2E1ED77C-1E16-463A-9139-A7503AC22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42887" cy="943704"/>
          </a:xfrm>
          <a:prstGeom prst="rect">
            <a:avLst/>
          </a:prstGeom>
        </p:spPr>
      </p:pic>
    </p:spTree>
    <p:extLst>
      <p:ext uri="{BB962C8B-B14F-4D97-AF65-F5344CB8AC3E}">
        <p14:creationId xmlns:p14="http://schemas.microsoft.com/office/powerpoint/2010/main" val="2036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45B4-9360-4572-AEAB-3D494442814A}"/>
              </a:ext>
            </a:extLst>
          </p:cNvPr>
          <p:cNvSpPr>
            <a:spLocks noGrp="1"/>
          </p:cNvSpPr>
          <p:nvPr>
            <p:ph type="title"/>
          </p:nvPr>
        </p:nvSpPr>
        <p:spPr/>
        <p:txBody>
          <a:bodyPr/>
          <a:lstStyle/>
          <a:p>
            <a:r>
              <a:rPr lang="en-IN" dirty="0"/>
              <a:t>Simulation: An Effective Solution</a:t>
            </a:r>
          </a:p>
        </p:txBody>
      </p:sp>
      <p:sp>
        <p:nvSpPr>
          <p:cNvPr id="3" name="Content Placeholder 2">
            <a:extLst>
              <a:ext uri="{FF2B5EF4-FFF2-40B4-BE49-F238E27FC236}">
                <a16:creationId xmlns:a16="http://schemas.microsoft.com/office/drawing/2014/main" id="{EC43F311-FFBB-4F5F-B2C3-05E49503167A}"/>
              </a:ext>
            </a:extLst>
          </p:cNvPr>
          <p:cNvSpPr>
            <a:spLocks noGrp="1"/>
          </p:cNvSpPr>
          <p:nvPr>
            <p:ph idx="1"/>
          </p:nvPr>
        </p:nvSpPr>
        <p:spPr>
          <a:xfrm>
            <a:off x="919606" y="1725123"/>
            <a:ext cx="10564821" cy="3655634"/>
          </a:xfrm>
        </p:spPr>
        <p:txBody>
          <a:bodyPr>
            <a:noAutofit/>
          </a:bodyPr>
          <a:lstStyle/>
          <a:p>
            <a:pPr algn="just">
              <a:lnSpc>
                <a:spcPct val="150000"/>
              </a:lnSpc>
            </a:pPr>
            <a:r>
              <a:rPr lang="en-US" sz="2000" b="0" i="0" u="none" strike="noStrike" baseline="0" dirty="0">
                <a:solidFill>
                  <a:srgbClr val="000000"/>
                </a:solidFill>
                <a:latin typeface="Roboto"/>
              </a:rPr>
              <a:t>The testing problem of the AVs can be transferred over to the virtual world, i.e., Simulation Environments. Realistic simulation environments comprising of high level-extensible modules like Environment module, Vehicle module, Physics engine, Sensor module, etc. provide an efficient solution for testing and validation of Autonomous Vehicles.</a:t>
            </a:r>
          </a:p>
          <a:p>
            <a:pPr algn="just">
              <a:lnSpc>
                <a:spcPct val="150000"/>
              </a:lnSpc>
            </a:pPr>
            <a:r>
              <a:rPr lang="en-US" sz="2000" b="0" i="0" u="none" strike="noStrike" baseline="0" dirty="0">
                <a:solidFill>
                  <a:srgbClr val="000000"/>
                </a:solidFill>
                <a:latin typeface="Roboto"/>
              </a:rPr>
              <a:t>Modeling and simulation are well-established tools for analysis, design, acquisition, and training in the automotive domain.</a:t>
            </a:r>
          </a:p>
        </p:txBody>
      </p:sp>
    </p:spTree>
    <p:extLst>
      <p:ext uri="{BB962C8B-B14F-4D97-AF65-F5344CB8AC3E}">
        <p14:creationId xmlns:p14="http://schemas.microsoft.com/office/powerpoint/2010/main" val="12555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FAE8-8775-4E7C-8478-6D9F7E6C2CDD}"/>
              </a:ext>
            </a:extLst>
          </p:cNvPr>
          <p:cNvSpPr>
            <a:spLocks noGrp="1"/>
          </p:cNvSpPr>
          <p:nvPr>
            <p:ph type="title"/>
          </p:nvPr>
        </p:nvSpPr>
        <p:spPr/>
        <p:txBody>
          <a:bodyPr/>
          <a:lstStyle/>
          <a:p>
            <a:r>
              <a:rPr lang="en-IN" dirty="0"/>
              <a:t>SIMULATION ENVIRONMENT</a:t>
            </a:r>
          </a:p>
        </p:txBody>
      </p:sp>
      <p:sp>
        <p:nvSpPr>
          <p:cNvPr id="3" name="Content Placeholder 2">
            <a:extLst>
              <a:ext uri="{FF2B5EF4-FFF2-40B4-BE49-F238E27FC236}">
                <a16:creationId xmlns:a16="http://schemas.microsoft.com/office/drawing/2014/main" id="{C66367A8-34FC-4DD2-8707-8A41F97CD49F}"/>
              </a:ext>
            </a:extLst>
          </p:cNvPr>
          <p:cNvSpPr>
            <a:spLocks noGrp="1"/>
          </p:cNvSpPr>
          <p:nvPr>
            <p:ph idx="1"/>
          </p:nvPr>
        </p:nvSpPr>
        <p:spPr>
          <a:xfrm>
            <a:off x="1177833" y="1661823"/>
            <a:ext cx="9111386" cy="4676833"/>
          </a:xfrm>
        </p:spPr>
        <p:txBody>
          <a:bodyPr/>
          <a:lstStyle/>
          <a:p>
            <a:pPr algn="just">
              <a:lnSpc>
                <a:spcPct val="150000"/>
              </a:lnSpc>
            </a:pPr>
            <a:r>
              <a:rPr lang="en-US" sz="2000" b="0" i="0" u="none" strike="noStrike" baseline="0" dirty="0">
                <a:solidFill>
                  <a:srgbClr val="000000"/>
                </a:solidFill>
                <a:latin typeface="Times New Roman" panose="02020603050405020304" pitchFamily="18" charset="0"/>
              </a:rPr>
              <a:t>Driving Simulators are usually a collection of high-level extensible modules that allow the rapid development and testing of vehicle configurations and facilitate the construction of complex traffic scenarios. </a:t>
            </a:r>
          </a:p>
          <a:p>
            <a:pPr algn="just">
              <a:lnSpc>
                <a:spcPct val="150000"/>
              </a:lnSpc>
            </a:pPr>
            <a:r>
              <a:rPr lang="en-US" sz="2000" b="0" i="0" u="none" strike="noStrike" baseline="0" dirty="0">
                <a:solidFill>
                  <a:srgbClr val="000000"/>
                </a:solidFill>
                <a:latin typeface="Times New Roman" panose="02020603050405020304" pitchFamily="18" charset="0"/>
              </a:rPr>
              <a:t>They support multiple vehicles with unique steering or acceleration limits, as well as unique tire parameters and dynamic profiles to name from the vast features they provide. </a:t>
            </a:r>
          </a:p>
          <a:p>
            <a:pPr algn="just">
              <a:lnSpc>
                <a:spcPct val="150000"/>
              </a:lnSpc>
            </a:pPr>
            <a:r>
              <a:rPr lang="en-US" sz="2000" b="0" i="0" u="none" strike="noStrike" baseline="0" dirty="0">
                <a:solidFill>
                  <a:srgbClr val="000000"/>
                </a:solidFill>
                <a:latin typeface="Times New Roman" panose="02020603050405020304" pitchFamily="18" charset="0"/>
              </a:rPr>
              <a:t>Engineers can specify the specific vehicle sensor systems and vary the time of day and weather conditions to generate robust data. </a:t>
            </a:r>
          </a:p>
          <a:p>
            <a:pPr algn="just">
              <a:lnSpc>
                <a:spcPct val="150000"/>
              </a:lnSpc>
            </a:pPr>
            <a:r>
              <a:rPr lang="en-US" sz="2000" b="0" i="0" u="none" strike="noStrike" baseline="0" dirty="0">
                <a:solidFill>
                  <a:srgbClr val="000000"/>
                </a:solidFill>
                <a:latin typeface="Times New Roman" panose="02020603050405020304" pitchFamily="18" charset="0"/>
              </a:rPr>
              <a:t>Non-vehicle participants such as cyclists and pedestrians can be assigned specified routes or script scenarios that place the ego vehicle in dangerous reactive scenarios . </a:t>
            </a:r>
            <a:endParaRPr lang="en-IN" sz="2000" dirty="0"/>
          </a:p>
        </p:txBody>
      </p:sp>
    </p:spTree>
    <p:extLst>
      <p:ext uri="{BB962C8B-B14F-4D97-AF65-F5344CB8AC3E}">
        <p14:creationId xmlns:p14="http://schemas.microsoft.com/office/powerpoint/2010/main" val="354557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4C20-998F-409B-903C-3284A41F3765}"/>
              </a:ext>
            </a:extLst>
          </p:cNvPr>
          <p:cNvSpPr>
            <a:spLocks noGrp="1"/>
          </p:cNvSpPr>
          <p:nvPr>
            <p:ph type="title"/>
          </p:nvPr>
        </p:nvSpPr>
        <p:spPr>
          <a:xfrm>
            <a:off x="1484021" y="582993"/>
            <a:ext cx="8618768" cy="642125"/>
          </a:xfrm>
        </p:spPr>
        <p:txBody>
          <a:bodyPr/>
          <a:lstStyle/>
          <a:p>
            <a:r>
              <a:rPr lang="en-US" sz="2400" i="0" u="none" strike="noStrike" baseline="0" dirty="0">
                <a:solidFill>
                  <a:srgbClr val="000000"/>
                </a:solidFill>
                <a:latin typeface="Times New Roman" panose="02020603050405020304" pitchFamily="18" charset="0"/>
                <a:cs typeface="Times New Roman" panose="02020603050405020304" pitchFamily="18" charset="0"/>
              </a:rPr>
              <a:t>CARLA: An Open Urban Driving Simulator </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34209-D4A9-4D62-9656-1815E89113C6}"/>
              </a:ext>
            </a:extLst>
          </p:cNvPr>
          <p:cNvSpPr>
            <a:spLocks noGrp="1"/>
          </p:cNvSpPr>
          <p:nvPr>
            <p:ph idx="1"/>
          </p:nvPr>
        </p:nvSpPr>
        <p:spPr>
          <a:xfrm>
            <a:off x="1189609" y="1303598"/>
            <a:ext cx="8913180" cy="4795361"/>
          </a:xfrm>
        </p:spPr>
        <p:txBody>
          <a:bodyPr/>
          <a:lstStyle/>
          <a:p>
            <a:pPr algn="just">
              <a:lnSpc>
                <a:spcPct val="150000"/>
              </a:lnSpc>
            </a:pPr>
            <a:r>
              <a:rPr lang="en-US" sz="2000" b="0" i="0" u="none" strike="noStrike" baseline="0" dirty="0">
                <a:solidFill>
                  <a:srgbClr val="000000"/>
                </a:solidFill>
                <a:latin typeface="Times New Roman" panose="02020603050405020304" pitchFamily="18" charset="0"/>
              </a:rPr>
              <a:t>CARLA has been developed from the ground up to support the development, training, and validation of autonomous driving systems. </a:t>
            </a:r>
          </a:p>
          <a:p>
            <a:pPr algn="just">
              <a:lnSpc>
                <a:spcPct val="150000"/>
              </a:lnSpc>
            </a:pPr>
            <a:r>
              <a:rPr lang="en-US" sz="2000" b="0" i="0" u="none" strike="noStrike" baseline="0" dirty="0">
                <a:solidFill>
                  <a:srgbClr val="000000"/>
                </a:solidFill>
                <a:latin typeface="Times New Roman" panose="02020603050405020304" pitchFamily="18" charset="0"/>
              </a:rPr>
              <a:t>In addition to open-source code, and protocols, CARLA provides open digital assets (urban layouts, buildings, vehicles) that were created for this purpose, and can be used freely. </a:t>
            </a:r>
          </a:p>
          <a:p>
            <a:pPr algn="just">
              <a:lnSpc>
                <a:spcPct val="150000"/>
              </a:lnSpc>
            </a:pPr>
            <a:r>
              <a:rPr lang="en-US" sz="2000" b="0" i="0" u="none" strike="noStrike" baseline="0" dirty="0">
                <a:solidFill>
                  <a:srgbClr val="000000"/>
                </a:solidFill>
                <a:latin typeface="Times New Roman" panose="02020603050405020304" pitchFamily="18" charset="0"/>
              </a:rPr>
              <a:t>CARLA consists mainly of two modules, the CARLA Simulator and the CARLA Python API module. </a:t>
            </a:r>
          </a:p>
          <a:p>
            <a:pPr algn="just">
              <a:lnSpc>
                <a:spcPct val="150000"/>
              </a:lnSpc>
            </a:pPr>
            <a:r>
              <a:rPr lang="en-US" sz="2000" b="0" i="0" u="none" strike="noStrike" baseline="0" dirty="0">
                <a:solidFill>
                  <a:srgbClr val="000000"/>
                </a:solidFill>
                <a:latin typeface="Times New Roman" panose="02020603050405020304" pitchFamily="18" charset="0"/>
              </a:rPr>
              <a:t>The simulator does most of the heavy work, controls the logic, physics, and rendering of all the actors and sensors in the scene; it requires a machine with a dedicated GPU to run. </a:t>
            </a:r>
            <a:endParaRPr lang="en-IN" sz="2000" dirty="0"/>
          </a:p>
        </p:txBody>
      </p:sp>
    </p:spTree>
    <p:extLst>
      <p:ext uri="{BB962C8B-B14F-4D97-AF65-F5344CB8AC3E}">
        <p14:creationId xmlns:p14="http://schemas.microsoft.com/office/powerpoint/2010/main" val="56079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035F-901C-4EBC-AA88-32AEE85609D7}"/>
              </a:ext>
            </a:extLst>
          </p:cNvPr>
          <p:cNvSpPr>
            <a:spLocks noGrp="1"/>
          </p:cNvSpPr>
          <p:nvPr>
            <p:ph type="title" idx="4294967295"/>
          </p:nvPr>
        </p:nvSpPr>
        <p:spPr>
          <a:xfrm>
            <a:off x="2104008" y="1098581"/>
            <a:ext cx="8569325" cy="528638"/>
          </a:xfrm>
        </p:spPr>
        <p:txBody>
          <a:bodyPr/>
          <a:lstStyle/>
          <a:p>
            <a:r>
              <a:rPr lang="en-IN" dirty="0"/>
              <a:t>SCREENSHOTS</a:t>
            </a:r>
          </a:p>
        </p:txBody>
      </p:sp>
      <p:pic>
        <p:nvPicPr>
          <p:cNvPr id="3" name="Content Placeholder 2">
            <a:extLst>
              <a:ext uri="{FF2B5EF4-FFF2-40B4-BE49-F238E27FC236}">
                <a16:creationId xmlns:a16="http://schemas.microsoft.com/office/drawing/2014/main" id="{20F84D89-CBAA-455D-B78E-20AF22803C18}"/>
              </a:ext>
            </a:extLst>
          </p:cNvPr>
          <p:cNvPicPr>
            <a:picLocks noGrp="1" noChangeAspect="1"/>
          </p:cNvPicPr>
          <p:nvPr>
            <p:ph idx="4294967295"/>
          </p:nvPr>
        </p:nvPicPr>
        <p:blipFill>
          <a:blip r:embed="rId2"/>
          <a:stretch>
            <a:fillRect/>
          </a:stretch>
        </p:blipFill>
        <p:spPr>
          <a:xfrm>
            <a:off x="2104007" y="1828722"/>
            <a:ext cx="7306605" cy="3826353"/>
          </a:xfrm>
          <a:prstGeom prst="rect">
            <a:avLst/>
          </a:prstGeom>
        </p:spPr>
      </p:pic>
    </p:spTree>
    <p:extLst>
      <p:ext uri="{BB962C8B-B14F-4D97-AF65-F5344CB8AC3E}">
        <p14:creationId xmlns:p14="http://schemas.microsoft.com/office/powerpoint/2010/main" val="92882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21E80D-1FC3-48D6-BCF0-B7198D3EE221}"/>
              </a:ext>
            </a:extLst>
          </p:cNvPr>
          <p:cNvPicPr>
            <a:picLocks noChangeAspect="1"/>
          </p:cNvPicPr>
          <p:nvPr/>
        </p:nvPicPr>
        <p:blipFill>
          <a:blip r:embed="rId2"/>
          <a:stretch>
            <a:fillRect/>
          </a:stretch>
        </p:blipFill>
        <p:spPr>
          <a:xfrm>
            <a:off x="1067073" y="1821037"/>
            <a:ext cx="5145448" cy="3430298"/>
          </a:xfrm>
          <a:prstGeom prst="rect">
            <a:avLst/>
          </a:prstGeom>
        </p:spPr>
      </p:pic>
      <p:pic>
        <p:nvPicPr>
          <p:cNvPr id="3" name="Picture 2">
            <a:extLst>
              <a:ext uri="{FF2B5EF4-FFF2-40B4-BE49-F238E27FC236}">
                <a16:creationId xmlns:a16="http://schemas.microsoft.com/office/drawing/2014/main" id="{97BED0C2-E546-458A-82D6-A599F50FBFFE}"/>
              </a:ext>
            </a:extLst>
          </p:cNvPr>
          <p:cNvPicPr>
            <a:picLocks noChangeAspect="1"/>
          </p:cNvPicPr>
          <p:nvPr/>
        </p:nvPicPr>
        <p:blipFill>
          <a:blip r:embed="rId3"/>
          <a:stretch>
            <a:fillRect/>
          </a:stretch>
        </p:blipFill>
        <p:spPr>
          <a:xfrm>
            <a:off x="5483440" y="1860794"/>
            <a:ext cx="5145448" cy="3430298"/>
          </a:xfrm>
          <a:prstGeom prst="rect">
            <a:avLst/>
          </a:prstGeom>
        </p:spPr>
      </p:pic>
    </p:spTree>
    <p:extLst>
      <p:ext uri="{BB962C8B-B14F-4D97-AF65-F5344CB8AC3E}">
        <p14:creationId xmlns:p14="http://schemas.microsoft.com/office/powerpoint/2010/main" val="4621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5B7E1B-2AD1-4BA8-8B5B-0D5D9550631C}"/>
              </a:ext>
            </a:extLst>
          </p:cNvPr>
          <p:cNvPicPr>
            <a:picLocks noChangeAspect="1"/>
          </p:cNvPicPr>
          <p:nvPr/>
        </p:nvPicPr>
        <p:blipFill>
          <a:blip r:embed="rId2"/>
          <a:stretch>
            <a:fillRect/>
          </a:stretch>
        </p:blipFill>
        <p:spPr>
          <a:xfrm>
            <a:off x="1226338" y="1818919"/>
            <a:ext cx="5182998" cy="3463294"/>
          </a:xfrm>
          <a:prstGeom prst="rect">
            <a:avLst/>
          </a:prstGeom>
        </p:spPr>
      </p:pic>
      <p:pic>
        <p:nvPicPr>
          <p:cNvPr id="3" name="Picture 2">
            <a:extLst>
              <a:ext uri="{FF2B5EF4-FFF2-40B4-BE49-F238E27FC236}">
                <a16:creationId xmlns:a16="http://schemas.microsoft.com/office/drawing/2014/main" id="{39287D64-6EF7-4B2F-9C96-AA8BE5296BC9}"/>
              </a:ext>
            </a:extLst>
          </p:cNvPr>
          <p:cNvPicPr>
            <a:picLocks noChangeAspect="1"/>
          </p:cNvPicPr>
          <p:nvPr/>
        </p:nvPicPr>
        <p:blipFill>
          <a:blip r:embed="rId3"/>
          <a:stretch>
            <a:fillRect/>
          </a:stretch>
        </p:blipFill>
        <p:spPr>
          <a:xfrm>
            <a:off x="5488538" y="949912"/>
            <a:ext cx="5335479" cy="5007006"/>
          </a:xfrm>
          <a:prstGeom prst="rect">
            <a:avLst/>
          </a:prstGeom>
        </p:spPr>
      </p:pic>
    </p:spTree>
    <p:extLst>
      <p:ext uri="{BB962C8B-B14F-4D97-AF65-F5344CB8AC3E}">
        <p14:creationId xmlns:p14="http://schemas.microsoft.com/office/powerpoint/2010/main" val="185943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7336-D9C0-4CC3-9625-1C23490F68BB}"/>
              </a:ext>
            </a:extLst>
          </p:cNvPr>
          <p:cNvSpPr>
            <a:spLocks noGrp="1"/>
          </p:cNvSpPr>
          <p:nvPr>
            <p:ph type="title"/>
          </p:nvPr>
        </p:nvSpPr>
        <p:spPr/>
        <p:txBody>
          <a:bodyPr/>
          <a:lstStyle/>
          <a:p>
            <a:r>
              <a:rPr lang="en-IN" dirty="0"/>
              <a:t>STEPS INVOLVED IN PROJECT</a:t>
            </a:r>
          </a:p>
        </p:txBody>
      </p:sp>
      <p:sp>
        <p:nvSpPr>
          <p:cNvPr id="3" name="Text Placeholder 2">
            <a:extLst>
              <a:ext uri="{FF2B5EF4-FFF2-40B4-BE49-F238E27FC236}">
                <a16:creationId xmlns:a16="http://schemas.microsoft.com/office/drawing/2014/main" id="{EE1536D2-4677-4DCE-9F47-4C9649728173}"/>
              </a:ext>
            </a:extLst>
          </p:cNvPr>
          <p:cNvSpPr>
            <a:spLocks noGrp="1"/>
          </p:cNvSpPr>
          <p:nvPr>
            <p:ph type="body" idx="1"/>
          </p:nvPr>
        </p:nvSpPr>
        <p:spPr/>
        <p:txBody>
          <a:bodyPr/>
          <a:lstStyle/>
          <a:p>
            <a:pPr>
              <a:lnSpc>
                <a:spcPct val="150000"/>
              </a:lnSpc>
            </a:pPr>
            <a:r>
              <a:rPr lang="en-IN" dirty="0"/>
              <a:t>INSTALLING SIMULATOR AND IDE’S </a:t>
            </a:r>
            <a:r>
              <a:rPr lang="en-IN" dirty="0" err="1"/>
              <a:t>i.e</a:t>
            </a:r>
            <a:r>
              <a:rPr lang="en-IN" dirty="0"/>
              <a:t> Carla simulator and </a:t>
            </a:r>
            <a:r>
              <a:rPr lang="en-IN" dirty="0" err="1"/>
              <a:t>jupyter</a:t>
            </a:r>
            <a:r>
              <a:rPr lang="en-IN" dirty="0"/>
              <a:t> notebook/</a:t>
            </a:r>
            <a:r>
              <a:rPr lang="en-IN" dirty="0" err="1"/>
              <a:t>pycharm</a:t>
            </a:r>
            <a:endParaRPr lang="en-IN" dirty="0"/>
          </a:p>
          <a:p>
            <a:pPr>
              <a:lnSpc>
                <a:spcPct val="150000"/>
              </a:lnSpc>
            </a:pPr>
            <a:r>
              <a:rPr lang="en-IN" dirty="0"/>
              <a:t>Collecting training and testing dataset</a:t>
            </a:r>
          </a:p>
          <a:p>
            <a:pPr>
              <a:lnSpc>
                <a:spcPct val="150000"/>
              </a:lnSpc>
            </a:pPr>
            <a:r>
              <a:rPr lang="en-IN" dirty="0"/>
              <a:t>Building a CNN model in deep learning for prediction</a:t>
            </a:r>
          </a:p>
          <a:p>
            <a:pPr>
              <a:lnSpc>
                <a:spcPct val="150000"/>
              </a:lnSpc>
            </a:pPr>
            <a:r>
              <a:rPr lang="en-IN" dirty="0"/>
              <a:t>Testing the Model in CARLA simulator</a:t>
            </a:r>
          </a:p>
          <a:p>
            <a:pPr>
              <a:lnSpc>
                <a:spcPct val="150000"/>
              </a:lnSpc>
            </a:pPr>
            <a:r>
              <a:rPr lang="en-IN" dirty="0"/>
              <a:t>Gathering errors</a:t>
            </a:r>
          </a:p>
          <a:p>
            <a:pPr>
              <a:lnSpc>
                <a:spcPct val="150000"/>
              </a:lnSpc>
            </a:pPr>
            <a:r>
              <a:rPr lang="en-IN" dirty="0"/>
              <a:t>Rebuild and testing the model</a:t>
            </a:r>
          </a:p>
          <a:p>
            <a:pPr>
              <a:lnSpc>
                <a:spcPct val="150000"/>
              </a:lnSpc>
            </a:pPr>
            <a:r>
              <a:rPr lang="en-IN" dirty="0"/>
              <a:t>Then the final output</a:t>
            </a:r>
          </a:p>
        </p:txBody>
      </p:sp>
    </p:spTree>
    <p:extLst>
      <p:ext uri="{BB962C8B-B14F-4D97-AF65-F5344CB8AC3E}">
        <p14:creationId xmlns:p14="http://schemas.microsoft.com/office/powerpoint/2010/main" val="325378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06CB-5069-4BE1-9833-C02237E5B23C}"/>
              </a:ext>
            </a:extLst>
          </p:cNvPr>
          <p:cNvSpPr>
            <a:spLocks noGrp="1"/>
          </p:cNvSpPr>
          <p:nvPr>
            <p:ph type="title"/>
          </p:nvPr>
        </p:nvSpPr>
        <p:spPr/>
        <p:txBody>
          <a:bodyPr/>
          <a:lstStyle/>
          <a:p>
            <a:r>
              <a:rPr lang="en-IN" dirty="0"/>
              <a:t>ADVANTAGES</a:t>
            </a:r>
          </a:p>
        </p:txBody>
      </p:sp>
      <p:sp>
        <p:nvSpPr>
          <p:cNvPr id="3" name="Text Placeholder 2">
            <a:extLst>
              <a:ext uri="{FF2B5EF4-FFF2-40B4-BE49-F238E27FC236}">
                <a16:creationId xmlns:a16="http://schemas.microsoft.com/office/drawing/2014/main" id="{0AE48B44-1AE5-41D8-B02A-4E5E2CEFAD14}"/>
              </a:ext>
            </a:extLst>
          </p:cNvPr>
          <p:cNvSpPr>
            <a:spLocks noGrp="1"/>
          </p:cNvSpPr>
          <p:nvPr>
            <p:ph type="body" idx="1"/>
          </p:nvPr>
        </p:nvSpPr>
        <p:spPr>
          <a:xfrm>
            <a:off x="1177833" y="1761768"/>
            <a:ext cx="8568400" cy="3787200"/>
          </a:xfrm>
        </p:spPr>
        <p:txBody>
          <a:bodyPr/>
          <a:lstStyle/>
          <a:p>
            <a:pPr>
              <a:lnSpc>
                <a:spcPct val="150000"/>
              </a:lnSpc>
            </a:pPr>
            <a:r>
              <a:rPr lang="en-IN" i="0" dirty="0">
                <a:solidFill>
                  <a:srgbClr val="000000"/>
                </a:solidFill>
                <a:effectLst/>
                <a:latin typeface="PT Serif"/>
              </a:rPr>
              <a:t>Environmentally Friendly</a:t>
            </a:r>
          </a:p>
          <a:p>
            <a:pPr>
              <a:lnSpc>
                <a:spcPct val="150000"/>
              </a:lnSpc>
            </a:pPr>
            <a:r>
              <a:rPr lang="en-IN" i="0" dirty="0">
                <a:solidFill>
                  <a:srgbClr val="000000"/>
                </a:solidFill>
                <a:effectLst/>
                <a:latin typeface="PT Serif"/>
              </a:rPr>
              <a:t>Improved Safety</a:t>
            </a:r>
            <a:endParaRPr lang="en-IN" dirty="0">
              <a:solidFill>
                <a:srgbClr val="000000"/>
              </a:solidFill>
              <a:latin typeface="PT Serif"/>
            </a:endParaRPr>
          </a:p>
          <a:p>
            <a:pPr>
              <a:lnSpc>
                <a:spcPct val="150000"/>
              </a:lnSpc>
            </a:pPr>
            <a:r>
              <a:rPr lang="en-IN" i="0" dirty="0">
                <a:solidFill>
                  <a:srgbClr val="000000"/>
                </a:solidFill>
                <a:effectLst/>
                <a:latin typeface="PT Serif"/>
              </a:rPr>
              <a:t>Better Mobility</a:t>
            </a:r>
          </a:p>
          <a:p>
            <a:pPr>
              <a:lnSpc>
                <a:spcPct val="150000"/>
              </a:lnSpc>
            </a:pPr>
            <a:r>
              <a:rPr lang="en-US" i="0" dirty="0">
                <a:solidFill>
                  <a:srgbClr val="000000"/>
                </a:solidFill>
                <a:effectLst/>
                <a:latin typeface="PT Serif"/>
              </a:rPr>
              <a:t>Better Use of a Driver’s Time</a:t>
            </a:r>
            <a:endParaRPr lang="en-IN" dirty="0">
              <a:solidFill>
                <a:srgbClr val="000000"/>
              </a:solidFill>
              <a:latin typeface="PT Serif"/>
            </a:endParaRPr>
          </a:p>
          <a:p>
            <a:pPr>
              <a:lnSpc>
                <a:spcPct val="150000"/>
              </a:lnSpc>
            </a:pPr>
            <a:r>
              <a:rPr lang="en-IN" i="0" dirty="0">
                <a:solidFill>
                  <a:srgbClr val="000000"/>
                </a:solidFill>
                <a:effectLst/>
                <a:latin typeface="PT Serif"/>
              </a:rPr>
              <a:t>Better Traffic Management</a:t>
            </a:r>
          </a:p>
          <a:p>
            <a:pPr>
              <a:lnSpc>
                <a:spcPct val="150000"/>
              </a:lnSpc>
            </a:pPr>
            <a:r>
              <a:rPr lang="en-IN" i="0" dirty="0">
                <a:solidFill>
                  <a:srgbClr val="000000"/>
                </a:solidFill>
                <a:effectLst/>
                <a:latin typeface="PT Serif"/>
              </a:rPr>
              <a:t>Potential for New Design</a:t>
            </a:r>
            <a:endParaRPr lang="en-IN" dirty="0">
              <a:solidFill>
                <a:srgbClr val="000000"/>
              </a:solidFill>
              <a:latin typeface="PT Serif"/>
            </a:endParaRPr>
          </a:p>
          <a:p>
            <a:pPr>
              <a:lnSpc>
                <a:spcPct val="150000"/>
              </a:lnSpc>
            </a:pPr>
            <a:r>
              <a:rPr lang="en-IN" i="0" dirty="0">
                <a:solidFill>
                  <a:srgbClr val="000000"/>
                </a:solidFill>
                <a:effectLst/>
                <a:latin typeface="PT Serif"/>
              </a:rPr>
              <a:t>Space Saving</a:t>
            </a:r>
          </a:p>
          <a:p>
            <a:pPr>
              <a:lnSpc>
                <a:spcPct val="150000"/>
              </a:lnSpc>
            </a:pPr>
            <a:r>
              <a:rPr lang="en-IN" dirty="0">
                <a:solidFill>
                  <a:srgbClr val="000000"/>
                </a:solidFill>
                <a:latin typeface="PT Serif"/>
              </a:rPr>
              <a:t>Testing is safe in virtual environment and also at less cost and human effort </a:t>
            </a:r>
            <a:endParaRPr lang="en-IN" dirty="0"/>
          </a:p>
        </p:txBody>
      </p:sp>
    </p:spTree>
    <p:extLst>
      <p:ext uri="{BB962C8B-B14F-4D97-AF65-F5344CB8AC3E}">
        <p14:creationId xmlns:p14="http://schemas.microsoft.com/office/powerpoint/2010/main" val="305328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50-AAF4-41DC-AFC3-64915FAF0A90}"/>
              </a:ext>
            </a:extLst>
          </p:cNvPr>
          <p:cNvSpPr>
            <a:spLocks noGrp="1"/>
          </p:cNvSpPr>
          <p:nvPr>
            <p:ph type="title"/>
          </p:nvPr>
        </p:nvSpPr>
        <p:spPr>
          <a:xfrm>
            <a:off x="1435284" y="1293207"/>
            <a:ext cx="8568400" cy="528400"/>
          </a:xfrm>
        </p:spPr>
        <p:txBody>
          <a:bodyPr/>
          <a:lstStyle/>
          <a:p>
            <a:r>
              <a:rPr lang="en-IN" sz="2800" dirty="0"/>
              <a:t>CONCLUSION</a:t>
            </a:r>
          </a:p>
        </p:txBody>
      </p:sp>
      <p:sp>
        <p:nvSpPr>
          <p:cNvPr id="3" name="Content Placeholder 2">
            <a:extLst>
              <a:ext uri="{FF2B5EF4-FFF2-40B4-BE49-F238E27FC236}">
                <a16:creationId xmlns:a16="http://schemas.microsoft.com/office/drawing/2014/main" id="{09492CDC-AD02-4356-9D10-9DAACBE8F644}"/>
              </a:ext>
            </a:extLst>
          </p:cNvPr>
          <p:cNvSpPr>
            <a:spLocks noGrp="1"/>
          </p:cNvSpPr>
          <p:nvPr>
            <p:ph idx="1"/>
          </p:nvPr>
        </p:nvSpPr>
        <p:spPr>
          <a:xfrm>
            <a:off x="1164689" y="1899281"/>
            <a:ext cx="10004664" cy="3887454"/>
          </a:xfrm>
        </p:spPr>
        <p:txBody>
          <a:bodyPr>
            <a:normAutofit/>
          </a:bodyPr>
          <a:lstStyle/>
          <a:p>
            <a:pPr algn="just">
              <a:lnSpc>
                <a:spcPct val="150000"/>
              </a:lnSpc>
            </a:pPr>
            <a:r>
              <a:rPr lang="en-US" sz="2400" dirty="0">
                <a:effectLst/>
                <a:latin typeface="Roboto"/>
                <a:ea typeface="Calibri" panose="020F0502020204030204" pitchFamily="34" charset="0"/>
              </a:rPr>
              <a:t> </a:t>
            </a:r>
            <a:r>
              <a:rPr lang="en-US" sz="2000" dirty="0">
                <a:effectLst/>
                <a:latin typeface="Roboto"/>
                <a:ea typeface="Calibri" panose="020F0502020204030204" pitchFamily="34" charset="0"/>
              </a:rPr>
              <a:t>We conclude that we have presented a Simulation Environment with Reduced Reality Gap for data generation and testing Autonomous vehicle algorithms in a safe, fast, and cost-effective manner. </a:t>
            </a:r>
          </a:p>
          <a:p>
            <a:pPr algn="just">
              <a:lnSpc>
                <a:spcPct val="150000"/>
              </a:lnSpc>
            </a:pPr>
            <a:r>
              <a:rPr lang="en-US" sz="2000" dirty="0">
                <a:effectLst/>
                <a:latin typeface="Roboto"/>
                <a:ea typeface="Calibri" panose="020F0502020204030204" pitchFamily="34" charset="0"/>
              </a:rPr>
              <a:t>We have provided a proof of concept of how real traffic scenarios can be replicated quickly in the simulation environment.</a:t>
            </a:r>
          </a:p>
          <a:p>
            <a:pPr algn="just">
              <a:lnSpc>
                <a:spcPct val="150000"/>
              </a:lnSpc>
            </a:pPr>
            <a:r>
              <a:rPr lang="en-US" sz="2000" dirty="0">
                <a:effectLst/>
                <a:latin typeface="Roboto"/>
                <a:ea typeface="Calibri" panose="020F0502020204030204" pitchFamily="34" charset="0"/>
              </a:rPr>
              <a:t>We further demonstrated how those base scenarios can be edited and various complex test scenarios can be generated using the simulation environment set up in this work.</a:t>
            </a:r>
          </a:p>
          <a:p>
            <a:endParaRPr lang="en-IN" sz="2400" dirty="0">
              <a:latin typeface="Roboto"/>
            </a:endParaRPr>
          </a:p>
        </p:txBody>
      </p:sp>
    </p:spTree>
    <p:extLst>
      <p:ext uri="{BB962C8B-B14F-4D97-AF65-F5344CB8AC3E}">
        <p14:creationId xmlns:p14="http://schemas.microsoft.com/office/powerpoint/2010/main" val="174450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817E-540D-48A7-A468-00A7B2AF4790}"/>
              </a:ext>
            </a:extLst>
          </p:cNvPr>
          <p:cNvSpPr>
            <a:spLocks noGrp="1"/>
          </p:cNvSpPr>
          <p:nvPr>
            <p:ph type="title"/>
          </p:nvPr>
        </p:nvSpPr>
        <p:spPr>
          <a:xfrm>
            <a:off x="1177833" y="1080142"/>
            <a:ext cx="8756280" cy="588860"/>
          </a:xfrm>
        </p:spPr>
        <p:txBody>
          <a:bodyPr/>
          <a:lstStyle/>
          <a:p>
            <a:r>
              <a:rPr lang="en-IN" sz="2800" dirty="0"/>
              <a:t>REFRENCES</a:t>
            </a:r>
          </a:p>
        </p:txBody>
      </p:sp>
      <p:sp>
        <p:nvSpPr>
          <p:cNvPr id="3" name="Content Placeholder 2">
            <a:extLst>
              <a:ext uri="{FF2B5EF4-FFF2-40B4-BE49-F238E27FC236}">
                <a16:creationId xmlns:a16="http://schemas.microsoft.com/office/drawing/2014/main" id="{D11AF3BA-8437-41CE-9EA0-C721935E8986}"/>
              </a:ext>
            </a:extLst>
          </p:cNvPr>
          <p:cNvSpPr>
            <a:spLocks noGrp="1"/>
          </p:cNvSpPr>
          <p:nvPr>
            <p:ph idx="1"/>
          </p:nvPr>
        </p:nvSpPr>
        <p:spPr>
          <a:xfrm>
            <a:off x="1177833" y="1771625"/>
            <a:ext cx="9959514" cy="4389478"/>
          </a:xfrm>
        </p:spPr>
        <p:txBody>
          <a:bodyPr>
            <a:noAutofit/>
          </a:bodyPr>
          <a:lstStyle/>
          <a:p>
            <a:pPr marL="342900" lvl="0" indent="-342900" algn="just">
              <a:lnSpc>
                <a:spcPct val="150000"/>
              </a:lnSpc>
              <a:buFont typeface="+mj-lt"/>
              <a:buAutoNum type="arabicPeriod"/>
            </a:pPr>
            <a:r>
              <a:rPr lang="en-IN" sz="2000" dirty="0">
                <a:effectLst/>
                <a:latin typeface="Roboto"/>
                <a:ea typeface="Calibri" panose="020F0502020204030204" pitchFamily="34" charset="0"/>
                <a:cs typeface="Times New Roman" panose="02020603050405020304" pitchFamily="18" charset="0"/>
              </a:rPr>
              <a:t>"Self-driving Car Market Global Industry Trends, Share, Size and Forecast Report By 2023|With CAGR of 36.2%," Market Watch, 3 September 2019. [Online]. Available: https://www.marketwatch.com/press-release/self-driving-car-market-global-industry-trends-share-size-and-forecast-report-by-2023with-cagr-of-362-2019-09-03. [Accessed 16 November 2019]. </a:t>
            </a:r>
          </a:p>
          <a:p>
            <a:pPr marL="342900" lvl="0" indent="-342900" algn="just">
              <a:lnSpc>
                <a:spcPct val="150000"/>
              </a:lnSpc>
              <a:buFont typeface="+mj-lt"/>
              <a:buAutoNum type="arabicPeriod"/>
            </a:pPr>
            <a:r>
              <a:rPr lang="en-IN" sz="2000" dirty="0">
                <a:effectLst/>
                <a:latin typeface="Roboto"/>
                <a:ea typeface="Calibri" panose="020F0502020204030204" pitchFamily="34" charset="0"/>
                <a:cs typeface="Times New Roman" panose="02020603050405020304" pitchFamily="18" charset="0"/>
              </a:rPr>
              <a:t>R. Spence, "Everything you need to know about the future of self-driving cars," Maclean's, 11 July 2019. [Online]. Available: https://www.macleans.ca/society/technology/the-future-of-self-driving-cars/. [Accessed 16 November 2019]. </a:t>
            </a:r>
          </a:p>
          <a:p>
            <a:pPr marL="0" lvl="0" indent="0" algn="just">
              <a:buNone/>
            </a:pPr>
            <a:endParaRPr lang="en-IN" sz="2400" dirty="0">
              <a:effectLst/>
              <a:latin typeface="Roboto"/>
              <a:ea typeface="Calibri" panose="020F0502020204030204" pitchFamily="34" charset="0"/>
              <a:cs typeface="Times New Roman" panose="02020603050405020304" pitchFamily="18" charset="0"/>
            </a:endParaRPr>
          </a:p>
          <a:p>
            <a:endParaRPr lang="en-IN" sz="2400" dirty="0">
              <a:latin typeface="Roboto"/>
            </a:endParaRPr>
          </a:p>
        </p:txBody>
      </p:sp>
    </p:spTree>
    <p:extLst>
      <p:ext uri="{BB962C8B-B14F-4D97-AF65-F5344CB8AC3E}">
        <p14:creationId xmlns:p14="http://schemas.microsoft.com/office/powerpoint/2010/main" val="51261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55DF-7D85-43A1-8127-12BABBA50ED5}"/>
              </a:ext>
            </a:extLst>
          </p:cNvPr>
          <p:cNvSpPr>
            <a:spLocks noGrp="1"/>
          </p:cNvSpPr>
          <p:nvPr>
            <p:ph type="title"/>
          </p:nvPr>
        </p:nvSpPr>
        <p:spPr/>
        <p:txBody>
          <a:bodyPr/>
          <a:lstStyle/>
          <a:p>
            <a:r>
              <a:rPr lang="en-IN" dirty="0"/>
              <a:t>TABLE OF CONTENT</a:t>
            </a:r>
          </a:p>
        </p:txBody>
      </p:sp>
      <p:sp>
        <p:nvSpPr>
          <p:cNvPr id="3" name="Text Placeholder 2">
            <a:extLst>
              <a:ext uri="{FF2B5EF4-FFF2-40B4-BE49-F238E27FC236}">
                <a16:creationId xmlns:a16="http://schemas.microsoft.com/office/drawing/2014/main" id="{04A45901-FE64-46C7-BF86-9D1DFA234DFC}"/>
              </a:ext>
            </a:extLst>
          </p:cNvPr>
          <p:cNvSpPr>
            <a:spLocks noGrp="1"/>
          </p:cNvSpPr>
          <p:nvPr>
            <p:ph type="body" idx="1"/>
          </p:nvPr>
        </p:nvSpPr>
        <p:spPr/>
        <p:txBody>
          <a:bodyPr/>
          <a:lstStyle/>
          <a:p>
            <a:r>
              <a:rPr lang="en-IN" dirty="0"/>
              <a:t>ABSTRACT</a:t>
            </a:r>
          </a:p>
          <a:p>
            <a:r>
              <a:rPr lang="en-IN" dirty="0"/>
              <a:t>INTRODUCTION </a:t>
            </a:r>
          </a:p>
          <a:p>
            <a:r>
              <a:rPr lang="en-IN" dirty="0"/>
              <a:t>SAE LEVEL OF AUTONOMY</a:t>
            </a:r>
          </a:p>
          <a:p>
            <a:r>
              <a:rPr lang="en-IN" dirty="0"/>
              <a:t>ARCHITECTURE</a:t>
            </a:r>
          </a:p>
          <a:p>
            <a:r>
              <a:rPr lang="en-IN"/>
              <a:t>KEY COMPONENTS</a:t>
            </a:r>
            <a:endParaRPr lang="en-IN" dirty="0"/>
          </a:p>
          <a:p>
            <a:r>
              <a:rPr lang="en-IN" dirty="0"/>
              <a:t>TESTING AND VALIDATION </a:t>
            </a:r>
          </a:p>
          <a:p>
            <a:r>
              <a:rPr lang="en-IN" dirty="0"/>
              <a:t>SIMULATION</a:t>
            </a:r>
          </a:p>
          <a:p>
            <a:r>
              <a:rPr lang="en-IN" dirty="0"/>
              <a:t>SCREENSHOTS</a:t>
            </a:r>
          </a:p>
          <a:p>
            <a:r>
              <a:rPr lang="en-IN" dirty="0"/>
              <a:t>STEPS INVOLVED IN PROJECT</a:t>
            </a:r>
          </a:p>
          <a:p>
            <a:r>
              <a:rPr lang="en-IN" dirty="0"/>
              <a:t>ADVANTAGES</a:t>
            </a:r>
          </a:p>
          <a:p>
            <a:r>
              <a:rPr lang="en-IN" dirty="0"/>
              <a:t>CONCLUSION</a:t>
            </a:r>
          </a:p>
          <a:p>
            <a:r>
              <a:rPr lang="en-IN" dirty="0"/>
              <a:t>REFRENCES</a:t>
            </a:r>
          </a:p>
          <a:p>
            <a:endParaRPr lang="en-IN" dirty="0"/>
          </a:p>
          <a:p>
            <a:endParaRPr lang="en-IN" dirty="0"/>
          </a:p>
          <a:p>
            <a:endParaRPr lang="en-IN" dirty="0"/>
          </a:p>
        </p:txBody>
      </p:sp>
    </p:spTree>
    <p:extLst>
      <p:ext uri="{BB962C8B-B14F-4D97-AF65-F5344CB8AC3E}">
        <p14:creationId xmlns:p14="http://schemas.microsoft.com/office/powerpoint/2010/main" val="118170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7C71CF-31E9-4E07-BF39-CCB2CE309954}"/>
              </a:ext>
            </a:extLst>
          </p:cNvPr>
          <p:cNvSpPr>
            <a:spLocks noGrp="1"/>
          </p:cNvSpPr>
          <p:nvPr>
            <p:ph type="body" idx="1"/>
          </p:nvPr>
        </p:nvSpPr>
        <p:spPr/>
        <p:txBody>
          <a:bodyPr/>
          <a:lstStyle/>
          <a:p>
            <a:r>
              <a:rPr lang="en-IN" dirty="0"/>
              <a:t>Thank you</a:t>
            </a:r>
          </a:p>
        </p:txBody>
      </p:sp>
    </p:spTree>
    <p:extLst>
      <p:ext uri="{BB962C8B-B14F-4D97-AF65-F5344CB8AC3E}">
        <p14:creationId xmlns:p14="http://schemas.microsoft.com/office/powerpoint/2010/main" val="339590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1C5B-5AED-468A-853F-ECAE9B27EC0D}"/>
              </a:ext>
            </a:extLst>
          </p:cNvPr>
          <p:cNvSpPr>
            <a:spLocks noGrp="1"/>
          </p:cNvSpPr>
          <p:nvPr>
            <p:ph type="title"/>
          </p:nvPr>
        </p:nvSpPr>
        <p:spPr/>
        <p:txBody>
          <a:bodyPr/>
          <a:lstStyle/>
          <a:p>
            <a:r>
              <a:rPr lang="en-IN" sz="2800"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EA95890E-1997-402B-8B1B-51B76D4A39C2}"/>
              </a:ext>
            </a:extLst>
          </p:cNvPr>
          <p:cNvSpPr>
            <a:spLocks noGrp="1"/>
          </p:cNvSpPr>
          <p:nvPr>
            <p:ph idx="1"/>
          </p:nvPr>
        </p:nvSpPr>
        <p:spPr>
          <a:xfrm>
            <a:off x="1177833" y="1657974"/>
            <a:ext cx="9534043" cy="3542052"/>
          </a:xfrm>
        </p:spPr>
        <p:txBody>
          <a:bodyPr>
            <a:normAutofit fontScale="92500" lnSpcReduction="20000"/>
          </a:bodyPr>
          <a:lstStyle/>
          <a:p>
            <a:pPr marL="342900" indent="-342900" algn="just">
              <a:lnSpc>
                <a:spcPct val="150000"/>
              </a:lnSpc>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proposes a virtual based Autonomous vehicle and a testing environment where it will be evaluated.</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50000"/>
              </a:lnSpc>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virtual environment fabricates the domain such like that it is the mimics of the activity of a genuine car. </a:t>
            </a:r>
          </a:p>
          <a:p>
            <a:pPr marL="342900" indent="-342900" algn="just">
              <a:lnSpc>
                <a:spcPct val="150000"/>
              </a:lnSpc>
            </a:pP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Distinctive driving situations were utilized to analyze how the sensors respond when they are connected to genuine circumstances and are also utilized to confirm the impacts of other parameters on the scenes. Options are available to choose flexible sensors, monitor the output and implement any autonomous driving, steering prediction, deep learning and end-to-end learning algorithm.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effectLst/>
              <a:latin typeface="Roboto"/>
              <a:ea typeface="Calibri" panose="020F0502020204030204" pitchFamily="34" charset="0"/>
              <a:cs typeface="Times New Roman" panose="02020603050405020304" pitchFamily="18" charset="0"/>
            </a:endParaRPr>
          </a:p>
          <a:p>
            <a:endParaRPr lang="en-IN" sz="2000" dirty="0">
              <a:latin typeface="Roboto"/>
            </a:endParaRPr>
          </a:p>
        </p:txBody>
      </p:sp>
    </p:spTree>
    <p:extLst>
      <p:ext uri="{BB962C8B-B14F-4D97-AF65-F5344CB8AC3E}">
        <p14:creationId xmlns:p14="http://schemas.microsoft.com/office/powerpoint/2010/main" val="19460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2821-D940-437A-804C-808094A4BA38}"/>
              </a:ext>
            </a:extLst>
          </p:cNvPr>
          <p:cNvSpPr>
            <a:spLocks noGrp="1"/>
          </p:cNvSpPr>
          <p:nvPr>
            <p:ph type="title"/>
          </p:nvPr>
        </p:nvSpPr>
        <p:spPr>
          <a:xfrm>
            <a:off x="983624" y="895082"/>
            <a:ext cx="8761413" cy="706964"/>
          </a:xfrm>
        </p:spPr>
        <p:txBody>
          <a:bodyPr/>
          <a:lstStyle/>
          <a:p>
            <a:r>
              <a:rPr lang="en-IN" sz="2800" b="1"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B5EEFE80-A2C3-4989-8C1B-F3E483E9B3F1}"/>
              </a:ext>
            </a:extLst>
          </p:cNvPr>
          <p:cNvSpPr>
            <a:spLocks noGrp="1"/>
          </p:cNvSpPr>
          <p:nvPr>
            <p:ph idx="1"/>
          </p:nvPr>
        </p:nvSpPr>
        <p:spPr>
          <a:xfrm>
            <a:off x="983624" y="1773735"/>
            <a:ext cx="9808872" cy="3557744"/>
          </a:xfrm>
        </p:spPr>
        <p:txBody>
          <a:bodyPr/>
          <a:lstStyle/>
          <a:p>
            <a:pPr algn="just">
              <a:lnSpc>
                <a:spcPct val="150000"/>
              </a:lnSpc>
            </a:pPr>
            <a:r>
              <a:rPr lang="en-US" sz="2000" b="0" i="0" dirty="0">
                <a:solidFill>
                  <a:srgbClr val="111C24"/>
                </a:solidFill>
                <a:effectLst/>
                <a:latin typeface="Roboto"/>
              </a:rPr>
              <a:t>An autonomous car is a vehicle capable of sensing its environment and operating without human involvement.</a:t>
            </a:r>
          </a:p>
          <a:p>
            <a:pPr algn="just">
              <a:lnSpc>
                <a:spcPct val="150000"/>
              </a:lnSpc>
            </a:pPr>
            <a:r>
              <a:rPr lang="en-US" sz="2000" b="0" i="0" dirty="0">
                <a:solidFill>
                  <a:srgbClr val="111C24"/>
                </a:solidFill>
                <a:effectLst/>
                <a:latin typeface="Roboto"/>
              </a:rPr>
              <a:t> A human passenger is not required to take control of the vehicle at any time, nor is a human passenger required to be present in the vehicle at all. </a:t>
            </a:r>
          </a:p>
          <a:p>
            <a:pPr algn="just">
              <a:lnSpc>
                <a:spcPct val="150000"/>
              </a:lnSpc>
            </a:pPr>
            <a:r>
              <a:rPr lang="en-US" sz="2000" b="0" i="0" dirty="0">
                <a:solidFill>
                  <a:srgbClr val="111C24"/>
                </a:solidFill>
                <a:effectLst/>
                <a:latin typeface="Roboto"/>
              </a:rPr>
              <a:t>An autonomous car can go anywhere a traditional car goes and do everything that an experienced human driver does.</a:t>
            </a:r>
            <a:endParaRPr lang="en-IN" sz="2000" dirty="0"/>
          </a:p>
          <a:p>
            <a:pPr marL="0" indent="0" algn="just">
              <a:lnSpc>
                <a:spcPct val="150000"/>
              </a:lnSpc>
              <a:buNone/>
            </a:pPr>
            <a:endParaRPr lang="en-IN" sz="2000" dirty="0"/>
          </a:p>
        </p:txBody>
      </p:sp>
    </p:spTree>
    <p:extLst>
      <p:ext uri="{BB962C8B-B14F-4D97-AF65-F5344CB8AC3E}">
        <p14:creationId xmlns:p14="http://schemas.microsoft.com/office/powerpoint/2010/main" val="378083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9B10-FD45-4DE8-A3EB-77624B0C148B}"/>
              </a:ext>
            </a:extLst>
          </p:cNvPr>
          <p:cNvSpPr>
            <a:spLocks noGrp="1"/>
          </p:cNvSpPr>
          <p:nvPr>
            <p:ph type="title"/>
          </p:nvPr>
        </p:nvSpPr>
        <p:spPr>
          <a:xfrm>
            <a:off x="923135" y="935031"/>
            <a:ext cx="8761413" cy="706964"/>
          </a:xfrm>
        </p:spPr>
        <p:txBody>
          <a:bodyPr/>
          <a:lstStyle/>
          <a:p>
            <a:r>
              <a:rPr lang="en-IN" sz="3600" b="1" spc="-5" dirty="0">
                <a:latin typeface="Arial Black" panose="020B0A04020102020204" pitchFamily="34" charset="0"/>
              </a:rPr>
              <a:t>SAE </a:t>
            </a:r>
            <a:r>
              <a:rPr lang="en-IN" sz="3600" b="1" dirty="0">
                <a:latin typeface="Arial Black" panose="020B0A04020102020204" pitchFamily="34" charset="0"/>
              </a:rPr>
              <a:t>Levels of</a:t>
            </a:r>
            <a:r>
              <a:rPr lang="en-IN" sz="3600" b="1" spc="-360" dirty="0">
                <a:latin typeface="Arial Black" panose="020B0A04020102020204" pitchFamily="34" charset="0"/>
              </a:rPr>
              <a:t> </a:t>
            </a:r>
            <a:r>
              <a:rPr lang="en-IN" sz="3600" b="1" spc="-5" dirty="0">
                <a:latin typeface="Arial Black" panose="020B0A04020102020204" pitchFamily="34" charset="0"/>
              </a:rPr>
              <a:t>Automation</a:t>
            </a:r>
            <a:endParaRPr lang="en-IN" b="1" dirty="0">
              <a:latin typeface="Arial Black" panose="020B0A04020102020204" pitchFamily="34" charset="0"/>
            </a:endParaRPr>
          </a:p>
        </p:txBody>
      </p:sp>
      <p:sp>
        <p:nvSpPr>
          <p:cNvPr id="4" name="object 4">
            <a:extLst>
              <a:ext uri="{FF2B5EF4-FFF2-40B4-BE49-F238E27FC236}">
                <a16:creationId xmlns:a16="http://schemas.microsoft.com/office/drawing/2014/main" id="{202A7892-DDA2-4EF7-8BB8-C4DEFE59E433}"/>
              </a:ext>
            </a:extLst>
          </p:cNvPr>
          <p:cNvSpPr>
            <a:spLocks noGrp="1"/>
          </p:cNvSpPr>
          <p:nvPr>
            <p:ph idx="1"/>
          </p:nvPr>
        </p:nvSpPr>
        <p:spPr>
          <a:xfrm>
            <a:off x="923135" y="1777377"/>
            <a:ext cx="9998150" cy="4080634"/>
          </a:xfrm>
          <a:prstGeom prst="rect">
            <a:avLst/>
          </a:prstGeom>
          <a:blipFill>
            <a:blip r:embed="rId2" cstate="print"/>
            <a:stretch>
              <a:fillRect/>
            </a:stretch>
          </a:blipFill>
        </p:spPr>
        <p:txBody>
          <a:bodyPr wrap="square" lIns="0" tIns="0" rIns="0" bIns="0" rtlCol="0"/>
          <a:lstStyle/>
          <a:p>
            <a:endParaRPr lang="en-IN" dirty="0"/>
          </a:p>
          <a:p>
            <a:endParaRPr lang="en-IN" dirty="0"/>
          </a:p>
        </p:txBody>
      </p:sp>
    </p:spTree>
    <p:extLst>
      <p:ext uri="{BB962C8B-B14F-4D97-AF65-F5344CB8AC3E}">
        <p14:creationId xmlns:p14="http://schemas.microsoft.com/office/powerpoint/2010/main" val="230082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DB13-36DB-4800-BF3D-0EA864626E8E}"/>
              </a:ext>
            </a:extLst>
          </p:cNvPr>
          <p:cNvSpPr>
            <a:spLocks noGrp="1"/>
          </p:cNvSpPr>
          <p:nvPr>
            <p:ph type="title"/>
          </p:nvPr>
        </p:nvSpPr>
        <p:spPr>
          <a:xfrm>
            <a:off x="1177833" y="911467"/>
            <a:ext cx="9397402" cy="528400"/>
          </a:xfrm>
        </p:spPr>
        <p:txBody>
          <a:bodyPr>
            <a:normAutofit fontScale="90000"/>
          </a:bodyPr>
          <a:lstStyle/>
          <a:p>
            <a:r>
              <a:rPr lang="en-US" b="0" i="1" dirty="0">
                <a:solidFill>
                  <a:srgbClr val="343A40"/>
                </a:solidFill>
                <a:effectLst/>
                <a:latin typeface="Work Sans"/>
              </a:rPr>
              <a:t>A typical Software </a:t>
            </a:r>
            <a:r>
              <a:rPr lang="en-US" i="1" dirty="0">
                <a:solidFill>
                  <a:srgbClr val="343A40"/>
                </a:solidFill>
                <a:effectLst/>
                <a:latin typeface="Work Sans"/>
              </a:rPr>
              <a:t>architecture</a:t>
            </a:r>
            <a:r>
              <a:rPr lang="en-US" b="0" i="1" dirty="0">
                <a:solidFill>
                  <a:srgbClr val="343A40"/>
                </a:solidFill>
                <a:effectLst/>
                <a:latin typeface="Work Sans"/>
              </a:rPr>
              <a:t> for </a:t>
            </a:r>
            <a:r>
              <a:rPr lang="en-US" b="0" i="1" dirty="0">
                <a:solidFill>
                  <a:srgbClr val="343A40"/>
                </a:solidFill>
                <a:latin typeface="Work Sans"/>
              </a:rPr>
              <a:t>Autonomous vehicle</a:t>
            </a:r>
            <a:endParaRPr lang="en-IN" dirty="0"/>
          </a:p>
        </p:txBody>
      </p:sp>
      <p:pic>
        <p:nvPicPr>
          <p:cNvPr id="5" name="Content Placeholder 4">
            <a:extLst>
              <a:ext uri="{FF2B5EF4-FFF2-40B4-BE49-F238E27FC236}">
                <a16:creationId xmlns:a16="http://schemas.microsoft.com/office/drawing/2014/main" id="{9CFD1777-B582-4E67-86CC-511416B74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487" y="2037552"/>
            <a:ext cx="10595026" cy="2960576"/>
          </a:xfrm>
        </p:spPr>
      </p:pic>
    </p:spTree>
    <p:extLst>
      <p:ext uri="{BB962C8B-B14F-4D97-AF65-F5344CB8AC3E}">
        <p14:creationId xmlns:p14="http://schemas.microsoft.com/office/powerpoint/2010/main" val="261271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9FF9-0C19-402A-A971-5E4B460A2275}"/>
              </a:ext>
            </a:extLst>
          </p:cNvPr>
          <p:cNvSpPr>
            <a:spLocks noGrp="1"/>
          </p:cNvSpPr>
          <p:nvPr>
            <p:ph type="title"/>
          </p:nvPr>
        </p:nvSpPr>
        <p:spPr>
          <a:xfrm>
            <a:off x="1014836" y="517917"/>
            <a:ext cx="8568400" cy="528400"/>
          </a:xfrm>
        </p:spPr>
        <p:txBody>
          <a:bodyPr>
            <a:normAutofit fontScale="90000"/>
          </a:bodyPr>
          <a:lstStyle/>
          <a:p>
            <a:r>
              <a:rPr lang="en-US" dirty="0"/>
              <a:t>Key </a:t>
            </a:r>
            <a:r>
              <a:rPr lang="en-US" spc="-5" dirty="0"/>
              <a:t>Physical Components </a:t>
            </a:r>
            <a:r>
              <a:rPr lang="en-US" spc="-10" dirty="0"/>
              <a:t>of </a:t>
            </a:r>
            <a:r>
              <a:rPr lang="en-US" spc="-5" dirty="0"/>
              <a:t>Autonomous</a:t>
            </a:r>
            <a:r>
              <a:rPr lang="en-US" spc="-285" dirty="0"/>
              <a:t> </a:t>
            </a:r>
            <a:r>
              <a:rPr lang="en-US" spc="-45" dirty="0"/>
              <a:t>Vehicles</a:t>
            </a:r>
            <a:endParaRPr lang="en-IN" dirty="0"/>
          </a:p>
        </p:txBody>
      </p:sp>
      <p:sp>
        <p:nvSpPr>
          <p:cNvPr id="7" name="object 3">
            <a:extLst>
              <a:ext uri="{FF2B5EF4-FFF2-40B4-BE49-F238E27FC236}">
                <a16:creationId xmlns:a16="http://schemas.microsoft.com/office/drawing/2014/main" id="{BBAB5AF1-03C3-4154-AFA3-B79C8579F3E4}"/>
              </a:ext>
            </a:extLst>
          </p:cNvPr>
          <p:cNvSpPr txBox="1"/>
          <p:nvPr/>
        </p:nvSpPr>
        <p:spPr>
          <a:xfrm>
            <a:off x="952692" y="1292424"/>
            <a:ext cx="9869187" cy="4044056"/>
          </a:xfrm>
          <a:prstGeom prst="rect">
            <a:avLst/>
          </a:prstGeom>
        </p:spPr>
        <p:txBody>
          <a:bodyPr vert="horz" wrap="square" lIns="0" tIns="47625" rIns="0" bIns="0" rtlCol="0">
            <a:spAutoFit/>
          </a:bodyPr>
          <a:lstStyle/>
          <a:p>
            <a:pPr marL="241300" marR="611505" indent="-229235" algn="just">
              <a:spcBef>
                <a:spcPts val="375"/>
              </a:spcBef>
              <a:buClr>
                <a:srgbClr val="359DD6"/>
              </a:buClr>
              <a:buFont typeface="Arial"/>
              <a:buChar char="•"/>
              <a:tabLst>
                <a:tab pos="241300" algn="l"/>
                <a:tab pos="241935" algn="l"/>
              </a:tabLst>
            </a:pPr>
            <a:r>
              <a:rPr sz="1800" b="1" dirty="0">
                <a:latin typeface="Times New Roman" panose="02020603050405020304" pitchFamily="18" charset="0"/>
                <a:cs typeface="Times New Roman" panose="02020603050405020304" pitchFamily="18" charset="0"/>
              </a:rPr>
              <a:t>Cameras </a:t>
            </a:r>
            <a:r>
              <a:rPr sz="1800" dirty="0">
                <a:latin typeface="Times New Roman" panose="02020603050405020304" pitchFamily="18" charset="0"/>
                <a:cs typeface="Times New Roman" panose="02020603050405020304" pitchFamily="18" charset="0"/>
              </a:rPr>
              <a:t>– Provide real-time obstacle detection to facilitate lane departure and</a:t>
            </a:r>
            <a:r>
              <a:rPr sz="1800" spc="-2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track  roadway information (like road</a:t>
            </a:r>
            <a:r>
              <a:rPr sz="1800" spc="-10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signs).</a:t>
            </a:r>
          </a:p>
          <a:p>
            <a:pPr marL="241300" indent="-229235" algn="just">
              <a:spcBef>
                <a:spcPts val="1325"/>
              </a:spcBef>
              <a:buClr>
                <a:srgbClr val="359DD6"/>
              </a:buClr>
              <a:buFont typeface="Arial"/>
              <a:buChar char="•"/>
              <a:tabLst>
                <a:tab pos="241300" algn="l"/>
                <a:tab pos="241935" algn="l"/>
              </a:tabLst>
            </a:pPr>
            <a:r>
              <a:rPr sz="1800" b="1" dirty="0">
                <a:latin typeface="Times New Roman" panose="02020603050405020304" pitchFamily="18" charset="0"/>
                <a:cs typeface="Times New Roman" panose="02020603050405020304" pitchFamily="18" charset="0"/>
              </a:rPr>
              <a:t>Radar </a:t>
            </a:r>
            <a:r>
              <a:rPr sz="1800" dirty="0">
                <a:latin typeface="Times New Roman" panose="02020603050405020304" pitchFamily="18" charset="0"/>
                <a:cs typeface="Times New Roman" panose="02020603050405020304" pitchFamily="18" charset="0"/>
              </a:rPr>
              <a:t>– Radio waves detect short &amp; long-range</a:t>
            </a:r>
            <a:r>
              <a:rPr sz="1800" spc="-1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depth.</a:t>
            </a:r>
          </a:p>
          <a:p>
            <a:pPr marL="241300" marR="266065" indent="-229235" algn="just">
              <a:spcBef>
                <a:spcPts val="1639"/>
              </a:spcBef>
              <a:buClr>
                <a:srgbClr val="359DD6"/>
              </a:buClr>
              <a:buFont typeface="Arial"/>
              <a:buChar char="•"/>
              <a:tabLst>
                <a:tab pos="241300" algn="l"/>
                <a:tab pos="241935" algn="l"/>
              </a:tabLst>
            </a:pPr>
            <a:r>
              <a:rPr sz="1800" b="1" dirty="0">
                <a:latin typeface="Times New Roman" panose="02020603050405020304" pitchFamily="18" charset="0"/>
                <a:cs typeface="Times New Roman" panose="02020603050405020304" pitchFamily="18" charset="0"/>
              </a:rPr>
              <a:t>LIDAR </a:t>
            </a:r>
            <a:r>
              <a:rPr sz="1800" dirty="0">
                <a:latin typeface="Times New Roman" panose="02020603050405020304" pitchFamily="18" charset="0"/>
                <a:cs typeface="Times New Roman" panose="02020603050405020304" pitchFamily="18" charset="0"/>
              </a:rPr>
              <a:t>– Measures distance by illuminating target with pulsed laser light and</a:t>
            </a:r>
            <a:r>
              <a:rPr sz="1800" spc="-1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measuring  reflected pulses with sensors to create 3-D map of</a:t>
            </a:r>
            <a:r>
              <a:rPr sz="1800" spc="-2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area.</a:t>
            </a:r>
          </a:p>
          <a:p>
            <a:pPr marL="241300" marR="5080" indent="-229235" algn="just">
              <a:spcBef>
                <a:spcPts val="1600"/>
              </a:spcBef>
              <a:buClr>
                <a:srgbClr val="359DD6"/>
              </a:buClr>
              <a:buFont typeface="Arial"/>
              <a:buChar char="•"/>
              <a:tabLst>
                <a:tab pos="241300" algn="l"/>
                <a:tab pos="241935" algn="l"/>
                <a:tab pos="6039485" algn="l"/>
              </a:tabLst>
            </a:pPr>
            <a:r>
              <a:rPr sz="1800" b="1" dirty="0">
                <a:latin typeface="Times New Roman" panose="02020603050405020304" pitchFamily="18" charset="0"/>
                <a:cs typeface="Times New Roman" panose="02020603050405020304" pitchFamily="18" charset="0"/>
              </a:rPr>
              <a:t>GPS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Triangulates </a:t>
            </a:r>
            <a:r>
              <a:rPr sz="1800" dirty="0">
                <a:latin typeface="Times New Roman" panose="02020603050405020304" pitchFamily="18" charset="0"/>
                <a:cs typeface="Times New Roman" panose="02020603050405020304" pitchFamily="18" charset="0"/>
              </a:rPr>
              <a:t>position of car</a:t>
            </a:r>
            <a:r>
              <a:rPr sz="1800" spc="-1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using</a:t>
            </a:r>
            <a:r>
              <a:rPr sz="1800" spc="-5"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satellites.Current</a:t>
            </a:r>
            <a:r>
              <a:rPr sz="1800" dirty="0">
                <a:latin typeface="Times New Roman" panose="02020603050405020304" pitchFamily="18" charset="0"/>
                <a:cs typeface="Times New Roman" panose="02020603050405020304" pitchFamily="18" charset="0"/>
              </a:rPr>
              <a:t> GPS technology is limited to</a:t>
            </a:r>
            <a:r>
              <a:rPr sz="1800" spc="-1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  certain</a:t>
            </a:r>
            <a:r>
              <a:rPr lang="en-I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distance. Advanced GPS is in</a:t>
            </a:r>
            <a:r>
              <a:rPr sz="1800" spc="-2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development.</a:t>
            </a:r>
          </a:p>
          <a:p>
            <a:pPr marL="241300" indent="-229235" algn="just">
              <a:spcBef>
                <a:spcPts val="1325"/>
              </a:spcBef>
              <a:buClr>
                <a:srgbClr val="359DD6"/>
              </a:buClr>
              <a:buFont typeface="Arial"/>
              <a:buChar char="•"/>
              <a:tabLst>
                <a:tab pos="241300" algn="l"/>
                <a:tab pos="241935" algn="l"/>
              </a:tabLst>
            </a:pPr>
            <a:r>
              <a:rPr sz="1800" b="1" dirty="0">
                <a:latin typeface="Times New Roman" panose="02020603050405020304" pitchFamily="18" charset="0"/>
                <a:cs typeface="Times New Roman" panose="02020603050405020304" pitchFamily="18" charset="0"/>
              </a:rPr>
              <a:t>Ultrasonic Sensors </a:t>
            </a:r>
            <a:r>
              <a:rPr sz="1800" dirty="0">
                <a:latin typeface="Times New Roman" panose="02020603050405020304" pitchFamily="18" charset="0"/>
                <a:cs typeface="Times New Roman" panose="02020603050405020304" pitchFamily="18" charset="0"/>
              </a:rPr>
              <a:t>– Uses high-frequency sound waves and bounce-back to</a:t>
            </a:r>
            <a:r>
              <a:rPr sz="1800" spc="-2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calculate</a:t>
            </a:r>
            <a:r>
              <a:rPr lang="en-I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distance.	Best in close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range.</a:t>
            </a:r>
          </a:p>
          <a:p>
            <a:pPr marL="241300" marR="1374140" indent="-229235" algn="just">
              <a:spcBef>
                <a:spcPts val="1640"/>
              </a:spcBef>
              <a:buClr>
                <a:srgbClr val="359DD6"/>
              </a:buClr>
              <a:buFont typeface="Arial"/>
              <a:buChar char="•"/>
              <a:tabLst>
                <a:tab pos="241300" algn="l"/>
                <a:tab pos="241935" algn="l"/>
              </a:tabLst>
            </a:pPr>
            <a:r>
              <a:rPr sz="1800" b="1" dirty="0">
                <a:latin typeface="Times New Roman" panose="02020603050405020304" pitchFamily="18" charset="0"/>
                <a:cs typeface="Times New Roman" panose="02020603050405020304" pitchFamily="18" charset="0"/>
              </a:rPr>
              <a:t>Central Computer </a:t>
            </a:r>
            <a:r>
              <a:rPr sz="1800" dirty="0">
                <a:latin typeface="Times New Roman" panose="02020603050405020304" pitchFamily="18" charset="0"/>
                <a:cs typeface="Times New Roman" panose="02020603050405020304" pitchFamily="18" charset="0"/>
              </a:rPr>
              <a:t>– “Brain” </a:t>
            </a:r>
            <a:r>
              <a:rPr sz="1800" spc="-5" dirty="0">
                <a:latin typeface="Times New Roman" panose="02020603050405020304" pitchFamily="18" charset="0"/>
                <a:cs typeface="Times New Roman" panose="02020603050405020304" pitchFamily="18" charset="0"/>
              </a:rPr>
              <a:t>of </a:t>
            </a:r>
            <a:r>
              <a:rPr sz="1800" dirty="0">
                <a:latin typeface="Times New Roman" panose="02020603050405020304" pitchFamily="18" charset="0"/>
                <a:cs typeface="Times New Roman" panose="02020603050405020304" pitchFamily="18" charset="0"/>
              </a:rPr>
              <a:t>the vehicle. Receives information from</a:t>
            </a:r>
            <a:r>
              <a:rPr sz="1800" spc="-1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various  components and helps direct vehicle</a:t>
            </a:r>
            <a:r>
              <a:rPr sz="1800" spc="-1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overall.</a:t>
            </a:r>
          </a:p>
        </p:txBody>
      </p:sp>
    </p:spTree>
    <p:extLst>
      <p:ext uri="{BB962C8B-B14F-4D97-AF65-F5344CB8AC3E}">
        <p14:creationId xmlns:p14="http://schemas.microsoft.com/office/powerpoint/2010/main" val="320514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0AE119-0DB9-4758-B2CA-B401EA6D87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45357"/>
          </a:xfrm>
          <a:prstGeom prst="rect">
            <a:avLst/>
          </a:prstGeom>
          <a:noFill/>
          <a:ln>
            <a:noFill/>
          </a:ln>
        </p:spPr>
      </p:pic>
    </p:spTree>
    <p:extLst>
      <p:ext uri="{BB962C8B-B14F-4D97-AF65-F5344CB8AC3E}">
        <p14:creationId xmlns:p14="http://schemas.microsoft.com/office/powerpoint/2010/main" val="406311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5DAD-F8DE-4CB2-B3B7-87D0B2C9B8D6}"/>
              </a:ext>
            </a:extLst>
          </p:cNvPr>
          <p:cNvSpPr>
            <a:spLocks noGrp="1"/>
          </p:cNvSpPr>
          <p:nvPr>
            <p:ph type="title"/>
          </p:nvPr>
        </p:nvSpPr>
        <p:spPr>
          <a:xfrm>
            <a:off x="1357479" y="1166191"/>
            <a:ext cx="8568400" cy="883276"/>
          </a:xfrm>
        </p:spPr>
        <p:txBody>
          <a:bodyPr/>
          <a:lstStyle/>
          <a:p>
            <a:r>
              <a:rPr lang="en-US" sz="3600" dirty="0">
                <a:effectLst/>
              </a:rPr>
              <a:t>Testing the Validation of Autonomous Vehicles: A Challenge</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670DE5E2-AC7E-4E3D-88CC-B2020392F304}"/>
              </a:ext>
            </a:extLst>
          </p:cNvPr>
          <p:cNvSpPr>
            <a:spLocks noGrp="1"/>
          </p:cNvSpPr>
          <p:nvPr>
            <p:ph idx="1"/>
          </p:nvPr>
        </p:nvSpPr>
        <p:spPr>
          <a:xfrm>
            <a:off x="1154954" y="2066787"/>
            <a:ext cx="9658047" cy="4209726"/>
          </a:xfrm>
        </p:spPr>
        <p:txBody>
          <a:bodyPr/>
          <a:lstStyle/>
          <a:p>
            <a:pPr algn="just">
              <a:lnSpc>
                <a:spcPct val="150000"/>
              </a:lnSpc>
            </a:pPr>
            <a:r>
              <a:rPr lang="en-US" sz="2000" b="0" i="0" u="none" strike="noStrike" baseline="0" dirty="0">
                <a:solidFill>
                  <a:srgbClr val="000000"/>
                </a:solidFill>
                <a:latin typeface="Times New Roman" panose="02020603050405020304" pitchFamily="18" charset="0"/>
              </a:rPr>
              <a:t>Unfortunately, testing the AVs in real environments, the most straight forward validation framework for system-level input-output behavior requires prohibitive amounts of time due to the rare nature of serious accidents. </a:t>
            </a:r>
          </a:p>
          <a:p>
            <a:pPr algn="just">
              <a:lnSpc>
                <a:spcPct val="150000"/>
              </a:lnSpc>
            </a:pPr>
            <a:r>
              <a:rPr lang="en-US" sz="2000" b="0" i="0" u="none" strike="noStrike" baseline="0" dirty="0">
                <a:solidFill>
                  <a:srgbClr val="000000"/>
                </a:solidFill>
                <a:latin typeface="Times New Roman" panose="02020603050405020304" pitchFamily="18" charset="0"/>
              </a:rPr>
              <a:t>Concretely, a recent study argues that AVs need to drive “hundreds of millions of miles and, under some scenarios, hundreds of billions of miles to create enough data to clearly demonstrate their safety”. </a:t>
            </a:r>
          </a:p>
          <a:p>
            <a:pPr algn="just">
              <a:lnSpc>
                <a:spcPct val="150000"/>
              </a:lnSpc>
            </a:pPr>
            <a:r>
              <a:rPr lang="en-US" sz="2000" b="0" i="0" u="none" strike="noStrike" baseline="0" dirty="0">
                <a:solidFill>
                  <a:srgbClr val="000000"/>
                </a:solidFill>
                <a:latin typeface="Times New Roman" panose="02020603050405020304" pitchFamily="18" charset="0"/>
              </a:rPr>
              <a:t>As a result, AV developers test extensively on public roads, potentially putting other road users at risk. In one such unfortunate event, Elaine Herzberg, 49, was killed by an Uber test vehicle on 18th March 2018 in Tempe, Arizona.</a:t>
            </a:r>
            <a:endParaRPr lang="en-IN" sz="2000" dirty="0"/>
          </a:p>
        </p:txBody>
      </p:sp>
    </p:spTree>
    <p:extLst>
      <p:ext uri="{BB962C8B-B14F-4D97-AF65-F5344CB8AC3E}">
        <p14:creationId xmlns:p14="http://schemas.microsoft.com/office/powerpoint/2010/main" val="388305109"/>
      </p:ext>
    </p:extLst>
  </p:cSld>
  <p:clrMapOvr>
    <a:masterClrMapping/>
  </p:clrMapOvr>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1055</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Amatic SC</vt:lpstr>
      <vt:lpstr>Arial</vt:lpstr>
      <vt:lpstr>Arial Black</vt:lpstr>
      <vt:lpstr>Calibri</vt:lpstr>
      <vt:lpstr>Franklin Gothic Heavy</vt:lpstr>
      <vt:lpstr>Nunito</vt:lpstr>
      <vt:lpstr>Nunito SemiBold</vt:lpstr>
      <vt:lpstr>PT Serif</vt:lpstr>
      <vt:lpstr>Roboto</vt:lpstr>
      <vt:lpstr>Times New Roman</vt:lpstr>
      <vt:lpstr>Work Sans</vt:lpstr>
      <vt:lpstr>Curio template</vt:lpstr>
      <vt:lpstr>VIRTUAL BASED AUTONOMOUS VEHICLE  </vt:lpstr>
      <vt:lpstr>TABLE OF CONTENT</vt:lpstr>
      <vt:lpstr>ABSTRACT</vt:lpstr>
      <vt:lpstr>INTRODUCTION</vt:lpstr>
      <vt:lpstr>SAE Levels of Automation</vt:lpstr>
      <vt:lpstr>A typical Software architecture for Autonomous vehicle</vt:lpstr>
      <vt:lpstr>Key Physical Components of Autonomous Vehicles</vt:lpstr>
      <vt:lpstr>PowerPoint Presentation</vt:lpstr>
      <vt:lpstr>Testing the Validation of Autonomous Vehicles: A Challenge </vt:lpstr>
      <vt:lpstr>Simulation: An Effective Solution</vt:lpstr>
      <vt:lpstr>SIMULATION ENVIRONMENT</vt:lpstr>
      <vt:lpstr>CARLA: An Open Urban Driving Simulator </vt:lpstr>
      <vt:lpstr>SCREENSHOTS</vt:lpstr>
      <vt:lpstr>PowerPoint Presentation</vt:lpstr>
      <vt:lpstr>PowerPoint Presentation</vt:lpstr>
      <vt:lpstr>STEPS INVOLVED IN PROJECT</vt:lpstr>
      <vt:lpstr>ADVANTAGES</vt:lpstr>
      <vt:lpstr>CONCLUSION</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Litthish subramani</dc:creator>
  <cp:lastModifiedBy>Clastine Sam</cp:lastModifiedBy>
  <cp:revision>31</cp:revision>
  <dcterms:created xsi:type="dcterms:W3CDTF">2020-11-24T03:38:59Z</dcterms:created>
  <dcterms:modified xsi:type="dcterms:W3CDTF">2021-02-08T07:38:25Z</dcterms:modified>
</cp:coreProperties>
</file>