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76" r:id="rId4"/>
    <p:sldId id="274" r:id="rId5"/>
    <p:sldId id="263" r:id="rId6"/>
    <p:sldId id="265" r:id="rId8"/>
    <p:sldId id="278" r:id="rId9"/>
    <p:sldId id="264" r:id="rId10"/>
    <p:sldId id="275" r:id="rId11"/>
    <p:sldId id="261" r:id="rId12"/>
    <p:sldId id="266" r:id="rId13"/>
    <p:sldId id="267" r:id="rId14"/>
    <p:sldId id="268" r:id="rId15"/>
    <p:sldId id="269" r:id="rId16"/>
    <p:sldId id="270" r:id="rId17"/>
    <p:sldId id="271" r:id="rId18"/>
    <p:sldId id="277"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0" autoAdjust="0"/>
    <p:restoredTop sz="94660"/>
  </p:normalViewPr>
  <p:slideViewPr>
    <p:cSldViewPr snapToGrid="0">
      <p:cViewPr varScale="1">
        <p:scale>
          <a:sx n="83" d="100"/>
          <a:sy n="83" d="100"/>
        </p:scale>
        <p:origin x="-1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38FB6F-0E7A-4B5C-8325-F07BD284A5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C4F27C-4873-49FF-B6D8-EA98718C62A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C38FB6F-0E7A-4B5C-8325-F07BD284A5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C4F27C-4873-49FF-B6D8-EA98718C62A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C38FB6F-0E7A-4B5C-8325-F07BD284A5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C4F27C-4873-49FF-B6D8-EA98718C62A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C38FB6F-0E7A-4B5C-8325-F07BD284A5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C4F27C-4873-49FF-B6D8-EA98718C62A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C38FB6F-0E7A-4B5C-8325-F07BD284A5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C4F27C-4873-49FF-B6D8-EA98718C62A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C38FB6F-0E7A-4B5C-8325-F07BD284A5F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C4F27C-4873-49FF-B6D8-EA98718C62A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C38FB6F-0E7A-4B5C-8325-F07BD284A5F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C4F27C-4873-49FF-B6D8-EA98718C62A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38FB6F-0E7A-4B5C-8325-F07BD284A5F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C4F27C-4873-49FF-B6D8-EA98718C62A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8FB6F-0E7A-4B5C-8325-F07BD284A5F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C4F27C-4873-49FF-B6D8-EA98718C62A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38FB6F-0E7A-4B5C-8325-F07BD284A5F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C4F27C-4873-49FF-B6D8-EA98718C62A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38FB6F-0E7A-4B5C-8325-F07BD284A5F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C4F27C-4873-49FF-B6D8-EA98718C62A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8FB6F-0E7A-4B5C-8325-F07BD284A5F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4F27C-4873-49FF-B6D8-EA98718C62A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 y="475615"/>
            <a:ext cx="4749800" cy="1027430"/>
          </a:xfrm>
        </p:spPr>
        <p:txBody>
          <a:bodyPr>
            <a:noAutofit/>
          </a:bodyPr>
          <a:lstStyle/>
          <a:p>
            <a:r>
              <a:rPr lang="en-IN" sz="3600" b="1" dirty="0">
                <a:solidFill>
                  <a:srgbClr val="FF0000"/>
                </a:solidFill>
                <a:latin typeface="Sitka Subheading Semibold" charset="0"/>
                <a:cs typeface="Sitka Subheading Semibold" charset="0"/>
              </a:rPr>
              <a:t>Promilo Assignment</a:t>
            </a:r>
            <a:endParaRPr lang="en-IN" sz="3600" b="1" dirty="0">
              <a:solidFill>
                <a:srgbClr val="FF0000"/>
              </a:solidFill>
              <a:latin typeface="Sitka Subheading Semibold" charset="0"/>
              <a:cs typeface="Sitka Subheading Semibold" charset="0"/>
            </a:endParaRPr>
          </a:p>
        </p:txBody>
      </p:sp>
      <p:sp>
        <p:nvSpPr>
          <p:cNvPr id="3" name="Subtitle 2"/>
          <p:cNvSpPr>
            <a:spLocks noGrp="1"/>
          </p:cNvSpPr>
          <p:nvPr>
            <p:ph type="subTitle" idx="1"/>
          </p:nvPr>
        </p:nvSpPr>
        <p:spPr>
          <a:xfrm>
            <a:off x="1586865" y="2508250"/>
            <a:ext cx="9144000" cy="1911350"/>
          </a:xfrm>
        </p:spPr>
        <p:txBody>
          <a:bodyPr>
            <a:normAutofit/>
          </a:bodyPr>
          <a:lstStyle/>
          <a:p>
            <a:pPr>
              <a:lnSpc>
                <a:spcPct val="150000"/>
              </a:lnSpc>
            </a:pPr>
            <a:r>
              <a:rPr lang="en-US" i="0" dirty="0">
                <a:solidFill>
                  <a:srgbClr val="000000"/>
                </a:solidFill>
                <a:effectLst/>
                <a:latin typeface="Times New Roman" panose="02020603050405020304" pitchFamily="18" charset="0"/>
                <a:cs typeface="Times New Roman" panose="02020603050405020304" pitchFamily="18" charset="0"/>
              </a:rPr>
              <a:t>Data Analysis and Insights for different page Optimization &amp; How to get more user install &amp; Engagement from the App &amp; Website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 y="166370"/>
            <a:ext cx="5077460" cy="759460"/>
          </a:xfrm>
        </p:spPr>
        <p:txBody>
          <a:bodyPr>
            <a:normAutofit fontScale="90000"/>
          </a:bodyPr>
          <a:lstStyle/>
          <a:p>
            <a:r>
              <a:rPr lang="en-US" sz="3555" dirty="0">
                <a:solidFill>
                  <a:srgbClr val="FFC000"/>
                </a:solidFill>
                <a:latin typeface="Algerian" panose="04020705040A02060702" pitchFamily="82" charset="0"/>
                <a:sym typeface="+mn-ea"/>
              </a:rPr>
              <a:t>SCREENS AND PAGES REPORT</a:t>
            </a:r>
            <a:endParaRPr lang="en-IN" sz="3555" dirty="0">
              <a:solidFill>
                <a:srgbClr val="FFC000"/>
              </a:solidFill>
              <a:latin typeface="Algerian" panose="04020705040A02060702" pitchFamily="82" charset="0"/>
            </a:endParaRPr>
          </a:p>
        </p:txBody>
      </p:sp>
      <p:sp>
        <p:nvSpPr>
          <p:cNvPr id="3" name="Content Placeholder 2"/>
          <p:cNvSpPr>
            <a:spLocks noGrp="1"/>
          </p:cNvSpPr>
          <p:nvPr>
            <p:ph idx="1"/>
          </p:nvPr>
        </p:nvSpPr>
        <p:spPr>
          <a:xfrm>
            <a:off x="5584825" y="925830"/>
            <a:ext cx="5770245" cy="5930265"/>
          </a:xfrm>
        </p:spPr>
        <p:txBody>
          <a:bodyPr>
            <a:normAutofit/>
          </a:bodyPr>
          <a:lstStyle/>
          <a:p>
            <a:pPr>
              <a:lnSpc>
                <a:spcPct val="180000"/>
              </a:lnSpc>
              <a:buFont typeface="Wingdings" panose="05000000000000000000" charset="0"/>
              <a:buChar char="v"/>
            </a:pPr>
            <a:r>
              <a:rPr lang="en-US" sz="1400" dirty="0">
                <a:latin typeface="Times New Roman" panose="02020603050405020304" pitchFamily="18" charset="0"/>
                <a:cs typeface="Times New Roman" panose="02020603050405020304" pitchFamily="18" charset="0"/>
              </a:rPr>
              <a:t>From Screens and Pages Report we can see that in the terms of Views the total views and views per user are high in flutter Page </a:t>
            </a:r>
            <a:r>
              <a:rPr lang="en-US" sz="1400" dirty="0" err="1">
                <a:latin typeface="Times New Roman" panose="02020603050405020304" pitchFamily="18" charset="0"/>
                <a:cs typeface="Times New Roman" panose="02020603050405020304" pitchFamily="18" charset="0"/>
              </a:rPr>
              <a:t>screen.In</a:t>
            </a:r>
            <a:r>
              <a:rPr lang="en-US" sz="1400" dirty="0">
                <a:latin typeface="Times New Roman" panose="02020603050405020304" pitchFamily="18" charset="0"/>
                <a:cs typeface="Times New Roman" panose="02020603050405020304" pitchFamily="18" charset="0"/>
              </a:rPr>
              <a:t> terms of single user the views are also more in areas like </a:t>
            </a:r>
            <a:r>
              <a:rPr lang="en-US" sz="1400" dirty="0" err="1">
                <a:latin typeface="Times New Roman" panose="02020603050405020304" pitchFamily="18" charset="0"/>
                <a:cs typeface="Times New Roman" panose="02020603050405020304" pitchFamily="18" charset="0"/>
              </a:rPr>
              <a:t>Login,My</a:t>
            </a:r>
            <a:r>
              <a:rPr lang="en-US" sz="1400" dirty="0">
                <a:latin typeface="Times New Roman" panose="02020603050405020304" pitchFamily="18" charset="0"/>
                <a:cs typeface="Times New Roman" panose="02020603050405020304" pitchFamily="18" charset="0"/>
              </a:rPr>
              <a:t> Screen </a:t>
            </a:r>
            <a:r>
              <a:rPr lang="en-US" sz="1400" dirty="0" err="1">
                <a:latin typeface="Times New Roman" panose="02020603050405020304" pitchFamily="18" charset="0"/>
                <a:cs typeface="Times New Roman" panose="02020603050405020304" pitchFamily="18" charset="0"/>
              </a:rPr>
              <a:t>Rewards,UIActivity</a:t>
            </a:r>
            <a:r>
              <a:rPr lang="en-US" sz="1400" dirty="0">
                <a:latin typeface="Times New Roman" panose="02020603050405020304" pitchFamily="18" charset="0"/>
                <a:cs typeface="Times New Roman" panose="02020603050405020304" pitchFamily="18" charset="0"/>
              </a:rPr>
              <a:t> and checkout Activity.</a:t>
            </a:r>
            <a:endParaRPr lang="en-US" sz="1400" dirty="0">
              <a:latin typeface="Times New Roman" panose="02020603050405020304" pitchFamily="18" charset="0"/>
              <a:cs typeface="Times New Roman" panose="02020603050405020304" pitchFamily="18" charset="0"/>
            </a:endParaRPr>
          </a:p>
          <a:p>
            <a:pPr>
              <a:lnSpc>
                <a:spcPct val="180000"/>
              </a:lnSpc>
              <a:buFont typeface="Wingdings" panose="05000000000000000000" charset="0"/>
              <a:buChar char="v"/>
            </a:pPr>
            <a:r>
              <a:rPr lang="en-US" sz="1400" dirty="0">
                <a:latin typeface="Times New Roman" panose="02020603050405020304" pitchFamily="18" charset="0"/>
                <a:cs typeface="Times New Roman" panose="02020603050405020304" pitchFamily="18" charset="0"/>
              </a:rPr>
              <a:t>In other pages the views are low so we have to improve the quality and UI in that pages to engage users and spent time on the main screens of the app .</a:t>
            </a:r>
            <a:endParaRPr lang="en-US" sz="1400" dirty="0">
              <a:latin typeface="Times New Roman" panose="02020603050405020304" pitchFamily="18" charset="0"/>
              <a:cs typeface="Times New Roman" panose="02020603050405020304" pitchFamily="18" charset="0"/>
            </a:endParaRPr>
          </a:p>
          <a:p>
            <a:pPr>
              <a:lnSpc>
                <a:spcPct val="180000"/>
              </a:lnSpc>
              <a:buFont typeface="Wingdings" panose="05000000000000000000" charset="0"/>
              <a:buChar char="v"/>
            </a:pPr>
            <a:r>
              <a:rPr lang="en-US" sz="1400" dirty="0">
                <a:latin typeface="Times New Roman" panose="02020603050405020304" pitchFamily="18" charset="0"/>
                <a:cs typeface="Times New Roman" panose="02020603050405020304" pitchFamily="18" charset="0"/>
              </a:rPr>
              <a:t>In terms of conversions Many users makes an attempt to login to the app and also spend saw our feeds </a:t>
            </a:r>
            <a:r>
              <a:rPr lang="en-US" sz="1400" dirty="0" err="1">
                <a:latin typeface="Times New Roman" panose="02020603050405020304" pitchFamily="18" charset="0"/>
                <a:cs typeface="Times New Roman" panose="02020603050405020304" pitchFamily="18" charset="0"/>
              </a:rPr>
              <a:t>page,story</a:t>
            </a:r>
            <a:r>
              <a:rPr lang="en-US" sz="1400" dirty="0">
                <a:latin typeface="Times New Roman" panose="02020603050405020304" pitchFamily="18" charset="0"/>
                <a:cs typeface="Times New Roman" panose="02020603050405020304" pitchFamily="18" charset="0"/>
              </a:rPr>
              <a:t> board and registration page which are some main pages of the </a:t>
            </a:r>
            <a:r>
              <a:rPr lang="en-US" sz="1400" dirty="0" err="1">
                <a:latin typeface="Times New Roman" panose="02020603050405020304" pitchFamily="18" charset="0"/>
                <a:cs typeface="Times New Roman" panose="02020603050405020304" pitchFamily="18" charset="0"/>
              </a:rPr>
              <a:t>app.If</a:t>
            </a:r>
            <a:r>
              <a:rPr lang="en-US" sz="1400" dirty="0">
                <a:latin typeface="Times New Roman" panose="02020603050405020304" pitchFamily="18" charset="0"/>
                <a:cs typeface="Times New Roman" panose="02020603050405020304" pitchFamily="18" charset="0"/>
              </a:rPr>
              <a:t> we make an attempt to improve all pages like this we can even attract more users to install our </a:t>
            </a:r>
            <a:r>
              <a:rPr lang="en-US" sz="1400" dirty="0" err="1">
                <a:latin typeface="Times New Roman" panose="02020603050405020304" pitchFamily="18" charset="0"/>
                <a:cs typeface="Times New Roman" panose="02020603050405020304" pitchFamily="18" charset="0"/>
              </a:rPr>
              <a:t>app.If</a:t>
            </a:r>
            <a:r>
              <a:rPr lang="en-US" sz="1400" dirty="0">
                <a:latin typeface="Times New Roman" panose="02020603050405020304" pitchFamily="18" charset="0"/>
                <a:cs typeface="Times New Roman" panose="02020603050405020304" pitchFamily="18" charset="0"/>
              </a:rPr>
              <a:t> we increase UX designs in this pages like </a:t>
            </a:r>
            <a:r>
              <a:rPr lang="en-US" sz="1400" dirty="0" err="1">
                <a:latin typeface="Times New Roman" panose="02020603050405020304" pitchFamily="18" charset="0"/>
                <a:cs typeface="Times New Roman" panose="02020603050405020304" pitchFamily="18" charset="0"/>
              </a:rPr>
              <a:t>dashboards,feed</a:t>
            </a:r>
            <a:r>
              <a:rPr lang="en-US" sz="1400" dirty="0">
                <a:latin typeface="Times New Roman" panose="02020603050405020304" pitchFamily="18" charset="0"/>
                <a:cs typeface="Times New Roman" panose="02020603050405020304" pitchFamily="18" charset="0"/>
              </a:rPr>
              <a:t> pages we can also increase the engage time of the users</a:t>
            </a:r>
            <a:endParaRPr lang="en-IN" sz="1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105410" y="925830"/>
            <a:ext cx="5478780" cy="5930900"/>
          </a:xfrm>
          <a:prstGeom prst="rect">
            <a:avLst/>
          </a:prstGeom>
          <a:ln>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60" y="0"/>
            <a:ext cx="4883785" cy="789305"/>
          </a:xfrm>
        </p:spPr>
        <p:txBody>
          <a:bodyPr>
            <a:normAutofit/>
          </a:bodyPr>
          <a:lstStyle/>
          <a:p>
            <a:r>
              <a:rPr lang="en-US" sz="3200" dirty="0">
                <a:solidFill>
                  <a:srgbClr val="FFC000"/>
                </a:solidFill>
                <a:latin typeface="Algerian" panose="04020705040A02060702" pitchFamily="82" charset="0"/>
              </a:rPr>
              <a:t>EVENT REPO</a:t>
            </a:r>
            <a:r>
              <a:rPr lang="en-IN" altLang="en-US" sz="3200" dirty="0">
                <a:solidFill>
                  <a:srgbClr val="FFC000"/>
                </a:solidFill>
                <a:latin typeface="Algerian" panose="04020705040A02060702" pitchFamily="82" charset="0"/>
              </a:rPr>
              <a:t>r</a:t>
            </a:r>
            <a:r>
              <a:rPr lang="en-US" sz="3200" dirty="0">
                <a:solidFill>
                  <a:srgbClr val="FFC000"/>
                </a:solidFill>
                <a:latin typeface="Algerian" panose="04020705040A02060702" pitchFamily="82" charset="0"/>
              </a:rPr>
              <a:t>T</a:t>
            </a:r>
            <a:endParaRPr lang="en-IN" sz="3200" dirty="0">
              <a:solidFill>
                <a:srgbClr val="FFC000"/>
              </a:solidFill>
              <a:latin typeface="Algerian" panose="04020705040A02060702" pitchFamily="82" charset="0"/>
            </a:endParaRPr>
          </a:p>
        </p:txBody>
      </p:sp>
      <p:sp>
        <p:nvSpPr>
          <p:cNvPr id="3" name="Content Placeholder 2"/>
          <p:cNvSpPr>
            <a:spLocks noGrp="1"/>
          </p:cNvSpPr>
          <p:nvPr>
            <p:ph sz="half" idx="1"/>
          </p:nvPr>
        </p:nvSpPr>
        <p:spPr>
          <a:xfrm>
            <a:off x="4582160" y="943610"/>
            <a:ext cx="6619240" cy="2776855"/>
          </a:xfrm>
        </p:spPr>
        <p:txBody>
          <a:bodyPr>
            <a:normAutofit lnSpcReduction="20000"/>
          </a:bodyPr>
          <a:lstStyle/>
          <a:p>
            <a:pPr>
              <a:lnSpc>
                <a:spcPct val="16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From the Event Report, with features like event name, event count ,Total Users, Event count per user we can infer that </a:t>
            </a:r>
            <a:r>
              <a:rPr lang="en-US" sz="1400" dirty="0" err="1">
                <a:latin typeface="Times New Roman" panose="02020603050405020304" pitchFamily="18" charset="0"/>
                <a:cs typeface="Times New Roman" panose="02020603050405020304" pitchFamily="18" charset="0"/>
              </a:rPr>
              <a:t>screen_view</a:t>
            </a:r>
            <a:r>
              <a:rPr lang="en-IN" altLang="en-US" sz="1400" dirty="0" err="1">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,notification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receive,notification</a:t>
            </a:r>
            <a:r>
              <a:rPr lang="en-US" sz="1400" dirty="0">
                <a:latin typeface="Times New Roman" panose="02020603050405020304" pitchFamily="18" charset="0"/>
                <a:cs typeface="Times New Roman" panose="02020603050405020304" pitchFamily="18" charset="0"/>
              </a:rPr>
              <a:t> dismiss events are done by more users and other than that we have to make improvement on others too.</a:t>
            </a:r>
            <a:endParaRPr lang="en-US" sz="1400" dirty="0">
              <a:latin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We can raise the bar by</a:t>
            </a:r>
            <a:r>
              <a:rPr lang="en-IN" sz="1400" b="1" dirty="0">
                <a:latin typeface="Times New Roman" panose="02020603050405020304" pitchFamily="18" charset="0"/>
                <a:cs typeface="Times New Roman" panose="02020603050405020304" pitchFamily="18" charset="0"/>
              </a:rPr>
              <a:t> making out notification popout more funny , more trendy more humourous and more genuine</a:t>
            </a:r>
            <a:endParaRPr lang="en-IN" sz="1400" b="1" dirty="0">
              <a:latin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We must </a:t>
            </a:r>
            <a:r>
              <a:rPr lang="en-IN" sz="1400" b="1" dirty="0">
                <a:latin typeface="Times New Roman" panose="02020603050405020304" pitchFamily="18" charset="0"/>
                <a:cs typeface="Times New Roman" panose="02020603050405020304" pitchFamily="18" charset="0"/>
              </a:rPr>
              <a:t>avoid send unnecessary pop ups</a:t>
            </a:r>
            <a:r>
              <a:rPr lang="en-IN" sz="1400" dirty="0">
                <a:latin typeface="Times New Roman" panose="02020603050405020304" pitchFamily="18" charset="0"/>
                <a:cs typeface="Times New Roman" panose="02020603050405020304" pitchFamily="18" charset="0"/>
              </a:rPr>
              <a:t> which may lead to unistallations, </a:t>
            </a:r>
            <a:r>
              <a:rPr lang="en-IN" sz="1400" b="1" dirty="0">
                <a:latin typeface="Times New Roman" panose="02020603050405020304" pitchFamily="18" charset="0"/>
                <a:cs typeface="Times New Roman" panose="02020603050405020304" pitchFamily="18" charset="0"/>
              </a:rPr>
              <a:t>send greetings and special offers</a:t>
            </a:r>
            <a:r>
              <a:rPr lang="en-IN" sz="1400" dirty="0">
                <a:latin typeface="Times New Roman" panose="02020603050405020304" pitchFamily="18" charset="0"/>
                <a:cs typeface="Times New Roman" panose="02020603050405020304" pitchFamily="18" charset="0"/>
              </a:rPr>
              <a:t> will turn up more views and conversions</a:t>
            </a:r>
            <a:endParaRPr lang="en-IN" sz="1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rcRect t="50698"/>
          <a:stretch>
            <a:fillRect/>
          </a:stretch>
        </p:blipFill>
        <p:spPr>
          <a:xfrm>
            <a:off x="226695" y="3720465"/>
            <a:ext cx="7494905" cy="2891790"/>
          </a:xfrm>
          <a:prstGeom prst="rect">
            <a:avLst/>
          </a:prstGeom>
          <a:ln>
            <a:solidFill>
              <a:schemeClr val="accent1"/>
            </a:solidFill>
          </a:ln>
        </p:spPr>
      </p:pic>
      <p:pic>
        <p:nvPicPr>
          <p:cNvPr id="8" name="Content Placeholder 7" descr="Event count by event name pA"/>
          <p:cNvPicPr>
            <a:picLocks noChangeAspect="1"/>
          </p:cNvPicPr>
          <p:nvPr>
            <p:ph sz="half" idx="2"/>
          </p:nvPr>
        </p:nvPicPr>
        <p:blipFill>
          <a:blip r:embed="rId2"/>
          <a:stretch>
            <a:fillRect/>
          </a:stretch>
        </p:blipFill>
        <p:spPr>
          <a:xfrm>
            <a:off x="226060" y="943610"/>
            <a:ext cx="4356100" cy="2776855"/>
          </a:xfrm>
          <a:prstGeom prst="rect">
            <a:avLst/>
          </a:prstGeom>
          <a:ln>
            <a:solidFill>
              <a:schemeClr val="accent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13030"/>
            <a:ext cx="3490165" cy="530225"/>
          </a:xfrm>
        </p:spPr>
        <p:txBody>
          <a:bodyPr>
            <a:normAutofit fontScale="90000"/>
          </a:bodyPr>
          <a:lstStyle/>
          <a:p>
            <a:r>
              <a:rPr lang="en-US" sz="3555" b="1" dirty="0">
                <a:solidFill>
                  <a:srgbClr val="FFC000"/>
                </a:solidFill>
                <a:latin typeface="Algerian" panose="04020705040A02060702" pitchFamily="82" charset="0"/>
              </a:rPr>
              <a:t>GENDER REPORT</a:t>
            </a:r>
            <a:endParaRPr lang="en-IN" sz="3555" b="1" dirty="0">
              <a:solidFill>
                <a:srgbClr val="FFC000"/>
              </a:solidFill>
              <a:latin typeface="Algerian" panose="04020705040A02060702" pitchFamily="82" charset="0"/>
            </a:endParaRPr>
          </a:p>
        </p:txBody>
      </p:sp>
      <p:pic>
        <p:nvPicPr>
          <p:cNvPr id="6" name="Picture 5"/>
          <p:cNvPicPr>
            <a:picLocks noChangeAspect="1"/>
          </p:cNvPicPr>
          <p:nvPr/>
        </p:nvPicPr>
        <p:blipFill>
          <a:blip r:embed="rId1"/>
          <a:srcRect r="-1768" b="45264"/>
          <a:stretch>
            <a:fillRect/>
          </a:stretch>
        </p:blipFill>
        <p:spPr>
          <a:xfrm>
            <a:off x="854710" y="987425"/>
            <a:ext cx="4275455" cy="2667635"/>
          </a:xfrm>
          <a:prstGeom prst="rect">
            <a:avLst/>
          </a:prstGeom>
          <a:ln>
            <a:solidFill>
              <a:schemeClr val="accent1"/>
            </a:solidFill>
          </a:ln>
        </p:spPr>
      </p:pic>
      <p:pic>
        <p:nvPicPr>
          <p:cNvPr id="5" name="Content Placeholder 4" descr="gender pie chart"/>
          <p:cNvPicPr>
            <a:picLocks noChangeAspect="1"/>
          </p:cNvPicPr>
          <p:nvPr>
            <p:ph idx="1"/>
          </p:nvPr>
        </p:nvPicPr>
        <p:blipFill>
          <a:blip r:embed="rId2"/>
          <a:stretch>
            <a:fillRect/>
          </a:stretch>
        </p:blipFill>
        <p:spPr>
          <a:xfrm>
            <a:off x="854710" y="3733165"/>
            <a:ext cx="4274820" cy="3022600"/>
          </a:xfrm>
          <a:prstGeom prst="rect">
            <a:avLst/>
          </a:prstGeom>
          <a:ln>
            <a:solidFill>
              <a:schemeClr val="accent1"/>
            </a:solidFill>
          </a:ln>
        </p:spPr>
      </p:pic>
      <p:sp>
        <p:nvSpPr>
          <p:cNvPr id="7" name="Text Box 6"/>
          <p:cNvSpPr txBox="1"/>
          <p:nvPr/>
        </p:nvSpPr>
        <p:spPr>
          <a:xfrm>
            <a:off x="5747385" y="987425"/>
            <a:ext cx="5406390" cy="3646170"/>
          </a:xfrm>
          <a:prstGeom prst="rect">
            <a:avLst/>
          </a:prstGeom>
          <a:noFill/>
        </p:spPr>
        <p:txBody>
          <a:bodyPr wrap="square" rtlCol="0">
            <a:spAutoFit/>
          </a:bodyPr>
          <a:p>
            <a:pPr>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sym typeface="+mn-ea"/>
              </a:rPr>
              <a:t>In the view of gender New users, Existing users, Conversions are more in Male category than female.</a:t>
            </a:r>
            <a:endParaRPr lang="en-US" sz="14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sym typeface="+mn-ea"/>
              </a:rPr>
              <a:t>But</a:t>
            </a:r>
            <a:r>
              <a:rPr lang="en-US" sz="1400" b="1" dirty="0">
                <a:latin typeface="Times New Roman" panose="02020603050405020304" pitchFamily="18" charset="0"/>
                <a:cs typeface="Times New Roman" panose="02020603050405020304" pitchFamily="18" charset="0"/>
                <a:sym typeface="+mn-ea"/>
              </a:rPr>
              <a:t> Female</a:t>
            </a:r>
            <a:r>
              <a:rPr lang="en-US" sz="1400" dirty="0">
                <a:latin typeface="Times New Roman" panose="02020603050405020304" pitchFamily="18" charset="0"/>
                <a:cs typeface="Times New Roman" panose="02020603050405020304" pitchFamily="18" charset="0"/>
                <a:sym typeface="+mn-ea"/>
              </a:rPr>
              <a:t> users use the app more time than Male.</a:t>
            </a:r>
            <a:endParaRPr lang="en-US" sz="14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sym typeface="+mn-ea"/>
              </a:rPr>
              <a:t>So we can make an effort to </a:t>
            </a:r>
            <a:r>
              <a:rPr lang="en-US" sz="1400" b="1" dirty="0">
                <a:latin typeface="Times New Roman" panose="02020603050405020304" pitchFamily="18" charset="0"/>
                <a:cs typeface="Times New Roman" panose="02020603050405020304" pitchFamily="18" charset="0"/>
                <a:sym typeface="+mn-ea"/>
              </a:rPr>
              <a:t>attract more Female Users via some </a:t>
            </a:r>
            <a:r>
              <a:rPr lang="en-US" sz="1400" b="1" dirty="0" err="1">
                <a:latin typeface="Times New Roman" panose="02020603050405020304" pitchFamily="18" charset="0"/>
                <a:cs typeface="Times New Roman" panose="02020603050405020304" pitchFamily="18" charset="0"/>
                <a:sym typeface="+mn-ea"/>
              </a:rPr>
              <a:t>webistes</a:t>
            </a:r>
            <a:r>
              <a:rPr lang="en-US" sz="1400" b="1" dirty="0">
                <a:latin typeface="Times New Roman" panose="02020603050405020304" pitchFamily="18" charset="0"/>
                <a:cs typeface="Times New Roman" panose="02020603050405020304" pitchFamily="18" charset="0"/>
                <a:sym typeface="+mn-ea"/>
              </a:rPr>
              <a:t> through which we can reach them more like pets website, beauty products related website like </a:t>
            </a:r>
            <a:r>
              <a:rPr lang="en-US" sz="1400" b="1" dirty="0" err="1">
                <a:latin typeface="Times New Roman" panose="02020603050405020304" pitchFamily="18" charset="0"/>
                <a:cs typeface="Times New Roman" panose="02020603050405020304" pitchFamily="18" charset="0"/>
                <a:sym typeface="+mn-ea"/>
              </a:rPr>
              <a:t>diplay</a:t>
            </a:r>
            <a:r>
              <a:rPr lang="en-US" sz="1400" b="1" dirty="0">
                <a:latin typeface="Times New Roman" panose="02020603050405020304" pitchFamily="18" charset="0"/>
                <a:cs typeface="Times New Roman" panose="02020603050405020304" pitchFamily="18" charset="0"/>
                <a:sym typeface="+mn-ea"/>
              </a:rPr>
              <a:t> </a:t>
            </a:r>
            <a:r>
              <a:rPr lang="en-US" sz="1400" b="1" dirty="0" err="1">
                <a:latin typeface="Times New Roman" panose="02020603050405020304" pitchFamily="18" charset="0"/>
                <a:cs typeface="Times New Roman" panose="02020603050405020304" pitchFamily="18" charset="0"/>
                <a:sym typeface="+mn-ea"/>
              </a:rPr>
              <a:t>ads,beauty</a:t>
            </a:r>
            <a:r>
              <a:rPr lang="en-US" sz="1400" b="1" dirty="0">
                <a:latin typeface="Times New Roman" panose="02020603050405020304" pitchFamily="18" charset="0"/>
                <a:cs typeface="Times New Roman" panose="02020603050405020304" pitchFamily="18" charset="0"/>
                <a:sym typeface="+mn-ea"/>
              </a:rPr>
              <a:t> pages in Instagram site </a:t>
            </a:r>
            <a:r>
              <a:rPr lang="en-US" sz="1400" b="1" dirty="0" err="1">
                <a:latin typeface="Times New Roman" panose="02020603050405020304" pitchFamily="18" charset="0"/>
                <a:cs typeface="Times New Roman" panose="02020603050405020304" pitchFamily="18" charset="0"/>
                <a:sym typeface="+mn-ea"/>
              </a:rPr>
              <a:t>etc</a:t>
            </a:r>
            <a:r>
              <a:rPr lang="en-IN" altLang="en-US" sz="1400" b="1" dirty="0" err="1">
                <a:latin typeface="Times New Roman" panose="02020603050405020304" pitchFamily="18" charset="0"/>
                <a:cs typeface="Times New Roman" panose="02020603050405020304" pitchFamily="18" charset="0"/>
                <a:sym typeface="+mn-ea"/>
              </a:rPr>
              <a:t>. </a:t>
            </a:r>
            <a:endParaRPr lang="en-IN" altLang="en-US" sz="1400" b="1" dirty="0" err="1">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v"/>
            </a:pPr>
            <a:r>
              <a:rPr lang="en-IN" altLang="en-US" sz="1400" dirty="0" err="1">
                <a:latin typeface="Times New Roman" panose="02020603050405020304" pitchFamily="18" charset="0"/>
                <a:cs typeface="Times New Roman" panose="02020603050405020304" pitchFamily="18" charset="0"/>
                <a:sym typeface="+mn-ea"/>
              </a:rPr>
              <a:t>1. Most of the new users and old users are male female constitute upto</a:t>
            </a:r>
            <a:endParaRPr lang="en-IN" altLang="en-US" sz="1400" dirty="0" err="1">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v"/>
            </a:pPr>
            <a:r>
              <a:rPr lang="en-IN" altLang="en-US" sz="1400" dirty="0" err="1">
                <a:latin typeface="Times New Roman" panose="02020603050405020304" pitchFamily="18" charset="0"/>
                <a:cs typeface="Times New Roman" panose="02020603050405020304" pitchFamily="18" charset="0"/>
                <a:sym typeface="+mn-ea"/>
              </a:rPr>
              <a:t>42.27% and Males 57.73% in the old users.</a:t>
            </a:r>
            <a:endParaRPr lang="en-IN" altLang="en-US" sz="1400" dirty="0" err="1">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v"/>
            </a:pPr>
            <a:r>
              <a:rPr lang="en-IN" altLang="en-US" sz="1400" dirty="0" err="1">
                <a:latin typeface="Times New Roman" panose="02020603050405020304" pitchFamily="18" charset="0"/>
                <a:cs typeface="Times New Roman" panose="02020603050405020304" pitchFamily="18" charset="0"/>
                <a:sym typeface="+mn-ea"/>
              </a:rPr>
              <a:t>2. Engagement Rate of females are higher than male while conversions</a:t>
            </a:r>
            <a:endParaRPr lang="en-IN" altLang="en-US" sz="1400" dirty="0" err="1">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v"/>
            </a:pPr>
            <a:r>
              <a:rPr lang="en-IN" altLang="en-US" sz="1400" dirty="0" err="1">
                <a:latin typeface="Times New Roman" panose="02020603050405020304" pitchFamily="18" charset="0"/>
                <a:cs typeface="Times New Roman" panose="02020603050405020304" pitchFamily="18" charset="0"/>
                <a:sym typeface="+mn-ea"/>
              </a:rPr>
              <a:t>are more in male.</a:t>
            </a:r>
            <a:endParaRPr lang="en-IN" altLang="en-US" sz="1400" dirty="0" err="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610" y="97155"/>
            <a:ext cx="4878705" cy="609600"/>
          </a:xfrm>
        </p:spPr>
        <p:txBody>
          <a:bodyPr/>
          <a:lstStyle/>
          <a:p>
            <a:r>
              <a:rPr lang="en-US" dirty="0">
                <a:solidFill>
                  <a:srgbClr val="FFC000"/>
                </a:solidFill>
                <a:latin typeface="Algerian" panose="04020705040A02060702" pitchFamily="82" charset="0"/>
              </a:rPr>
              <a:t>BY INTEREST</a:t>
            </a:r>
            <a:r>
              <a:rPr lang="en-IN" altLang="en-US" dirty="0">
                <a:solidFill>
                  <a:srgbClr val="FFC000"/>
                </a:solidFill>
                <a:latin typeface="Algerian" panose="04020705040A02060702" pitchFamily="82" charset="0"/>
              </a:rPr>
              <a:t>s</a:t>
            </a:r>
            <a:endParaRPr lang="en-IN" altLang="en-US" dirty="0">
              <a:solidFill>
                <a:srgbClr val="FFC000"/>
              </a:solidFill>
              <a:latin typeface="Algerian" panose="04020705040A02060702" pitchFamily="82" charset="0"/>
            </a:endParaRPr>
          </a:p>
        </p:txBody>
      </p:sp>
      <p:sp>
        <p:nvSpPr>
          <p:cNvPr id="3" name="Content Placeholder 2"/>
          <p:cNvSpPr>
            <a:spLocks noGrp="1"/>
          </p:cNvSpPr>
          <p:nvPr>
            <p:ph idx="1"/>
          </p:nvPr>
        </p:nvSpPr>
        <p:spPr>
          <a:xfrm>
            <a:off x="5719445" y="987425"/>
            <a:ext cx="5635625" cy="5463540"/>
          </a:xfrm>
        </p:spPr>
        <p:txBody>
          <a:bodyPr>
            <a:normAutofit/>
          </a:bodyPr>
          <a:lstStyle/>
          <a:p>
            <a:pPr>
              <a:lnSpc>
                <a:spcPct val="16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From the Interest data we can see that New users who visit the app are interested in searching for </a:t>
            </a:r>
            <a:r>
              <a:rPr lang="en-US" sz="1400" b="1" dirty="0">
                <a:latin typeface="Times New Roman" panose="02020603050405020304" pitchFamily="18" charset="0"/>
                <a:cs typeface="Times New Roman" panose="02020603050405020304" pitchFamily="18" charset="0"/>
              </a:rPr>
              <a:t>shopping ,Media and Entertainment, Technology and Mobile Enthusiasts.</a:t>
            </a:r>
            <a:endParaRPr lang="en-US" sz="1400" dirty="0">
              <a:latin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But In the view of engagement rate sports and fitness ranks first that more users spend time more on sports related information so we can improve and give more details related to</a:t>
            </a:r>
            <a:r>
              <a:rPr lang="en-US" sz="1400" b="1" dirty="0">
                <a:latin typeface="Times New Roman" panose="02020603050405020304" pitchFamily="18" charset="0"/>
                <a:cs typeface="Times New Roman" panose="02020603050405020304" pitchFamily="18" charset="0"/>
              </a:rPr>
              <a:t> sports ,</a:t>
            </a:r>
            <a:r>
              <a:rPr lang="en-US" sz="1400" b="1" dirty="0" err="1">
                <a:latin typeface="Times New Roman" panose="02020603050405020304" pitchFamily="18" charset="0"/>
                <a:cs typeface="Times New Roman" panose="02020603050405020304" pitchFamily="18" charset="0"/>
              </a:rPr>
              <a:t>Media,Technology,Food</a:t>
            </a:r>
            <a:r>
              <a:rPr lang="en-US" sz="1400" b="1" dirty="0">
                <a:latin typeface="Times New Roman" panose="02020603050405020304" pitchFamily="18" charset="0"/>
                <a:cs typeface="Times New Roman" panose="02020603050405020304" pitchFamily="18" charset="0"/>
              </a:rPr>
              <a:t> related concepts</a:t>
            </a:r>
            <a:r>
              <a:rPr lang="en-US" sz="1400" dirty="0">
                <a:latin typeface="Times New Roman" panose="02020603050405020304" pitchFamily="18" charset="0"/>
                <a:cs typeface="Times New Roman" panose="02020603050405020304" pitchFamily="18" charset="0"/>
              </a:rPr>
              <a:t> to attract more users.</a:t>
            </a:r>
            <a:endParaRPr lang="en-IN" sz="1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endParaRPr lang="en-IN"/>
          </a:p>
        </p:txBody>
      </p:sp>
      <p:pic>
        <p:nvPicPr>
          <p:cNvPr id="6" name="Picture 5"/>
          <p:cNvPicPr>
            <a:picLocks noChangeAspect="1"/>
          </p:cNvPicPr>
          <p:nvPr/>
        </p:nvPicPr>
        <p:blipFill>
          <a:blip r:embed="rId1"/>
          <a:stretch>
            <a:fillRect/>
          </a:stretch>
        </p:blipFill>
        <p:spPr>
          <a:xfrm>
            <a:off x="562679" y="987425"/>
            <a:ext cx="5156953" cy="5464013"/>
          </a:xfrm>
          <a:prstGeom prst="rect">
            <a:avLst/>
          </a:prstGeom>
          <a:ln>
            <a:solidFill>
              <a:schemeClr val="accent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3462020" cy="643890"/>
          </a:xfrm>
        </p:spPr>
        <p:txBody>
          <a:bodyPr>
            <a:normAutofit/>
          </a:bodyPr>
          <a:lstStyle/>
          <a:p>
            <a:r>
              <a:rPr lang="en-IN" sz="3555" b="1" dirty="0">
                <a:solidFill>
                  <a:srgbClr val="FFC000"/>
                </a:solidFill>
              </a:rPr>
              <a:t>strategic plan</a:t>
            </a:r>
            <a:endParaRPr lang="en-IN" sz="3555" b="1" dirty="0">
              <a:solidFill>
                <a:srgbClr val="FFC000"/>
              </a:solidFill>
            </a:endParaRPr>
          </a:p>
        </p:txBody>
      </p:sp>
      <p:sp>
        <p:nvSpPr>
          <p:cNvPr id="6" name="Content Placeholder 5"/>
          <p:cNvSpPr>
            <a:spLocks noGrp="1"/>
          </p:cNvSpPr>
          <p:nvPr>
            <p:ph idx="1"/>
          </p:nvPr>
        </p:nvSpPr>
        <p:spPr/>
        <p:txBody>
          <a:bodyPr>
            <a:normAutofit/>
          </a:bodyPr>
          <a:lstStyle/>
          <a:p>
            <a:pPr>
              <a:buFont typeface="Wingdings" panose="05000000000000000000" pitchFamily="2" charset="2"/>
              <a:buChar char="q"/>
            </a:pPr>
            <a:endParaRPr lang="en-IN" sz="1800" dirty="0"/>
          </a:p>
          <a:p>
            <a:pPr marL="0" indent="0">
              <a:lnSpc>
                <a:spcPct val="200000"/>
              </a:lnSpc>
              <a:buNone/>
            </a:pPr>
            <a:endParaRPr lang="en-IN" sz="1800" dirty="0"/>
          </a:p>
        </p:txBody>
      </p:sp>
      <p:sp>
        <p:nvSpPr>
          <p:cNvPr id="2" name="Text Box 1"/>
          <p:cNvSpPr txBox="1"/>
          <p:nvPr/>
        </p:nvSpPr>
        <p:spPr>
          <a:xfrm>
            <a:off x="779145" y="1009650"/>
            <a:ext cx="11057255" cy="5487670"/>
          </a:xfrm>
          <a:prstGeom prst="rect">
            <a:avLst/>
          </a:prstGeom>
          <a:noFill/>
        </p:spPr>
        <p:txBody>
          <a:bodyPr wrap="square" rtlCol="0">
            <a:noAutofit/>
          </a:bodyPr>
          <a:p>
            <a:pPr algn="l">
              <a:lnSpc>
                <a:spcPct val="180000"/>
              </a:lnSpc>
            </a:pPr>
            <a:r>
              <a:rPr lang="en-US" sz="1400">
                <a:latin typeface="Times New Roman" panose="02020603050405020304" pitchFamily="18" charset="0"/>
                <a:cs typeface="Times New Roman" panose="02020603050405020304" pitchFamily="18" charset="0"/>
              </a:rPr>
              <a:t>Customer Segmentation and Personalization:</a:t>
            </a:r>
            <a:endParaRPr lang="en-US" sz="1400">
              <a:latin typeface="Times New Roman" panose="02020603050405020304" pitchFamily="18" charset="0"/>
              <a:cs typeface="Times New Roman" panose="02020603050405020304" pitchFamily="18" charset="0"/>
            </a:endParaRPr>
          </a:p>
          <a:p>
            <a:pPr marL="285750" indent="-285750" algn="l">
              <a:lnSpc>
                <a:spcPct val="18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rPr>
              <a:t> Target Specific Age Groups:</a:t>
            </a:r>
            <a:r>
              <a:rPr lang="en-US" sz="1400">
                <a:latin typeface="Times New Roman" panose="02020603050405020304" pitchFamily="18" charset="0"/>
                <a:cs typeface="Times New Roman" panose="02020603050405020304" pitchFamily="18" charset="0"/>
              </a:rPr>
              <a:t> Concentrate marketing efforts on the 18-24 and 25-34</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age ranges, as they constitute the majority of users. Create tailored campaigns that</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highlight how the app addresses their unique interests and needs.</a:t>
            </a:r>
            <a:endParaRPr lang="en-US" sz="1400">
              <a:latin typeface="Times New Roman" panose="02020603050405020304" pitchFamily="18" charset="0"/>
              <a:cs typeface="Times New Roman" panose="02020603050405020304" pitchFamily="18" charset="0"/>
            </a:endParaRPr>
          </a:p>
          <a:p>
            <a:pPr marL="285750" indent="-285750" algn="l">
              <a:lnSpc>
                <a:spcPct val="18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rPr>
              <a:t> Engagement-Based Segmentation:</a:t>
            </a:r>
            <a:r>
              <a:rPr lang="en-US" sz="1400">
                <a:latin typeface="Times New Roman" panose="02020603050405020304" pitchFamily="18" charset="0"/>
                <a:cs typeface="Times New Roman" panose="02020603050405020304" pitchFamily="18" charset="0"/>
              </a:rPr>
              <a:t> Segment users by engagement patterns. Focu</a:t>
            </a:r>
            <a:r>
              <a:rPr lang="en-IN" altLang="en-US" sz="1400">
                <a:latin typeface="Times New Roman" panose="02020603050405020304" pitchFamily="18" charset="0"/>
                <a:cs typeface="Times New Roman" panose="02020603050405020304" pitchFamily="18" charset="0"/>
              </a:rPr>
              <a:t>s </a:t>
            </a:r>
            <a:r>
              <a:rPr lang="en-US" sz="1400">
                <a:latin typeface="Times New Roman" panose="02020603050405020304" pitchFamily="18" charset="0"/>
                <a:cs typeface="Times New Roman" panose="02020603050405020304" pitchFamily="18" charset="0"/>
              </a:rPr>
              <a:t>on re-engaging middle-aged users and maximizing the value derived from the</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high-engagement 65+ age group.</a:t>
            </a:r>
            <a:endParaRPr lang="en-US" sz="1400">
              <a:latin typeface="Times New Roman" panose="02020603050405020304" pitchFamily="18" charset="0"/>
              <a:cs typeface="Times New Roman" panose="02020603050405020304" pitchFamily="18" charset="0"/>
            </a:endParaRPr>
          </a:p>
          <a:p>
            <a:pPr marL="285750" indent="-285750" algn="l">
              <a:lnSpc>
                <a:spcPct val="18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rPr>
              <a:t> Gender-Based Marketing:</a:t>
            </a:r>
            <a:r>
              <a:rPr lang="en-US" sz="1400">
                <a:latin typeface="Times New Roman" panose="02020603050405020304" pitchFamily="18" charset="0"/>
                <a:cs typeface="Times New Roman" panose="02020603050405020304" pitchFamily="18" charset="0"/>
              </a:rPr>
              <a:t> Leverage Female Engagement: Given the higher</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engagement rate among females, create content and features that resonate with</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them. Highlight female-friendly aspects of the app in marketing materials.</a:t>
            </a:r>
            <a:endParaRPr lang="en-US" sz="1400">
              <a:latin typeface="Times New Roman" panose="02020603050405020304" pitchFamily="18" charset="0"/>
              <a:cs typeface="Times New Roman" panose="02020603050405020304" pitchFamily="18" charset="0"/>
            </a:endParaRPr>
          </a:p>
          <a:p>
            <a:pPr marL="285750" indent="-285750" algn="l">
              <a:lnSpc>
                <a:spcPct val="18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rPr>
              <a:t>Channel Optimization:</a:t>
            </a:r>
            <a:r>
              <a:rPr lang="en-US" sz="1400">
                <a:latin typeface="Times New Roman" panose="02020603050405020304" pitchFamily="18" charset="0"/>
                <a:cs typeface="Times New Roman" panose="02020603050405020304" pitchFamily="18" charset="0"/>
              </a:rPr>
              <a:t> Organic Search Enhancement: Capitalize on the high</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engagement rate from organic search channels. Optimize content and landing pages</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for improved conversion rates and better user experience.</a:t>
            </a:r>
            <a:endParaRPr lang="en-US" sz="1400">
              <a:latin typeface="Times New Roman" panose="02020603050405020304" pitchFamily="18" charset="0"/>
              <a:cs typeface="Times New Roman" panose="02020603050405020304" pitchFamily="18" charset="0"/>
            </a:endParaRPr>
          </a:p>
          <a:p>
            <a:pPr marL="285750" indent="-285750" algn="l">
              <a:lnSpc>
                <a:spcPct val="18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rPr>
              <a:t>Direct Channel Maximization</a:t>
            </a:r>
            <a:r>
              <a:rPr lang="en-US" sz="1400">
                <a:latin typeface="Times New Roman" panose="02020603050405020304" pitchFamily="18" charset="0"/>
                <a:cs typeface="Times New Roman" panose="02020603050405020304" pitchFamily="18" charset="0"/>
              </a:rPr>
              <a:t>: While the direct channel has fewer users, their higher</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engagement and profitability make them valuable. Implement strategies to attract</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more users through this channel while maintaining high-quality engagement.</a:t>
            </a:r>
            <a:endParaRPr lang="en-US" sz="1400">
              <a:latin typeface="Times New Roman" panose="02020603050405020304" pitchFamily="18" charset="0"/>
              <a:cs typeface="Times New Roman" panose="02020603050405020304" pitchFamily="18" charset="0"/>
            </a:endParaRPr>
          </a:p>
          <a:p>
            <a:pPr marL="285750" indent="-285750" algn="l">
              <a:lnSpc>
                <a:spcPct val="180000"/>
              </a:lnSpc>
              <a:buFont typeface="Wingdings" panose="05000000000000000000" charset="0"/>
              <a:buChar char="v"/>
            </a:pPr>
            <a:r>
              <a:rPr lang="en-US" sz="1400">
                <a:latin typeface="Times New Roman" panose="02020603050405020304" pitchFamily="18" charset="0"/>
                <a:cs typeface="Times New Roman" panose="02020603050405020304" pitchFamily="18" charset="0"/>
                <a:sym typeface="+mn-ea"/>
              </a:rPr>
              <a:t> </a:t>
            </a:r>
            <a:r>
              <a:rPr lang="en-US" sz="1400" b="1">
                <a:latin typeface="Times New Roman" panose="02020603050405020304" pitchFamily="18" charset="0"/>
                <a:cs typeface="Times New Roman" panose="02020603050405020304" pitchFamily="18" charset="0"/>
                <a:sym typeface="+mn-ea"/>
              </a:rPr>
              <a:t>Enhancing Engagement:</a:t>
            </a:r>
            <a:r>
              <a:rPr lang="en-US" sz="1400">
                <a:latin typeface="Times New Roman" panose="02020603050405020304" pitchFamily="18" charset="0"/>
                <a:cs typeface="Times New Roman" panose="02020603050405020304" pitchFamily="18" charset="0"/>
                <a:sym typeface="+mn-ea"/>
              </a:rPr>
              <a:t> Improving Engagement Time: Focus on increasing the</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average engagement time across all channels. Offer more interactive content,</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personalized recommendations, and features that hold users' attention longer.</a:t>
            </a:r>
            <a:endParaRPr lang="en-US" sz="1400">
              <a:latin typeface="Times New Roman" panose="02020603050405020304" pitchFamily="18" charset="0"/>
              <a:cs typeface="Times New Roman" panose="02020603050405020304" pitchFamily="18" charset="0"/>
            </a:endParaRPr>
          </a:p>
          <a:p>
            <a:pPr marL="285750" indent="-285750" algn="l">
              <a:lnSpc>
                <a:spcPct val="160000"/>
              </a:lnSpc>
              <a:buFont typeface="Wingdings" panose="05000000000000000000" charset="0"/>
              <a:buChar char="v"/>
            </a:pP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0040"/>
            <a:ext cx="10515600" cy="5857240"/>
          </a:xfrm>
        </p:spPr>
        <p:txBody>
          <a:bodyPr>
            <a:normAutofit/>
          </a:bodyPr>
          <a:lstStyle/>
          <a:p>
            <a:pPr marL="285750" indent="-285750" algn="l">
              <a:lnSpc>
                <a:spcPct val="18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sym typeface="+mn-ea"/>
              </a:rPr>
              <a:t> Targeting High-Potential Channels:</a:t>
            </a:r>
            <a:r>
              <a:rPr lang="en-US" sz="1400">
                <a:latin typeface="Times New Roman" panose="02020603050405020304" pitchFamily="18" charset="0"/>
                <a:cs typeface="Times New Roman" panose="02020603050405020304" pitchFamily="18" charset="0"/>
                <a:sym typeface="+mn-ea"/>
              </a:rPr>
              <a:t> For channels with moderate to high engagement</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rates but low average engagement time, experiment with content variations and user</a:t>
            </a:r>
            <a:endParaRPr lang="en-US" sz="1400">
              <a:latin typeface="Times New Roman" panose="02020603050405020304" pitchFamily="18" charset="0"/>
              <a:cs typeface="Times New Roman" panose="02020603050405020304" pitchFamily="18" charset="0"/>
            </a:endParaRPr>
          </a:p>
          <a:p>
            <a:pPr marL="0" indent="0" algn="l">
              <a:lnSpc>
                <a:spcPct val="180000"/>
              </a:lnSpc>
              <a:buFont typeface="Wingdings" panose="05000000000000000000" charset="0"/>
              <a:buNone/>
            </a:pP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journeys to increase time spent within the app.</a:t>
            </a:r>
            <a:endParaRPr lang="en-US" sz="1400">
              <a:latin typeface="Times New Roman" panose="02020603050405020304" pitchFamily="18" charset="0"/>
              <a:cs typeface="Times New Roman" panose="02020603050405020304" pitchFamily="18" charset="0"/>
            </a:endParaRPr>
          </a:p>
          <a:p>
            <a:pPr marL="285750" indent="-285750" algn="l">
              <a:lnSpc>
                <a:spcPct val="18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sym typeface="+mn-ea"/>
              </a:rPr>
              <a:t>Conversion Optimization:</a:t>
            </a:r>
            <a:r>
              <a:rPr lang="en-US" sz="1400">
                <a:latin typeface="Times New Roman" panose="02020603050405020304" pitchFamily="18" charset="0"/>
                <a:cs typeface="Times New Roman" panose="02020603050405020304" pitchFamily="18" charset="0"/>
                <a:sym typeface="+mn-ea"/>
              </a:rPr>
              <a:t> Conversion Optimization for Males: Given that conversionsare higher among males, analyze the user journey and optimize it to streamline the</a:t>
            </a:r>
            <a:endParaRPr lang="en-US" sz="1400">
              <a:latin typeface="Times New Roman" panose="02020603050405020304" pitchFamily="18" charset="0"/>
              <a:cs typeface="Times New Roman" panose="02020603050405020304" pitchFamily="18" charset="0"/>
            </a:endParaRPr>
          </a:p>
          <a:p>
            <a:pPr marL="0" indent="0" algn="l">
              <a:lnSpc>
                <a:spcPct val="180000"/>
              </a:lnSpc>
              <a:buFont typeface="Wingdings" panose="05000000000000000000" charset="0"/>
              <a:buNone/>
            </a:pP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conversion process. Implement A/B testing to identify the most effective conversionstrategies.</a:t>
            </a:r>
            <a:endParaRPr lang="en-US" sz="1400">
              <a:latin typeface="Times New Roman" panose="02020603050405020304" pitchFamily="18" charset="0"/>
              <a:cs typeface="Times New Roman" panose="02020603050405020304" pitchFamily="18" charset="0"/>
            </a:endParaRPr>
          </a:p>
          <a:p>
            <a:pPr marL="285750" indent="-285750" algn="l">
              <a:lnSpc>
                <a:spcPct val="18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sym typeface="+mn-ea"/>
              </a:rPr>
              <a:t> Conversion Strategies for Females:</a:t>
            </a:r>
            <a:r>
              <a:rPr lang="en-US" sz="1400">
                <a:latin typeface="Times New Roman" panose="02020603050405020304" pitchFamily="18" charset="0"/>
                <a:cs typeface="Times New Roman" panose="02020603050405020304" pitchFamily="18" charset="0"/>
                <a:sym typeface="+mn-ea"/>
              </a:rPr>
              <a:t> While females exhibit higher engagement rates,</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ensure that the conversion process is equally smooth for them. Address any potential</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pain points and offer incentives to drive conversions.By focusing on these strategic areas, you can leverage the strengths of each user segment,</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sym typeface="+mn-ea"/>
              </a:rPr>
              <a:t>optimize engagement and conversion rates, and enhance the overall user experience.Regularly monitor user behavior and feedback to make iterative improvements and refineyour strategies accordingly</a:t>
            </a:r>
            <a:endParaRPr lang="en-US" sz="140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4787265" cy="747395"/>
          </a:xfrm>
        </p:spPr>
        <p:txBody>
          <a:bodyPr/>
          <a:p>
            <a:r>
              <a:rPr lang="en-US" sz="3200">
                <a:solidFill>
                  <a:schemeClr val="accent4"/>
                </a:solidFill>
                <a:latin typeface="Algerian" panose="04020705040A02060702" pitchFamily="82" charset="0"/>
                <a:cs typeface="Algerian" panose="04020705040A02060702" pitchFamily="82" charset="0"/>
                <a:sym typeface="+mn-ea"/>
              </a:rPr>
              <a:t>Expected Benefits:</a:t>
            </a:r>
            <a:endParaRPr lang="en-US" sz="3200">
              <a:solidFill>
                <a:schemeClr val="accent4"/>
              </a:solidFill>
              <a:latin typeface="Algerian" panose="04020705040A02060702" pitchFamily="82" charset="0"/>
              <a:cs typeface="Algerian" panose="04020705040A02060702" pitchFamily="82" charset="0"/>
              <a:sym typeface="+mn-ea"/>
            </a:endParaRPr>
          </a:p>
        </p:txBody>
      </p:sp>
      <p:sp>
        <p:nvSpPr>
          <p:cNvPr id="3" name="Content Placeholder 2"/>
          <p:cNvSpPr>
            <a:spLocks noGrp="1"/>
          </p:cNvSpPr>
          <p:nvPr>
            <p:ph idx="1"/>
          </p:nvPr>
        </p:nvSpPr>
        <p:spPr>
          <a:xfrm>
            <a:off x="838200" y="1246505"/>
            <a:ext cx="10515600" cy="4930775"/>
          </a:xfrm>
        </p:spPr>
        <p:txBody>
          <a:bodyPr>
            <a:normAutofit/>
          </a:bodyPr>
          <a:p>
            <a:pPr>
              <a:buFont typeface="Wingdings" panose="05000000000000000000" charset="0"/>
              <a:buChar char="v"/>
            </a:pPr>
            <a:endParaRPr lang="en-US" sz="1750"/>
          </a:p>
          <a:p>
            <a:pPr>
              <a:buFont typeface="Wingdings" panose="05000000000000000000" charset="0"/>
              <a:buChar char="v"/>
            </a:pPr>
            <a:r>
              <a:rPr lang="en-US" sz="1750" b="1"/>
              <a:t> </a:t>
            </a:r>
            <a:r>
              <a:rPr lang="en-US" sz="1400" b="1">
                <a:latin typeface="Times New Roman" panose="02020603050405020304" pitchFamily="18" charset="0"/>
                <a:cs typeface="Times New Roman" panose="02020603050405020304" pitchFamily="18" charset="0"/>
              </a:rPr>
              <a:t>Targeted Age Groups</a:t>
            </a:r>
            <a:r>
              <a:rPr lang="en-US" sz="1400">
                <a:latin typeface="Times New Roman" panose="02020603050405020304" pitchFamily="18" charset="0"/>
                <a:cs typeface="Times New Roman" panose="02020603050405020304" pitchFamily="18" charset="0"/>
              </a:rPr>
              <a:t>: Focusing on 18-24 and 25-34 segments maximizes</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engagement among the majority, leading to higher downloads and usage.</a:t>
            </a:r>
            <a:endParaRPr lang="en-US" sz="14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65+ Engagement: </a:t>
            </a:r>
            <a:r>
              <a:rPr lang="en-US" sz="1400">
                <a:latin typeface="Times New Roman" panose="02020603050405020304" pitchFamily="18" charset="0"/>
                <a:cs typeface="Times New Roman" panose="02020603050405020304" pitchFamily="18" charset="0"/>
              </a:rPr>
              <a:t>Tailoring features for the growing 65+ demographic enhances</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loyalty and potentially increases long-term app value. Female-Centric Approach: Crafting campaigns for females leverages higher</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engagement, driving more downloads and interaction.</a:t>
            </a:r>
            <a:endParaRPr lang="en-US" sz="14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rPr>
              <a:t>Channel Optimization:</a:t>
            </a:r>
            <a:r>
              <a:rPr lang="en-US" sz="1400">
                <a:latin typeface="Times New Roman" panose="02020603050405020304" pitchFamily="18" charset="0"/>
                <a:cs typeface="Times New Roman" panose="02020603050405020304" pitchFamily="18" charset="0"/>
              </a:rPr>
              <a:t> Improving organic search content and maximizing direct</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channel engagement elevates conversions and profitability.</a:t>
            </a:r>
            <a:endParaRPr lang="en-US" sz="14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solidFill>
                  <a:schemeClr val="accent4"/>
                </a:solidFill>
                <a:latin typeface="Algerian" panose="04020705040A02060702" pitchFamily="82" charset="0"/>
                <a:cs typeface="Algerian" panose="04020705040A02060702" pitchFamily="82" charset="0"/>
              </a:rPr>
              <a:t>Summary</a:t>
            </a:r>
            <a:endParaRPr lang="en-IN" altLang="en-US" sz="3200">
              <a:solidFill>
                <a:schemeClr val="accent4"/>
              </a:solidFill>
              <a:latin typeface="Algerian" panose="04020705040A02060702" pitchFamily="82" charset="0"/>
              <a:cs typeface="Algerian" panose="04020705040A02060702" pitchFamily="82" charset="0"/>
            </a:endParaRPr>
          </a:p>
        </p:txBody>
      </p:sp>
      <p:sp>
        <p:nvSpPr>
          <p:cNvPr id="3" name="Content Placeholder 2"/>
          <p:cNvSpPr>
            <a:spLocks noGrp="1"/>
          </p:cNvSpPr>
          <p:nvPr>
            <p:ph idx="1"/>
          </p:nvPr>
        </p:nvSpPr>
        <p:spPr>
          <a:xfrm>
            <a:off x="838200" y="1414145"/>
            <a:ext cx="10515600" cy="4763135"/>
          </a:xfrm>
        </p:spPr>
        <p:txBody>
          <a:bodyPr>
            <a:normAutofit fontScale="60000"/>
          </a:bodyPr>
          <a:p>
            <a:pPr marL="0" indent="0">
              <a:lnSpc>
                <a:spcPct val="120000"/>
              </a:lnSpc>
              <a:buNone/>
            </a:pPr>
            <a:r>
              <a:rPr lang="en-US" sz="2335">
                <a:latin typeface="Times New Roman" panose="02020603050405020304" pitchFamily="18" charset="0"/>
                <a:cs typeface="Times New Roman" panose="02020603050405020304" pitchFamily="18" charset="0"/>
              </a:rPr>
              <a:t>This report provides data-driven insights and strategic recommendations to optimize</a:t>
            </a:r>
            <a:r>
              <a:rPr lang="en-IN" altLang="en-US" sz="2335">
                <a:latin typeface="Times New Roman" panose="02020603050405020304" pitchFamily="18" charset="0"/>
                <a:cs typeface="Times New Roman" panose="02020603050405020304" pitchFamily="18" charset="0"/>
              </a:rPr>
              <a:t> </a:t>
            </a:r>
            <a:r>
              <a:rPr lang="en-US" sz="2335">
                <a:latin typeface="Times New Roman" panose="02020603050405020304" pitchFamily="18" charset="0"/>
                <a:cs typeface="Times New Roman" panose="02020603050405020304" pitchFamily="18" charset="0"/>
              </a:rPr>
              <a:t>app downloads and engagement across different user segments. The analysis is</a:t>
            </a:r>
            <a:r>
              <a:rPr lang="en-IN" altLang="en-US" sz="2335">
                <a:latin typeface="Times New Roman" panose="02020603050405020304" pitchFamily="18" charset="0"/>
                <a:cs typeface="Times New Roman" panose="02020603050405020304" pitchFamily="18" charset="0"/>
              </a:rPr>
              <a:t> </a:t>
            </a:r>
            <a:r>
              <a:rPr lang="en-US" sz="2335">
                <a:latin typeface="Times New Roman" panose="02020603050405020304" pitchFamily="18" charset="0"/>
                <a:cs typeface="Times New Roman" panose="02020603050405020304" pitchFamily="18" charset="0"/>
              </a:rPr>
              <a:t>based on user demographics, engagement rates, and conversion patterns. By</a:t>
            </a:r>
            <a:r>
              <a:rPr lang="en-IN" altLang="en-US" sz="2335">
                <a:latin typeface="Times New Roman" panose="02020603050405020304" pitchFamily="18" charset="0"/>
                <a:cs typeface="Times New Roman" panose="02020603050405020304" pitchFamily="18" charset="0"/>
              </a:rPr>
              <a:t> </a:t>
            </a:r>
            <a:r>
              <a:rPr lang="en-US" sz="2335">
                <a:latin typeface="Times New Roman" panose="02020603050405020304" pitchFamily="18" charset="0"/>
                <a:cs typeface="Times New Roman" panose="02020603050405020304" pitchFamily="18" charset="0"/>
              </a:rPr>
              <a:t>aligning strategies with user behavior, the goal is to enhance user satisfaction andoverall app success.</a:t>
            </a:r>
            <a:endParaRPr lang="en-US" sz="2335">
              <a:latin typeface="Times New Roman" panose="02020603050405020304" pitchFamily="18" charset="0"/>
              <a:cs typeface="Times New Roman" panose="02020603050405020304" pitchFamily="18" charset="0"/>
            </a:endParaRPr>
          </a:p>
          <a:p>
            <a:pPr>
              <a:lnSpc>
                <a:spcPct val="120000"/>
              </a:lnSpc>
              <a:buFont typeface="Wingdings" panose="05000000000000000000" charset="0"/>
              <a:buChar char="v"/>
            </a:pPr>
            <a:r>
              <a:rPr lang="en-US" sz="2335" b="1">
                <a:latin typeface="Times New Roman" panose="02020603050405020304" pitchFamily="18" charset="0"/>
                <a:cs typeface="Times New Roman" panose="02020603050405020304" pitchFamily="18" charset="0"/>
              </a:rPr>
              <a:t>Segmentation for Targeted Impact:</a:t>
            </a:r>
            <a:r>
              <a:rPr lang="en-IN" altLang="en-US" sz="2335" b="1">
                <a:latin typeface="Times New Roman" panose="02020603050405020304" pitchFamily="18" charset="0"/>
                <a:cs typeface="Times New Roman" panose="02020603050405020304" pitchFamily="18" charset="0"/>
              </a:rPr>
              <a:t> </a:t>
            </a:r>
            <a:endParaRPr lang="en-IN" altLang="en-US" sz="2335" b="1">
              <a:latin typeface="Times New Roman" panose="02020603050405020304" pitchFamily="18" charset="0"/>
              <a:cs typeface="Times New Roman" panose="02020603050405020304" pitchFamily="18" charset="0"/>
            </a:endParaRPr>
          </a:p>
          <a:p>
            <a:pPr marL="0" indent="0">
              <a:lnSpc>
                <a:spcPct val="120000"/>
              </a:lnSpc>
              <a:buFont typeface="Wingdings" panose="05000000000000000000" charset="0"/>
              <a:buNone/>
            </a:pPr>
            <a:r>
              <a:rPr lang="en-US" sz="2335">
                <a:latin typeface="Times New Roman" panose="02020603050405020304" pitchFamily="18" charset="0"/>
                <a:cs typeface="Times New Roman" panose="02020603050405020304" pitchFamily="18" charset="0"/>
              </a:rPr>
              <a:t>Focus efforts on the 18-24 and 25-34 age groups, which form the majority of new</a:t>
            </a:r>
            <a:endParaRPr lang="en-US" sz="2335">
              <a:latin typeface="Times New Roman" panose="02020603050405020304" pitchFamily="18" charset="0"/>
              <a:cs typeface="Times New Roman" panose="02020603050405020304" pitchFamily="18" charset="0"/>
            </a:endParaRPr>
          </a:p>
          <a:p>
            <a:pPr marL="0" indent="0">
              <a:lnSpc>
                <a:spcPct val="120000"/>
              </a:lnSpc>
              <a:buNone/>
            </a:pPr>
            <a:r>
              <a:rPr lang="en-US" sz="2335">
                <a:latin typeface="Times New Roman" panose="02020603050405020304" pitchFamily="18" charset="0"/>
                <a:cs typeface="Times New Roman" panose="02020603050405020304" pitchFamily="18" charset="0"/>
              </a:rPr>
              <a:t>and active users. Craft personalized campaigns to resonate with their interests,</a:t>
            </a:r>
            <a:endParaRPr lang="en-US" sz="2335">
              <a:latin typeface="Times New Roman" panose="02020603050405020304" pitchFamily="18" charset="0"/>
              <a:cs typeface="Times New Roman" panose="02020603050405020304" pitchFamily="18" charset="0"/>
            </a:endParaRPr>
          </a:p>
          <a:p>
            <a:pPr marL="0" indent="0">
              <a:lnSpc>
                <a:spcPct val="120000"/>
              </a:lnSpc>
              <a:buNone/>
            </a:pPr>
            <a:r>
              <a:rPr lang="en-US" sz="2335">
                <a:latin typeface="Times New Roman" panose="02020603050405020304" pitchFamily="18" charset="0"/>
                <a:cs typeface="Times New Roman" panose="02020603050405020304" pitchFamily="18" charset="0"/>
              </a:rPr>
              <a:t>driving higher downloads and interaction. Additionally, capitalize on the growing user</a:t>
            </a:r>
            <a:endParaRPr lang="en-US" sz="2335">
              <a:latin typeface="Times New Roman" panose="02020603050405020304" pitchFamily="18" charset="0"/>
              <a:cs typeface="Times New Roman" panose="02020603050405020304" pitchFamily="18" charset="0"/>
            </a:endParaRPr>
          </a:p>
          <a:p>
            <a:pPr marL="0" indent="0">
              <a:lnSpc>
                <a:spcPct val="120000"/>
              </a:lnSpc>
              <a:buNone/>
            </a:pPr>
            <a:r>
              <a:rPr lang="en-US" sz="2335">
                <a:latin typeface="Times New Roman" panose="02020603050405020304" pitchFamily="18" charset="0"/>
                <a:cs typeface="Times New Roman" panose="02020603050405020304" pitchFamily="18" charset="0"/>
              </a:rPr>
              <a:t>base of individuals aged 65+, tailoring features to meet their preferences for</a:t>
            </a:r>
            <a:endParaRPr lang="en-US" sz="2335">
              <a:latin typeface="Times New Roman" panose="02020603050405020304" pitchFamily="18" charset="0"/>
              <a:cs typeface="Times New Roman" panose="02020603050405020304" pitchFamily="18" charset="0"/>
            </a:endParaRPr>
          </a:p>
          <a:p>
            <a:pPr marL="0" indent="0">
              <a:lnSpc>
                <a:spcPct val="120000"/>
              </a:lnSpc>
              <a:buNone/>
            </a:pPr>
            <a:r>
              <a:rPr lang="en-US" sz="2335">
                <a:latin typeface="Times New Roman" panose="02020603050405020304" pitchFamily="18" charset="0"/>
                <a:cs typeface="Times New Roman" panose="02020603050405020304" pitchFamily="18" charset="0"/>
              </a:rPr>
              <a:t>increased engagement and loyalty.</a:t>
            </a:r>
            <a:endParaRPr lang="en-US" sz="2335">
              <a:latin typeface="Times New Roman" panose="02020603050405020304" pitchFamily="18" charset="0"/>
              <a:cs typeface="Times New Roman" panose="02020603050405020304" pitchFamily="18" charset="0"/>
            </a:endParaRPr>
          </a:p>
          <a:p>
            <a:pPr marL="0" indent="0">
              <a:lnSpc>
                <a:spcPct val="120000"/>
              </a:lnSpc>
              <a:buNone/>
            </a:pPr>
            <a:endParaRPr lang="en-US" sz="2335">
              <a:latin typeface="Times New Roman" panose="02020603050405020304" pitchFamily="18" charset="0"/>
              <a:cs typeface="Times New Roman" panose="02020603050405020304" pitchFamily="18" charset="0"/>
            </a:endParaRPr>
          </a:p>
          <a:p>
            <a:pPr>
              <a:lnSpc>
                <a:spcPct val="120000"/>
              </a:lnSpc>
              <a:buFont typeface="Wingdings" panose="05000000000000000000" charset="0"/>
              <a:buChar char="v"/>
            </a:pPr>
            <a:r>
              <a:rPr lang="en-US" sz="2335" b="1">
                <a:latin typeface="Times New Roman" panose="02020603050405020304" pitchFamily="18" charset="0"/>
                <a:cs typeface="Times New Roman" panose="02020603050405020304" pitchFamily="18" charset="0"/>
              </a:rPr>
              <a:t>Gender-Centric Approach:</a:t>
            </a:r>
            <a:endParaRPr lang="en-US" sz="2335" b="1">
              <a:latin typeface="Times New Roman" panose="02020603050405020304" pitchFamily="18" charset="0"/>
              <a:cs typeface="Times New Roman" panose="02020603050405020304" pitchFamily="18" charset="0"/>
            </a:endParaRPr>
          </a:p>
          <a:p>
            <a:pPr marL="0" indent="0">
              <a:lnSpc>
                <a:spcPct val="120000"/>
              </a:lnSpc>
              <a:buNone/>
            </a:pPr>
            <a:r>
              <a:rPr lang="en-US" sz="2335">
                <a:latin typeface="Times New Roman" panose="02020603050405020304" pitchFamily="18" charset="0"/>
                <a:cs typeface="Times New Roman" panose="02020603050405020304" pitchFamily="18" charset="0"/>
              </a:rPr>
              <a:t>Leverage the higher engagement rate among females by creating content that</a:t>
            </a:r>
            <a:r>
              <a:rPr lang="en-IN" altLang="en-US" sz="2335">
                <a:latin typeface="Times New Roman" panose="02020603050405020304" pitchFamily="18" charset="0"/>
                <a:cs typeface="Times New Roman" panose="02020603050405020304" pitchFamily="18" charset="0"/>
              </a:rPr>
              <a:t> </a:t>
            </a:r>
            <a:r>
              <a:rPr lang="en-US" sz="2335">
                <a:latin typeface="Times New Roman" panose="02020603050405020304" pitchFamily="18" charset="0"/>
                <a:cs typeface="Times New Roman" panose="02020603050405020304" pitchFamily="18" charset="0"/>
              </a:rPr>
              <a:t>appeals to their interests. This approach can lead to increased downloads, morerobust engagement, and potentially higher conversion rates.</a:t>
            </a:r>
            <a:endParaRPr lang="en-US" sz="2335">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US" sz="2335">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2740"/>
            <a:ext cx="10515600" cy="5844540"/>
          </a:xfrm>
        </p:spPr>
        <p:txBody>
          <a:bodyPr>
            <a:normAutofit/>
          </a:bodyPr>
          <a:p>
            <a:pPr>
              <a:lnSpc>
                <a:spcPct val="15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sym typeface="+mn-ea"/>
              </a:rPr>
              <a:t>Strategic Channel Optimization:</a:t>
            </a:r>
            <a:endParaRPr lang="en-US" sz="1400" b="1">
              <a:latin typeface="Times New Roman" panose="02020603050405020304" pitchFamily="18" charset="0"/>
              <a:cs typeface="Times New Roman" panose="02020603050405020304" pitchFamily="18" charset="0"/>
            </a:endParaRPr>
          </a:p>
          <a:p>
            <a:pPr marL="0" indent="0">
              <a:lnSpc>
                <a:spcPct val="150000"/>
              </a:lnSpc>
              <a:buNone/>
            </a:pPr>
            <a:r>
              <a:rPr lang="en-US" sz="1400">
                <a:latin typeface="Times New Roman" panose="02020603050405020304" pitchFamily="18" charset="0"/>
                <a:cs typeface="Times New Roman" panose="02020603050405020304" pitchFamily="18" charset="0"/>
                <a:sym typeface="+mn-ea"/>
              </a:rPr>
              <a:t>Enhance organic search content to improve engagement and conversions,addressing user intent for longer engagement periods. Maximize the direct channel,characterized by high engagement and profitability, to ensure sustainable revenue</a:t>
            </a:r>
            <a:r>
              <a:rPr lang="en-IN" altLang="en-US" sz="1400">
                <a:latin typeface="Times New Roman" panose="02020603050405020304" pitchFamily="18" charset="0"/>
                <a:cs typeface="Times New Roman" panose="02020603050405020304" pitchFamily="18" charset="0"/>
                <a:sym typeface="+mn-ea"/>
              </a:rPr>
              <a:t> </a:t>
            </a:r>
            <a:r>
              <a:rPr lang="en-US" sz="1400">
                <a:latin typeface="Times New Roman" panose="02020603050405020304" pitchFamily="18" charset="0"/>
                <a:cs typeface="Times New Roman" panose="02020603050405020304" pitchFamily="18" charset="0"/>
              </a:rPr>
              <a:t>growth through quality interactions.</a:t>
            </a:r>
            <a:endParaRPr lang="en-US" sz="14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rPr>
              <a:t>Elevating Engagement Experience:</a:t>
            </a:r>
            <a:endParaRPr lang="en-US" sz="1400" b="1">
              <a:latin typeface="Times New Roman" panose="02020603050405020304" pitchFamily="18" charset="0"/>
              <a:cs typeface="Times New Roman" panose="02020603050405020304" pitchFamily="18" charset="0"/>
            </a:endParaRPr>
          </a:p>
          <a:p>
            <a:pPr marL="0" indent="0">
              <a:lnSpc>
                <a:spcPct val="150000"/>
              </a:lnSpc>
              <a:buNone/>
            </a:pPr>
            <a:r>
              <a:rPr lang="en-US" sz="1400">
                <a:latin typeface="Times New Roman" panose="02020603050405020304" pitchFamily="18" charset="0"/>
                <a:cs typeface="Times New Roman" panose="02020603050405020304" pitchFamily="18" charset="0"/>
              </a:rPr>
              <a:t>Implement interactive content, personalization, and gamification elements to extend</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user engagement, especially for younger and older age groups. This extendedengagement opens up more opportunities for conversions and in-app activities.</a:t>
            </a:r>
            <a:endParaRPr lang="en-US" sz="14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400" b="1">
                <a:latin typeface="Times New Roman" panose="02020603050405020304" pitchFamily="18" charset="0"/>
                <a:cs typeface="Times New Roman" panose="02020603050405020304" pitchFamily="18" charset="0"/>
              </a:rPr>
              <a:t>Effective Conversion Enhancemen</a:t>
            </a:r>
            <a:r>
              <a:rPr lang="en-US" sz="1400">
                <a:latin typeface="Times New Roman" panose="02020603050405020304" pitchFamily="18" charset="0"/>
                <a:cs typeface="Times New Roman" panose="02020603050405020304" pitchFamily="18" charset="0"/>
              </a:rPr>
              <a:t>t:</a:t>
            </a:r>
            <a:endParaRPr lang="en-US" sz="1400">
              <a:latin typeface="Times New Roman" panose="02020603050405020304" pitchFamily="18" charset="0"/>
              <a:cs typeface="Times New Roman" panose="02020603050405020304" pitchFamily="18" charset="0"/>
            </a:endParaRPr>
          </a:p>
          <a:p>
            <a:pPr marL="0" indent="0">
              <a:lnSpc>
                <a:spcPct val="150000"/>
              </a:lnSpc>
              <a:buNone/>
            </a:pPr>
            <a:r>
              <a:rPr lang="en-US" sz="1400">
                <a:latin typeface="Times New Roman" panose="02020603050405020304" pitchFamily="18" charset="0"/>
                <a:cs typeface="Times New Roman" panose="02020603050405020304" pitchFamily="18" charset="0"/>
              </a:rPr>
              <a:t>Streamline conversion journeys for both males and females to capitalize on their</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higher conversion rates. Optimized journeys lead to more successful conversions</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ultimately driving higher app usage and potential revenue growth.</a:t>
            </a:r>
            <a:endParaRPr lang="en-US" sz="1400">
              <a:latin typeface="Times New Roman" panose="02020603050405020304" pitchFamily="18" charset="0"/>
              <a:cs typeface="Times New Roman" panose="02020603050405020304" pitchFamily="18" charset="0"/>
            </a:endParaRPr>
          </a:p>
          <a:p>
            <a:pPr marL="0" indent="0">
              <a:lnSpc>
                <a:spcPct val="150000"/>
              </a:lnSpc>
              <a:buNone/>
            </a:pPr>
            <a:r>
              <a:rPr lang="en-IN" altLang="en-US" sz="1400">
                <a:latin typeface="Times New Roman" panose="02020603050405020304" pitchFamily="18" charset="0"/>
                <a:cs typeface="Times New Roman" panose="02020603050405020304" pitchFamily="18" charset="0"/>
              </a:rPr>
              <a:t> </a:t>
            </a:r>
            <a:endParaRPr lang="en-IN" altLang="en-US" sz="1400">
              <a:latin typeface="Times New Roman" panose="02020603050405020304" pitchFamily="18" charset="0"/>
              <a:cs typeface="Times New Roman" panose="02020603050405020304" pitchFamily="18" charset="0"/>
            </a:endParaRPr>
          </a:p>
          <a:p>
            <a:pPr marL="0" indent="0">
              <a:lnSpc>
                <a:spcPct val="150000"/>
              </a:lnSpc>
              <a:buNone/>
            </a:pPr>
            <a:r>
              <a:rPr lang="en-US" sz="1400">
                <a:latin typeface="Times New Roman" panose="02020603050405020304" pitchFamily="18" charset="0"/>
                <a:cs typeface="Times New Roman" panose="02020603050405020304" pitchFamily="18" charset="0"/>
              </a:rPr>
              <a:t>By implementing these data-backed strategies</a:t>
            </a:r>
            <a:r>
              <a:rPr lang="en-IN" altLang="en-US" sz="1400">
                <a:latin typeface="Times New Roman" panose="02020603050405020304" pitchFamily="18" charset="0"/>
                <a:cs typeface="Times New Roman" panose="02020603050405020304" pitchFamily="18" charset="0"/>
              </a:rPr>
              <a:t> T</a:t>
            </a:r>
            <a:r>
              <a:rPr lang="en-US" sz="1400">
                <a:latin typeface="Times New Roman" panose="02020603050405020304" pitchFamily="18" charset="0"/>
                <a:cs typeface="Times New Roman" panose="02020603050405020304" pitchFamily="18" charset="0"/>
              </a:rPr>
              <a:t>he app can tap into its user</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demographics' preferences, optimize engagement rates, and enhance the overall</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user experience. Regular monitoring, adjustments, and iterative improvements</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based on ongoing data analysis will be key to achieving sustained growth in</a:t>
            </a:r>
            <a:r>
              <a:rPr lang="en-IN"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downloads, engagement, and overall app success.</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4646295" cy="836930"/>
          </a:xfrm>
        </p:spPr>
        <p:txBody>
          <a:bodyPr/>
          <a:p>
            <a:r>
              <a:rPr lang="en-IN" altLang="en-US" sz="3200">
                <a:solidFill>
                  <a:schemeClr val="accent4"/>
                </a:solidFill>
                <a:latin typeface="Algerian" panose="04020705040A02060702" pitchFamily="82" charset="0"/>
                <a:cs typeface="Algerian" panose="04020705040A02060702" pitchFamily="82" charset="0"/>
              </a:rPr>
              <a:t>Data Exploration</a:t>
            </a:r>
            <a:endParaRPr lang="en-IN" altLang="en-US" sz="3200">
              <a:solidFill>
                <a:schemeClr val="accent4"/>
              </a:solidFill>
              <a:latin typeface="Algerian" panose="04020705040A02060702" pitchFamily="82" charset="0"/>
              <a:cs typeface="Algerian" panose="04020705040A02060702" pitchFamily="82" charset="0"/>
            </a:endParaRPr>
          </a:p>
        </p:txBody>
      </p:sp>
      <p:sp>
        <p:nvSpPr>
          <p:cNvPr id="3" name="Content Placeholder 2"/>
          <p:cNvSpPr>
            <a:spLocks noGrp="1"/>
          </p:cNvSpPr>
          <p:nvPr>
            <p:ph idx="1"/>
          </p:nvPr>
        </p:nvSpPr>
        <p:spPr>
          <a:xfrm>
            <a:off x="838200" y="1330325"/>
            <a:ext cx="10515600" cy="4846955"/>
          </a:xfrm>
        </p:spPr>
        <p:txBody>
          <a:bodyPr>
            <a:normAutofit/>
          </a:bodyPr>
          <a:p>
            <a:pPr marL="0" indent="0">
              <a:lnSpc>
                <a:spcPct val="110000"/>
              </a:lnSpc>
              <a:buFont typeface="Wingdings" panose="05000000000000000000" charset="0"/>
              <a:buNone/>
            </a:pPr>
            <a:r>
              <a:rPr lang="en-IN" altLang="en-US" sz="16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Key Variables Avaliable for analysis</a:t>
            </a:r>
            <a:r>
              <a:rPr lang="en-US"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a:lnSpc>
                <a:spcPct val="110000"/>
              </a:lnSpc>
              <a:buFont typeface="Wingdings" panose="05000000000000000000" charset="0"/>
              <a:buChar char="v"/>
            </a:pPr>
            <a:r>
              <a:rPr lang="en-US" sz="1600" b="1">
                <a:latin typeface="Times New Roman" panose="02020603050405020304" pitchFamily="18" charset="0"/>
                <a:cs typeface="Times New Roman" panose="02020603050405020304" pitchFamily="18" charset="0"/>
              </a:rPr>
              <a:t>New users</a:t>
            </a:r>
            <a:r>
              <a:rPr lang="en-IN" altLang="en-US" sz="1600" b="1">
                <a:latin typeface="Times New Roman" panose="02020603050405020304" pitchFamily="18" charset="0"/>
                <a:cs typeface="Times New Roman" panose="02020603050405020304" pitchFamily="18" charset="0"/>
              </a:rPr>
              <a:t> - </a:t>
            </a:r>
            <a:r>
              <a:rPr lang="en-IN" altLang="en-US" sz="1600">
                <a:latin typeface="Times New Roman" panose="02020603050405020304" pitchFamily="18" charset="0"/>
                <a:cs typeface="Times New Roman" panose="02020603050405020304" pitchFamily="18" charset="0"/>
              </a:rPr>
              <a:t>New unique users landing on app website through different channels</a:t>
            </a:r>
            <a:endParaRPr lang="en-US" sz="1600" b="1">
              <a:latin typeface="Times New Roman" panose="02020603050405020304" pitchFamily="18" charset="0"/>
              <a:cs typeface="Times New Roman" panose="02020603050405020304" pitchFamily="18" charset="0"/>
            </a:endParaRPr>
          </a:p>
          <a:p>
            <a:pPr>
              <a:lnSpc>
                <a:spcPct val="11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Users</a:t>
            </a:r>
            <a:r>
              <a:rPr lang="en-IN" altLang="en-US" sz="1600" b="1">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 Existing users</a:t>
            </a:r>
            <a:endParaRPr lang="en-US" sz="1600">
              <a:latin typeface="Times New Roman" panose="02020603050405020304" pitchFamily="18" charset="0"/>
              <a:cs typeface="Times New Roman" panose="02020603050405020304" pitchFamily="18" charset="0"/>
            </a:endParaRPr>
          </a:p>
          <a:p>
            <a:pPr>
              <a:lnSpc>
                <a:spcPct val="110000"/>
              </a:lnSpc>
              <a:buFont typeface="Wingdings" panose="05000000000000000000" charset="0"/>
              <a:buChar char="v"/>
            </a:pPr>
            <a:r>
              <a:rPr lang="en-US" sz="1600" b="1">
                <a:latin typeface="Times New Roman" panose="02020603050405020304" pitchFamily="18" charset="0"/>
                <a:cs typeface="Times New Roman" panose="02020603050405020304" pitchFamily="18" charset="0"/>
              </a:rPr>
              <a:t>Engagement rate</a:t>
            </a:r>
            <a:r>
              <a:rPr lang="en-US" sz="1600">
                <a:latin typeface="Times New Roman" panose="02020603050405020304" pitchFamily="18" charset="0"/>
                <a:cs typeface="Times New Roman" panose="02020603050405020304" pitchFamily="18" charset="0"/>
              </a:rPr>
              <a:t> - Engagement rate is a measure of how much of your audience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actively engages with your content</a:t>
            </a:r>
            <a:r>
              <a:rPr lang="en-IN" altLang="en-US" sz="1600">
                <a:latin typeface="Times New Roman" panose="02020603050405020304" pitchFamily="18" charset="0"/>
                <a:cs typeface="Times New Roman" panose="02020603050405020304" pitchFamily="18" charset="0"/>
              </a:rPr>
              <a:t>s</a:t>
            </a:r>
            <a:r>
              <a:rPr lang="en-US" sz="160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a:p>
            <a:pPr>
              <a:lnSpc>
                <a:spcPct val="110000"/>
              </a:lnSpc>
              <a:buFont typeface="Wingdings" panose="05000000000000000000" charset="0"/>
              <a:buChar char="v"/>
            </a:pPr>
            <a:r>
              <a:rPr lang="en-US" sz="1600" b="1">
                <a:latin typeface="Times New Roman" panose="02020603050405020304" pitchFamily="18" charset="0"/>
                <a:cs typeface="Times New Roman" panose="02020603050405020304" pitchFamily="18" charset="0"/>
              </a:rPr>
              <a:t>Engaged sessions per user</a:t>
            </a:r>
            <a:r>
              <a:rPr lang="en-US" sz="1600">
                <a:latin typeface="Times New Roman" panose="02020603050405020304" pitchFamily="18" charset="0"/>
                <a:cs typeface="Times New Roman" panose="02020603050405020304" pitchFamily="18" charset="0"/>
              </a:rPr>
              <a:t>- Engaged sessions per User is the summation of the total</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number of sessions per user averaged by the total user count.</a:t>
            </a:r>
            <a:endParaRPr lang="en-US" sz="1600">
              <a:latin typeface="Times New Roman" panose="02020603050405020304" pitchFamily="18" charset="0"/>
              <a:cs typeface="Times New Roman" panose="02020603050405020304" pitchFamily="18" charset="0"/>
            </a:endParaRPr>
          </a:p>
          <a:p>
            <a:pPr>
              <a:lnSpc>
                <a:spcPct val="110000"/>
              </a:lnSpc>
              <a:buFont typeface="Wingdings" panose="05000000000000000000" charset="0"/>
              <a:buChar char="v"/>
            </a:pPr>
            <a:r>
              <a:rPr lang="en-US" sz="1600" b="1">
                <a:latin typeface="Times New Roman" panose="02020603050405020304" pitchFamily="18" charset="0"/>
                <a:cs typeface="Times New Roman" panose="02020603050405020304" pitchFamily="18" charset="0"/>
              </a:rPr>
              <a:t>Engaged sessions-</a:t>
            </a:r>
            <a:r>
              <a:rPr lang="en-US" sz="1600">
                <a:latin typeface="Times New Roman" panose="02020603050405020304" pitchFamily="18" charset="0"/>
                <a:cs typeface="Times New Roman" panose="02020603050405020304" pitchFamily="18" charset="0"/>
              </a:rPr>
              <a:t> A session is a period during which a user is engaged with your</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website or app. An engaged session is a session that lasts longer than 10 seconds, has</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 conversion event, or has at least 2 page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views or screen</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views.</a:t>
            </a:r>
            <a:endParaRPr lang="en-US" sz="1600">
              <a:latin typeface="Times New Roman" panose="02020603050405020304" pitchFamily="18" charset="0"/>
              <a:cs typeface="Times New Roman" panose="02020603050405020304" pitchFamily="18" charset="0"/>
            </a:endParaRPr>
          </a:p>
          <a:p>
            <a:pPr>
              <a:lnSpc>
                <a:spcPct val="110000"/>
              </a:lnSpc>
              <a:buFont typeface="Wingdings" panose="05000000000000000000" charset="0"/>
              <a:buChar char="v"/>
            </a:pPr>
            <a:r>
              <a:rPr lang="en-US" sz="1600" b="1">
                <a:latin typeface="Times New Roman" panose="02020603050405020304" pitchFamily="18" charset="0"/>
                <a:cs typeface="Times New Roman" panose="02020603050405020304" pitchFamily="18" charset="0"/>
              </a:rPr>
              <a:t>Average engagement time</a:t>
            </a:r>
            <a:r>
              <a:rPr lang="en-US" sz="1600">
                <a:latin typeface="Times New Roman" panose="02020603050405020304" pitchFamily="18" charset="0"/>
                <a:cs typeface="Times New Roman" panose="02020603050405020304" pitchFamily="18" charset="0"/>
              </a:rPr>
              <a:t>- “Average Engagement Time per Session” as User</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engagement duration per session. “User Engagement” as the length of time that your</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app screen was in the foreground or your web page was in focus.</a:t>
            </a:r>
            <a:endParaRPr lang="en-US" sz="1600">
              <a:latin typeface="Times New Roman" panose="02020603050405020304" pitchFamily="18" charset="0"/>
              <a:cs typeface="Times New Roman" panose="02020603050405020304" pitchFamily="18" charset="0"/>
            </a:endParaRPr>
          </a:p>
          <a:p>
            <a:pPr>
              <a:lnSpc>
                <a:spcPct val="110000"/>
              </a:lnSpc>
              <a:buFont typeface="Wingdings" panose="05000000000000000000" charset="0"/>
              <a:buChar char="v"/>
            </a:pPr>
            <a:r>
              <a:rPr lang="en-US" sz="1600" b="1">
                <a:latin typeface="Times New Roman" panose="02020603050405020304" pitchFamily="18" charset="0"/>
                <a:cs typeface="Times New Roman" panose="02020603050405020304" pitchFamily="18" charset="0"/>
              </a:rPr>
              <a:t>Event count, Town/City, </a:t>
            </a:r>
            <a:r>
              <a:rPr lang="en-IN" altLang="en-US" sz="1600" b="1">
                <a:latin typeface="Times New Roman" panose="02020603050405020304" pitchFamily="18" charset="0"/>
                <a:cs typeface="Times New Roman" panose="02020603050405020304" pitchFamily="18" charset="0"/>
              </a:rPr>
              <a:t>U</a:t>
            </a:r>
            <a:r>
              <a:rPr lang="en-US" sz="1600" b="1">
                <a:latin typeface="Times New Roman" panose="02020603050405020304" pitchFamily="18" charset="0"/>
                <a:cs typeface="Times New Roman" panose="02020603050405020304" pitchFamily="18" charset="0"/>
              </a:rPr>
              <a:t>ser_</a:t>
            </a:r>
            <a:r>
              <a:rPr lang="en-IN" altLang="en-US" sz="1600" b="1">
                <a:latin typeface="Times New Roman" panose="02020603050405020304" pitchFamily="18" charset="0"/>
                <a:cs typeface="Times New Roman" panose="02020603050405020304" pitchFamily="18" charset="0"/>
              </a:rPr>
              <a:t>P</a:t>
            </a:r>
            <a:r>
              <a:rPr lang="en-US" sz="1600" b="1">
                <a:latin typeface="Times New Roman" panose="02020603050405020304" pitchFamily="18" charset="0"/>
                <a:cs typeface="Times New Roman" panose="02020603050405020304" pitchFamily="18" charset="0"/>
              </a:rPr>
              <a:t>ercentage, Gender, Event name etc.</a:t>
            </a:r>
            <a:endParaRPr lang="en-US" sz="1600" b="1">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8650" y="171450"/>
            <a:ext cx="5467350" cy="592455"/>
          </a:xfrm>
        </p:spPr>
        <p:txBody>
          <a:bodyPr>
            <a:normAutofit/>
          </a:bodyPr>
          <a:p>
            <a:r>
              <a:rPr lang="en-IN" altLang="en-US" sz="3200" b="1">
                <a:solidFill>
                  <a:schemeClr val="accent4"/>
                </a:solidFill>
                <a:latin typeface="Algerian" panose="04020705040A02060702" pitchFamily="82" charset="0"/>
                <a:cs typeface="Algerian" panose="04020705040A02060702" pitchFamily="82" charset="0"/>
              </a:rPr>
              <a:t>New user acquisition</a:t>
            </a:r>
            <a:endParaRPr lang="en-IN" altLang="en-US" sz="3200" b="1">
              <a:solidFill>
                <a:schemeClr val="accent4"/>
              </a:solidFill>
              <a:latin typeface="Algerian" panose="04020705040A02060702" pitchFamily="82" charset="0"/>
              <a:cs typeface="Algerian" panose="04020705040A02060702" pitchFamily="82" charset="0"/>
            </a:endParaRPr>
          </a:p>
        </p:txBody>
      </p:sp>
      <p:pic>
        <p:nvPicPr>
          <p:cNvPr id="4" name="Content Placeholder 3" descr="New User aquition graph of all metrices"/>
          <p:cNvPicPr>
            <a:picLocks noChangeAspect="1"/>
          </p:cNvPicPr>
          <p:nvPr>
            <p:ph idx="1"/>
          </p:nvPr>
        </p:nvPicPr>
        <p:blipFill>
          <a:blip r:embed="rId1"/>
          <a:stretch>
            <a:fillRect/>
          </a:stretch>
        </p:blipFill>
        <p:spPr>
          <a:xfrm>
            <a:off x="629285" y="957580"/>
            <a:ext cx="5873750" cy="5085080"/>
          </a:xfrm>
          <a:prstGeom prst="rect">
            <a:avLst/>
          </a:prstGeom>
          <a:ln>
            <a:solidFill>
              <a:schemeClr val="accent1"/>
            </a:solidFill>
          </a:ln>
        </p:spPr>
      </p:pic>
      <p:sp>
        <p:nvSpPr>
          <p:cNvPr id="5" name="Text Box 4"/>
          <p:cNvSpPr txBox="1"/>
          <p:nvPr/>
        </p:nvSpPr>
        <p:spPr>
          <a:xfrm>
            <a:off x="6584315" y="958215"/>
            <a:ext cx="5406390" cy="5742940"/>
          </a:xfrm>
          <a:prstGeom prst="rect">
            <a:avLst/>
          </a:prstGeom>
          <a:noFill/>
        </p:spPr>
        <p:txBody>
          <a:bodyPr wrap="square" rtlCol="0">
            <a:noAutofit/>
          </a:bodyPr>
          <a:p>
            <a:pPr marL="285750" indent="-285750">
              <a:lnSpc>
                <a:spcPct val="160000"/>
              </a:lnSpc>
              <a:buFont typeface="Wingdings" panose="05000000000000000000" pitchFamily="2" charset="2"/>
              <a:buChar char="v"/>
            </a:pPr>
            <a:r>
              <a:rPr lang="en-IN" altLang="en-US" sz="1400" dirty="0">
                <a:latin typeface="Times New Roman" panose="02020603050405020304" pitchFamily="18" charset="0"/>
                <a:cs typeface="Times New Roman" panose="02020603050405020304" pitchFamily="18" charset="0"/>
                <a:sym typeface="+mn-ea"/>
              </a:rPr>
              <a:t>To draw new users we must improve quality and offer better discounts on Display channel and Organic search channel .</a:t>
            </a:r>
            <a:r>
              <a:rPr lang="en-US" sz="1400" dirty="0">
                <a:latin typeface="Times New Roman" panose="02020603050405020304" pitchFamily="18" charset="0"/>
                <a:cs typeface="Times New Roman" panose="02020603050405020304" pitchFamily="18" charset="0"/>
                <a:sym typeface="+mn-ea"/>
              </a:rPr>
              <a:t> </a:t>
            </a:r>
            <a:endParaRPr lang="en-US" sz="1400" dirty="0">
              <a:latin typeface="Times New Roman" panose="02020603050405020304" pitchFamily="18" charset="0"/>
              <a:cs typeface="Times New Roman" panose="02020603050405020304" pitchFamily="18" charset="0"/>
            </a:endParaRPr>
          </a:p>
          <a:p>
            <a:pPr marL="285750" indent="-285750">
              <a:lnSpc>
                <a:spcPct val="160000"/>
              </a:lnSpc>
              <a:buFont typeface="Wingdings" panose="05000000000000000000" pitchFamily="2" charset="2"/>
              <a:buChar char="v"/>
            </a:pPr>
            <a:r>
              <a:rPr lang="en-IN" altLang="en-US" sz="1400" dirty="0">
                <a:latin typeface="Times New Roman" panose="02020603050405020304" pitchFamily="18" charset="0"/>
                <a:cs typeface="Times New Roman" panose="02020603050405020304" pitchFamily="18" charset="0"/>
                <a:sym typeface="+mn-ea"/>
              </a:rPr>
              <a:t>Similarly we can pull a lot of users from direct search channel because average engagement time from direct channel is quite higher</a:t>
            </a:r>
            <a:endParaRPr lang="en-IN" altLang="en-US" sz="1400" dirty="0">
              <a:latin typeface="Times New Roman" panose="02020603050405020304" pitchFamily="18" charset="0"/>
              <a:cs typeface="Times New Roman" panose="02020603050405020304" pitchFamily="18" charset="0"/>
              <a:sym typeface="+mn-ea"/>
            </a:endParaRPr>
          </a:p>
          <a:p>
            <a:pPr marL="285750" indent="-285750">
              <a:lnSpc>
                <a:spcPct val="160000"/>
              </a:lnSpc>
              <a:buFont typeface="Wingdings" panose="05000000000000000000" pitchFamily="2" charset="2"/>
              <a:buChar char="v"/>
            </a:pPr>
            <a:r>
              <a:rPr lang="en-IN" altLang="en-US" sz="1400" dirty="0">
                <a:latin typeface="Times New Roman" panose="02020603050405020304" pitchFamily="18" charset="0"/>
                <a:cs typeface="Times New Roman" panose="02020603050405020304" pitchFamily="18" charset="0"/>
              </a:rPr>
              <a:t>Need to work hard during admission period i,e May to Sept because it peak time of bussiness and pull conversions.</a:t>
            </a:r>
            <a:endParaRPr lang="en-US" sz="1400" dirty="0">
              <a:latin typeface="Times New Roman" panose="02020603050405020304" pitchFamily="18" charset="0"/>
              <a:cs typeface="Times New Roman" panose="02020603050405020304" pitchFamily="18" charset="0"/>
            </a:endParaRPr>
          </a:p>
          <a:p>
            <a:pPr marL="285750" indent="-285750">
              <a:lnSpc>
                <a:spcPct val="16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sym typeface="+mn-ea"/>
              </a:rPr>
              <a:t>Some ways to improve Organic Search are :</a:t>
            </a:r>
            <a:endParaRPr lang="en-US" sz="1400" dirty="0">
              <a:latin typeface="Times New Roman" panose="02020603050405020304" pitchFamily="18" charset="0"/>
              <a:cs typeface="Times New Roman" panose="02020603050405020304" pitchFamily="18" charset="0"/>
            </a:endParaRPr>
          </a:p>
          <a:p>
            <a:pPr>
              <a:lnSpc>
                <a:spcPct val="160000"/>
              </a:lnSpc>
            </a:pPr>
            <a:r>
              <a:rPr lang="en-US" sz="1400" dirty="0">
                <a:latin typeface="Times New Roman" panose="02020603050405020304" pitchFamily="18" charset="0"/>
                <a:cs typeface="Times New Roman" panose="02020603050405020304" pitchFamily="18" charset="0"/>
                <a:sym typeface="+mn-ea"/>
              </a:rPr>
              <a:t>                                    1. Keyword Research</a:t>
            </a:r>
            <a:endParaRPr lang="en-US" sz="1400" dirty="0">
              <a:latin typeface="Times New Roman" panose="02020603050405020304" pitchFamily="18" charset="0"/>
              <a:cs typeface="Times New Roman" panose="02020603050405020304" pitchFamily="18" charset="0"/>
            </a:endParaRPr>
          </a:p>
          <a:p>
            <a:pPr>
              <a:lnSpc>
                <a:spcPct val="160000"/>
              </a:lnSpc>
            </a:pPr>
            <a:r>
              <a:rPr lang="en-US" sz="1400" dirty="0">
                <a:latin typeface="Times New Roman" panose="02020603050405020304" pitchFamily="18" charset="0"/>
                <a:cs typeface="Times New Roman" panose="02020603050405020304" pitchFamily="18" charset="0"/>
                <a:sym typeface="+mn-ea"/>
              </a:rPr>
              <a:t>		2. Content Optimization</a:t>
            </a:r>
            <a:endParaRPr lang="en-US" sz="1400" dirty="0">
              <a:latin typeface="Times New Roman" panose="02020603050405020304" pitchFamily="18" charset="0"/>
              <a:cs typeface="Times New Roman" panose="02020603050405020304" pitchFamily="18" charset="0"/>
            </a:endParaRPr>
          </a:p>
          <a:p>
            <a:pPr>
              <a:lnSpc>
                <a:spcPct val="160000"/>
              </a:lnSpc>
            </a:pPr>
            <a:r>
              <a:rPr lang="en-US" sz="1400" dirty="0">
                <a:latin typeface="Times New Roman" panose="02020603050405020304" pitchFamily="18" charset="0"/>
                <a:cs typeface="Times New Roman" panose="02020603050405020304" pitchFamily="18" charset="0"/>
                <a:sym typeface="+mn-ea"/>
              </a:rPr>
              <a:t>		3. On page SEO</a:t>
            </a:r>
            <a:endParaRPr lang="en-US" sz="1400" dirty="0">
              <a:latin typeface="Times New Roman" panose="02020603050405020304" pitchFamily="18" charset="0"/>
              <a:cs typeface="Times New Roman" panose="02020603050405020304" pitchFamily="18" charset="0"/>
            </a:endParaRPr>
          </a:p>
          <a:p>
            <a:pPr>
              <a:lnSpc>
                <a:spcPct val="160000"/>
              </a:lnSpc>
            </a:pPr>
            <a:r>
              <a:rPr lang="en-US" sz="1400" dirty="0">
                <a:latin typeface="Times New Roman" panose="02020603050405020304" pitchFamily="18" charset="0"/>
                <a:cs typeface="Times New Roman" panose="02020603050405020304" pitchFamily="18" charset="0"/>
                <a:sym typeface="+mn-ea"/>
              </a:rPr>
              <a:t>		4. Page speed Optimization</a:t>
            </a:r>
            <a:endParaRPr lang="en-US" sz="1400" dirty="0">
              <a:latin typeface="Times New Roman" panose="02020603050405020304" pitchFamily="18" charset="0"/>
              <a:cs typeface="Times New Roman" panose="02020603050405020304" pitchFamily="18" charset="0"/>
            </a:endParaRPr>
          </a:p>
          <a:p>
            <a:pPr>
              <a:lnSpc>
                <a:spcPct val="160000"/>
              </a:lnSpc>
            </a:pPr>
            <a:r>
              <a:rPr lang="en-US" sz="1400" dirty="0">
                <a:latin typeface="Times New Roman" panose="02020603050405020304" pitchFamily="18" charset="0"/>
                <a:cs typeface="Times New Roman" panose="02020603050405020304" pitchFamily="18" charset="0"/>
                <a:sym typeface="+mn-ea"/>
              </a:rPr>
              <a:t>		5. Social Signals</a:t>
            </a:r>
            <a:endParaRPr lang="en-US" sz="1400" dirty="0">
              <a:latin typeface="Times New Roman" panose="02020603050405020304" pitchFamily="18" charset="0"/>
              <a:cs typeface="Times New Roman" panose="02020603050405020304" pitchFamily="18" charset="0"/>
            </a:endParaRPr>
          </a:p>
          <a:p>
            <a:pPr>
              <a:lnSpc>
                <a:spcPct val="160000"/>
              </a:lnSpc>
            </a:pPr>
            <a:r>
              <a:rPr lang="en-US" sz="1400" dirty="0">
                <a:latin typeface="Times New Roman" panose="02020603050405020304" pitchFamily="18" charset="0"/>
                <a:cs typeface="Times New Roman" panose="02020603050405020304" pitchFamily="18" charset="0"/>
                <a:sym typeface="+mn-ea"/>
              </a:rPr>
              <a:t>		6. User Experience (UX)</a:t>
            </a:r>
            <a:endParaRPr lang="en-US" sz="1400" dirty="0">
              <a:latin typeface="Times New Roman" panose="02020603050405020304" pitchFamily="18" charset="0"/>
              <a:cs typeface="Times New Roman" panose="02020603050405020304" pitchFamily="18" charset="0"/>
            </a:endParaRPr>
          </a:p>
          <a:p>
            <a:pPr>
              <a:lnSpc>
                <a:spcPct val="160000"/>
              </a:lnSpc>
            </a:pPr>
            <a:r>
              <a:rPr lang="en-US" sz="1400" dirty="0">
                <a:latin typeface="Times New Roman" panose="02020603050405020304" pitchFamily="18" charset="0"/>
                <a:cs typeface="Times New Roman" panose="02020603050405020304" pitchFamily="18" charset="0"/>
                <a:sym typeface="+mn-ea"/>
              </a:rPr>
              <a:t>		7.</a:t>
            </a:r>
            <a:r>
              <a:rPr lang="en-IN" sz="1400" dirty="0">
                <a:effectLst/>
                <a:latin typeface="Times New Roman" panose="02020603050405020304" pitchFamily="18" charset="0"/>
                <a:cs typeface="Times New Roman" panose="02020603050405020304" pitchFamily="18" charset="0"/>
                <a:sym typeface="+mn-ea"/>
              </a:rPr>
              <a:t> Technical SEO</a:t>
            </a:r>
            <a:endParaRPr lang="en-IN" sz="1400" i="0" dirty="0">
              <a:effectLst/>
              <a:latin typeface="Times New Roman" panose="02020603050405020304" pitchFamily="18" charset="0"/>
              <a:cs typeface="Times New Roman" panose="02020603050405020304" pitchFamily="18" charset="0"/>
            </a:endParaRPr>
          </a:p>
          <a:p>
            <a:pPr>
              <a:lnSpc>
                <a:spcPct val="160000"/>
              </a:lnSpc>
            </a:pPr>
            <a:r>
              <a:rPr lang="en-IN" sz="1400" dirty="0">
                <a:latin typeface="Times New Roman" panose="02020603050405020304" pitchFamily="18" charset="0"/>
                <a:cs typeface="Times New Roman" panose="02020603050405020304" pitchFamily="18" charset="0"/>
                <a:sym typeface="+mn-ea"/>
              </a:rPr>
              <a:t>		</a:t>
            </a:r>
            <a:endParaRPr lang="en-I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64" y="116541"/>
            <a:ext cx="4081836" cy="530225"/>
          </a:xfrm>
        </p:spPr>
        <p:txBody>
          <a:bodyPr>
            <a:noAutofit/>
          </a:bodyPr>
          <a:lstStyle/>
          <a:p>
            <a:r>
              <a:rPr lang="en-IN" dirty="0">
                <a:solidFill>
                  <a:schemeClr val="accent4"/>
                </a:solidFill>
                <a:latin typeface="Algerian" panose="04020705040A02060702" pitchFamily="82" charset="0"/>
              </a:rPr>
              <a:t>Traffic </a:t>
            </a:r>
            <a:r>
              <a:rPr lang="en-IN" dirty="0" err="1">
                <a:solidFill>
                  <a:schemeClr val="accent4"/>
                </a:solidFill>
                <a:latin typeface="Algerian" panose="04020705040A02060702" pitchFamily="82" charset="0"/>
              </a:rPr>
              <a:t>Aquisition</a:t>
            </a:r>
            <a:endParaRPr lang="en-IN" dirty="0" err="1">
              <a:solidFill>
                <a:schemeClr val="accent4"/>
              </a:solidFill>
              <a:latin typeface="Algerian" panose="04020705040A02060702" pitchFamily="82" charset="0"/>
            </a:endParaRPr>
          </a:p>
        </p:txBody>
      </p:sp>
      <p:sp>
        <p:nvSpPr>
          <p:cNvPr id="4" name="Text Placeholder 3"/>
          <p:cNvSpPr>
            <a:spLocks noGrp="1"/>
          </p:cNvSpPr>
          <p:nvPr>
            <p:ph type="body" sz="half" idx="2"/>
          </p:nvPr>
        </p:nvSpPr>
        <p:spPr>
          <a:xfrm>
            <a:off x="5934635" y="116653"/>
            <a:ext cx="6072001" cy="6324600"/>
          </a:xfrm>
        </p:spPr>
        <p:txBody>
          <a:bodyPr>
            <a:normAutofit lnSpcReduction="10000"/>
          </a:bodyPr>
          <a:lstStyle/>
          <a:p>
            <a:pPr marL="285750" indent="-285750">
              <a:lnSpc>
                <a:spcPct val="150000"/>
              </a:lnSpc>
              <a:buFont typeface="Wingdings" panose="05000000000000000000" pitchFamily="2" charset="2"/>
              <a:buChar char="v"/>
            </a:pPr>
            <a:r>
              <a:rPr lang="en-IN" altLang="en-US" sz="1400" dirty="0">
                <a:latin typeface="Times New Roman" panose="02020603050405020304" pitchFamily="18" charset="0"/>
                <a:cs typeface="Times New Roman" panose="02020603050405020304" pitchFamily="18" charset="0"/>
              </a:rPr>
              <a:t>According to </a:t>
            </a:r>
            <a:r>
              <a:rPr lang="en-US" sz="1400" dirty="0">
                <a:latin typeface="Times New Roman" panose="02020603050405020304" pitchFamily="18" charset="0"/>
                <a:cs typeface="Times New Roman" panose="02020603050405020304" pitchFamily="18" charset="0"/>
              </a:rPr>
              <a:t> the data we can see that there are more </a:t>
            </a:r>
            <a:r>
              <a:rPr lang="en-US" sz="1400" b="1" dirty="0">
                <a:latin typeface="Times New Roman" panose="02020603050405020304" pitchFamily="18" charset="0"/>
                <a:cs typeface="Times New Roman" panose="02020603050405020304" pitchFamily="18" charset="0"/>
              </a:rPr>
              <a:t>Unassigned channels</a:t>
            </a:r>
            <a:r>
              <a:rPr lang="en-US" sz="1400" dirty="0">
                <a:latin typeface="Times New Roman" panose="02020603050405020304" pitchFamily="18" charset="0"/>
                <a:cs typeface="Times New Roman" panose="02020603050405020304" pitchFamily="18" charset="0"/>
              </a:rPr>
              <a:t> which leads to</a:t>
            </a:r>
            <a:r>
              <a:rPr lang="en-US" sz="1400" b="1" dirty="0">
                <a:latin typeface="Times New Roman" panose="02020603050405020304" pitchFamily="18" charset="0"/>
                <a:cs typeface="Times New Roman" panose="02020603050405020304" pitchFamily="18" charset="0"/>
              </a:rPr>
              <a:t> mislead Analysis of traffic of our app</a:t>
            </a:r>
            <a:r>
              <a:rPr lang="en-US" sz="1400" dirty="0">
                <a:latin typeface="Times New Roman" panose="02020603050405020304" pitchFamily="18" charset="0"/>
                <a:cs typeface="Times New Roman" panose="02020603050405020304" pitchFamily="18" charset="0"/>
              </a:rPr>
              <a:t>. </a:t>
            </a:r>
            <a:r>
              <a:rPr lang="en-IN" altLang="en-US" sz="1400" dirty="0">
                <a:latin typeface="Times New Roman" panose="02020603050405020304" pitchFamily="18" charset="0"/>
                <a:cs typeface="Times New Roman" panose="02020603050405020304" pitchFamily="18" charset="0"/>
              </a:rPr>
              <a:t>We need to fix it ASAP</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IN" altLang="en-US" sz="1400" dirty="0">
                <a:latin typeface="Times New Roman" panose="02020603050405020304" pitchFamily="18" charset="0"/>
                <a:cs typeface="Times New Roman" panose="02020603050405020304" pitchFamily="18" charset="0"/>
              </a:rPr>
              <a:t>It is clear that no.of sessions , average engagement rate , average engagement time are higher in </a:t>
            </a:r>
            <a:r>
              <a:rPr lang="en-IN" altLang="en-US" sz="1400" b="1" dirty="0">
                <a:latin typeface="Times New Roman" panose="02020603050405020304" pitchFamily="18" charset="0"/>
                <a:cs typeface="Times New Roman" panose="02020603050405020304" pitchFamily="18" charset="0"/>
              </a:rPr>
              <a:t>Direct channel , Display channel and Organics search channel we must prioritize it .</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Next form the time Series Chart we can make user that our app is in max usage during the month of </a:t>
            </a:r>
            <a:r>
              <a:rPr lang="en-US" sz="1400" b="1" dirty="0">
                <a:latin typeface="Times New Roman" panose="02020603050405020304" pitchFamily="18" charset="0"/>
                <a:cs typeface="Times New Roman" panose="02020603050405020304" pitchFamily="18" charset="0"/>
              </a:rPr>
              <a:t>May to July</a:t>
            </a:r>
            <a:r>
              <a:rPr lang="en-US" sz="1400" dirty="0">
                <a:latin typeface="Times New Roman" panose="02020603050405020304" pitchFamily="18" charset="0"/>
                <a:cs typeface="Times New Roman" panose="02020603050405020304" pitchFamily="18" charset="0"/>
              </a:rPr>
              <a:t>(Since it is an </a:t>
            </a:r>
            <a:r>
              <a:rPr lang="en-US" sz="1400" b="1" dirty="0">
                <a:latin typeface="Times New Roman" panose="02020603050405020304" pitchFamily="18" charset="0"/>
                <a:cs typeface="Times New Roman" panose="02020603050405020304" pitchFamily="18" charset="0"/>
              </a:rPr>
              <a:t>end  academic</a:t>
            </a:r>
            <a:r>
              <a:rPr lang="en-US" sz="1400" dirty="0">
                <a:latin typeface="Times New Roman" panose="02020603050405020304" pitchFamily="18" charset="0"/>
                <a:cs typeface="Times New Roman" panose="02020603050405020304" pitchFamily="18" charset="0"/>
              </a:rPr>
              <a:t> . So we can take some efforts to advertise(Campaigns) our app via various Study related websites like W3 Schools, </a:t>
            </a:r>
            <a:r>
              <a:rPr lang="en-US" sz="1400" dirty="0" err="1">
                <a:latin typeface="Times New Roman" panose="02020603050405020304" pitchFamily="18" charset="0"/>
                <a:cs typeface="Times New Roman" panose="02020603050405020304" pitchFamily="18" charset="0"/>
              </a:rPr>
              <a:t>Javatpoint</a:t>
            </a:r>
            <a:r>
              <a:rPr lang="en-US" sz="1400" dirty="0">
                <a:latin typeface="Times New Roman" panose="02020603050405020304" pitchFamily="18" charset="0"/>
                <a:cs typeface="Times New Roman" panose="02020603050405020304" pitchFamily="18" charset="0"/>
              </a:rPr>
              <a:t>, Tutorials Point, Hacker Rank, Hacker Earth, </a:t>
            </a:r>
            <a:r>
              <a:rPr lang="en-US" sz="1400" dirty="0" err="1">
                <a:latin typeface="Times New Roman" panose="02020603050405020304" pitchFamily="18" charset="0"/>
                <a:cs typeface="Times New Roman" panose="02020603050405020304" pitchFamily="18" charset="0"/>
              </a:rPr>
              <a:t>Byju`s</a:t>
            </a:r>
            <a:r>
              <a:rPr lang="en-US" sz="1400" dirty="0">
                <a:latin typeface="Times New Roman" panose="02020603050405020304" pitchFamily="18" charset="0"/>
                <a:cs typeface="Times New Roman" panose="02020603050405020304" pitchFamily="18" charset="0"/>
              </a:rPr>
              <a:t> etc. and Social Media like Instagram, Facebook Messenger, Threads etc. So that we can increase More users.</a:t>
            </a: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Some ways to reduce Unassigned channel Traffic are </a:t>
            </a:r>
            <a:r>
              <a:rPr lang="en-IN" sz="1400" b="1" dirty="0">
                <a:latin typeface="Times New Roman" panose="02020603050405020304" pitchFamily="18" charset="0"/>
                <a:cs typeface="Times New Roman" panose="02020603050405020304" pitchFamily="18" charset="0"/>
              </a:rPr>
              <a:t>Review Default Channel Grouping, Implement UTM Parameters, Use Google Tag Manager,</a:t>
            </a:r>
            <a:r>
              <a:rPr lang="en-IN" sz="1400" b="1" i="0" dirty="0">
                <a:effectLst/>
                <a:latin typeface="Times New Roman" panose="02020603050405020304" pitchFamily="18" charset="0"/>
                <a:cs typeface="Times New Roman" panose="02020603050405020304" pitchFamily="18" charset="0"/>
              </a:rPr>
              <a:t> Check Campaign Tagging Accuracy, Cross-Domain Tracking, </a:t>
            </a:r>
            <a:r>
              <a:rPr lang="en-IN" sz="1400" b="1" i="0" dirty="0" err="1">
                <a:effectLst/>
                <a:latin typeface="Times New Roman" panose="02020603050405020304" pitchFamily="18" charset="0"/>
                <a:cs typeface="Times New Roman" panose="02020603050405020304" pitchFamily="18" charset="0"/>
              </a:rPr>
              <a:t>Analyze</a:t>
            </a:r>
            <a:r>
              <a:rPr lang="en-IN" sz="1400" b="1" i="0" dirty="0">
                <a:effectLst/>
                <a:latin typeface="Times New Roman" panose="02020603050405020304" pitchFamily="18" charset="0"/>
                <a:cs typeface="Times New Roman" panose="02020603050405020304" pitchFamily="18" charset="0"/>
              </a:rPr>
              <a:t> Landing Pages </a:t>
            </a:r>
            <a:r>
              <a:rPr lang="en-IN" sz="1400" i="0" dirty="0">
                <a:effectLst/>
                <a:latin typeface="Times New Roman" panose="02020603050405020304" pitchFamily="18" charset="0"/>
                <a:cs typeface="Times New Roman" panose="02020603050405020304" pitchFamily="18" charset="0"/>
              </a:rPr>
              <a:t>etc,</a:t>
            </a:r>
            <a:endParaRPr lang="en-IN" sz="1400" i="0" dirty="0">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We need to </a:t>
            </a:r>
            <a:r>
              <a:rPr lang="en-IN" sz="1400" b="1" dirty="0">
                <a:latin typeface="Times New Roman" panose="02020603050405020304" pitchFamily="18" charset="0"/>
                <a:cs typeface="Times New Roman" panose="02020603050405020304" pitchFamily="18" charset="0"/>
              </a:rPr>
              <a:t>hire more Sales and Academic Counsellors</a:t>
            </a:r>
            <a:r>
              <a:rPr lang="en-IN" sz="1400" dirty="0">
                <a:latin typeface="Times New Roman" panose="02020603050405020304" pitchFamily="18" charset="0"/>
                <a:cs typeface="Times New Roman" panose="02020603050405020304" pitchFamily="18" charset="0"/>
              </a:rPr>
              <a:t> to contact each users through </a:t>
            </a:r>
            <a:r>
              <a:rPr lang="en-IN" sz="1400" b="1" dirty="0">
                <a:latin typeface="Times New Roman" panose="02020603050405020304" pitchFamily="18" charset="0"/>
                <a:cs typeface="Times New Roman" panose="02020603050405020304" pitchFamily="18" charset="0"/>
              </a:rPr>
              <a:t>cold calls, text , email, and social media </a:t>
            </a:r>
            <a:r>
              <a:rPr lang="en-IN" sz="1400" dirty="0">
                <a:latin typeface="Times New Roman" panose="02020603050405020304" pitchFamily="18" charset="0"/>
                <a:cs typeface="Times New Roman" panose="02020603050405020304" pitchFamily="18" charset="0"/>
              </a:rPr>
              <a:t>platform with impacting sales pitching to get more conversions and revenue.</a:t>
            </a:r>
            <a:endParaRPr lang="en-IN" sz="1400" dirty="0">
              <a:latin typeface="Times New Roman" panose="02020603050405020304" pitchFamily="18" charset="0"/>
              <a:cs typeface="Times New Roman" panose="02020603050405020304" pitchFamily="18" charset="0"/>
            </a:endParaRPr>
          </a:p>
        </p:txBody>
      </p:sp>
      <p:pic>
        <p:nvPicPr>
          <p:cNvPr id="6" name="Picture 5" descr="C:\Users\hario\Downloads\Users Traffic metrics by session default.pngUsers Traffic metrics by session default"/>
          <p:cNvPicPr>
            <a:picLocks noChangeAspect="1"/>
          </p:cNvPicPr>
          <p:nvPr/>
        </p:nvPicPr>
        <p:blipFill>
          <a:blip r:embed="rId1"/>
          <a:srcRect l="1827" r="1827"/>
          <a:stretch>
            <a:fillRect/>
          </a:stretch>
        </p:blipFill>
        <p:spPr>
          <a:xfrm>
            <a:off x="89535" y="2825750"/>
            <a:ext cx="5635625" cy="3895090"/>
          </a:xfrm>
          <a:prstGeom prst="rect">
            <a:avLst/>
          </a:prstGeom>
          <a:ln>
            <a:solidFill>
              <a:schemeClr val="accent1"/>
            </a:solidFill>
          </a:ln>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 y="647065"/>
            <a:ext cx="5635625" cy="217868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241" y="231474"/>
            <a:ext cx="2530026" cy="593204"/>
          </a:xfrm>
        </p:spPr>
        <p:txBody>
          <a:bodyPr>
            <a:noAutofit/>
          </a:bodyPr>
          <a:lstStyle/>
          <a:p>
            <a:r>
              <a:rPr lang="en-US" sz="2800" dirty="0">
                <a:solidFill>
                  <a:srgbClr val="FFC000"/>
                </a:solidFill>
                <a:latin typeface="Algerian" panose="04020705040A02060702" pitchFamily="82" charset="0"/>
              </a:rPr>
              <a:t>User BY age</a:t>
            </a:r>
            <a:endParaRPr lang="en-IN" sz="2800" dirty="0">
              <a:solidFill>
                <a:srgbClr val="FFC000"/>
              </a:solidFill>
              <a:latin typeface="Algerian" panose="04020705040A02060702" pitchFamily="82" charset="0"/>
            </a:endParaRPr>
          </a:p>
        </p:txBody>
      </p:sp>
      <p:sp>
        <p:nvSpPr>
          <p:cNvPr id="3" name="Content Placeholder 2"/>
          <p:cNvSpPr>
            <a:spLocks noGrp="1"/>
          </p:cNvSpPr>
          <p:nvPr>
            <p:ph sz="half" idx="1"/>
          </p:nvPr>
        </p:nvSpPr>
        <p:spPr>
          <a:xfrm>
            <a:off x="0" y="3905885"/>
            <a:ext cx="5398770" cy="2630805"/>
          </a:xfrm>
        </p:spPr>
        <p:txBody>
          <a:bodyPr>
            <a:normAutofit/>
          </a:bodyPr>
          <a:lstStyle/>
          <a:p>
            <a:pPr>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 the view of Customers age, people in the age category between </a:t>
            </a:r>
            <a:r>
              <a:rPr lang="en-US" sz="1400" b="1" dirty="0">
                <a:latin typeface="Times New Roman" panose="02020603050405020304" pitchFamily="18" charset="0"/>
                <a:cs typeface="Times New Roman" panose="02020603050405020304" pitchFamily="18" charset="0"/>
              </a:rPr>
              <a:t>18-24 are more users who are in the category of students , Job seekers.</a:t>
            </a:r>
            <a:endParaRPr lang="en-US" sz="14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New users, Engagement rate, Engaged </a:t>
            </a:r>
            <a:r>
              <a:rPr lang="en-US" sz="1400" dirty="0" err="1">
                <a:latin typeface="Times New Roman" panose="02020603050405020304" pitchFamily="18" charset="0"/>
                <a:cs typeface="Times New Roman" panose="02020603050405020304" pitchFamily="18" charset="0"/>
              </a:rPr>
              <a:t>session,Conversiona</a:t>
            </a:r>
            <a:r>
              <a:rPr lang="en-US" sz="1400" dirty="0">
                <a:latin typeface="Times New Roman" panose="02020603050405020304" pitchFamily="18" charset="0"/>
                <a:cs typeface="Times New Roman" panose="02020603050405020304" pitchFamily="18" charset="0"/>
              </a:rPr>
              <a:t> there are more New users in this age category who reach our App are more.</a:t>
            </a:r>
            <a:endParaRPr lang="en-IN" sz="14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1"/>
          <a:srcRect r="51043"/>
          <a:stretch>
            <a:fillRect/>
          </a:stretch>
        </p:blipFill>
        <p:spPr>
          <a:xfrm>
            <a:off x="69215" y="824865"/>
            <a:ext cx="4880610" cy="3081020"/>
          </a:xfrm>
          <a:prstGeom prst="rect">
            <a:avLst/>
          </a:prstGeom>
          <a:ln>
            <a:solidFill>
              <a:schemeClr val="accent1"/>
            </a:solidFill>
          </a:ln>
        </p:spPr>
      </p:pic>
      <p:pic>
        <p:nvPicPr>
          <p:cNvPr id="6" name="Content Placeholder 5" descr="user by age pie chart"/>
          <p:cNvPicPr>
            <a:picLocks noChangeAspect="1"/>
          </p:cNvPicPr>
          <p:nvPr>
            <p:ph sz="half" idx="2"/>
          </p:nvPr>
        </p:nvPicPr>
        <p:blipFill>
          <a:blip r:embed="rId2"/>
          <a:stretch>
            <a:fillRect/>
          </a:stretch>
        </p:blipFill>
        <p:spPr>
          <a:xfrm>
            <a:off x="6731635" y="824865"/>
            <a:ext cx="5091430" cy="4603750"/>
          </a:xfrm>
          <a:prstGeom prst="rect">
            <a:avLst/>
          </a:prstGeom>
          <a:ln>
            <a:solidFill>
              <a:schemeClr val="accent1"/>
            </a:solidFill>
          </a:ln>
        </p:spPr>
      </p:pic>
      <p:sp>
        <p:nvSpPr>
          <p:cNvPr id="7" name="Text Box 6"/>
          <p:cNvSpPr txBox="1"/>
          <p:nvPr/>
        </p:nvSpPr>
        <p:spPr>
          <a:xfrm>
            <a:off x="7614285" y="861695"/>
            <a:ext cx="3604260" cy="368300"/>
          </a:xfrm>
          <a:prstGeom prst="rect">
            <a:avLst/>
          </a:prstGeom>
          <a:noFill/>
        </p:spPr>
        <p:txBody>
          <a:bodyPr wrap="square" rtlCol="0">
            <a:spAutoFit/>
          </a:bodyPr>
          <a:p>
            <a:r>
              <a:rPr lang="en-IN" altLang="en-US"/>
              <a:t>New users vs Age group</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7180" y="248920"/>
            <a:ext cx="5741035" cy="965200"/>
          </a:xfrm>
        </p:spPr>
        <p:txBody>
          <a:bodyPr/>
          <a:p>
            <a:r>
              <a:rPr lang="en-US" sz="3200" dirty="0">
                <a:solidFill>
                  <a:srgbClr val="FFC000"/>
                </a:solidFill>
                <a:latin typeface="Algerian" panose="04020705040A02060702" pitchFamily="82" charset="0"/>
                <a:sym typeface="+mn-ea"/>
              </a:rPr>
              <a:t>User BY Language</a:t>
            </a:r>
            <a:endParaRPr lang="en-US" sz="3200"/>
          </a:p>
        </p:txBody>
      </p:sp>
      <p:pic>
        <p:nvPicPr>
          <p:cNvPr id="5" name="Content Placeholder 4" descr="Users by anguage"/>
          <p:cNvPicPr>
            <a:picLocks noChangeAspect="1"/>
          </p:cNvPicPr>
          <p:nvPr>
            <p:ph sz="half" idx="1"/>
          </p:nvPr>
        </p:nvPicPr>
        <p:blipFill>
          <a:blip r:embed="rId1"/>
          <a:stretch>
            <a:fillRect/>
          </a:stretch>
        </p:blipFill>
        <p:spPr>
          <a:xfrm>
            <a:off x="297180" y="1330325"/>
            <a:ext cx="6995795" cy="4027170"/>
          </a:xfrm>
          <a:prstGeom prst="rect">
            <a:avLst/>
          </a:prstGeom>
          <a:ln>
            <a:solidFill>
              <a:schemeClr val="accent1"/>
            </a:solidFill>
          </a:ln>
        </p:spPr>
      </p:pic>
      <p:sp>
        <p:nvSpPr>
          <p:cNvPr id="6" name="Text Box 5"/>
          <p:cNvSpPr txBox="1"/>
          <p:nvPr/>
        </p:nvSpPr>
        <p:spPr>
          <a:xfrm>
            <a:off x="7562850" y="1329690"/>
            <a:ext cx="4064000" cy="4854575"/>
          </a:xfrm>
          <a:prstGeom prst="rect">
            <a:avLst/>
          </a:prstGeom>
          <a:noFill/>
        </p:spPr>
        <p:txBody>
          <a:bodyPr wrap="square" rtlCol="0">
            <a:noAutofit/>
          </a:bodyPr>
          <a:p>
            <a:pPr>
              <a:lnSpc>
                <a:spcPct val="18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sym typeface="+mn-ea"/>
              </a:rPr>
              <a:t>From Users Language preference we can infer that there are more </a:t>
            </a:r>
            <a:r>
              <a:rPr lang="en-US" sz="1400" b="1" dirty="0">
                <a:latin typeface="Times New Roman" panose="02020603050405020304" pitchFamily="18" charset="0"/>
                <a:cs typeface="Times New Roman" panose="02020603050405020304" pitchFamily="18" charset="0"/>
                <a:sym typeface="+mn-ea"/>
              </a:rPr>
              <a:t>New and Existing users use English as a major language</a:t>
            </a:r>
            <a:r>
              <a:rPr lang="en-US" sz="1400" dirty="0">
                <a:latin typeface="Times New Roman" panose="02020603050405020304" pitchFamily="18" charset="0"/>
                <a:cs typeface="Times New Roman" panose="02020603050405020304" pitchFamily="18" charset="0"/>
                <a:sym typeface="+mn-ea"/>
              </a:rPr>
              <a:t> for usage we can improve its efficiency we can reach more users.</a:t>
            </a:r>
            <a:endParaRPr lang="en-US" sz="1400" dirty="0">
              <a:latin typeface="Times New Roman" panose="02020603050405020304" pitchFamily="18" charset="0"/>
              <a:cs typeface="Times New Roman" panose="02020603050405020304" pitchFamily="18" charset="0"/>
            </a:endParaRPr>
          </a:p>
          <a:p>
            <a:pPr>
              <a:lnSpc>
                <a:spcPct val="18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sym typeface="+mn-ea"/>
              </a:rPr>
              <a:t>Other than English</a:t>
            </a:r>
            <a:r>
              <a:rPr lang="en-US" sz="1400" b="1" dirty="0">
                <a:latin typeface="Times New Roman" panose="02020603050405020304" pitchFamily="18" charset="0"/>
                <a:cs typeface="Times New Roman" panose="02020603050405020304" pitchFamily="18" charset="0"/>
                <a:sym typeface="+mn-ea"/>
              </a:rPr>
              <a:t> </a:t>
            </a:r>
            <a:r>
              <a:rPr lang="en-US" sz="1400" b="1" dirty="0" err="1">
                <a:latin typeface="Times New Roman" panose="02020603050405020304" pitchFamily="18" charset="0"/>
                <a:cs typeface="Times New Roman" panose="02020603050405020304" pitchFamily="18" charset="0"/>
                <a:sym typeface="+mn-ea"/>
              </a:rPr>
              <a:t>Hindi,Tamil,Chinese,Nepal,Assame,Malayalam</a:t>
            </a:r>
            <a:r>
              <a:rPr lang="en-US" sz="1400" b="1" dirty="0">
                <a:latin typeface="Times New Roman" panose="02020603050405020304" pitchFamily="18" charset="0"/>
                <a:cs typeface="Times New Roman" panose="02020603050405020304" pitchFamily="18" charset="0"/>
                <a:sym typeface="+mn-ea"/>
              </a:rPr>
              <a:t> </a:t>
            </a:r>
            <a:r>
              <a:rPr lang="en-US" sz="1400" dirty="0">
                <a:latin typeface="Times New Roman" panose="02020603050405020304" pitchFamily="18" charset="0"/>
                <a:cs typeface="Times New Roman" panose="02020603050405020304" pitchFamily="18" charset="0"/>
                <a:sym typeface="+mn-ea"/>
              </a:rPr>
              <a:t>languages have high engagement rate if we</a:t>
            </a:r>
            <a:r>
              <a:rPr lang="en-US" sz="1400" b="1" dirty="0">
                <a:latin typeface="Times New Roman" panose="02020603050405020304" pitchFamily="18" charset="0"/>
                <a:cs typeface="Times New Roman" panose="02020603050405020304" pitchFamily="18" charset="0"/>
                <a:sym typeface="+mn-ea"/>
              </a:rPr>
              <a:t> improve</a:t>
            </a:r>
            <a:r>
              <a:rPr lang="en-US" sz="1400" dirty="0">
                <a:latin typeface="Times New Roman" panose="02020603050405020304" pitchFamily="18" charset="0"/>
                <a:cs typeface="Times New Roman" panose="02020603050405020304" pitchFamily="18" charset="0"/>
                <a:sym typeface="+mn-ea"/>
              </a:rPr>
              <a:t> those languages too will help us to reach more new user form these Areas</a:t>
            </a:r>
            <a:endParaRPr lang="en-US" sz="1400" dirty="0">
              <a:latin typeface="Times New Roman" panose="02020603050405020304" pitchFamily="18" charset="0"/>
              <a:cs typeface="Times New Roman" panose="02020603050405020304" pitchFamily="18" charset="0"/>
            </a:endParaRPr>
          </a:p>
          <a:p>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05" y="83820"/>
            <a:ext cx="3481070" cy="675005"/>
          </a:xfrm>
        </p:spPr>
        <p:txBody>
          <a:bodyPr>
            <a:normAutofit fontScale="90000"/>
          </a:bodyPr>
          <a:lstStyle/>
          <a:p>
            <a:r>
              <a:rPr lang="en-US" sz="3555" dirty="0">
                <a:solidFill>
                  <a:srgbClr val="FFC000"/>
                </a:solidFill>
                <a:latin typeface="Algerian" panose="04020705040A02060702" pitchFamily="82" charset="0"/>
              </a:rPr>
              <a:t>DEMOGRAPHICS</a:t>
            </a:r>
            <a:endParaRPr lang="en-IN" sz="3555" dirty="0">
              <a:solidFill>
                <a:srgbClr val="FFC000"/>
              </a:solidFill>
              <a:latin typeface="Algerian" panose="04020705040A02060702" pitchFamily="82" charset="0"/>
            </a:endParaRPr>
          </a:p>
        </p:txBody>
      </p:sp>
      <p:pic>
        <p:nvPicPr>
          <p:cNvPr id="6" name="Picture 5" descr="C:\Users\hario\Downloads\demographically new users , engaged sessions and conversion.pngdemographically new users , engaged sessions and conversion"/>
          <p:cNvPicPr>
            <a:picLocks noChangeAspect="1"/>
          </p:cNvPicPr>
          <p:nvPr/>
        </p:nvPicPr>
        <p:blipFill>
          <a:blip r:embed="rId1"/>
          <a:srcRect l="4347" r="4347"/>
          <a:stretch>
            <a:fillRect/>
          </a:stretch>
        </p:blipFill>
        <p:spPr>
          <a:xfrm>
            <a:off x="357505" y="927100"/>
            <a:ext cx="5474970" cy="5660390"/>
          </a:xfrm>
          <a:prstGeom prst="rect">
            <a:avLst/>
          </a:prstGeom>
          <a:ln>
            <a:solidFill>
              <a:schemeClr val="accent1"/>
            </a:solidFill>
          </a:ln>
        </p:spPr>
      </p:pic>
      <p:sp>
        <p:nvSpPr>
          <p:cNvPr id="5" name="Text Box 4"/>
          <p:cNvSpPr txBox="1"/>
          <p:nvPr/>
        </p:nvSpPr>
        <p:spPr>
          <a:xfrm>
            <a:off x="6739255" y="927100"/>
            <a:ext cx="5032375" cy="3968115"/>
          </a:xfrm>
          <a:prstGeom prst="rect">
            <a:avLst/>
          </a:prstGeom>
          <a:noFill/>
        </p:spPr>
        <p:txBody>
          <a:bodyPr wrap="square" rtlCol="0">
            <a:spAutoFit/>
          </a:bodyPr>
          <a:p>
            <a:pPr marL="285750" indent="-285750">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sym typeface="+mn-ea"/>
              </a:rPr>
              <a:t>From Demographics data’s we can see that More </a:t>
            </a:r>
            <a:r>
              <a:rPr lang="en-US" sz="1400" b="1" dirty="0">
                <a:latin typeface="Times New Roman" panose="02020603050405020304" pitchFamily="18" charset="0"/>
                <a:cs typeface="Times New Roman" panose="02020603050405020304" pitchFamily="18" charset="0"/>
                <a:sym typeface="+mn-ea"/>
              </a:rPr>
              <a:t>New users, Existing Users, Engagement rate ,Conversion are in India </a:t>
            </a:r>
            <a:r>
              <a:rPr lang="en-US" sz="1400" dirty="0">
                <a:latin typeface="Times New Roman" panose="02020603050405020304" pitchFamily="18" charset="0"/>
                <a:cs typeface="Times New Roman" panose="02020603050405020304" pitchFamily="18" charset="0"/>
                <a:sym typeface="+mn-ea"/>
              </a:rPr>
              <a:t> whom uses our app.</a:t>
            </a:r>
            <a:endParaRPr lang="en-US" sz="1400" dirty="0">
              <a:latin typeface="Times New Roman" panose="02020603050405020304" pitchFamily="18" charset="0"/>
              <a:cs typeface="Times New Roman" panose="02020603050405020304" pitchFamily="18" charset="0"/>
            </a:endParaRPr>
          </a:p>
          <a:p>
            <a:pPr marL="285750" indent="-285750">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sym typeface="+mn-ea"/>
              </a:rPr>
              <a:t>Next to </a:t>
            </a:r>
            <a:r>
              <a:rPr lang="en-US" sz="1400" dirty="0" err="1">
                <a:latin typeface="Times New Roman" panose="02020603050405020304" pitchFamily="18" charset="0"/>
                <a:cs typeface="Times New Roman" panose="02020603050405020304" pitchFamily="18" charset="0"/>
                <a:sym typeface="+mn-ea"/>
              </a:rPr>
              <a:t>India,</a:t>
            </a:r>
            <a:r>
              <a:rPr lang="en-US" sz="1400" b="1" dirty="0" err="1">
                <a:latin typeface="Times New Roman" panose="02020603050405020304" pitchFamily="18" charset="0"/>
                <a:cs typeface="Times New Roman" panose="02020603050405020304" pitchFamily="18" charset="0"/>
                <a:sym typeface="+mn-ea"/>
              </a:rPr>
              <a:t>United</a:t>
            </a:r>
            <a:r>
              <a:rPr lang="en-US" sz="1400" b="1" dirty="0">
                <a:latin typeface="Times New Roman" panose="02020603050405020304" pitchFamily="18" charset="0"/>
                <a:cs typeface="Times New Roman" panose="02020603050405020304" pitchFamily="18" charset="0"/>
                <a:sym typeface="+mn-ea"/>
              </a:rPr>
              <a:t> </a:t>
            </a:r>
            <a:r>
              <a:rPr lang="en-US" sz="1400" b="1" dirty="0" err="1">
                <a:latin typeface="Times New Roman" panose="02020603050405020304" pitchFamily="18" charset="0"/>
                <a:cs typeface="Times New Roman" panose="02020603050405020304" pitchFamily="18" charset="0"/>
                <a:sym typeface="+mn-ea"/>
              </a:rPr>
              <a:t>States,Canada</a:t>
            </a:r>
            <a:r>
              <a:rPr lang="en-US" sz="1400" b="1" dirty="0">
                <a:latin typeface="Times New Roman" panose="02020603050405020304" pitchFamily="18" charset="0"/>
                <a:cs typeface="Times New Roman" panose="02020603050405020304" pitchFamily="18" charset="0"/>
                <a:sym typeface="+mn-ea"/>
              </a:rPr>
              <a:t> ,</a:t>
            </a:r>
            <a:r>
              <a:rPr lang="en-US" sz="1400" b="1" dirty="0" err="1">
                <a:latin typeface="Times New Roman" panose="02020603050405020304" pitchFamily="18" charset="0"/>
                <a:cs typeface="Times New Roman" panose="02020603050405020304" pitchFamily="18" charset="0"/>
                <a:sym typeface="+mn-ea"/>
              </a:rPr>
              <a:t>Uk</a:t>
            </a:r>
            <a:r>
              <a:rPr lang="en-US" sz="1400" b="1" dirty="0">
                <a:latin typeface="Times New Roman" panose="02020603050405020304" pitchFamily="18" charset="0"/>
                <a:cs typeface="Times New Roman" panose="02020603050405020304" pitchFamily="18" charset="0"/>
                <a:sym typeface="+mn-ea"/>
              </a:rPr>
              <a:t> and Singapore</a:t>
            </a:r>
            <a:r>
              <a:rPr lang="en-US" sz="1400" dirty="0">
                <a:latin typeface="Times New Roman" panose="02020603050405020304" pitchFamily="18" charset="0"/>
                <a:cs typeface="Times New Roman" panose="02020603050405020304" pitchFamily="18" charset="0"/>
                <a:sym typeface="+mn-ea"/>
              </a:rPr>
              <a:t> are some prominent users who shows some interest in using our services so we can improve our services in that country to take the </a:t>
            </a:r>
            <a:r>
              <a:rPr lang="en-US" sz="1400" b="1" dirty="0">
                <a:latin typeface="Times New Roman" panose="02020603050405020304" pitchFamily="18" charset="0"/>
                <a:cs typeface="Times New Roman" panose="02020603050405020304" pitchFamily="18" charset="0"/>
                <a:sym typeface="+mn-ea"/>
              </a:rPr>
              <a:t>business </a:t>
            </a:r>
            <a:r>
              <a:rPr lang="en-US" sz="1400" b="1" dirty="0" err="1">
                <a:latin typeface="Times New Roman" panose="02020603050405020304" pitchFamily="18" charset="0"/>
                <a:cs typeface="Times New Roman" panose="02020603050405020304" pitchFamily="18" charset="0"/>
                <a:sym typeface="+mn-ea"/>
              </a:rPr>
              <a:t>internationaly</a:t>
            </a:r>
            <a:r>
              <a:rPr lang="en-IN" altLang="en-US" sz="1400" dirty="0" err="1">
                <a:latin typeface="Times New Roman" panose="02020603050405020304" pitchFamily="18" charset="0"/>
                <a:cs typeface="Times New Roman" panose="02020603050405020304" pitchFamily="18" charset="0"/>
                <a:sym typeface="+mn-ea"/>
              </a:rPr>
              <a:t>.</a:t>
            </a:r>
            <a:endParaRPr lang="en-IN" altLang="en-US" sz="1400" dirty="0" err="1">
              <a:latin typeface="Times New Roman" panose="02020603050405020304" pitchFamily="18" charset="0"/>
              <a:cs typeface="Times New Roman" panose="02020603050405020304" pitchFamily="18" charset="0"/>
              <a:sym typeface="+mn-ea"/>
            </a:endParaRPr>
          </a:p>
          <a:p>
            <a:pPr marL="285750" indent="-285750">
              <a:lnSpc>
                <a:spcPct val="170000"/>
              </a:lnSpc>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We can seek</a:t>
            </a:r>
            <a:r>
              <a:rPr lang="en-IN" sz="1400" b="1" dirty="0">
                <a:latin typeface="Times New Roman" panose="02020603050405020304" pitchFamily="18" charset="0"/>
                <a:cs typeface="Times New Roman" panose="02020603050405020304" pitchFamily="18" charset="0"/>
              </a:rPr>
              <a:t> international collaboration or investm</a:t>
            </a:r>
            <a:r>
              <a:rPr lang="en-IN" sz="1400" b="1" dirty="0">
                <a:latin typeface="Times New Roman" panose="02020603050405020304" pitchFamily="18" charset="0"/>
                <a:cs typeface="Times New Roman" panose="02020603050405020304" pitchFamily="18" charset="0"/>
              </a:rPr>
              <a:t>ent</a:t>
            </a:r>
            <a:r>
              <a:rPr lang="en-IN" sz="1400" dirty="0">
                <a:latin typeface="Times New Roman" panose="02020603050405020304" pitchFamily="18" charset="0"/>
                <a:cs typeface="Times New Roman" panose="02020603050405020304" pitchFamily="18" charset="0"/>
              </a:rPr>
              <a:t> in overseas to advertise our product.</a:t>
            </a:r>
            <a:endParaRPr lang="en-IN" sz="1400" dirty="0">
              <a:latin typeface="Times New Roman" panose="02020603050405020304" pitchFamily="18" charset="0"/>
              <a:cs typeface="Times New Roman" panose="02020603050405020304" pitchFamily="18" charset="0"/>
            </a:endParaRPr>
          </a:p>
          <a:p>
            <a:pPr marL="285750" indent="-285750">
              <a:lnSpc>
                <a:spcPct val="170000"/>
              </a:lnSpc>
              <a:buFont typeface="Wingdings" panose="05000000000000000000" pitchFamily="2" charset="2"/>
              <a:buChar char="v"/>
            </a:pPr>
            <a:r>
              <a:rPr lang="en-IN" sz="1400" b="1" dirty="0">
                <a:latin typeface="Times New Roman" panose="02020603050405020304" pitchFamily="18" charset="0"/>
                <a:cs typeface="Times New Roman" panose="02020603050405020304" pitchFamily="18" charset="0"/>
              </a:rPr>
              <a:t>Offshore hiring</a:t>
            </a:r>
            <a:r>
              <a:rPr lang="en-IN" sz="1400" dirty="0">
                <a:latin typeface="Times New Roman" panose="02020603050405020304" pitchFamily="18" charset="0"/>
                <a:cs typeface="Times New Roman" panose="02020603050405020304" pitchFamily="18" charset="0"/>
              </a:rPr>
              <a:t> is the key . </a:t>
            </a:r>
            <a:endParaRPr lang="en-IN" sz="1400" dirty="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8930" y="0"/>
            <a:ext cx="4787265" cy="998855"/>
          </a:xfrm>
        </p:spPr>
        <p:txBody>
          <a:bodyPr>
            <a:normAutofit/>
          </a:bodyPr>
          <a:p>
            <a:r>
              <a:rPr lang="en-IN" altLang="en-US" sz="3200">
                <a:solidFill>
                  <a:schemeClr val="accent4"/>
                </a:solidFill>
                <a:latin typeface="Algerian" panose="04020705040A02060702" pitchFamily="82" charset="0"/>
                <a:cs typeface="Algerian" panose="04020705040A02060702" pitchFamily="82" charset="0"/>
              </a:rPr>
              <a:t>city/ townwise analysis</a:t>
            </a:r>
            <a:endParaRPr lang="en-IN" altLang="en-US" sz="3200">
              <a:solidFill>
                <a:schemeClr val="accent4"/>
              </a:solidFill>
              <a:latin typeface="Algerian" panose="04020705040A02060702" pitchFamily="82" charset="0"/>
              <a:cs typeface="Algerian" panose="04020705040A02060702" pitchFamily="82" charset="0"/>
            </a:endParaRPr>
          </a:p>
        </p:txBody>
      </p:sp>
      <p:pic>
        <p:nvPicPr>
          <p:cNvPr id="5" name="Content Placeholder 4" descr="city wise analysis"/>
          <p:cNvPicPr>
            <a:picLocks noChangeAspect="1"/>
          </p:cNvPicPr>
          <p:nvPr>
            <p:ph sz="half" idx="2"/>
          </p:nvPr>
        </p:nvPicPr>
        <p:blipFill>
          <a:blip r:embed="rId1"/>
          <a:stretch>
            <a:fillRect/>
          </a:stretch>
        </p:blipFill>
        <p:spPr>
          <a:xfrm>
            <a:off x="5232400" y="998855"/>
            <a:ext cx="6188075" cy="2656205"/>
          </a:xfrm>
          <a:prstGeom prst="rect">
            <a:avLst/>
          </a:prstGeom>
          <a:ln>
            <a:solidFill>
              <a:schemeClr val="accent1"/>
            </a:solidFill>
          </a:ln>
        </p:spPr>
      </p:pic>
      <p:pic>
        <p:nvPicPr>
          <p:cNvPr id="6" name="Content Placeholder 5" descr="New users , citywise"/>
          <p:cNvPicPr>
            <a:picLocks noChangeAspect="1"/>
          </p:cNvPicPr>
          <p:nvPr>
            <p:ph sz="quarter" idx="4"/>
          </p:nvPr>
        </p:nvPicPr>
        <p:blipFill>
          <a:blip r:embed="rId2"/>
          <a:stretch>
            <a:fillRect/>
          </a:stretch>
        </p:blipFill>
        <p:spPr>
          <a:xfrm>
            <a:off x="5232400" y="3655060"/>
            <a:ext cx="6188075" cy="2827020"/>
          </a:xfrm>
          <a:prstGeom prst="rect">
            <a:avLst/>
          </a:prstGeom>
          <a:ln>
            <a:solidFill>
              <a:schemeClr val="accent1"/>
            </a:solidFill>
          </a:ln>
        </p:spPr>
      </p:pic>
      <p:sp>
        <p:nvSpPr>
          <p:cNvPr id="9" name="Text Box 8"/>
          <p:cNvSpPr txBox="1"/>
          <p:nvPr/>
        </p:nvSpPr>
        <p:spPr>
          <a:xfrm>
            <a:off x="328930" y="998220"/>
            <a:ext cx="4903470" cy="4535170"/>
          </a:xfrm>
          <a:prstGeom prst="rect">
            <a:avLst/>
          </a:prstGeom>
          <a:noFill/>
        </p:spPr>
        <p:txBody>
          <a:bodyPr wrap="square" rtlCol="0">
            <a:noAutofit/>
          </a:bodyPr>
          <a:p>
            <a:pPr marL="285750" indent="-285750">
              <a:lnSpc>
                <a:spcPct val="170000"/>
              </a:lnSpc>
              <a:buFont typeface="Wingdings" panose="05000000000000000000" charset="0"/>
              <a:buChar char="v"/>
            </a:pPr>
            <a:r>
              <a:rPr lang="en-US" sz="1400" dirty="0">
                <a:solidFill>
                  <a:schemeClr val="tx1"/>
                </a:solidFill>
                <a:latin typeface="Times New Roman" panose="02020603050405020304" pitchFamily="18" charset="0"/>
                <a:cs typeface="Times New Roman" panose="02020603050405020304" pitchFamily="18" charset="0"/>
                <a:sym typeface="+mn-ea"/>
              </a:rPr>
              <a:t>From cite wise(Town/city) data we can see the More New users reach our app are from </a:t>
            </a:r>
            <a:r>
              <a:rPr lang="en-US" sz="1400" b="1" dirty="0" err="1">
                <a:solidFill>
                  <a:schemeClr val="tx1"/>
                </a:solidFill>
                <a:latin typeface="Times New Roman" panose="02020603050405020304" pitchFamily="18" charset="0"/>
                <a:cs typeface="Times New Roman" panose="02020603050405020304" pitchFamily="18" charset="0"/>
                <a:sym typeface="+mn-ea"/>
              </a:rPr>
              <a:t>Bengaluru,Hydreabad,Chennai</a:t>
            </a:r>
            <a:r>
              <a:rPr lang="en-US" sz="1400" b="1" dirty="0">
                <a:solidFill>
                  <a:schemeClr val="tx1"/>
                </a:solidFill>
                <a:latin typeface="Times New Roman" panose="02020603050405020304" pitchFamily="18" charset="0"/>
                <a:cs typeface="Times New Roman" panose="02020603050405020304" pitchFamily="18" charset="0"/>
                <a:sym typeface="+mn-ea"/>
              </a:rPr>
              <a:t> where are more IT companies and colleges are located so we can made Advertisements</a:t>
            </a:r>
            <a:r>
              <a:rPr lang="en-US" sz="1400" dirty="0">
                <a:solidFill>
                  <a:schemeClr val="tx1"/>
                </a:solidFill>
                <a:latin typeface="Times New Roman" panose="02020603050405020304" pitchFamily="18" charset="0"/>
                <a:cs typeface="Times New Roman" panose="02020603050405020304" pitchFamily="18" charset="0"/>
                <a:sym typeface="+mn-ea"/>
              </a:rPr>
              <a:t> in these areas we can reach more customers to our app.</a:t>
            </a:r>
            <a:endParaRPr lang="en-US" sz="1400" dirty="0">
              <a:solidFill>
                <a:schemeClr val="tx1"/>
              </a:solidFill>
              <a:latin typeface="Times New Roman" panose="02020603050405020304" pitchFamily="18" charset="0"/>
              <a:cs typeface="Times New Roman" panose="02020603050405020304" pitchFamily="18" charset="0"/>
              <a:sym typeface="+mn-ea"/>
            </a:endParaRPr>
          </a:p>
          <a:p>
            <a:pPr marL="285750" indent="-285750">
              <a:lnSpc>
                <a:spcPct val="170000"/>
              </a:lnSpc>
              <a:buFont typeface="Wingdings" panose="05000000000000000000" charset="0"/>
              <a:buChar char="v"/>
            </a:pPr>
            <a:r>
              <a:rPr lang="en-US" sz="1400" dirty="0">
                <a:solidFill>
                  <a:schemeClr val="tx1"/>
                </a:solidFill>
                <a:latin typeface="Times New Roman" panose="02020603050405020304" pitchFamily="18" charset="0"/>
                <a:cs typeface="Times New Roman" panose="02020603050405020304" pitchFamily="18" charset="0"/>
                <a:sym typeface="+mn-ea"/>
              </a:rPr>
              <a:t>In addition to that some of the areas in central states also have more Engagement rate if we made campaign is those areas also really helpful to improve the Users count </a:t>
            </a:r>
            <a:r>
              <a:rPr lang="en-IN" altLang="en-US" sz="1400" dirty="0">
                <a:solidFill>
                  <a:schemeClr val="tx1"/>
                </a:solidFill>
                <a:latin typeface="Times New Roman" panose="02020603050405020304" pitchFamily="18" charset="0"/>
                <a:cs typeface="Times New Roman" panose="02020603050405020304" pitchFamily="18" charset="0"/>
                <a:sym typeface="+mn-ea"/>
              </a:rPr>
              <a:t>.</a:t>
            </a:r>
            <a:br>
              <a:rPr lang="en-US" sz="1400" dirty="0">
                <a:latin typeface="Times New Roman" panose="02020603050405020304" pitchFamily="18" charset="0"/>
                <a:cs typeface="Times New Roman" panose="02020603050405020304" pitchFamily="18" charset="0"/>
                <a:sym typeface="+mn-ea"/>
              </a:rPr>
            </a:br>
            <a:endParaRPr lang="en-US" sz="1400">
              <a:latin typeface="Times New Roman" panose="02020603050405020304" pitchFamily="18" charset="0"/>
              <a:cs typeface="Times New Roman" panose="02020603050405020304" pitchFamily="18" charset="0"/>
            </a:endParaRPr>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935" y="130175"/>
            <a:ext cx="4921885" cy="781685"/>
          </a:xfrm>
        </p:spPr>
        <p:txBody>
          <a:bodyPr>
            <a:normAutofit/>
          </a:bodyPr>
          <a:lstStyle/>
          <a:p>
            <a:r>
              <a:rPr lang="en-US" sz="3200" dirty="0">
                <a:solidFill>
                  <a:srgbClr val="FFC000"/>
                </a:solidFill>
                <a:latin typeface="Algerian" panose="04020705040A02060702" pitchFamily="82" charset="0"/>
              </a:rPr>
              <a:t>CONVERSION REPORT</a:t>
            </a:r>
            <a:endParaRPr lang="en-IN" sz="3200" dirty="0">
              <a:solidFill>
                <a:srgbClr val="FFC000"/>
              </a:solidFill>
              <a:latin typeface="Algerian" panose="04020705040A02060702" pitchFamily="82" charset="0"/>
            </a:endParaRPr>
          </a:p>
        </p:txBody>
      </p:sp>
      <p:sp>
        <p:nvSpPr>
          <p:cNvPr id="3" name="Content Placeholder 2"/>
          <p:cNvSpPr>
            <a:spLocks noGrp="1"/>
          </p:cNvSpPr>
          <p:nvPr>
            <p:ph idx="1"/>
          </p:nvPr>
        </p:nvSpPr>
        <p:spPr>
          <a:xfrm>
            <a:off x="6096000" y="362585"/>
            <a:ext cx="5473065" cy="6496050"/>
          </a:xfrm>
        </p:spPr>
        <p:txBody>
          <a:bodyPr>
            <a:noAutofit/>
          </a:bodyPr>
          <a:lstStyle/>
          <a:p>
            <a:pPr>
              <a:lnSpc>
                <a:spcPct val="210000"/>
              </a:lnSpc>
              <a:buFont typeface="Wingdings" panose="05000000000000000000" charset="0"/>
              <a:buChar char="v"/>
            </a:pPr>
            <a:r>
              <a:rPr lang="en-US" sz="1400" dirty="0">
                <a:latin typeface="Times New Roman" panose="02020603050405020304" pitchFamily="18" charset="0"/>
                <a:cs typeface="Times New Roman" panose="02020603050405020304" pitchFamily="18" charset="0"/>
              </a:rPr>
              <a:t>From conversion report we can see that maximum users are interested in opening the app for first time which is seen as first-open event ,with that we can say that more New users are trying to use our app</a:t>
            </a:r>
            <a:endParaRPr lang="en-US" sz="1400" dirty="0">
              <a:latin typeface="Times New Roman" panose="02020603050405020304" pitchFamily="18" charset="0"/>
              <a:cs typeface="Times New Roman" panose="02020603050405020304" pitchFamily="18" charset="0"/>
            </a:endParaRPr>
          </a:p>
          <a:p>
            <a:pPr>
              <a:lnSpc>
                <a:spcPct val="210000"/>
              </a:lnSpc>
              <a:buFont typeface="Wingdings" panose="05000000000000000000" charset="0"/>
              <a:buChar char="v"/>
            </a:pPr>
            <a:r>
              <a:rPr lang="en-US" sz="1400" dirty="0">
                <a:latin typeface="Times New Roman" panose="02020603050405020304" pitchFamily="18" charset="0"/>
                <a:cs typeface="Times New Roman" panose="02020603050405020304" pitchFamily="18" charset="0"/>
              </a:rPr>
              <a:t>In view of conversions the </a:t>
            </a:r>
            <a:r>
              <a:rPr lang="en-US" sz="1400" b="1" dirty="0">
                <a:latin typeface="Times New Roman" panose="02020603050405020304" pitchFamily="18" charset="0"/>
                <a:cs typeface="Times New Roman" panose="02020603050405020304" pitchFamily="18" charset="0"/>
              </a:rPr>
              <a:t>event notification-receive </a:t>
            </a:r>
            <a:r>
              <a:rPr lang="en-US" sz="1400" dirty="0">
                <a:latin typeface="Times New Roman" panose="02020603050405020304" pitchFamily="18" charset="0"/>
                <a:cs typeface="Times New Roman" panose="02020603050405020304" pitchFamily="18" charset="0"/>
              </a:rPr>
              <a:t>have maximum conversion so we can use this area to deliver more services to the users like notifying the user about new job opportunities, About the </a:t>
            </a:r>
            <a:r>
              <a:rPr lang="en-US" sz="1400" dirty="0" err="1">
                <a:latin typeface="Times New Roman" panose="02020603050405020304" pitchFamily="18" charset="0"/>
                <a:cs typeface="Times New Roman" panose="02020603050405020304" pitchFamily="18" charset="0"/>
              </a:rPr>
              <a:t>informations</a:t>
            </a:r>
            <a:r>
              <a:rPr lang="en-US" sz="1400" dirty="0">
                <a:latin typeface="Times New Roman" panose="02020603050405020304" pitchFamily="18" charset="0"/>
                <a:cs typeface="Times New Roman" panose="02020603050405020304" pitchFamily="18" charset="0"/>
              </a:rPr>
              <a:t> about college events like admissions, Internships, Entrance Exams with which user can spend more time in our app based on the information we provide.</a:t>
            </a:r>
            <a:endParaRPr lang="en-US" sz="1400" dirty="0">
              <a:latin typeface="Times New Roman" panose="02020603050405020304" pitchFamily="18" charset="0"/>
              <a:cs typeface="Times New Roman" panose="02020603050405020304" pitchFamily="18" charset="0"/>
            </a:endParaRPr>
          </a:p>
          <a:p>
            <a:pPr>
              <a:lnSpc>
                <a:spcPct val="210000"/>
              </a:lnSpc>
              <a:buFont typeface="Wingdings" panose="05000000000000000000" charset="0"/>
              <a:buChar char="v"/>
            </a:pPr>
            <a:r>
              <a:rPr lang="en-US" sz="1400" b="1" dirty="0">
                <a:latin typeface="Times New Roman" panose="02020603050405020304" pitchFamily="18" charset="0"/>
                <a:cs typeface="Times New Roman" panose="02020603050405020304" pitchFamily="18" charset="0"/>
              </a:rPr>
              <a:t>We can see that events like </a:t>
            </a:r>
            <a:r>
              <a:rPr lang="en-US" sz="1400" b="1" dirty="0" err="1">
                <a:latin typeface="Times New Roman" panose="02020603050405020304" pitchFamily="18" charset="0"/>
                <a:cs typeface="Times New Roman" panose="02020603050405020304" pitchFamily="18" charset="0"/>
              </a:rPr>
              <a:t>promilo</a:t>
            </a:r>
            <a:r>
              <a:rPr lang="en-US" sz="1400" b="1" dirty="0">
                <a:latin typeface="Times New Roman" panose="02020603050405020304" pitchFamily="18" charset="0"/>
                <a:cs typeface="Times New Roman" panose="02020603050405020304" pitchFamily="18" charset="0"/>
              </a:rPr>
              <a:t>-login, feeds, dashboard, resume builder have very less conversions so we have to improve the </a:t>
            </a:r>
            <a:r>
              <a:rPr lang="en-US" sz="1400" b="1" dirty="0" err="1">
                <a:latin typeface="Times New Roman" panose="02020603050405020304" pitchFamily="18" charset="0"/>
                <a:cs typeface="Times New Roman" panose="02020603050405020304" pitchFamily="18" charset="0"/>
              </a:rPr>
              <a:t>styles,designs</a:t>
            </a:r>
            <a:r>
              <a:rPr lang="en-US" sz="1400" b="1" dirty="0">
                <a:latin typeface="Times New Roman" panose="02020603050405020304" pitchFamily="18" charset="0"/>
                <a:cs typeface="Times New Roman" panose="02020603050405020304" pitchFamily="18" charset="0"/>
              </a:rPr>
              <a:t> of pages to attract users and improve user experience to increase </a:t>
            </a:r>
            <a:r>
              <a:rPr lang="en-IN" sz="1400" b="1" dirty="0">
                <a:latin typeface="Times New Roman" panose="02020603050405020304" pitchFamily="18" charset="0"/>
                <a:cs typeface="Times New Roman" panose="02020603050405020304" pitchFamily="18" charset="0"/>
              </a:rPr>
              <a:t>conversions in these events</a:t>
            </a:r>
            <a:endParaRPr lang="en-IN" sz="1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241935" y="1365885"/>
            <a:ext cx="5358765" cy="4690745"/>
          </a:xfrm>
          <a:prstGeom prst="rect">
            <a:avLst/>
          </a:prstGeom>
          <a:ln>
            <a:solidFill>
              <a:schemeClr val="accent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12714</Words>
  <Application>WPS Presentation</Application>
  <PresentationFormat>Widescreen</PresentationFormat>
  <Paragraphs>149</Paragraphs>
  <Slides>18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SimSun</vt:lpstr>
      <vt:lpstr>Wingdings</vt:lpstr>
      <vt:lpstr>Times New Roman</vt:lpstr>
      <vt:lpstr>Algerian</vt:lpstr>
      <vt:lpstr>Calibri Light</vt:lpstr>
      <vt:lpstr>Calibri</vt:lpstr>
      <vt:lpstr>Microsoft YaHei</vt:lpstr>
      <vt:lpstr>Arial Unicode MS</vt:lpstr>
      <vt:lpstr>Microsoft New Tai Lue</vt:lpstr>
      <vt:lpstr>Wingdings</vt:lpstr>
      <vt:lpstr>Sitka Heading Semibold</vt:lpstr>
      <vt:lpstr>Sitka Heading</vt:lpstr>
      <vt:lpstr>Sitka Subheading</vt:lpstr>
      <vt:lpstr>Sitka Subheading Semibold</vt:lpstr>
      <vt:lpstr>Lucida Sans Unicode</vt:lpstr>
      <vt:lpstr>Office Theme</vt:lpstr>
      <vt:lpstr>Assignment Title</vt:lpstr>
      <vt:lpstr>PowerPoint 演示文稿</vt:lpstr>
      <vt:lpstr>PowerPoint 演示文稿</vt:lpstr>
      <vt:lpstr>Traffic Aquisition</vt:lpstr>
      <vt:lpstr>User BY age</vt:lpstr>
      <vt:lpstr>PowerPoint 演示文稿</vt:lpstr>
      <vt:lpstr>DEMOGRAPHICS</vt:lpstr>
      <vt:lpstr>PowerPoint 演示文稿</vt:lpstr>
      <vt:lpstr>CONVERSION REPORT</vt:lpstr>
      <vt:lpstr>SCREENS AND PAGES REPORT</vt:lpstr>
      <vt:lpstr>EVENT REPORT</vt:lpstr>
      <vt:lpstr>GENDER REPORT</vt:lpstr>
      <vt:lpstr>BY INTEREST </vt:lpstr>
      <vt:lpstr>KPIS OF these Data Analysis are</vt:lpstr>
      <vt:lpstr>CONCLUSION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Title</dc:title>
  <dc:creator>Siva shankar S</dc:creator>
  <cp:lastModifiedBy>Hari Om Chaturvedi</cp:lastModifiedBy>
  <cp:revision>4</cp:revision>
  <dcterms:created xsi:type="dcterms:W3CDTF">2023-10-08T02:48:00Z</dcterms:created>
  <dcterms:modified xsi:type="dcterms:W3CDTF">2023-10-16T05:53:14Z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F5CFEED72F2D4C88823A86615C61C369_12</vt:lpwstr>
  </property>
  <property fmtid="{D5CDD505-2E9C-101B-9397-08002B2CF9AE}" pid="3" name="KSOProductBuildVer">
    <vt:lpwstr>1033-12.2.0.13266</vt:lpwstr>
  </property>
</Properties>
</file>