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26"/>
  </p:notesMasterIdLst>
  <p:sldIdLst>
    <p:sldId id="256" r:id="rId2"/>
    <p:sldId id="257" r:id="rId3"/>
    <p:sldId id="293" r:id="rId4"/>
    <p:sldId id="289" r:id="rId5"/>
    <p:sldId id="259" r:id="rId6"/>
    <p:sldId id="260" r:id="rId7"/>
    <p:sldId id="282" r:id="rId8"/>
    <p:sldId id="283" r:id="rId9"/>
    <p:sldId id="284" r:id="rId10"/>
    <p:sldId id="286" r:id="rId11"/>
    <p:sldId id="285" r:id="rId12"/>
    <p:sldId id="287" r:id="rId13"/>
    <p:sldId id="291" r:id="rId14"/>
    <p:sldId id="292" r:id="rId15"/>
    <p:sldId id="265" r:id="rId16"/>
    <p:sldId id="261" r:id="rId17"/>
    <p:sldId id="288" r:id="rId18"/>
    <p:sldId id="274" r:id="rId19"/>
    <p:sldId id="275" r:id="rId20"/>
    <p:sldId id="276" r:id="rId21"/>
    <p:sldId id="277" r:id="rId22"/>
    <p:sldId id="278" r:id="rId23"/>
    <p:sldId id="280" r:id="rId24"/>
    <p:sldId id="29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MAY" initials="M" lastIdx="1" clrIdx="0">
    <p:extLst>
      <p:ext uri="{19B8F6BF-5375-455C-9EA6-DF929625EA0E}">
        <p15:presenceInfo xmlns:p15="http://schemas.microsoft.com/office/powerpoint/2012/main" xmlns="" userId="182f23eaed3a373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33CC"/>
    <a:srgbClr val="0070C0"/>
    <a:srgbClr val="FF0066"/>
    <a:srgbClr val="FFFFCC"/>
    <a:srgbClr val="00FF00"/>
    <a:srgbClr val="FF4A11"/>
    <a:srgbClr val="33CC33"/>
    <a:srgbClr val="FF6DD9"/>
    <a:srgbClr val="04617B"/>
    <a:srgbClr val="CCFF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53" autoAdjust="0"/>
    <p:restoredTop sz="85273" autoAdjust="0"/>
  </p:normalViewPr>
  <p:slideViewPr>
    <p:cSldViewPr>
      <p:cViewPr varScale="1">
        <p:scale>
          <a:sx n="77" d="100"/>
          <a:sy n="77" d="100"/>
        </p:scale>
        <p:origin x="-117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1BDA58-A573-420A-B12F-7B14E6BD18F2}" type="datetimeFigureOut">
              <a:rPr lang="en-IN" smtClean="0"/>
              <a:pPr/>
              <a:t>02-02-2022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F35E65-9186-4289-98F7-11ED907E56CE}" type="slidenum">
              <a:rPr lang="en-IN" smtClean="0"/>
              <a:pPr/>
              <a:t>‹#›</a:t>
            </a:fld>
            <a:endParaRPr lang="en-IN"/>
          </a:p>
        </p:txBody>
      </p:sp>
    </p:spTree>
    <p:extLst>
      <p:ext uri="{BB962C8B-B14F-4D97-AF65-F5344CB8AC3E}">
        <p14:creationId xmlns:p14="http://schemas.microsoft.com/office/powerpoint/2010/main" xmlns="" val="4055862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AF35E65-9186-4289-98F7-11ED907E56CE}" type="slidenum">
              <a:rPr lang="en-IN" smtClean="0"/>
              <a:pPr/>
              <a:t>14</a:t>
            </a:fld>
            <a:endParaRPr lang="en-IN"/>
          </a:p>
        </p:txBody>
      </p:sp>
    </p:spTree>
    <p:extLst>
      <p:ext uri="{BB962C8B-B14F-4D97-AF65-F5344CB8AC3E}">
        <p14:creationId xmlns:p14="http://schemas.microsoft.com/office/powerpoint/2010/main" xmlns="" val="1691857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553998"/>
          </a:xfrm>
          <a:prstGeom prst="rect">
            <a:avLst/>
          </a:prstGeom>
        </p:spPr>
        <p:txBody>
          <a:bodyPr wrap="square" lIns="0" tIns="0" rIns="0" bIns="0">
            <a:spAutoFit/>
          </a:bodyPr>
          <a:lstStyle>
            <a:lvl1pPr>
              <a:defRPr/>
            </a:lvl1pPr>
          </a:lstStyle>
          <a:p>
            <a:r>
              <a:rPr lang="en-US" smtClean="0"/>
              <a:t>Click to edit Master title style</a:t>
            </a:r>
            <a:endParaRPr/>
          </a:p>
        </p:txBody>
      </p:sp>
      <p:sp>
        <p:nvSpPr>
          <p:cNvPr id="3" name="Holder 3"/>
          <p:cNvSpPr>
            <a:spLocks noGrp="1"/>
          </p:cNvSpPr>
          <p:nvPr>
            <p:ph type="subTitle" idx="4"/>
          </p:nvPr>
        </p:nvSpPr>
        <p:spPr>
          <a:xfrm>
            <a:off x="1371600" y="3840480"/>
            <a:ext cx="6400800" cy="276999"/>
          </a:xfrm>
          <a:prstGeom prst="rect">
            <a:avLst/>
          </a:prstGeom>
        </p:spPr>
        <p:txBody>
          <a:bodyPr wrap="square" lIns="0" tIns="0" rIns="0" bIns="0">
            <a:spAutoFit/>
          </a:bodyPr>
          <a:lstStyle>
            <a:lvl1pPr>
              <a:defRPr/>
            </a:lvl1pPr>
          </a:lstStyle>
          <a:p>
            <a:r>
              <a:rPr lang="en-US" smtClean="0"/>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2/2/2022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bg1"/>
                </a:solidFill>
                <a:latin typeface="Calibri Light"/>
                <a:cs typeface="Calibri Light"/>
              </a:defRPr>
            </a:lvl1pPr>
          </a:lstStyle>
          <a:p>
            <a:r>
              <a:rPr lang="en-US" smtClean="0"/>
              <a:t>Click to edit Master title style</a:t>
            </a:r>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pPr lvl="0"/>
            <a:r>
              <a:rPr lang="en-US" smtClean="0"/>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2/2/2022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bg1"/>
                </a:solidFill>
                <a:latin typeface="Calibri Light"/>
                <a:cs typeface="Calibri Light"/>
              </a:defRPr>
            </a:lvl1pPr>
          </a:lstStyle>
          <a:p>
            <a:r>
              <a:rPr lang="en-US" smtClean="0"/>
              <a:t>Click to edit Master title style</a:t>
            </a:r>
            <a:endParaRPr/>
          </a:p>
        </p:txBody>
      </p:sp>
      <p:sp>
        <p:nvSpPr>
          <p:cNvPr id="3" name="Holder 3"/>
          <p:cNvSpPr>
            <a:spLocks noGrp="1"/>
          </p:cNvSpPr>
          <p:nvPr>
            <p:ph sz="half" idx="2"/>
          </p:nvPr>
        </p:nvSpPr>
        <p:spPr>
          <a:xfrm>
            <a:off x="457200" y="1577340"/>
            <a:ext cx="3977640" cy="276999"/>
          </a:xfrm>
          <a:prstGeom prst="rect">
            <a:avLst/>
          </a:prstGeom>
        </p:spPr>
        <p:txBody>
          <a:bodyPr wrap="square" lIns="0" tIns="0" rIns="0" bIns="0">
            <a:spAutoFit/>
          </a:bodyPr>
          <a:lstStyle>
            <a:lvl1pPr>
              <a:defRPr/>
            </a:lvl1pPr>
          </a:lstStyle>
          <a:p>
            <a:pPr lvl="0"/>
            <a:r>
              <a:rPr lang="en-US" smtClean="0"/>
              <a:t>Click to edit Master text styles</a:t>
            </a:r>
          </a:p>
        </p:txBody>
      </p:sp>
      <p:sp>
        <p:nvSpPr>
          <p:cNvPr id="4" name="Holder 4"/>
          <p:cNvSpPr>
            <a:spLocks noGrp="1"/>
          </p:cNvSpPr>
          <p:nvPr>
            <p:ph sz="half" idx="3"/>
          </p:nvPr>
        </p:nvSpPr>
        <p:spPr>
          <a:xfrm>
            <a:off x="4709160" y="1577340"/>
            <a:ext cx="3977640" cy="276999"/>
          </a:xfrm>
          <a:prstGeom prst="rect">
            <a:avLst/>
          </a:prstGeom>
        </p:spPr>
        <p:txBody>
          <a:bodyPr wrap="square" lIns="0" tIns="0" rIns="0" bIns="0">
            <a:spAutoFit/>
          </a:bodyPr>
          <a:lstStyle>
            <a:lvl1pPr>
              <a:defRPr/>
            </a:lvl1pPr>
          </a:lstStyle>
          <a:p>
            <a:pPr lvl="0"/>
            <a:r>
              <a:rPr lang="en-US" smtClean="0"/>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2/2/2022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bg1"/>
                </a:solidFill>
                <a:latin typeface="Calibri Light"/>
                <a:cs typeface="Calibri Light"/>
              </a:defRPr>
            </a:lvl1pPr>
          </a:lstStyle>
          <a:p>
            <a:r>
              <a:rPr lang="en-US" smtClean="0"/>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2/2/2022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2/2/2022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7998"/>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573406" y="1022096"/>
            <a:ext cx="7997189" cy="574040"/>
          </a:xfrm>
          <a:prstGeom prst="rect">
            <a:avLst/>
          </a:prstGeom>
        </p:spPr>
        <p:txBody>
          <a:bodyPr wrap="square" lIns="0" tIns="0" rIns="0" bIns="0">
            <a:spAutoFit/>
          </a:bodyPr>
          <a:lstStyle>
            <a:lvl1pPr>
              <a:defRPr sz="3600" b="0" i="0">
                <a:solidFill>
                  <a:schemeClr val="bg1"/>
                </a:solidFill>
                <a:latin typeface="Calibri Light"/>
                <a:cs typeface="Calibri Light"/>
              </a:defRPr>
            </a:lvl1pPr>
          </a:lstStyle>
          <a:p>
            <a:endParaRPr/>
          </a:p>
        </p:txBody>
      </p:sp>
      <p:sp>
        <p:nvSpPr>
          <p:cNvPr id="3" name="Holder 3"/>
          <p:cNvSpPr>
            <a:spLocks noGrp="1"/>
          </p:cNvSpPr>
          <p:nvPr>
            <p:ph type="body" idx="1"/>
          </p:nvPr>
        </p:nvSpPr>
        <p:spPr>
          <a:xfrm>
            <a:off x="573406" y="2871598"/>
            <a:ext cx="7997189"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276999"/>
          </a:xfrm>
          <a:prstGeom prst="rect">
            <a:avLst/>
          </a:prstGeom>
        </p:spPr>
        <p:txBody>
          <a:bodyPr wrap="square" lIns="0" tIns="0" rIns="0" bIns="0">
            <a:spAutoFit/>
          </a:bodyPr>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a:xfrm>
            <a:off x="457200" y="6377940"/>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smtClean="0"/>
              <a:pPr/>
              <a:t>2/2/2022</a:t>
            </a:fld>
            <a:endParaRPr lang="en-US"/>
          </a:p>
        </p:txBody>
      </p:sp>
      <p:sp>
        <p:nvSpPr>
          <p:cNvPr id="6" name="Holder 6"/>
          <p:cNvSpPr>
            <a:spLocks noGrp="1"/>
          </p:cNvSpPr>
          <p:nvPr>
            <p:ph type="sldNum" sz="quarter" idx="7"/>
          </p:nvPr>
        </p:nvSpPr>
        <p:spPr>
          <a:xfrm>
            <a:off x="6583680" y="6377940"/>
            <a:ext cx="210312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142844" y="4857752"/>
            <a:ext cx="2630488" cy="2000272"/>
          </a:xfrm>
        </p:spPr>
        <p:txBody>
          <a:bodyPr>
            <a:normAutofit/>
          </a:bodyPr>
          <a:lstStyle/>
          <a:p>
            <a:pPr algn="ctr"/>
            <a:r>
              <a:rPr lang="en-IN" sz="2400" b="1" dirty="0" smtClean="0">
                <a:solidFill>
                  <a:schemeClr val="bg1"/>
                </a:solidFill>
              </a:rPr>
              <a:t>PREPARED BY:</a:t>
            </a:r>
          </a:p>
          <a:p>
            <a:pPr algn="ctr"/>
            <a:r>
              <a:rPr lang="en-IN" sz="2400" dirty="0" smtClean="0">
                <a:solidFill>
                  <a:schemeClr val="bg1"/>
                </a:solidFill>
              </a:rPr>
              <a:t> HARIOM NATHANI </a:t>
            </a:r>
          </a:p>
          <a:p>
            <a:pPr algn="ctr"/>
            <a:r>
              <a:rPr lang="en-IN" sz="2400" dirty="0" smtClean="0">
                <a:solidFill>
                  <a:schemeClr val="bg1"/>
                </a:solidFill>
              </a:rPr>
              <a:t>(IT 2</a:t>
            </a:r>
            <a:r>
              <a:rPr lang="en-IN" sz="2400" baseline="30000" dirty="0" smtClean="0">
                <a:solidFill>
                  <a:schemeClr val="bg1"/>
                </a:solidFill>
              </a:rPr>
              <a:t>nd</a:t>
            </a:r>
            <a:r>
              <a:rPr lang="en-IN" sz="2400" dirty="0" smtClean="0">
                <a:solidFill>
                  <a:schemeClr val="bg1"/>
                </a:solidFill>
              </a:rPr>
              <a:t> yr)</a:t>
            </a:r>
            <a:endParaRPr lang="en-IN" sz="2400" dirty="0" smtClean="0">
              <a:solidFill>
                <a:schemeClr val="bg1"/>
              </a:solidFill>
            </a:endParaRPr>
          </a:p>
          <a:p>
            <a:pPr algn="ctr"/>
            <a:r>
              <a:rPr lang="en-IN" sz="2400" dirty="0" smtClean="0">
                <a:solidFill>
                  <a:schemeClr val="bg1"/>
                </a:solidFill>
              </a:rPr>
              <a:t> MANMAY GHOSH</a:t>
            </a:r>
          </a:p>
          <a:p>
            <a:pPr algn="ctr"/>
            <a:r>
              <a:rPr lang="en-IN" sz="2400" dirty="0" smtClean="0">
                <a:solidFill>
                  <a:schemeClr val="bg1"/>
                </a:solidFill>
              </a:rPr>
              <a:t>(IT 2</a:t>
            </a:r>
            <a:r>
              <a:rPr lang="en-IN" sz="2400" baseline="30000" dirty="0" smtClean="0">
                <a:solidFill>
                  <a:schemeClr val="bg1"/>
                </a:solidFill>
              </a:rPr>
              <a:t>nd</a:t>
            </a:r>
            <a:r>
              <a:rPr lang="en-IN" sz="2400" dirty="0" smtClean="0">
                <a:solidFill>
                  <a:schemeClr val="bg1"/>
                </a:solidFill>
              </a:rPr>
              <a:t> yr)</a:t>
            </a:r>
            <a:endParaRPr lang="en-US" sz="2400" dirty="0">
              <a:solidFill>
                <a:schemeClr val="bg1"/>
              </a:solidFill>
            </a:endParaRPr>
          </a:p>
        </p:txBody>
      </p:sp>
      <p:pic>
        <p:nvPicPr>
          <p:cNvPr id="4" name="Picture 3" descr="thDZW9PSSN.jpg"/>
          <p:cNvPicPr>
            <a:picLocks noChangeAspect="1"/>
          </p:cNvPicPr>
          <p:nvPr/>
        </p:nvPicPr>
        <p:blipFill>
          <a:blip r:embed="rId2"/>
          <a:stretch>
            <a:fillRect/>
          </a:stretch>
        </p:blipFill>
        <p:spPr>
          <a:xfrm>
            <a:off x="2214546" y="1928802"/>
            <a:ext cx="4429156" cy="2949887"/>
          </a:xfrm>
          <a:prstGeom prst="rect">
            <a:avLst/>
          </a:prstGeom>
        </p:spPr>
      </p:pic>
      <p:sp>
        <p:nvSpPr>
          <p:cNvPr id="5" name="Rectangle 4"/>
          <p:cNvSpPr/>
          <p:nvPr/>
        </p:nvSpPr>
        <p:spPr>
          <a:xfrm>
            <a:off x="571472" y="500042"/>
            <a:ext cx="7929586" cy="1384995"/>
          </a:xfrm>
          <a:prstGeom prst="rect">
            <a:avLst/>
          </a:prstGeom>
        </p:spPr>
        <p:txBody>
          <a:bodyPr wrap="square">
            <a:spAutoFit/>
          </a:bodyPr>
          <a:lstStyle/>
          <a:p>
            <a:pPr algn="ctr"/>
            <a:r>
              <a:rPr lang="en-IN" sz="2800" dirty="0" smtClean="0">
                <a:solidFill>
                  <a:schemeClr val="bg1"/>
                </a:solidFill>
                <a:latin typeface="Times New Roman" pitchFamily="18" charset="0"/>
                <a:cs typeface="Times New Roman" pitchFamily="18" charset="0"/>
              </a:rPr>
              <a:t>WELCOME TO </a:t>
            </a:r>
            <a:endParaRPr lang="en-IN" sz="2800" dirty="0" smtClean="0">
              <a:solidFill>
                <a:schemeClr val="bg1"/>
              </a:solidFill>
              <a:latin typeface="Times New Roman" pitchFamily="18" charset="0"/>
              <a:cs typeface="Times New Roman" pitchFamily="18" charset="0"/>
            </a:endParaRPr>
          </a:p>
          <a:p>
            <a:pPr algn="ctr"/>
            <a:r>
              <a:rPr lang="en-IN" sz="2800" dirty="0" smtClean="0">
                <a:solidFill>
                  <a:schemeClr val="bg1"/>
                </a:solidFill>
                <a:latin typeface="Times New Roman" pitchFamily="18" charset="0"/>
                <a:cs typeface="Times New Roman" pitchFamily="18" charset="0"/>
              </a:rPr>
              <a:t>THE </a:t>
            </a:r>
            <a:r>
              <a:rPr lang="en-IN" sz="2800" dirty="0" smtClean="0">
                <a:solidFill>
                  <a:schemeClr val="bg1"/>
                </a:solidFill>
                <a:latin typeface="Times New Roman" pitchFamily="18" charset="0"/>
                <a:cs typeface="Times New Roman" pitchFamily="18" charset="0"/>
              </a:rPr>
              <a:t>PROJECT ON </a:t>
            </a:r>
            <a:endParaRPr lang="en-IN" sz="2800" dirty="0" smtClean="0">
              <a:solidFill>
                <a:schemeClr val="bg1"/>
              </a:solidFill>
              <a:latin typeface="Times New Roman" pitchFamily="18" charset="0"/>
              <a:cs typeface="Times New Roman" pitchFamily="18" charset="0"/>
            </a:endParaRPr>
          </a:p>
          <a:p>
            <a:pPr algn="ctr"/>
            <a:r>
              <a:rPr lang="en-IN" sz="2800" dirty="0" smtClean="0">
                <a:solidFill>
                  <a:schemeClr val="bg1"/>
                </a:solidFill>
                <a:latin typeface="Times New Roman" pitchFamily="18" charset="0"/>
                <a:cs typeface="Times New Roman" pitchFamily="18" charset="0"/>
              </a:rPr>
              <a:t>“</a:t>
            </a:r>
            <a:r>
              <a:rPr lang="en-IN" sz="2800" dirty="0" smtClean="0">
                <a:solidFill>
                  <a:schemeClr val="bg1"/>
                </a:solidFill>
                <a:latin typeface="Times New Roman" pitchFamily="18" charset="0"/>
                <a:cs typeface="Times New Roman" pitchFamily="18" charset="0"/>
              </a:rPr>
              <a:t>LIBRARY MANAGEMENT SYSTEMS.”</a:t>
            </a:r>
            <a:endParaRPr lang="en-US" sz="2800" dirty="0">
              <a:solidFill>
                <a:schemeClr val="bg1"/>
              </a:solidFill>
            </a:endParaRPr>
          </a:p>
        </p:txBody>
      </p:sp>
      <p:sp>
        <p:nvSpPr>
          <p:cNvPr id="11" name="Subtitle 2"/>
          <p:cNvSpPr txBox="1">
            <a:spLocks/>
          </p:cNvSpPr>
          <p:nvPr/>
        </p:nvSpPr>
        <p:spPr>
          <a:xfrm>
            <a:off x="5500694" y="5443542"/>
            <a:ext cx="3435096" cy="1271606"/>
          </a:xfrm>
          <a:prstGeom prst="rect">
            <a:avLst/>
          </a:prstGeom>
        </p:spPr>
        <p:txBody>
          <a:bodyPr vert="horz" lIns="0" rIns="18288">
            <a:normAutofit fontScale="92500" lnSpcReduction="10000"/>
          </a:bodyPr>
          <a:lstStyle/>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IN" sz="2600" b="1" i="0" u="none" strike="noStrike" kern="1200" cap="none" spc="0" normalizeH="0" baseline="0" noProof="0" dirty="0" smtClean="0">
                <a:ln>
                  <a:noFill/>
                </a:ln>
                <a:solidFill>
                  <a:schemeClr val="bg1"/>
                </a:solidFill>
                <a:effectLst/>
                <a:uLnTx/>
                <a:uFillTx/>
                <a:latin typeface="Adobe Devanagari" pitchFamily="18" charset="0"/>
                <a:cs typeface="Adobe Devanagari" pitchFamily="18" charset="0"/>
              </a:rPr>
              <a:t>In the guidance</a:t>
            </a:r>
            <a:r>
              <a:rPr kumimoji="0" lang="en-IN" sz="2600" b="1" i="0" u="none" strike="noStrike" kern="1200" cap="none" spc="0" normalizeH="0" noProof="0" dirty="0" smtClean="0">
                <a:ln>
                  <a:noFill/>
                </a:ln>
                <a:solidFill>
                  <a:schemeClr val="bg1"/>
                </a:solidFill>
                <a:effectLst/>
                <a:uLnTx/>
                <a:uFillTx/>
                <a:latin typeface="Adobe Devanagari" pitchFamily="18" charset="0"/>
                <a:cs typeface="Adobe Devanagari" pitchFamily="18" charset="0"/>
              </a:rPr>
              <a:t> of:</a:t>
            </a:r>
            <a:endParaRPr kumimoji="0" lang="en-IN" sz="2600" b="1" i="0" u="none" strike="noStrike" kern="1200" cap="none" spc="0" normalizeH="0" baseline="0" noProof="0" dirty="0" smtClean="0">
              <a:ln>
                <a:noFill/>
              </a:ln>
              <a:solidFill>
                <a:schemeClr val="bg1"/>
              </a:solidFill>
              <a:effectLst/>
              <a:uLnTx/>
              <a:uFillTx/>
              <a:latin typeface="Adobe Devanagari" pitchFamily="18" charset="0"/>
              <a:cs typeface="Adobe Devanagari" pitchFamily="18" charset="0"/>
            </a:endParaRPr>
          </a:p>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IN" sz="2600" noProof="0" dirty="0" err="1" smtClean="0">
                <a:solidFill>
                  <a:schemeClr val="bg1"/>
                </a:solidFill>
                <a:latin typeface="Adobe Devanagari" pitchFamily="18" charset="0"/>
                <a:cs typeface="Adobe Devanagari" pitchFamily="18" charset="0"/>
              </a:rPr>
              <a:t>Abhishek</a:t>
            </a:r>
            <a:r>
              <a:rPr lang="en-IN" sz="2600" noProof="0" dirty="0" smtClean="0">
                <a:solidFill>
                  <a:schemeClr val="bg1"/>
                </a:solidFill>
                <a:latin typeface="Adobe Devanagari" pitchFamily="18" charset="0"/>
                <a:cs typeface="Adobe Devanagari" pitchFamily="18" charset="0"/>
              </a:rPr>
              <a:t> </a:t>
            </a:r>
            <a:r>
              <a:rPr lang="en-IN" sz="2600" noProof="0" dirty="0" err="1" smtClean="0">
                <a:solidFill>
                  <a:schemeClr val="bg1"/>
                </a:solidFill>
                <a:latin typeface="Adobe Devanagari" pitchFamily="18" charset="0"/>
                <a:cs typeface="Adobe Devanagari" pitchFamily="18" charset="0"/>
              </a:rPr>
              <a:t>Agnihotri</a:t>
            </a:r>
            <a:r>
              <a:rPr lang="en-IN" sz="2600" dirty="0" smtClean="0">
                <a:solidFill>
                  <a:schemeClr val="bg1"/>
                </a:solidFill>
                <a:latin typeface="Adobe Devanagari" pitchFamily="18" charset="0"/>
                <a:cs typeface="Adobe Devanagari" pitchFamily="18" charset="0"/>
              </a:rPr>
              <a:t>  </a:t>
            </a:r>
            <a:r>
              <a:rPr lang="en-IN" sz="2600" dirty="0" smtClean="0">
                <a:solidFill>
                  <a:schemeClr val="bg1"/>
                </a:solidFill>
                <a:latin typeface="Adobe Devanagari" pitchFamily="18" charset="0"/>
                <a:cs typeface="Adobe Devanagari" pitchFamily="18" charset="0"/>
              </a:rPr>
              <a:t>Sir</a:t>
            </a:r>
          </a:p>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IN" sz="2600" i="0" u="none" strike="noStrike" kern="1200" cap="none" spc="0" normalizeH="0" baseline="0" noProof="0" dirty="0" err="1" smtClean="0">
                <a:ln>
                  <a:noFill/>
                </a:ln>
                <a:solidFill>
                  <a:schemeClr val="bg1"/>
                </a:solidFill>
                <a:effectLst/>
                <a:uLnTx/>
                <a:uFillTx/>
                <a:latin typeface="Adobe Devanagari" pitchFamily="18" charset="0"/>
                <a:cs typeface="Adobe Devanagari" pitchFamily="18" charset="0"/>
              </a:rPr>
              <a:t>Lecturer,Dr</a:t>
            </a:r>
            <a:r>
              <a:rPr kumimoji="0" lang="en-IN" sz="2600" i="0" u="none" strike="noStrike" kern="1200" cap="none" spc="0" normalizeH="0" baseline="0" noProof="0" dirty="0" smtClean="0">
                <a:ln>
                  <a:noFill/>
                </a:ln>
                <a:solidFill>
                  <a:schemeClr val="bg1"/>
                </a:solidFill>
                <a:effectLst/>
                <a:uLnTx/>
                <a:uFillTx/>
                <a:latin typeface="Adobe Devanagari" pitchFamily="18" charset="0"/>
                <a:cs typeface="Adobe Devanagari" pitchFamily="18" charset="0"/>
              </a:rPr>
              <a:t>.</a:t>
            </a:r>
            <a:r>
              <a:rPr kumimoji="0" lang="en-IN" sz="2600" i="0" u="none" strike="noStrike" kern="1200" cap="none" spc="0" normalizeH="0" noProof="0" dirty="0" smtClean="0">
                <a:ln>
                  <a:noFill/>
                </a:ln>
                <a:solidFill>
                  <a:schemeClr val="bg1"/>
                </a:solidFill>
                <a:effectLst/>
                <a:uLnTx/>
                <a:uFillTx/>
                <a:latin typeface="Adobe Devanagari" pitchFamily="18" charset="0"/>
                <a:cs typeface="Adobe Devanagari" pitchFamily="18" charset="0"/>
              </a:rPr>
              <a:t> </a:t>
            </a:r>
            <a:r>
              <a:rPr kumimoji="0" lang="en-IN" sz="2600" i="0" u="none" strike="noStrike" kern="1200" cap="none" spc="0" normalizeH="0" baseline="0" noProof="0" dirty="0" smtClean="0">
                <a:ln>
                  <a:noFill/>
                </a:ln>
                <a:solidFill>
                  <a:schemeClr val="bg1"/>
                </a:solidFill>
                <a:effectLst/>
                <a:uLnTx/>
                <a:uFillTx/>
                <a:latin typeface="Adobe Devanagari" pitchFamily="18" charset="0"/>
                <a:cs typeface="Adobe Devanagari" pitchFamily="18" charset="0"/>
              </a:rPr>
              <a:t>AITH, Kanpur</a:t>
            </a:r>
            <a:endParaRPr kumimoji="0" lang="en-US" sz="2600" i="0" u="none" strike="noStrike" kern="1200" cap="none" spc="0" normalizeH="0" baseline="0" noProof="0" dirty="0">
              <a:ln>
                <a:noFill/>
              </a:ln>
              <a:solidFill>
                <a:schemeClr val="bg1"/>
              </a:solidFill>
              <a:effectLst/>
              <a:uLnTx/>
              <a:uFillTx/>
              <a:latin typeface="Adobe Devanagari" pitchFamily="18" charset="0"/>
              <a:cs typeface="Adobe Devanagari"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588" y="1196752"/>
            <a:ext cx="7416824" cy="938368"/>
          </a:xfrm>
        </p:spPr>
        <p:txBody>
          <a:bodyPr>
            <a:prstTxWarp prst="textPlain">
              <a:avLst/>
            </a:prstTxWarp>
            <a:normAutofit/>
          </a:bodyPr>
          <a:lstStyle/>
          <a:p>
            <a:pPr algn="ctr"/>
            <a:r>
              <a:rPr lang="en-US" b="1" dirty="0">
                <a:solidFill>
                  <a:schemeClr val="bg1">
                    <a:lumMod val="95000"/>
                  </a:schemeClr>
                </a:solidFill>
                <a:latin typeface="Harlow Solid Italic" panose="04030604020F02020D02" pitchFamily="82" charset="0"/>
              </a:rPr>
              <a:t>Use of </a:t>
            </a:r>
            <a:r>
              <a:rPr lang="en-US" b="1" dirty="0" err="1" smtClean="0">
                <a:solidFill>
                  <a:schemeClr val="bg1">
                    <a:lumMod val="95000"/>
                  </a:schemeClr>
                </a:solidFill>
                <a:latin typeface="Harlow Solid Italic" panose="04030604020F02020D02" pitchFamily="82" charset="0"/>
              </a:rPr>
              <a:t>update_books</a:t>
            </a:r>
            <a:r>
              <a:rPr lang="en-US" b="1" dirty="0" smtClean="0">
                <a:solidFill>
                  <a:schemeClr val="bg1">
                    <a:lumMod val="95000"/>
                  </a:schemeClr>
                </a:solidFill>
                <a:latin typeface="Harlow Solid Italic" panose="04030604020F02020D02" pitchFamily="82" charset="0"/>
              </a:rPr>
              <a:t> </a:t>
            </a:r>
            <a:r>
              <a:rPr lang="en-US" b="1" dirty="0">
                <a:solidFill>
                  <a:schemeClr val="bg1">
                    <a:lumMod val="95000"/>
                  </a:schemeClr>
                </a:solidFill>
                <a:latin typeface="Harlow Solid Italic" panose="04030604020F02020D02" pitchFamily="82" charset="0"/>
              </a:rPr>
              <a:t>function</a:t>
            </a:r>
            <a:endParaRPr lang="en-IN" dirty="0">
              <a:solidFill>
                <a:schemeClr val="bg1">
                  <a:lumMod val="95000"/>
                </a:schemeClr>
              </a:solidFill>
            </a:endParaRPr>
          </a:p>
        </p:txBody>
      </p:sp>
      <p:sp>
        <p:nvSpPr>
          <p:cNvPr id="3" name="Content Placeholder 2"/>
          <p:cNvSpPr>
            <a:spLocks noGrp="1"/>
          </p:cNvSpPr>
          <p:nvPr>
            <p:ph type="body" idx="1"/>
          </p:nvPr>
        </p:nvSpPr>
        <p:spPr>
          <a:xfrm>
            <a:off x="457200" y="2636912"/>
            <a:ext cx="8229600" cy="3687688"/>
          </a:xfrm>
        </p:spPr>
        <p:txBody>
          <a:bodyPr>
            <a:noAutofit/>
          </a:bodyPr>
          <a:lstStyle/>
          <a:p>
            <a:pPr>
              <a:buFont typeface="Arial" pitchFamily="34" charset="0"/>
              <a:buChar char="•"/>
            </a:pPr>
            <a:r>
              <a:rPr lang="en-US" sz="2700" dirty="0" smtClean="0">
                <a:solidFill>
                  <a:schemeClr val="bg1">
                    <a:lumMod val="95000"/>
                  </a:schemeClr>
                </a:solidFill>
                <a:latin typeface="High Tower Text" panose="02040502050506030303" pitchFamily="18" charset="0"/>
              </a:rPr>
              <a:t>   </a:t>
            </a:r>
            <a:r>
              <a:rPr lang="en-US" sz="2700" dirty="0" err="1" smtClean="0">
                <a:solidFill>
                  <a:schemeClr val="bg1">
                    <a:lumMod val="95000"/>
                  </a:schemeClr>
                </a:solidFill>
                <a:latin typeface="High Tower Text" panose="02040502050506030303" pitchFamily="18" charset="0"/>
              </a:rPr>
              <a:t>update_books</a:t>
            </a:r>
            <a:r>
              <a:rPr lang="en-US" sz="2700" dirty="0" smtClean="0">
                <a:solidFill>
                  <a:schemeClr val="bg1">
                    <a:lumMod val="95000"/>
                  </a:schemeClr>
                </a:solidFill>
                <a:latin typeface="High Tower Text" panose="02040502050506030303" pitchFamily="18" charset="0"/>
              </a:rPr>
              <a:t> function opens the binary file in read mode and display the book name and student details. </a:t>
            </a:r>
          </a:p>
          <a:p>
            <a:pPr>
              <a:buFont typeface="Arial" pitchFamily="34" charset="0"/>
              <a:buChar char="•"/>
            </a:pPr>
            <a:r>
              <a:rPr lang="en-US" sz="2700" dirty="0" smtClean="0">
                <a:solidFill>
                  <a:schemeClr val="bg1">
                    <a:lumMod val="95000"/>
                  </a:schemeClr>
                </a:solidFill>
                <a:latin typeface="High Tower Text" panose="02040502050506030303" pitchFamily="18" charset="0"/>
              </a:rPr>
              <a:t>   If you choose to reissue the book it will also display return date and rent to be paid for next issue(reissue).</a:t>
            </a:r>
          </a:p>
          <a:p>
            <a:pPr>
              <a:buFont typeface="Arial" pitchFamily="34" charset="0"/>
              <a:buChar char="•"/>
            </a:pPr>
            <a:r>
              <a:rPr lang="en-US" sz="2700" dirty="0" smtClean="0">
                <a:solidFill>
                  <a:schemeClr val="bg1">
                    <a:lumMod val="95000"/>
                  </a:schemeClr>
                </a:solidFill>
                <a:latin typeface="High Tower Text" panose="02040502050506030303" pitchFamily="18" charset="0"/>
              </a:rPr>
              <a:t>   If you choose to submit the book it will clear all the details from the file so </a:t>
            </a:r>
            <a:r>
              <a:rPr lang="en-US" sz="2700" dirty="0" err="1" smtClean="0">
                <a:solidFill>
                  <a:schemeClr val="bg1">
                    <a:lumMod val="95000"/>
                  </a:schemeClr>
                </a:solidFill>
                <a:latin typeface="High Tower Text" panose="02040502050506030303" pitchFamily="18" charset="0"/>
              </a:rPr>
              <a:t>tha</a:t>
            </a:r>
            <a:r>
              <a:rPr lang="en-US" sz="2700" dirty="0" smtClean="0">
                <a:solidFill>
                  <a:schemeClr val="bg1">
                    <a:lumMod val="95000"/>
                  </a:schemeClr>
                </a:solidFill>
                <a:latin typeface="High Tower Text" panose="02040502050506030303" pitchFamily="18" charset="0"/>
              </a:rPr>
              <a:t> next some one else can issue it.</a:t>
            </a:r>
          </a:p>
          <a:p>
            <a:pPr marL="0" indent="0">
              <a:buFont typeface="Arial" pitchFamily="34" charset="0"/>
              <a:buChar char="•"/>
            </a:pPr>
            <a:endParaRPr lang="en-IN" sz="2700" dirty="0">
              <a:solidFill>
                <a:schemeClr val="bg1">
                  <a:lumMod val="95000"/>
                </a:schemeClr>
              </a:solidFill>
              <a:latin typeface="High Tower Text" panose="02040502050506030303" pitchFamily="18" charset="0"/>
            </a:endParaRPr>
          </a:p>
        </p:txBody>
      </p:sp>
    </p:spTree>
    <p:extLst>
      <p:ext uri="{BB962C8B-B14F-4D97-AF65-F5344CB8AC3E}">
        <p14:creationId xmlns:p14="http://schemas.microsoft.com/office/powerpoint/2010/main" xmlns="" val="1742444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6712"/>
            <a:ext cx="8229600" cy="1010376"/>
          </a:xfrm>
        </p:spPr>
        <p:txBody>
          <a:bodyPr>
            <a:prstTxWarp prst="textPlain">
              <a:avLst/>
            </a:prstTxWarp>
          </a:bodyPr>
          <a:lstStyle/>
          <a:p>
            <a:pPr algn="ctr"/>
            <a:r>
              <a:rPr lang="en-US" b="1" dirty="0">
                <a:solidFill>
                  <a:schemeClr val="bg1">
                    <a:lumMod val="95000"/>
                  </a:schemeClr>
                </a:solidFill>
                <a:latin typeface="Harlow Solid Italic" panose="04030604020F02020D02" pitchFamily="82" charset="0"/>
              </a:rPr>
              <a:t>Use of </a:t>
            </a:r>
            <a:r>
              <a:rPr lang="en-US" b="1" dirty="0" err="1" smtClean="0">
                <a:solidFill>
                  <a:schemeClr val="bg1">
                    <a:lumMod val="95000"/>
                  </a:schemeClr>
                </a:solidFill>
                <a:latin typeface="Harlow Solid Italic" panose="04030604020F02020D02" pitchFamily="82" charset="0"/>
              </a:rPr>
              <a:t>students_details</a:t>
            </a:r>
            <a:r>
              <a:rPr lang="en-US" b="1" dirty="0" smtClean="0">
                <a:solidFill>
                  <a:schemeClr val="bg1">
                    <a:lumMod val="95000"/>
                  </a:schemeClr>
                </a:solidFill>
                <a:latin typeface="Harlow Solid Italic" panose="04030604020F02020D02" pitchFamily="82" charset="0"/>
              </a:rPr>
              <a:t> </a:t>
            </a:r>
            <a:r>
              <a:rPr lang="en-US" b="1" dirty="0">
                <a:solidFill>
                  <a:schemeClr val="bg1">
                    <a:lumMod val="95000"/>
                  </a:schemeClr>
                </a:solidFill>
                <a:latin typeface="Harlow Solid Italic" panose="04030604020F02020D02" pitchFamily="82" charset="0"/>
              </a:rPr>
              <a:t>function</a:t>
            </a:r>
            <a:endParaRPr lang="en-IN" dirty="0">
              <a:solidFill>
                <a:schemeClr val="bg1">
                  <a:lumMod val="95000"/>
                </a:schemeClr>
              </a:solidFill>
            </a:endParaRPr>
          </a:p>
        </p:txBody>
      </p:sp>
      <p:sp>
        <p:nvSpPr>
          <p:cNvPr id="3" name="Content Placeholder 2"/>
          <p:cNvSpPr>
            <a:spLocks noGrp="1"/>
          </p:cNvSpPr>
          <p:nvPr>
            <p:ph type="body" idx="1"/>
          </p:nvPr>
        </p:nvSpPr>
        <p:spPr>
          <a:xfrm>
            <a:off x="642910" y="2500306"/>
            <a:ext cx="7925751" cy="3571900"/>
          </a:xfrm>
        </p:spPr>
        <p:txBody>
          <a:bodyPr/>
          <a:lstStyle/>
          <a:p>
            <a:pPr>
              <a:buFont typeface="Arial" pitchFamily="34" charset="0"/>
              <a:buChar char="•"/>
            </a:pPr>
            <a:r>
              <a:rPr lang="en-US" sz="3000" dirty="0" smtClean="0">
                <a:solidFill>
                  <a:schemeClr val="bg1">
                    <a:lumMod val="95000"/>
                  </a:schemeClr>
                </a:solidFill>
                <a:latin typeface="Century Schoolbook" panose="02040604050505020304" pitchFamily="18" charset="0"/>
              </a:rPr>
              <a:t>  </a:t>
            </a:r>
            <a:r>
              <a:rPr lang="en-US" sz="3000" dirty="0" err="1" smtClean="0">
                <a:solidFill>
                  <a:schemeClr val="bg1">
                    <a:lumMod val="95000"/>
                  </a:schemeClr>
                </a:solidFill>
                <a:latin typeface="Century Schoolbook" panose="02040604050505020304" pitchFamily="18" charset="0"/>
              </a:rPr>
              <a:t>students_details</a:t>
            </a:r>
            <a:r>
              <a:rPr lang="en-US" sz="3000" dirty="0" smtClean="0">
                <a:solidFill>
                  <a:schemeClr val="bg1">
                    <a:lumMod val="95000"/>
                  </a:schemeClr>
                </a:solidFill>
                <a:latin typeface="Century Schoolbook" panose="02040604050505020304" pitchFamily="18" charset="0"/>
              </a:rPr>
              <a:t> function </a:t>
            </a:r>
            <a:r>
              <a:rPr lang="en-US" sz="3000" dirty="0">
                <a:solidFill>
                  <a:schemeClr val="bg1">
                    <a:lumMod val="95000"/>
                  </a:schemeClr>
                </a:solidFill>
                <a:latin typeface="Century Schoolbook" panose="02040604050505020304" pitchFamily="18" charset="0"/>
              </a:rPr>
              <a:t>opens the binary file in </a:t>
            </a:r>
            <a:r>
              <a:rPr lang="en-US" sz="3000" dirty="0" smtClean="0">
                <a:solidFill>
                  <a:schemeClr val="bg1">
                    <a:lumMod val="95000"/>
                  </a:schemeClr>
                </a:solidFill>
                <a:latin typeface="Century Schoolbook" panose="02040604050505020304" pitchFamily="18" charset="0"/>
              </a:rPr>
              <a:t>read </a:t>
            </a:r>
            <a:r>
              <a:rPr lang="en-US" sz="3000" dirty="0">
                <a:solidFill>
                  <a:schemeClr val="bg1">
                    <a:lumMod val="95000"/>
                  </a:schemeClr>
                </a:solidFill>
                <a:latin typeface="Century Schoolbook" panose="02040604050505020304" pitchFamily="18" charset="0"/>
              </a:rPr>
              <a:t>mode and </a:t>
            </a:r>
            <a:r>
              <a:rPr lang="en-US" sz="3000" dirty="0" smtClean="0">
                <a:solidFill>
                  <a:schemeClr val="bg1">
                    <a:lumMod val="95000"/>
                  </a:schemeClr>
                </a:solidFill>
                <a:latin typeface="Century Schoolbook" panose="02040604050505020304" pitchFamily="18" charset="0"/>
              </a:rPr>
              <a:t>display </a:t>
            </a:r>
            <a:r>
              <a:rPr lang="en-US" sz="3000" dirty="0">
                <a:solidFill>
                  <a:schemeClr val="bg1">
                    <a:lumMod val="95000"/>
                  </a:schemeClr>
                </a:solidFill>
                <a:latin typeface="Century Schoolbook" panose="02040604050505020304" pitchFamily="18" charset="0"/>
              </a:rPr>
              <a:t>the book and student details. </a:t>
            </a:r>
          </a:p>
          <a:p>
            <a:pPr>
              <a:buFont typeface="Arial" pitchFamily="34" charset="0"/>
              <a:buChar char="•"/>
            </a:pPr>
            <a:r>
              <a:rPr lang="en-US" sz="3000" dirty="0" smtClean="0">
                <a:solidFill>
                  <a:schemeClr val="bg1">
                    <a:lumMod val="95000"/>
                  </a:schemeClr>
                </a:solidFill>
                <a:latin typeface="Century Schoolbook" panose="02040604050505020304" pitchFamily="18" charset="0"/>
              </a:rPr>
              <a:t>  Since it is open in read mode no change in </a:t>
            </a:r>
            <a:r>
              <a:rPr lang="en-US" sz="3000" dirty="0">
                <a:solidFill>
                  <a:schemeClr val="bg1">
                    <a:lumMod val="95000"/>
                  </a:schemeClr>
                </a:solidFill>
                <a:latin typeface="Century Schoolbook" panose="02040604050505020304" pitchFamily="18" charset="0"/>
              </a:rPr>
              <a:t>detail </a:t>
            </a:r>
            <a:r>
              <a:rPr lang="en-US" sz="3000" dirty="0" smtClean="0">
                <a:solidFill>
                  <a:schemeClr val="bg1">
                    <a:lumMod val="95000"/>
                  </a:schemeClr>
                </a:solidFill>
                <a:latin typeface="Century Schoolbook" panose="02040604050505020304" pitchFamily="18" charset="0"/>
              </a:rPr>
              <a:t>is allowed in this function keeping the rest record as same as it was earlier without any change and display specific results.</a:t>
            </a:r>
            <a:endParaRPr lang="en-US" sz="3000" dirty="0">
              <a:solidFill>
                <a:schemeClr val="bg1">
                  <a:lumMod val="95000"/>
                </a:schemeClr>
              </a:solidFill>
              <a:latin typeface="Century Schoolbook" panose="02040604050505020304" pitchFamily="18" charset="0"/>
            </a:endParaRPr>
          </a:p>
          <a:p>
            <a:pPr marL="0" indent="0">
              <a:buFont typeface="Arial" pitchFamily="34" charset="0"/>
              <a:buChar char="•"/>
            </a:pPr>
            <a:endParaRPr lang="en-IN" dirty="0">
              <a:solidFill>
                <a:schemeClr val="bg1">
                  <a:lumMod val="95000"/>
                </a:schemeClr>
              </a:solidFill>
            </a:endParaRPr>
          </a:p>
        </p:txBody>
      </p:sp>
    </p:spTree>
    <p:extLst>
      <p:ext uri="{BB962C8B-B14F-4D97-AF65-F5344CB8AC3E}">
        <p14:creationId xmlns:p14="http://schemas.microsoft.com/office/powerpoint/2010/main" xmlns="" val="25762108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836712"/>
            <a:ext cx="6840760" cy="1647056"/>
          </a:xfrm>
        </p:spPr>
        <p:txBody>
          <a:bodyPr>
            <a:prstTxWarp prst="textPlain">
              <a:avLst/>
            </a:prstTxWarp>
            <a:normAutofit/>
          </a:bodyPr>
          <a:lstStyle/>
          <a:p>
            <a:pPr algn="ctr"/>
            <a:r>
              <a:rPr lang="en-US" b="1" dirty="0">
                <a:solidFill>
                  <a:schemeClr val="bg1">
                    <a:lumMod val="95000"/>
                  </a:schemeClr>
                </a:solidFill>
                <a:latin typeface="Harlow Solid Italic" panose="04030604020F02020D02" pitchFamily="82" charset="0"/>
              </a:rPr>
              <a:t>Use of </a:t>
            </a:r>
            <a:r>
              <a:rPr lang="en-US" b="1" dirty="0" smtClean="0">
                <a:solidFill>
                  <a:schemeClr val="bg1">
                    <a:lumMod val="95000"/>
                  </a:schemeClr>
                </a:solidFill>
                <a:latin typeface="Harlow Solid Italic" panose="04030604020F02020D02" pitchFamily="82" charset="0"/>
              </a:rPr>
              <a:t> </a:t>
            </a:r>
            <a:r>
              <a:rPr lang="en-IN" dirty="0" err="1" smtClean="0">
                <a:solidFill>
                  <a:schemeClr val="bg1">
                    <a:lumMod val="95000"/>
                  </a:schemeClr>
                </a:solidFill>
                <a:latin typeface="Forte" panose="03060902040502070203" pitchFamily="66" charset="0"/>
              </a:rPr>
              <a:t>change_password</a:t>
            </a:r>
            <a:r>
              <a:rPr lang="en-IN" dirty="0">
                <a:solidFill>
                  <a:schemeClr val="bg1">
                    <a:lumMod val="95000"/>
                  </a:schemeClr>
                </a:solidFill>
              </a:rPr>
              <a:t/>
            </a:r>
            <a:br>
              <a:rPr lang="en-IN" dirty="0">
                <a:solidFill>
                  <a:schemeClr val="bg1">
                    <a:lumMod val="95000"/>
                  </a:schemeClr>
                </a:solidFill>
              </a:rPr>
            </a:br>
            <a:r>
              <a:rPr lang="en-US" b="1" dirty="0" smtClean="0">
                <a:solidFill>
                  <a:schemeClr val="bg1">
                    <a:lumMod val="95000"/>
                  </a:schemeClr>
                </a:solidFill>
                <a:latin typeface="Harlow Solid Italic" panose="04030604020F02020D02" pitchFamily="82" charset="0"/>
              </a:rPr>
              <a:t> </a:t>
            </a:r>
            <a:r>
              <a:rPr lang="en-US" b="1" dirty="0">
                <a:solidFill>
                  <a:schemeClr val="bg1">
                    <a:lumMod val="95000"/>
                  </a:schemeClr>
                </a:solidFill>
                <a:latin typeface="Harlow Solid Italic" panose="04030604020F02020D02" pitchFamily="82" charset="0"/>
              </a:rPr>
              <a:t>function</a:t>
            </a:r>
            <a:endParaRPr lang="en-IN" dirty="0">
              <a:solidFill>
                <a:schemeClr val="bg1">
                  <a:lumMod val="95000"/>
                </a:schemeClr>
              </a:solidFill>
            </a:endParaRPr>
          </a:p>
        </p:txBody>
      </p:sp>
      <p:sp>
        <p:nvSpPr>
          <p:cNvPr id="3" name="Content Placeholder 2"/>
          <p:cNvSpPr>
            <a:spLocks noGrp="1"/>
          </p:cNvSpPr>
          <p:nvPr>
            <p:ph type="body" idx="1"/>
          </p:nvPr>
        </p:nvSpPr>
        <p:spPr>
          <a:xfrm>
            <a:off x="440995" y="2852936"/>
            <a:ext cx="8229600" cy="3016210"/>
          </a:xfrm>
        </p:spPr>
        <p:txBody>
          <a:bodyPr/>
          <a:lstStyle/>
          <a:p>
            <a:pPr>
              <a:buFont typeface="Arial" pitchFamily="34" charset="0"/>
              <a:buChar char="•"/>
            </a:pPr>
            <a:r>
              <a:rPr lang="en-IN" sz="2800" b="1" dirty="0" smtClean="0">
                <a:solidFill>
                  <a:schemeClr val="bg1">
                    <a:lumMod val="95000"/>
                  </a:schemeClr>
                </a:solidFill>
                <a:latin typeface="Ink Free" panose="03080402000500000000" pitchFamily="66" charset="0"/>
              </a:rPr>
              <a:t>  </a:t>
            </a:r>
            <a:r>
              <a:rPr lang="en-IN" sz="2800" b="1" dirty="0" err="1" smtClean="0">
                <a:solidFill>
                  <a:schemeClr val="bg1">
                    <a:lumMod val="95000"/>
                  </a:schemeClr>
                </a:solidFill>
                <a:latin typeface="Ink Free" panose="03080402000500000000" pitchFamily="66" charset="0"/>
              </a:rPr>
              <a:t>change_password</a:t>
            </a:r>
            <a:r>
              <a:rPr lang="en-US" sz="2800" b="1" dirty="0" smtClean="0">
                <a:solidFill>
                  <a:schemeClr val="bg1">
                    <a:lumMod val="95000"/>
                  </a:schemeClr>
                </a:solidFill>
                <a:latin typeface="Ink Free" panose="03080402000500000000" pitchFamily="66" charset="0"/>
              </a:rPr>
              <a:t> </a:t>
            </a:r>
            <a:r>
              <a:rPr lang="en-US" sz="2800" b="1" dirty="0">
                <a:solidFill>
                  <a:schemeClr val="bg1">
                    <a:lumMod val="95000"/>
                  </a:schemeClr>
                </a:solidFill>
                <a:latin typeface="Ink Free" panose="03080402000500000000" pitchFamily="66" charset="0"/>
              </a:rPr>
              <a:t>function opens the file in </a:t>
            </a:r>
            <a:r>
              <a:rPr lang="en-US" sz="2800" b="1" dirty="0" err="1">
                <a:solidFill>
                  <a:schemeClr val="bg1">
                    <a:lumMod val="95000"/>
                  </a:schemeClr>
                </a:solidFill>
                <a:latin typeface="Ink Free" panose="03080402000500000000" pitchFamily="66" charset="0"/>
              </a:rPr>
              <a:t>rb</a:t>
            </a:r>
            <a:r>
              <a:rPr lang="en-US" sz="2800" b="1" dirty="0">
                <a:solidFill>
                  <a:schemeClr val="bg1">
                    <a:lumMod val="95000"/>
                  </a:schemeClr>
                </a:solidFill>
                <a:latin typeface="Ink Free" panose="03080402000500000000" pitchFamily="66" charset="0"/>
              </a:rPr>
              <a:t>+ mode (reading and writing). It asks the user for the new </a:t>
            </a:r>
            <a:r>
              <a:rPr lang="en-US" sz="2800" b="1" dirty="0" smtClean="0">
                <a:solidFill>
                  <a:schemeClr val="bg1">
                    <a:lumMod val="95000"/>
                  </a:schemeClr>
                </a:solidFill>
                <a:latin typeface="Ink Free" panose="03080402000500000000" pitchFamily="66" charset="0"/>
              </a:rPr>
              <a:t>password</a:t>
            </a:r>
            <a:r>
              <a:rPr lang="en-US" sz="2800" b="1" dirty="0">
                <a:solidFill>
                  <a:schemeClr val="bg1">
                    <a:lumMod val="95000"/>
                  </a:schemeClr>
                </a:solidFill>
                <a:latin typeface="Ink Free" panose="03080402000500000000" pitchFamily="66" charset="0"/>
              </a:rPr>
              <a:t>. </a:t>
            </a:r>
            <a:endParaRPr lang="en-US" sz="2800" b="1" dirty="0" smtClean="0">
              <a:solidFill>
                <a:schemeClr val="bg1">
                  <a:lumMod val="95000"/>
                </a:schemeClr>
              </a:solidFill>
              <a:latin typeface="Ink Free" panose="03080402000500000000" pitchFamily="66" charset="0"/>
            </a:endParaRPr>
          </a:p>
          <a:p>
            <a:pPr>
              <a:buFont typeface="Arial" pitchFamily="34" charset="0"/>
              <a:buChar char="•"/>
            </a:pPr>
            <a:r>
              <a:rPr lang="en-US" sz="2800" b="1" dirty="0" smtClean="0">
                <a:solidFill>
                  <a:schemeClr val="bg1">
                    <a:lumMod val="95000"/>
                  </a:schemeClr>
                </a:solidFill>
                <a:latin typeface="Ink Free" panose="03080402000500000000" pitchFamily="66" charset="0"/>
              </a:rPr>
              <a:t>   After </a:t>
            </a:r>
            <a:r>
              <a:rPr lang="en-US" sz="2800" b="1" dirty="0">
                <a:solidFill>
                  <a:schemeClr val="bg1">
                    <a:lumMod val="95000"/>
                  </a:schemeClr>
                </a:solidFill>
                <a:latin typeface="Ink Free" panose="03080402000500000000" pitchFamily="66" charset="0"/>
              </a:rPr>
              <a:t>taking the password </a:t>
            </a:r>
            <a:r>
              <a:rPr lang="en-US" sz="2800" b="1" dirty="0" smtClean="0">
                <a:solidFill>
                  <a:schemeClr val="bg1">
                    <a:lumMod val="95000"/>
                  </a:schemeClr>
                </a:solidFill>
                <a:latin typeface="Ink Free" panose="03080402000500000000" pitchFamily="66" charset="0"/>
              </a:rPr>
              <a:t>it stores </a:t>
            </a:r>
            <a:r>
              <a:rPr lang="en-US" sz="2800" b="1" dirty="0">
                <a:solidFill>
                  <a:schemeClr val="bg1">
                    <a:lumMod val="95000"/>
                  </a:schemeClr>
                </a:solidFill>
                <a:latin typeface="Ink Free" panose="03080402000500000000" pitchFamily="66" charset="0"/>
              </a:rPr>
              <a:t>the password </a:t>
            </a:r>
            <a:r>
              <a:rPr lang="en-US" sz="2800" b="1" dirty="0" smtClean="0">
                <a:solidFill>
                  <a:schemeClr val="bg1">
                    <a:lumMod val="95000"/>
                  </a:schemeClr>
                </a:solidFill>
                <a:latin typeface="Ink Free" panose="03080402000500000000" pitchFamily="66" charset="0"/>
              </a:rPr>
              <a:t>in another file to make it more secure.</a:t>
            </a:r>
          </a:p>
          <a:p>
            <a:pPr>
              <a:buFont typeface="Arial" pitchFamily="34" charset="0"/>
              <a:buChar char="•"/>
            </a:pPr>
            <a:r>
              <a:rPr lang="en-US" sz="2800" b="1" dirty="0" smtClean="0">
                <a:solidFill>
                  <a:schemeClr val="bg1">
                    <a:lumMod val="95000"/>
                  </a:schemeClr>
                </a:solidFill>
                <a:latin typeface="Ink Free" panose="03080402000500000000" pitchFamily="66" charset="0"/>
              </a:rPr>
              <a:t>   Now </a:t>
            </a:r>
            <a:r>
              <a:rPr lang="en-US" sz="2800" b="1" dirty="0">
                <a:solidFill>
                  <a:schemeClr val="bg1">
                    <a:lumMod val="95000"/>
                  </a:schemeClr>
                </a:solidFill>
                <a:latin typeface="Ink Free" panose="03080402000500000000" pitchFamily="66" charset="0"/>
              </a:rPr>
              <a:t>user can use the application with a new password and </a:t>
            </a:r>
            <a:r>
              <a:rPr lang="en-US" sz="2800" b="1" dirty="0" smtClean="0">
                <a:solidFill>
                  <a:schemeClr val="bg1">
                    <a:lumMod val="95000"/>
                  </a:schemeClr>
                </a:solidFill>
                <a:latin typeface="Ink Free" panose="03080402000500000000" pitchFamily="66" charset="0"/>
              </a:rPr>
              <a:t>original username</a:t>
            </a:r>
            <a:r>
              <a:rPr lang="en-US" sz="2800" b="1" dirty="0">
                <a:solidFill>
                  <a:schemeClr val="bg1">
                    <a:lumMod val="95000"/>
                  </a:schemeClr>
                </a:solidFill>
                <a:latin typeface="Ink Free" panose="03080402000500000000" pitchFamily="66" charset="0"/>
              </a:rPr>
              <a:t>.</a:t>
            </a:r>
            <a:endParaRPr lang="en-IN" sz="2800" b="1" dirty="0">
              <a:solidFill>
                <a:schemeClr val="bg1">
                  <a:lumMod val="95000"/>
                </a:schemeClr>
              </a:solidFill>
              <a:latin typeface="Ink Free" panose="03080402000500000000" pitchFamily="66" charset="0"/>
            </a:endParaRPr>
          </a:p>
        </p:txBody>
      </p:sp>
    </p:spTree>
    <p:extLst>
      <p:ext uri="{BB962C8B-B14F-4D97-AF65-F5344CB8AC3E}">
        <p14:creationId xmlns:p14="http://schemas.microsoft.com/office/powerpoint/2010/main" xmlns="" val="25906244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1" y="548680"/>
            <a:ext cx="7992888" cy="1656184"/>
          </a:xfrm>
        </p:spPr>
        <p:txBody>
          <a:bodyPr>
            <a:prstTxWarp prst="textPlain">
              <a:avLst/>
            </a:prstTxWarp>
          </a:bodyPr>
          <a:lstStyle/>
          <a:p>
            <a:pPr algn="ctr"/>
            <a:r>
              <a:rPr lang="en-US" b="1" dirty="0">
                <a:solidFill>
                  <a:schemeClr val="bg1">
                    <a:lumMod val="95000"/>
                  </a:schemeClr>
                </a:solidFill>
                <a:latin typeface="Lucida Calligraphy" panose="03010101010101010101" pitchFamily="66" charset="0"/>
              </a:rPr>
              <a:t>Use </a:t>
            </a:r>
            <a:r>
              <a:rPr lang="en-US" b="1" dirty="0" smtClean="0">
                <a:solidFill>
                  <a:schemeClr val="bg1">
                    <a:lumMod val="95000"/>
                  </a:schemeClr>
                </a:solidFill>
                <a:latin typeface="Lucida Calligraphy" panose="03010101010101010101" pitchFamily="66" charset="0"/>
              </a:rPr>
              <a:t>of </a:t>
            </a:r>
            <a:br>
              <a:rPr lang="en-US" b="1" dirty="0" smtClean="0">
                <a:solidFill>
                  <a:schemeClr val="bg1">
                    <a:lumMod val="95000"/>
                  </a:schemeClr>
                </a:solidFill>
                <a:latin typeface="Lucida Calligraphy" panose="03010101010101010101" pitchFamily="66" charset="0"/>
              </a:rPr>
            </a:br>
            <a:r>
              <a:rPr lang="en-US" b="1" dirty="0" smtClean="0">
                <a:solidFill>
                  <a:schemeClr val="bg1">
                    <a:lumMod val="95000"/>
                  </a:schemeClr>
                </a:solidFill>
                <a:latin typeface="Lucida Calligraphy" panose="03010101010101010101" pitchFamily="66" charset="0"/>
              </a:rPr>
              <a:t>tested</a:t>
            </a:r>
            <a:r>
              <a:rPr lang="en-IN" dirty="0" smtClean="0">
                <a:solidFill>
                  <a:schemeClr val="bg1">
                    <a:lumMod val="95000"/>
                  </a:schemeClr>
                </a:solidFill>
                <a:latin typeface="Lucida Calligraphy" panose="03010101010101010101" pitchFamily="66" charset="0"/>
              </a:rPr>
              <a:t> </a:t>
            </a:r>
            <a:r>
              <a:rPr lang="en-IN" dirty="0">
                <a:solidFill>
                  <a:schemeClr val="bg1">
                    <a:lumMod val="95000"/>
                  </a:schemeClr>
                </a:solidFill>
                <a:latin typeface="Lucida Calligraphy" panose="03010101010101010101" pitchFamily="66" charset="0"/>
              </a:rPr>
              <a:t>f</a:t>
            </a:r>
            <a:r>
              <a:rPr lang="en-US" b="1" dirty="0" smtClean="0">
                <a:solidFill>
                  <a:schemeClr val="bg1">
                    <a:lumMod val="95000"/>
                  </a:schemeClr>
                </a:solidFill>
                <a:latin typeface="Lucida Calligraphy" panose="03010101010101010101" pitchFamily="66" charset="0"/>
              </a:rPr>
              <a:t>unction</a:t>
            </a:r>
            <a:endParaRPr lang="en-IN" dirty="0">
              <a:latin typeface="Lucida Calligraphy" panose="03010101010101010101" pitchFamily="66" charset="0"/>
            </a:endParaRPr>
          </a:p>
        </p:txBody>
      </p:sp>
      <p:sp>
        <p:nvSpPr>
          <p:cNvPr id="4" name="TextBox 3"/>
          <p:cNvSpPr txBox="1"/>
          <p:nvPr/>
        </p:nvSpPr>
        <p:spPr>
          <a:xfrm>
            <a:off x="1259632" y="2724160"/>
            <a:ext cx="6984776" cy="3785652"/>
          </a:xfrm>
          <a:prstGeom prst="rect">
            <a:avLst/>
          </a:prstGeom>
          <a:noFill/>
        </p:spPr>
        <p:txBody>
          <a:bodyPr wrap="square" rtlCol="0">
            <a:spAutoFit/>
          </a:bodyPr>
          <a:lstStyle/>
          <a:p>
            <a:pPr marL="285750" indent="-285750">
              <a:buFont typeface="Arial" panose="020B0604020202020204" pitchFamily="34" charset="0"/>
              <a:buChar char="•"/>
            </a:pPr>
            <a:r>
              <a:rPr lang="en-IN" sz="2400" dirty="0">
                <a:solidFill>
                  <a:schemeClr val="bg1"/>
                </a:solidFill>
              </a:rPr>
              <a:t>Tested </a:t>
            </a:r>
            <a:r>
              <a:rPr lang="en-IN" sz="2400" dirty="0" smtClean="0">
                <a:solidFill>
                  <a:schemeClr val="bg1"/>
                </a:solidFill>
              </a:rPr>
              <a:t>function </a:t>
            </a:r>
            <a:r>
              <a:rPr lang="en-IN" sz="2400" dirty="0">
                <a:solidFill>
                  <a:schemeClr val="bg1"/>
                </a:solidFill>
              </a:rPr>
              <a:t>returns the date of the computer system itself.</a:t>
            </a:r>
          </a:p>
          <a:p>
            <a:pPr marL="285750" indent="-285750">
              <a:buFont typeface="Arial" panose="020B0604020202020204" pitchFamily="34" charset="0"/>
              <a:buChar char="•"/>
            </a:pPr>
            <a:r>
              <a:rPr lang="en-IN" sz="2400" dirty="0">
                <a:solidFill>
                  <a:schemeClr val="bg1"/>
                </a:solidFill>
              </a:rPr>
              <a:t>This also help in returning the value of return date</a:t>
            </a:r>
            <a:r>
              <a:rPr lang="en-IN" sz="2400" dirty="0" smtClean="0">
                <a:solidFill>
                  <a:schemeClr val="bg1"/>
                </a:solidFill>
              </a:rPr>
              <a:t>.</a:t>
            </a:r>
          </a:p>
          <a:p>
            <a:pPr marL="285750" indent="-285750">
              <a:buFont typeface="Arial" panose="020B0604020202020204" pitchFamily="34" charset="0"/>
              <a:buChar char="•"/>
            </a:pPr>
            <a:r>
              <a:rPr lang="en-IN" sz="2400" dirty="0" smtClean="0">
                <a:solidFill>
                  <a:schemeClr val="bg1"/>
                </a:solidFill>
              </a:rPr>
              <a:t>In this function we basically use structure to get day, month and year.</a:t>
            </a:r>
          </a:p>
          <a:p>
            <a:pPr marL="285750" indent="-285750">
              <a:buFont typeface="Arial" panose="020B0604020202020204" pitchFamily="34" charset="0"/>
              <a:buChar char="•"/>
            </a:pPr>
            <a:r>
              <a:rPr lang="en-IN" sz="2400" dirty="0" smtClean="0">
                <a:solidFill>
                  <a:schemeClr val="bg1"/>
                </a:solidFill>
              </a:rPr>
              <a:t>The returning date helps the librarian to now when the issuer has to return the book.</a:t>
            </a:r>
          </a:p>
          <a:p>
            <a:pPr marL="285750" indent="-285750">
              <a:buFont typeface="Arial" panose="020B0604020202020204" pitchFamily="34" charset="0"/>
              <a:buChar char="•"/>
            </a:pPr>
            <a:endParaRPr lang="en-IN" sz="2400" dirty="0">
              <a:solidFill>
                <a:schemeClr val="bg1"/>
              </a:solidFill>
            </a:endParaRPr>
          </a:p>
          <a:p>
            <a:pPr marL="285750" indent="-285750">
              <a:buFont typeface="Arial" panose="020B0604020202020204" pitchFamily="34" charset="0"/>
              <a:buChar char="•"/>
            </a:pPr>
            <a:endParaRPr lang="en-IN" sz="2400" dirty="0">
              <a:solidFill>
                <a:schemeClr val="bg1"/>
              </a:solidFill>
            </a:endParaRPr>
          </a:p>
          <a:p>
            <a:pPr marL="285750" indent="-285750">
              <a:buFont typeface="Arial" panose="020B0604020202020204" pitchFamily="34" charset="0"/>
              <a:buChar char="•"/>
            </a:pPr>
            <a:endParaRPr lang="en-IN" sz="2400" dirty="0"/>
          </a:p>
        </p:txBody>
      </p:sp>
    </p:spTree>
    <p:extLst>
      <p:ext uri="{BB962C8B-B14F-4D97-AF65-F5344CB8AC3E}">
        <p14:creationId xmlns:p14="http://schemas.microsoft.com/office/powerpoint/2010/main" xmlns="" val="13071274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644008" y="3185160"/>
            <a:ext cx="4499992" cy="3706336"/>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644008" y="0"/>
            <a:ext cx="4499992" cy="3212976"/>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3792" y="16376"/>
            <a:ext cx="4644008" cy="3196600"/>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13792" y="3218656"/>
            <a:ext cx="4630216" cy="3645024"/>
          </a:xfrm>
          <a:prstGeom prst="rect">
            <a:avLst/>
          </a:prstGeom>
        </p:spPr>
      </p:pic>
    </p:spTree>
    <p:extLst>
      <p:ext uri="{BB962C8B-B14F-4D97-AF65-F5344CB8AC3E}">
        <p14:creationId xmlns:p14="http://schemas.microsoft.com/office/powerpoint/2010/main" xmlns="" val="32035330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14800"/>
            <a:ext cx="8229600" cy="1143000"/>
          </a:xfrm>
        </p:spPr>
        <p:txBody>
          <a:bodyPr/>
          <a:lstStyle/>
          <a:p>
            <a:r>
              <a:rPr lang="en-IN" sz="2000" b="1" i="1" dirty="0" smtClean="0">
                <a:latin typeface="Times New Roman" pitchFamily="18" charset="0"/>
                <a:cs typeface="Times New Roman" pitchFamily="18" charset="0"/>
              </a:rPr>
              <a:t>       </a:t>
            </a:r>
            <a:endParaRPr lang="en-US" sz="2000" b="1" i="1" dirty="0">
              <a:latin typeface="Times New Roman" pitchFamily="18" charset="0"/>
              <a:cs typeface="Times New Roman" pitchFamily="18" charset="0"/>
            </a:endParaRPr>
          </a:p>
        </p:txBody>
      </p:sp>
      <p:sp>
        <p:nvSpPr>
          <p:cNvPr id="5" name="Content Placeholder 4"/>
          <p:cNvSpPr>
            <a:spLocks noGrp="1"/>
          </p:cNvSpPr>
          <p:nvPr>
            <p:ph type="body" idx="1"/>
          </p:nvPr>
        </p:nvSpPr>
        <p:spPr>
          <a:xfrm>
            <a:off x="1357290" y="2643182"/>
            <a:ext cx="6624736" cy="3447098"/>
          </a:xfrm>
        </p:spPr>
        <p:txBody>
          <a:bodyPr/>
          <a:lstStyle/>
          <a:p>
            <a:pPr marL="342900" indent="-342900">
              <a:buFont typeface="+mj-lt"/>
              <a:buAutoNum type="arabicPeriod"/>
            </a:pPr>
            <a:r>
              <a:rPr lang="en-IN" sz="3200" b="1" dirty="0">
                <a:solidFill>
                  <a:schemeClr val="bg1">
                    <a:lumMod val="95000"/>
                  </a:schemeClr>
                </a:solidFill>
              </a:rPr>
              <a:t>Simple &amp; Easy to </a:t>
            </a:r>
            <a:r>
              <a:rPr lang="en-IN" sz="3200" b="1" dirty="0" smtClean="0">
                <a:solidFill>
                  <a:schemeClr val="bg1">
                    <a:lumMod val="95000"/>
                  </a:schemeClr>
                </a:solidFill>
              </a:rPr>
              <a:t>Use</a:t>
            </a:r>
          </a:p>
          <a:p>
            <a:pPr marL="342900" indent="-342900">
              <a:buFont typeface="+mj-lt"/>
              <a:buAutoNum type="arabicPeriod"/>
            </a:pPr>
            <a:r>
              <a:rPr lang="en-IN" sz="3200" b="1" dirty="0">
                <a:solidFill>
                  <a:schemeClr val="bg1">
                    <a:lumMod val="95000"/>
                  </a:schemeClr>
                </a:solidFill>
              </a:rPr>
              <a:t>Increased Library </a:t>
            </a:r>
            <a:r>
              <a:rPr lang="en-IN" sz="3200" b="1" dirty="0" smtClean="0">
                <a:solidFill>
                  <a:schemeClr val="bg1">
                    <a:lumMod val="95000"/>
                  </a:schemeClr>
                </a:solidFill>
              </a:rPr>
              <a:t>Engagement</a:t>
            </a:r>
          </a:p>
          <a:p>
            <a:pPr marL="342900" indent="-342900">
              <a:buFont typeface="+mj-lt"/>
              <a:buAutoNum type="arabicPeriod"/>
            </a:pPr>
            <a:r>
              <a:rPr lang="en-IN" sz="3200" b="1" dirty="0" smtClean="0">
                <a:solidFill>
                  <a:schemeClr val="bg1">
                    <a:lumMod val="95000"/>
                  </a:schemeClr>
                </a:solidFill>
              </a:rPr>
              <a:t>Dynamic Reports</a:t>
            </a:r>
          </a:p>
          <a:p>
            <a:pPr marL="342900" indent="-342900">
              <a:buFont typeface="+mj-lt"/>
              <a:buAutoNum type="arabicPeriod"/>
            </a:pPr>
            <a:r>
              <a:rPr lang="en-IN" sz="3200" b="1" dirty="0" smtClean="0">
                <a:solidFill>
                  <a:schemeClr val="bg1">
                    <a:lumMod val="95000"/>
                  </a:schemeClr>
                </a:solidFill>
              </a:rPr>
              <a:t>Highly </a:t>
            </a:r>
            <a:r>
              <a:rPr lang="en-IN" sz="3200" b="1" dirty="0">
                <a:solidFill>
                  <a:schemeClr val="bg1">
                    <a:lumMod val="95000"/>
                  </a:schemeClr>
                </a:solidFill>
              </a:rPr>
              <a:t>Secure, Scalable &amp; </a:t>
            </a:r>
            <a:r>
              <a:rPr lang="en-IN" sz="3200" b="1" dirty="0" smtClean="0">
                <a:solidFill>
                  <a:schemeClr val="bg1">
                    <a:lumMod val="95000"/>
                  </a:schemeClr>
                </a:solidFill>
              </a:rPr>
              <a:t>Reliable</a:t>
            </a:r>
          </a:p>
          <a:p>
            <a:pPr marL="342900" indent="-342900">
              <a:buFont typeface="+mj-lt"/>
              <a:buAutoNum type="arabicPeriod"/>
            </a:pPr>
            <a:r>
              <a:rPr lang="en-IN" sz="3200" b="1" dirty="0" smtClean="0">
                <a:solidFill>
                  <a:schemeClr val="bg1">
                    <a:lumMod val="95000"/>
                  </a:schemeClr>
                </a:solidFill>
              </a:rPr>
              <a:t>Innovation</a:t>
            </a:r>
          </a:p>
          <a:p>
            <a:pPr marL="342900" indent="-342900">
              <a:buFont typeface="+mj-lt"/>
              <a:buAutoNum type="arabicPeriod"/>
            </a:pPr>
            <a:r>
              <a:rPr lang="en-IN" sz="3200" b="1" dirty="0">
                <a:solidFill>
                  <a:schemeClr val="bg1">
                    <a:lumMod val="95000"/>
                  </a:schemeClr>
                </a:solidFill>
              </a:rPr>
              <a:t>Fully </a:t>
            </a:r>
            <a:r>
              <a:rPr lang="en-IN" sz="3200" b="1" dirty="0" smtClean="0">
                <a:solidFill>
                  <a:schemeClr val="bg1">
                    <a:lumMod val="95000"/>
                  </a:schemeClr>
                </a:solidFill>
              </a:rPr>
              <a:t>Customizable</a:t>
            </a:r>
          </a:p>
          <a:p>
            <a:pPr marL="342900" indent="-342900">
              <a:buFont typeface="+mj-lt"/>
              <a:buAutoNum type="arabicPeriod"/>
            </a:pPr>
            <a:r>
              <a:rPr lang="en-IN" sz="3200" b="1" dirty="0">
                <a:solidFill>
                  <a:schemeClr val="bg1">
                    <a:lumMod val="95000"/>
                  </a:schemeClr>
                </a:solidFill>
              </a:rPr>
              <a:t>Cost-effective</a:t>
            </a:r>
            <a:endParaRPr lang="en-IN" sz="3200" dirty="0">
              <a:solidFill>
                <a:schemeClr val="bg1">
                  <a:lumMod val="95000"/>
                </a:schemeClr>
              </a:solidFill>
            </a:endParaRPr>
          </a:p>
        </p:txBody>
      </p:sp>
      <p:sp>
        <p:nvSpPr>
          <p:cNvPr id="6" name="Rectangle 5"/>
          <p:cNvSpPr/>
          <p:nvPr/>
        </p:nvSpPr>
        <p:spPr>
          <a:xfrm>
            <a:off x="1259633" y="882134"/>
            <a:ext cx="6624736" cy="707886"/>
          </a:xfrm>
          <a:prstGeom prst="rect">
            <a:avLst/>
          </a:prstGeom>
        </p:spPr>
        <p:txBody>
          <a:bodyPr wrap="square">
            <a:prstTxWarp prst="textDeflate">
              <a:avLst>
                <a:gd name="adj" fmla="val 16794"/>
              </a:avLst>
            </a:prstTxWarp>
            <a:spAutoFit/>
          </a:bodyPr>
          <a:lstStyle/>
          <a:p>
            <a:pPr algn="ctr"/>
            <a:r>
              <a:rPr lang="en-IN" sz="4000" b="1" dirty="0">
                <a:solidFill>
                  <a:schemeClr val="bg1">
                    <a:lumMod val="95000"/>
                  </a:schemeClr>
                </a:solidFill>
                <a:latin typeface="Tempus Sans ITC" panose="04020404030D07020202" pitchFamily="82" charset="0"/>
                <a:cs typeface="Times New Roman" pitchFamily="18" charset="0"/>
              </a:rPr>
              <a:t>ADVANTAGES</a:t>
            </a:r>
            <a:endParaRPr lang="en-US" sz="4000" b="1" dirty="0">
              <a:ln w="0"/>
              <a:solidFill>
                <a:schemeClr val="bg1">
                  <a:lumMod val="95000"/>
                </a:schemeClr>
              </a:solidFill>
              <a:effectLst>
                <a:reflection blurRad="6350" stA="53000" endA="300" endPos="35500" dir="5400000" sy="-90000" algn="bl" rotWithShape="0"/>
              </a:effectLst>
              <a:latin typeface="Tempus Sans ITC" panose="04020404030D07020202" pitchFamily="82"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9752" y="1052736"/>
            <a:ext cx="4607800" cy="923330"/>
          </a:xfrm>
          <a:prstGeom prst="rect">
            <a:avLst/>
          </a:prstGeom>
          <a:noFill/>
        </p:spPr>
        <p:txBody>
          <a:bodyPr wrap="none" lIns="91440" tIns="45720" rIns="91440" bIns="45720">
            <a:prstTxWarp prst="textInflate">
              <a:avLst>
                <a:gd name="adj" fmla="val 20000"/>
              </a:avLst>
            </a:prstTxWarp>
            <a:spAutoFit/>
          </a:bodyPr>
          <a:lstStyle/>
          <a:p>
            <a:pPr algn="ctr"/>
            <a:r>
              <a:rPr lang="en-US" sz="5400" b="1" cap="none" spc="0" dirty="0" smtClean="0">
                <a:ln w="9525">
                  <a:solidFill>
                    <a:schemeClr val="bg1"/>
                  </a:solidFill>
                  <a:prstDash val="solid"/>
                </a:ln>
                <a:solidFill>
                  <a:schemeClr val="bg1">
                    <a:lumMod val="95000"/>
                  </a:schemeClr>
                </a:solidFill>
                <a:effectLst>
                  <a:outerShdw blurRad="12700" dist="38100" dir="2700000" algn="tl" rotWithShape="0">
                    <a:schemeClr val="bg1">
                      <a:lumMod val="50000"/>
                    </a:schemeClr>
                  </a:outerShdw>
                </a:effectLst>
              </a:rPr>
              <a:t>Disadvantage</a:t>
            </a:r>
            <a:endParaRPr lang="en-US" sz="5400" b="1" cap="none" spc="0" dirty="0">
              <a:ln w="9525">
                <a:solidFill>
                  <a:schemeClr val="bg1"/>
                </a:solidFill>
                <a:prstDash val="solid"/>
              </a:ln>
              <a:solidFill>
                <a:schemeClr val="bg1">
                  <a:lumMod val="95000"/>
                </a:schemeClr>
              </a:solidFill>
              <a:effectLst>
                <a:outerShdw blurRad="12700" dist="38100" dir="2700000" algn="tl" rotWithShape="0">
                  <a:schemeClr val="bg1">
                    <a:lumMod val="50000"/>
                  </a:schemeClr>
                </a:outerShdw>
              </a:effectLst>
            </a:endParaRPr>
          </a:p>
        </p:txBody>
      </p:sp>
      <p:sp>
        <p:nvSpPr>
          <p:cNvPr id="10" name="TextBox 9"/>
          <p:cNvSpPr txBox="1"/>
          <p:nvPr/>
        </p:nvSpPr>
        <p:spPr>
          <a:xfrm flipH="1">
            <a:off x="1043608" y="2276872"/>
            <a:ext cx="6812281" cy="4031873"/>
          </a:xfrm>
          <a:prstGeom prst="rect">
            <a:avLst/>
          </a:prstGeom>
          <a:noFill/>
        </p:spPr>
        <p:txBody>
          <a:bodyPr wrap="square" rtlCol="0">
            <a:spAutoFit/>
          </a:bodyPr>
          <a:lstStyle/>
          <a:p>
            <a:pPr marL="342900" indent="-342900">
              <a:buFont typeface="+mj-lt"/>
              <a:buAutoNum type="arabicPeriod"/>
            </a:pPr>
            <a:r>
              <a:rPr lang="en-US" sz="3200" dirty="0">
                <a:solidFill>
                  <a:schemeClr val="bg1">
                    <a:lumMod val="95000"/>
                  </a:schemeClr>
                </a:solidFill>
                <a:effectLst/>
                <a:latin typeface="Arial" panose="020B0604020202020204" pitchFamily="34" charset="0"/>
                <a:cs typeface="Arial" panose="020B0604020202020204" pitchFamily="34" charset="0"/>
              </a:rPr>
              <a:t>The data stored is prone to cyber </a:t>
            </a:r>
            <a:r>
              <a:rPr lang="en-US" sz="3200" dirty="0" smtClean="0">
                <a:solidFill>
                  <a:schemeClr val="bg1">
                    <a:lumMod val="95000"/>
                  </a:schemeClr>
                </a:solidFill>
                <a:effectLst/>
                <a:latin typeface="Arial" panose="020B0604020202020204" pitchFamily="34" charset="0"/>
                <a:cs typeface="Arial" panose="020B0604020202020204" pitchFamily="34" charset="0"/>
              </a:rPr>
              <a:t>hacks.</a:t>
            </a:r>
          </a:p>
          <a:p>
            <a:pPr marL="342900" indent="-342900">
              <a:buFont typeface="+mj-lt"/>
              <a:buAutoNum type="arabicPeriod"/>
            </a:pPr>
            <a:r>
              <a:rPr lang="en-IN" sz="3200" dirty="0">
                <a:solidFill>
                  <a:schemeClr val="bg1">
                    <a:lumMod val="95000"/>
                  </a:schemeClr>
                </a:solidFill>
                <a:effectLst/>
                <a:latin typeface="Arial" panose="020B0604020202020204" pitchFamily="34" charset="0"/>
                <a:cs typeface="Arial" panose="020B0604020202020204" pitchFamily="34" charset="0"/>
              </a:rPr>
              <a:t>Complicated to </a:t>
            </a:r>
            <a:r>
              <a:rPr lang="en-IN" sz="3200" dirty="0" smtClean="0">
                <a:solidFill>
                  <a:schemeClr val="bg1">
                    <a:lumMod val="95000"/>
                  </a:schemeClr>
                </a:solidFill>
                <a:effectLst/>
                <a:latin typeface="Arial" panose="020B0604020202020204" pitchFamily="34" charset="0"/>
                <a:cs typeface="Arial" panose="020B0604020202020204" pitchFamily="34" charset="0"/>
              </a:rPr>
              <a:t>operate</a:t>
            </a:r>
            <a:endParaRPr lang="en-IN" sz="3200" dirty="0">
              <a:solidFill>
                <a:schemeClr val="bg1">
                  <a:lumMod val="95000"/>
                </a:schemeClr>
              </a:solidFill>
              <a:effectLst/>
              <a:latin typeface="Arial" panose="020B0604020202020204" pitchFamily="34" charset="0"/>
              <a:cs typeface="Arial" panose="020B0604020202020204" pitchFamily="34" charset="0"/>
            </a:endParaRPr>
          </a:p>
          <a:p>
            <a:pPr marL="342900" indent="-342900">
              <a:buFont typeface="+mj-lt"/>
              <a:buAutoNum type="arabicPeriod"/>
            </a:pPr>
            <a:r>
              <a:rPr lang="en-IN" sz="3200" dirty="0">
                <a:solidFill>
                  <a:schemeClr val="bg1">
                    <a:lumMod val="95000"/>
                  </a:schemeClr>
                </a:solidFill>
                <a:effectLst/>
                <a:latin typeface="Arial" panose="020B0604020202020204" pitchFamily="34" charset="0"/>
                <a:cs typeface="Arial" panose="020B0604020202020204" pitchFamily="34" charset="0"/>
              </a:rPr>
              <a:t>Risk of computer virus</a:t>
            </a:r>
          </a:p>
          <a:p>
            <a:pPr marL="342900" indent="-342900">
              <a:buFont typeface="+mj-lt"/>
              <a:buAutoNum type="arabicPeriod"/>
            </a:pPr>
            <a:r>
              <a:rPr lang="en-US" sz="3200" dirty="0">
                <a:solidFill>
                  <a:schemeClr val="bg1">
                    <a:lumMod val="95000"/>
                  </a:schemeClr>
                </a:solidFill>
                <a:effectLst/>
                <a:latin typeface="Arial" panose="020B0604020202020204" pitchFamily="34" charset="0"/>
                <a:cs typeface="Arial" panose="020B0604020202020204" pitchFamily="34" charset="0"/>
              </a:rPr>
              <a:t>R</a:t>
            </a:r>
            <a:r>
              <a:rPr lang="en-US" sz="3200" dirty="0" smtClean="0">
                <a:solidFill>
                  <a:schemeClr val="bg1">
                    <a:lumMod val="95000"/>
                  </a:schemeClr>
                </a:solidFill>
                <a:effectLst/>
                <a:latin typeface="Arial" panose="020B0604020202020204" pitchFamily="34" charset="0"/>
                <a:cs typeface="Arial" panose="020B0604020202020204" pitchFamily="34" charset="0"/>
              </a:rPr>
              <a:t>equires </a:t>
            </a:r>
            <a:r>
              <a:rPr lang="en-US" sz="3200" dirty="0">
                <a:solidFill>
                  <a:schemeClr val="bg1">
                    <a:lumMod val="95000"/>
                  </a:schemeClr>
                </a:solidFill>
                <a:effectLst/>
                <a:latin typeface="Arial" panose="020B0604020202020204" pitchFamily="34" charset="0"/>
                <a:cs typeface="Arial" panose="020B0604020202020204" pitchFamily="34" charset="0"/>
              </a:rPr>
              <a:t>manual action to perform </a:t>
            </a:r>
            <a:r>
              <a:rPr lang="en-US" sz="3200" dirty="0" smtClean="0">
                <a:solidFill>
                  <a:schemeClr val="bg1">
                    <a:lumMod val="95000"/>
                  </a:schemeClr>
                </a:solidFill>
                <a:effectLst/>
                <a:latin typeface="Arial" panose="020B0604020202020204" pitchFamily="34" charset="0"/>
                <a:cs typeface="Arial" panose="020B0604020202020204" pitchFamily="34" charset="0"/>
              </a:rPr>
              <a:t>operations</a:t>
            </a:r>
          </a:p>
          <a:p>
            <a:pPr marL="342900" indent="-342900">
              <a:buFont typeface="+mj-lt"/>
              <a:buAutoNum type="arabicPeriod"/>
            </a:pPr>
            <a:r>
              <a:rPr lang="en-US" sz="3200" dirty="0" smtClean="0">
                <a:solidFill>
                  <a:schemeClr val="bg1">
                    <a:lumMod val="95000"/>
                  </a:schemeClr>
                </a:solidFill>
                <a:effectLst/>
                <a:latin typeface="Arial" panose="020B0604020202020204" pitchFamily="34" charset="0"/>
                <a:cs typeface="Arial" panose="020B0604020202020204" pitchFamily="34" charset="0"/>
              </a:rPr>
              <a:t>No remote accessibility</a:t>
            </a:r>
          </a:p>
          <a:p>
            <a:pPr marL="342900" indent="-342900">
              <a:buFont typeface="+mj-lt"/>
              <a:buAutoNum type="arabicPeriod"/>
            </a:pPr>
            <a:r>
              <a:rPr lang="en-US" sz="3200" dirty="0" smtClean="0">
                <a:solidFill>
                  <a:schemeClr val="bg1">
                    <a:lumMod val="95000"/>
                  </a:schemeClr>
                </a:solidFill>
                <a:effectLst/>
                <a:latin typeface="Arial" panose="020B0604020202020204" pitchFamily="34" charset="0"/>
                <a:cs typeface="Arial" panose="020B0604020202020204" pitchFamily="34" charset="0"/>
              </a:rPr>
              <a:t>Risk of manipulation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14546" y="1500174"/>
            <a:ext cx="4929222" cy="4000528"/>
          </a:xfrm>
          <a:prstGeom prst="rect">
            <a:avLst/>
          </a:prstGeom>
        </p:spPr>
        <p:txBody>
          <a:bodyPr>
            <a:prstTxWarp prst="textStop">
              <a:avLst>
                <a:gd name="adj" fmla="val 14286"/>
              </a:avLst>
            </a:prstTxWarp>
            <a:spAutoFit/>
          </a:bodyPr>
          <a:lstStyle/>
          <a:p>
            <a:pPr algn="ctr"/>
            <a:r>
              <a:rPr lang="en-US" b="1" dirty="0" smtClean="0">
                <a:ln/>
                <a:solidFill>
                  <a:schemeClr val="bg1">
                    <a:lumMod val="95000"/>
                  </a:schemeClr>
                </a:solidFill>
                <a:effectLst>
                  <a:outerShdw blurRad="38100" dist="19050" dir="2700000" algn="tl" rotWithShape="0">
                    <a:schemeClr val="dk1">
                      <a:lumMod val="50000"/>
                      <a:alpha val="40000"/>
                    </a:schemeClr>
                  </a:outerShdw>
                </a:effectLst>
              </a:rPr>
              <a:t>SOME SNAPSHOT </a:t>
            </a:r>
          </a:p>
          <a:p>
            <a:pPr algn="ctr"/>
            <a:r>
              <a:rPr lang="en-US" b="1" dirty="0" smtClean="0">
                <a:ln/>
                <a:solidFill>
                  <a:schemeClr val="bg1">
                    <a:lumMod val="95000"/>
                  </a:schemeClr>
                </a:solidFill>
                <a:effectLst>
                  <a:outerShdw blurRad="38100" dist="19050" dir="2700000" algn="tl" rotWithShape="0">
                    <a:schemeClr val="dk1">
                      <a:lumMod val="50000"/>
                      <a:alpha val="40000"/>
                    </a:schemeClr>
                  </a:outerShdw>
                </a:effectLst>
              </a:rPr>
              <a:t>OF </a:t>
            </a:r>
          </a:p>
          <a:p>
            <a:pPr algn="ctr"/>
            <a:r>
              <a:rPr lang="en-US" b="1" dirty="0" smtClean="0">
                <a:ln/>
                <a:solidFill>
                  <a:schemeClr val="bg1">
                    <a:lumMod val="95000"/>
                  </a:schemeClr>
                </a:solidFill>
                <a:effectLst>
                  <a:outerShdw blurRad="38100" dist="19050" dir="2700000" algn="tl" rotWithShape="0">
                    <a:schemeClr val="dk1">
                      <a:lumMod val="50000"/>
                      <a:alpha val="40000"/>
                    </a:schemeClr>
                  </a:outerShdw>
                </a:effectLst>
              </a:rPr>
              <a:t>OUTPUT RESULT</a:t>
            </a:r>
            <a:endParaRPr lang="en-US" b="1" dirty="0">
              <a:ln/>
              <a:solidFill>
                <a:schemeClr val="bg1">
                  <a:lumMod val="95000"/>
                </a:schemeClr>
              </a:solidFill>
              <a:effectLst>
                <a:outerShdw blurRad="38100" dist="19050" dir="2700000" algn="tl" rotWithShape="0">
                  <a:schemeClr val="dk1">
                    <a:lumMod val="50000"/>
                    <a:alpha val="40000"/>
                  </a:schemeClr>
                </a:out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229600" cy="1143000"/>
          </a:xfrm>
        </p:spPr>
        <p:txBody>
          <a:bodyPr>
            <a:normAutofit/>
          </a:bodyPr>
          <a:lstStyle/>
          <a:p>
            <a:r>
              <a:rPr lang="en-IN" sz="2000" dirty="0" smtClean="0"/>
              <a:t>                    </a:t>
            </a:r>
            <a:endParaRPr lang="en-US" sz="2000" dirty="0">
              <a:latin typeface="Times New Roman" pitchFamily="18" charset="0"/>
              <a:cs typeface="Times New Roman" pitchFamily="18" charset="0"/>
            </a:endParaRPr>
          </a:p>
        </p:txBody>
      </p:sp>
      <p:pic>
        <p:nvPicPr>
          <p:cNvPr id="10" name="Content Placeholder 9"/>
          <p:cNvPicPr>
            <a:picLocks noGrp="1" noChangeAspect="1"/>
          </p:cNvPicPr>
          <p:nvPr>
            <p:ph idx="4294967295"/>
          </p:nvPr>
        </p:nvPicPr>
        <p:blipFill>
          <a:blip r:embed="rId2">
            <a:extLst>
              <a:ext uri="{28A0092B-C50C-407E-A947-70E740481C1C}">
                <a14:useLocalDpi xmlns:a14="http://schemas.microsoft.com/office/drawing/2010/main" xmlns="" val="0"/>
              </a:ext>
            </a:extLst>
          </a:blip>
          <a:stretch>
            <a:fillRect/>
          </a:stretch>
        </p:blipFill>
        <p:spPr>
          <a:xfrm>
            <a:off x="500034" y="1214422"/>
            <a:ext cx="8158162" cy="4665663"/>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876800"/>
            <a:ext cx="8229600" cy="1143000"/>
          </a:xfrm>
        </p:spPr>
        <p:txBody>
          <a:bodyPr>
            <a:normAutofit/>
          </a:bodyPr>
          <a:lstStyle/>
          <a:p>
            <a:r>
              <a:rPr lang="en-IN" sz="2000" b="1" i="1" dirty="0" smtClean="0">
                <a:latin typeface="Times New Roman" pitchFamily="18" charset="0"/>
                <a:cs typeface="Times New Roman" pitchFamily="18" charset="0"/>
              </a:rPr>
              <a:t>                  </a:t>
            </a:r>
            <a:endParaRPr lang="en-US" sz="2000" b="1" i="1" dirty="0">
              <a:latin typeface="Times New Roman" pitchFamily="18" charset="0"/>
              <a:cs typeface="Times New Roman" pitchFamily="18" charset="0"/>
            </a:endParaRPr>
          </a:p>
        </p:txBody>
      </p:sp>
      <p:pic>
        <p:nvPicPr>
          <p:cNvPr id="3" name="Content Placeholder 2"/>
          <p:cNvPicPr>
            <a:picLocks noGrp="1" noChangeAspect="1"/>
          </p:cNvPicPr>
          <p:nvPr>
            <p:ph idx="4294967295"/>
          </p:nvPr>
        </p:nvPicPr>
        <p:blipFill>
          <a:blip r:embed="rId2">
            <a:extLst>
              <a:ext uri="{28A0092B-C50C-407E-A947-70E740481C1C}">
                <a14:useLocalDpi xmlns:a14="http://schemas.microsoft.com/office/drawing/2010/main" xmlns="" val="0"/>
              </a:ext>
            </a:extLst>
          </a:blip>
          <a:stretch>
            <a:fillRect/>
          </a:stretch>
        </p:blipFill>
        <p:spPr>
          <a:xfrm>
            <a:off x="279393" y="428604"/>
            <a:ext cx="8650325" cy="607223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7158" y="1142984"/>
            <a:ext cx="8229600" cy="890606"/>
          </a:xfrm>
          <a:noFill/>
        </p:spPr>
        <p:txBody>
          <a:bodyPr>
            <a:prstTxWarp prst="textPlain">
              <a:avLst/>
            </a:prstTxWarp>
            <a:normAutofit/>
          </a:bodyPr>
          <a:lstStyle/>
          <a:p>
            <a:pPr algn="ctr"/>
            <a:r>
              <a:rPr lang="en-IN" sz="4800" b="1" dirty="0" smtClean="0">
                <a:solidFill>
                  <a:schemeClr val="bg1"/>
                </a:solidFill>
                <a:latin typeface="Monotype Corsiva" panose="03010101010201010101" pitchFamily="66" charset="0"/>
                <a:cs typeface="Times New Roman" pitchFamily="18" charset="0"/>
              </a:rPr>
              <a:t>CONTENTS OF THE PROJECT</a:t>
            </a:r>
            <a:endParaRPr lang="en-US" sz="4800" b="1" dirty="0">
              <a:solidFill>
                <a:schemeClr val="bg1"/>
              </a:solidFill>
              <a:latin typeface="Monotype Corsiva" panose="03010101010201010101" pitchFamily="66" charset="0"/>
              <a:cs typeface="Times New Roman" pitchFamily="18" charset="0"/>
            </a:endParaRPr>
          </a:p>
        </p:txBody>
      </p:sp>
      <p:sp>
        <p:nvSpPr>
          <p:cNvPr id="3" name="Content Placeholder 2"/>
          <p:cNvSpPr>
            <a:spLocks noGrp="1"/>
          </p:cNvSpPr>
          <p:nvPr>
            <p:ph type="body" idx="1"/>
          </p:nvPr>
        </p:nvSpPr>
        <p:spPr>
          <a:xfrm>
            <a:off x="500034" y="2786058"/>
            <a:ext cx="7997189" cy="3667278"/>
          </a:xfrm>
        </p:spPr>
        <p:txBody>
          <a:bodyPr>
            <a:noAutofit/>
          </a:bodyPr>
          <a:lstStyle/>
          <a:p>
            <a:pPr marL="457200" indent="-457200">
              <a:buClr>
                <a:schemeClr val="bg1"/>
              </a:buClr>
              <a:buFont typeface="Wingdings" pitchFamily="2" charset="2"/>
              <a:buChar char="§"/>
            </a:pPr>
            <a:r>
              <a:rPr lang="en-IN" sz="2400" smtClean="0">
                <a:solidFill>
                  <a:schemeClr val="bg1">
                    <a:lumMod val="95000"/>
                  </a:schemeClr>
                </a:solidFill>
                <a:latin typeface="Times New Roman" pitchFamily="18" charset="0"/>
                <a:cs typeface="Times New Roman" pitchFamily="18" charset="0"/>
              </a:rPr>
              <a:t>HISTORY</a:t>
            </a:r>
          </a:p>
          <a:p>
            <a:pPr marL="457200" indent="-457200">
              <a:buClr>
                <a:schemeClr val="bg1"/>
              </a:buClr>
              <a:buFont typeface="Wingdings" pitchFamily="2" charset="2"/>
              <a:buChar char="§"/>
            </a:pPr>
            <a:r>
              <a:rPr lang="en-IN" sz="2400" dirty="0" smtClean="0">
                <a:solidFill>
                  <a:schemeClr val="bg1">
                    <a:lumMod val="95000"/>
                  </a:schemeClr>
                </a:solidFill>
                <a:latin typeface="Times New Roman" pitchFamily="18" charset="0"/>
                <a:cs typeface="Times New Roman" pitchFamily="18" charset="0"/>
              </a:rPr>
              <a:t>INTRODUCTION</a:t>
            </a:r>
          </a:p>
          <a:p>
            <a:pPr marL="457200" indent="-457200">
              <a:buClr>
                <a:schemeClr val="bg1"/>
              </a:buClr>
              <a:buFont typeface="Wingdings" pitchFamily="2" charset="2"/>
              <a:buChar char="§"/>
            </a:pPr>
            <a:r>
              <a:rPr lang="en-IN" sz="2400" dirty="0" smtClean="0">
                <a:solidFill>
                  <a:schemeClr val="bg1">
                    <a:lumMod val="95000"/>
                  </a:schemeClr>
                </a:solidFill>
                <a:latin typeface="Times New Roman" pitchFamily="18" charset="0"/>
                <a:cs typeface="Times New Roman" pitchFamily="18" charset="0"/>
              </a:rPr>
              <a:t>PURPOSE</a:t>
            </a:r>
          </a:p>
          <a:p>
            <a:pPr marL="457200" indent="-457200">
              <a:buClr>
                <a:schemeClr val="bg1"/>
              </a:buClr>
              <a:buFont typeface="Wingdings" pitchFamily="2" charset="2"/>
              <a:buChar char="§"/>
            </a:pPr>
            <a:r>
              <a:rPr lang="en-IN" sz="2400" dirty="0" smtClean="0">
                <a:solidFill>
                  <a:schemeClr val="bg1">
                    <a:lumMod val="95000"/>
                  </a:schemeClr>
                </a:solidFill>
                <a:latin typeface="Times New Roman" pitchFamily="18" charset="0"/>
                <a:cs typeface="Times New Roman" pitchFamily="18" charset="0"/>
              </a:rPr>
              <a:t>MODULES</a:t>
            </a:r>
          </a:p>
          <a:p>
            <a:pPr marL="457200" indent="-457200">
              <a:buClr>
                <a:schemeClr val="bg1"/>
              </a:buClr>
              <a:buFont typeface="Wingdings" pitchFamily="2" charset="2"/>
              <a:buChar char="§"/>
            </a:pPr>
            <a:r>
              <a:rPr lang="en-IN" sz="2400" dirty="0" smtClean="0">
                <a:solidFill>
                  <a:schemeClr val="bg1">
                    <a:lumMod val="95000"/>
                  </a:schemeClr>
                </a:solidFill>
                <a:latin typeface="Times New Roman" pitchFamily="18" charset="0"/>
                <a:cs typeface="Times New Roman" pitchFamily="18" charset="0"/>
              </a:rPr>
              <a:t>DETAILS ABOUT ALL THE FUNCTION USED IN THE PROJECT</a:t>
            </a:r>
          </a:p>
          <a:p>
            <a:pPr marL="457200" indent="-457200">
              <a:buClr>
                <a:schemeClr val="bg1"/>
              </a:buClr>
              <a:buFont typeface="Wingdings" pitchFamily="2" charset="2"/>
              <a:buChar char="§"/>
            </a:pPr>
            <a:r>
              <a:rPr lang="en-IN" sz="2400" dirty="0" smtClean="0">
                <a:solidFill>
                  <a:schemeClr val="bg1">
                    <a:lumMod val="95000"/>
                  </a:schemeClr>
                </a:solidFill>
                <a:latin typeface="Times New Roman" pitchFamily="18" charset="0"/>
                <a:cs typeface="Times New Roman" pitchFamily="18" charset="0"/>
              </a:rPr>
              <a:t>ADVANTAGES</a:t>
            </a:r>
          </a:p>
          <a:p>
            <a:pPr marL="457200" indent="-457200">
              <a:buClr>
                <a:schemeClr val="bg1"/>
              </a:buClr>
              <a:buFont typeface="Wingdings" pitchFamily="2" charset="2"/>
              <a:buChar char="§"/>
            </a:pPr>
            <a:r>
              <a:rPr lang="en-IN" sz="2400" dirty="0" smtClean="0">
                <a:solidFill>
                  <a:schemeClr val="bg1">
                    <a:lumMod val="95000"/>
                  </a:schemeClr>
                </a:solidFill>
                <a:latin typeface="Times New Roman" pitchFamily="18" charset="0"/>
                <a:cs typeface="Times New Roman" pitchFamily="18" charset="0"/>
              </a:rPr>
              <a:t>DISADVANTAGES</a:t>
            </a:r>
          </a:p>
          <a:p>
            <a:pPr marL="457200" indent="-457200">
              <a:buClr>
                <a:schemeClr val="bg1"/>
              </a:buClr>
              <a:buFont typeface="Wingdings" pitchFamily="2" charset="2"/>
              <a:buChar char="§"/>
            </a:pPr>
            <a:r>
              <a:rPr lang="en-IN" sz="2400" dirty="0">
                <a:solidFill>
                  <a:schemeClr val="bg1">
                    <a:lumMod val="95000"/>
                  </a:schemeClr>
                </a:solidFill>
                <a:latin typeface="Times New Roman" pitchFamily="18" charset="0"/>
                <a:cs typeface="Times New Roman" pitchFamily="18" charset="0"/>
              </a:rPr>
              <a:t>SNAPSHOT OF OUTPUT </a:t>
            </a:r>
            <a:r>
              <a:rPr lang="en-IN" sz="2400" dirty="0" smtClean="0">
                <a:solidFill>
                  <a:schemeClr val="bg1">
                    <a:lumMod val="95000"/>
                  </a:schemeClr>
                </a:solidFill>
                <a:latin typeface="Times New Roman" pitchFamily="18" charset="0"/>
                <a:cs typeface="Times New Roman" pitchFamily="18" charset="0"/>
              </a:rPr>
              <a:t>RESULT</a:t>
            </a:r>
            <a:endParaRPr lang="en-IN" sz="2400" dirty="0">
              <a:solidFill>
                <a:schemeClr val="bg1">
                  <a:lumMod val="95000"/>
                </a:schemeClr>
              </a:solidFill>
              <a:latin typeface="Times New Roman" pitchFamily="18" charset="0"/>
              <a:cs typeface="Times New Roman" pitchFamily="18" charset="0"/>
            </a:endParaRPr>
          </a:p>
          <a:p>
            <a:pPr marL="457200" indent="-457200">
              <a:buClr>
                <a:schemeClr val="bg1"/>
              </a:buClr>
              <a:buFont typeface="Wingdings" pitchFamily="2" charset="2"/>
              <a:buChar char="§"/>
            </a:pPr>
            <a:r>
              <a:rPr lang="en-IN" sz="2400" dirty="0">
                <a:solidFill>
                  <a:schemeClr val="bg1">
                    <a:lumMod val="95000"/>
                  </a:schemeClr>
                </a:solidFill>
                <a:latin typeface="Times New Roman" pitchFamily="18" charset="0"/>
                <a:cs typeface="Times New Roman" pitchFamily="18" charset="0"/>
              </a:rPr>
              <a:t>CONCLUSION</a:t>
            </a:r>
            <a:endParaRPr lang="en-IN" sz="2400" dirty="0" smtClean="0">
              <a:solidFill>
                <a:schemeClr val="bg1">
                  <a:lumMod val="95000"/>
                </a:schemeClr>
              </a:solidFill>
              <a:latin typeface="Times New Roman" pitchFamily="18" charset="0"/>
              <a:cs typeface="Times New Roman" pitchFamily="18" charset="0"/>
            </a:endParaRPr>
          </a:p>
          <a:p>
            <a:pPr marL="0" indent="0">
              <a:buClr>
                <a:schemeClr val="bg1"/>
              </a:buClr>
              <a:buFont typeface="Wingdings" pitchFamily="2" charset="2"/>
              <a:buChar char="§"/>
            </a:pPr>
            <a:endParaRPr lang="en-IN" sz="2400" dirty="0" smtClean="0">
              <a:solidFill>
                <a:schemeClr val="bg1">
                  <a:lumMod val="9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85800" y="858505"/>
            <a:ext cx="7696200" cy="514099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4294967295"/>
          </p:nvPr>
        </p:nvPicPr>
        <p:blipFill>
          <a:blip r:embed="rId2">
            <a:extLst>
              <a:ext uri="{28A0092B-C50C-407E-A947-70E740481C1C}">
                <a14:useLocalDpi xmlns:a14="http://schemas.microsoft.com/office/drawing/2010/main" xmlns="" val="0"/>
              </a:ext>
            </a:extLst>
          </a:blip>
          <a:stretch>
            <a:fillRect/>
          </a:stretch>
        </p:blipFill>
        <p:spPr>
          <a:xfrm>
            <a:off x="714348" y="1142984"/>
            <a:ext cx="7807325" cy="4983162"/>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3" name="Content Placeholder 2"/>
          <p:cNvSpPr>
            <a:spLocks noGrp="1"/>
          </p:cNvSpPr>
          <p:nvPr>
            <p:ph type="body" idx="1"/>
          </p:nvPr>
        </p:nvSpPr>
        <p:spPr/>
        <p:txBody>
          <a:bodyPr>
            <a:normAutofit lnSpcReduction="10000"/>
          </a:bodyPr>
          <a:lstStyle/>
          <a:p>
            <a:pPr algn="just">
              <a:buNone/>
            </a:pPr>
            <a:r>
              <a:rPr lang="en-IN" sz="2000" b="1" dirty="0" smtClean="0"/>
              <a:t> </a:t>
            </a:r>
            <a:endParaRPr lang="en-US" sz="2000" dirty="0" smtClean="0"/>
          </a:p>
          <a:p>
            <a:endParaRPr lang="en-US" sz="2000"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66800" y="1148974"/>
            <a:ext cx="6629400" cy="514099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68760"/>
            <a:ext cx="7467600" cy="1048512"/>
          </a:xfrm>
        </p:spPr>
        <p:txBody>
          <a:bodyPr>
            <a:prstTxWarp prst="textPlain">
              <a:avLst>
                <a:gd name="adj" fmla="val 50186"/>
              </a:avLst>
            </a:prstTxWarp>
          </a:bodyPr>
          <a:lstStyle/>
          <a:p>
            <a:pPr algn="ctr"/>
            <a:r>
              <a:rPr lang="en-US" dirty="0">
                <a:ln w="28575">
                  <a:solidFill>
                    <a:srgbClr val="00B0F0"/>
                  </a:solidFill>
                </a:ln>
                <a:solidFill>
                  <a:schemeClr val="accent1">
                    <a:lumMod val="75000"/>
                  </a:schemeClr>
                </a:solidFill>
                <a:effectLst>
                  <a:glow rad="63500">
                    <a:schemeClr val="accent5">
                      <a:satMod val="175000"/>
                      <a:alpha val="40000"/>
                    </a:schemeClr>
                  </a:glow>
                </a:effectLst>
                <a:latin typeface="Brush Script MT" panose="03060802040406070304" pitchFamily="66" charset="0"/>
              </a:rPr>
              <a:t>CONCLUSION</a:t>
            </a:r>
          </a:p>
        </p:txBody>
      </p:sp>
      <p:sp>
        <p:nvSpPr>
          <p:cNvPr id="5" name="Content Placeholder 4"/>
          <p:cNvSpPr>
            <a:spLocks noGrp="1"/>
          </p:cNvSpPr>
          <p:nvPr>
            <p:ph type="body" idx="1"/>
          </p:nvPr>
        </p:nvSpPr>
        <p:spPr>
          <a:xfrm>
            <a:off x="457200" y="2924944"/>
            <a:ext cx="8229600" cy="3399656"/>
          </a:xfrm>
        </p:spPr>
        <p:txBody>
          <a:bodyPr>
            <a:normAutofit/>
          </a:bodyPr>
          <a:lstStyle/>
          <a:p>
            <a:pPr marL="457200" indent="-457200">
              <a:buFont typeface="Arial" panose="020B0604020202020204" pitchFamily="34" charset="0"/>
              <a:buChar char="•"/>
            </a:pPr>
            <a:r>
              <a:rPr lang="en-US" sz="3000" b="1" dirty="0" smtClean="0">
                <a:solidFill>
                  <a:schemeClr val="bg1">
                    <a:lumMod val="95000"/>
                  </a:schemeClr>
                </a:solidFill>
                <a:latin typeface="Monotype Corsiva" panose="03010101010201010101" pitchFamily="66" charset="0"/>
              </a:rPr>
              <a:t>The </a:t>
            </a:r>
            <a:r>
              <a:rPr lang="en-US" sz="3000" b="1" dirty="0">
                <a:solidFill>
                  <a:schemeClr val="bg1">
                    <a:lumMod val="95000"/>
                  </a:schemeClr>
                </a:solidFill>
                <a:latin typeface="Monotype Corsiva" panose="03010101010201010101" pitchFamily="66" charset="0"/>
              </a:rPr>
              <a:t>Library Management System allows the user to store the book details and the person's details</a:t>
            </a:r>
            <a:r>
              <a:rPr lang="en-US" sz="3000" b="1" dirty="0" smtClean="0">
                <a:solidFill>
                  <a:schemeClr val="bg1">
                    <a:lumMod val="95000"/>
                  </a:schemeClr>
                </a:solidFill>
                <a:latin typeface="Monotype Corsiva" panose="03010101010201010101" pitchFamily="66" charset="0"/>
              </a:rPr>
              <a:t>.</a:t>
            </a:r>
          </a:p>
          <a:p>
            <a:pPr marL="457200" indent="-457200">
              <a:buFont typeface="Arial" panose="020B0604020202020204" pitchFamily="34" charset="0"/>
              <a:buChar char="•"/>
            </a:pPr>
            <a:r>
              <a:rPr lang="en-US" sz="3000" b="1" dirty="0" smtClean="0">
                <a:solidFill>
                  <a:schemeClr val="bg1">
                    <a:lumMod val="95000"/>
                  </a:schemeClr>
                </a:solidFill>
                <a:latin typeface="Monotype Corsiva" panose="03010101010201010101" pitchFamily="66" charset="0"/>
              </a:rPr>
              <a:t>This </a:t>
            </a:r>
            <a:r>
              <a:rPr lang="en-US" sz="3000" b="1" dirty="0">
                <a:solidFill>
                  <a:schemeClr val="bg1">
                    <a:lumMod val="95000"/>
                  </a:schemeClr>
                </a:solidFill>
                <a:latin typeface="Monotype Corsiva" panose="03010101010201010101" pitchFamily="66" charset="0"/>
              </a:rPr>
              <a:t>software allows storing the details of all the data related to </a:t>
            </a:r>
            <a:r>
              <a:rPr lang="en-US" sz="3000" b="1" dirty="0" smtClean="0">
                <a:solidFill>
                  <a:schemeClr val="bg1">
                    <a:lumMod val="95000"/>
                  </a:schemeClr>
                </a:solidFill>
                <a:latin typeface="Monotype Corsiva" panose="03010101010201010101" pitchFamily="66" charset="0"/>
              </a:rPr>
              <a:t>library.</a:t>
            </a:r>
          </a:p>
          <a:p>
            <a:pPr marL="457200" indent="-457200">
              <a:buFont typeface="Arial" panose="020B0604020202020204" pitchFamily="34" charset="0"/>
              <a:buChar char="•"/>
            </a:pPr>
            <a:r>
              <a:rPr lang="en-US" sz="3000" b="1" dirty="0" smtClean="0">
                <a:solidFill>
                  <a:schemeClr val="bg1">
                    <a:lumMod val="95000"/>
                  </a:schemeClr>
                </a:solidFill>
                <a:latin typeface="Monotype Corsiva" panose="03010101010201010101" pitchFamily="66" charset="0"/>
              </a:rPr>
              <a:t>The </a:t>
            </a:r>
            <a:r>
              <a:rPr lang="en-US" sz="3000" b="1" dirty="0">
                <a:solidFill>
                  <a:schemeClr val="bg1">
                    <a:lumMod val="95000"/>
                  </a:schemeClr>
                </a:solidFill>
                <a:latin typeface="Monotype Corsiva" panose="03010101010201010101" pitchFamily="66" charset="0"/>
              </a:rPr>
              <a:t>implementation of the system will reduce data entry time and provide readily calculated reports.</a:t>
            </a:r>
            <a:endParaRPr lang="en-IN" sz="3000" b="1" dirty="0">
              <a:solidFill>
                <a:schemeClr val="bg1">
                  <a:lumMod val="95000"/>
                </a:schemeClr>
              </a:solidFill>
              <a:latin typeface="Monotype Corsiva" panose="03010101010201010101" pitchFamily="66"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643050"/>
            <a:ext cx="7997189" cy="3773190"/>
          </a:xfrm>
        </p:spPr>
        <p:txBody>
          <a:bodyPr>
            <a:prstTxWarp prst="textPlain">
              <a:avLst/>
            </a:prstTxWarp>
          </a:bodyPr>
          <a:lstStyle/>
          <a:p>
            <a:pPr algn="ctr"/>
            <a:r>
              <a:rPr lang="en-IN" b="1" i="1" dirty="0" smtClean="0">
                <a:latin typeface="Lucida Calligraphy" pitchFamily="66" charset="0"/>
              </a:rPr>
              <a:t>Thank </a:t>
            </a:r>
            <a:br>
              <a:rPr lang="en-IN" b="1" i="1" dirty="0" smtClean="0">
                <a:latin typeface="Lucida Calligraphy" pitchFamily="66" charset="0"/>
              </a:rPr>
            </a:br>
            <a:r>
              <a:rPr lang="en-IN" b="1" i="1" dirty="0" smtClean="0">
                <a:latin typeface="Lucida Calligraphy" pitchFamily="66" charset="0"/>
              </a:rPr>
              <a:t>you</a:t>
            </a:r>
            <a:endParaRPr lang="en-IN" b="1" i="1" dirty="0">
              <a:latin typeface="Lucida Calligraphy" pitchFamily="66"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06584" y="3933056"/>
            <a:ext cx="4320480" cy="235364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TextBox 2"/>
          <p:cNvSpPr txBox="1"/>
          <p:nvPr/>
        </p:nvSpPr>
        <p:spPr>
          <a:xfrm>
            <a:off x="206584" y="402784"/>
            <a:ext cx="3888432" cy="2585323"/>
          </a:xfrm>
          <a:prstGeom prst="rect">
            <a:avLst/>
          </a:prstGeom>
          <a:noFill/>
        </p:spPr>
        <p:txBody>
          <a:bodyPr wrap="square" rtlCol="0">
            <a:spAutoFit/>
          </a:bodyPr>
          <a:lstStyle/>
          <a:p>
            <a:r>
              <a:rPr lang="en-US" dirty="0">
                <a:solidFill>
                  <a:schemeClr val="bg1"/>
                </a:solidFill>
                <a:latin typeface="Comic Sans MS" panose="030F0702030302020204" pitchFamily="66" charset="0"/>
              </a:rPr>
              <a:t>When libraries began developing in India during the early nineteenth century, they were a western product. In 1808, the Government of Bombay proposed to register libraries, which were to be given copies of books published from the “funds for the encouragement of literature</a:t>
            </a:r>
            <a:r>
              <a:rPr lang="en-US" dirty="0" smtClean="0">
                <a:solidFill>
                  <a:schemeClr val="bg1"/>
                </a:solidFill>
                <a:latin typeface="Comic Sans MS" panose="030F0702030302020204" pitchFamily="66" charset="0"/>
              </a:rPr>
              <a:t>”.</a:t>
            </a:r>
            <a:endParaRPr lang="en-IN" dirty="0">
              <a:solidFill>
                <a:schemeClr val="bg1"/>
              </a:solidFill>
              <a:latin typeface="Comic Sans MS" panose="030F0702030302020204" pitchFamily="66" charset="0"/>
            </a:endParaRPr>
          </a:p>
        </p:txBody>
      </p:sp>
      <p:sp>
        <p:nvSpPr>
          <p:cNvPr id="4" name="TextBox 3"/>
          <p:cNvSpPr txBox="1"/>
          <p:nvPr/>
        </p:nvSpPr>
        <p:spPr>
          <a:xfrm>
            <a:off x="5293960" y="4149080"/>
            <a:ext cx="3528392" cy="2308324"/>
          </a:xfrm>
          <a:prstGeom prst="rect">
            <a:avLst/>
          </a:prstGeom>
          <a:noFill/>
        </p:spPr>
        <p:txBody>
          <a:bodyPr wrap="square" rtlCol="0">
            <a:spAutoFit/>
          </a:bodyPr>
          <a:lstStyle/>
          <a:p>
            <a:r>
              <a:rPr lang="en-US" dirty="0" smtClean="0">
                <a:solidFill>
                  <a:schemeClr val="bg1"/>
                </a:solidFill>
                <a:latin typeface="Lucida Calligraphy" panose="03010101010101010101" pitchFamily="66" charset="0"/>
              </a:rPr>
              <a:t>Library is a </a:t>
            </a:r>
            <a:r>
              <a:rPr lang="en-US" dirty="0">
                <a:solidFill>
                  <a:schemeClr val="bg1"/>
                </a:solidFill>
                <a:latin typeface="Lucida Calligraphy" panose="03010101010101010101" pitchFamily="66" charset="0"/>
              </a:rPr>
              <a:t>building or room containing collections of books, periodicals, and sometimes films and recorded music for use or borrowing by the public or the members of an institution.</a:t>
            </a:r>
            <a:endParaRPr lang="en-IN" dirty="0">
              <a:solidFill>
                <a:schemeClr val="bg1"/>
              </a:solidFill>
              <a:latin typeface="Lucida Calligraphy" panose="03010101010101010101" pitchFamily="66" charset="0"/>
            </a:endParaRPr>
          </a:p>
        </p:txBody>
      </p:sp>
      <p:pic>
        <p:nvPicPr>
          <p:cNvPr id="5" name="Picture 4" descr="&lt;strong&gt;Library&lt;/strong&gt; | Free Stock Photo | Inside of a CDC &lt;strong&gt;library&lt;/strong&gt; | # 1625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052386" y="360869"/>
            <a:ext cx="3769966" cy="287164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xmlns="" val="2746737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406" y="928670"/>
            <a:ext cx="7997189" cy="1755419"/>
          </a:xfrm>
        </p:spPr>
        <p:txBody>
          <a:bodyPr>
            <a:prstTxWarp prst="textPlain">
              <a:avLst/>
            </a:prstTxWarp>
          </a:bodyPr>
          <a:lstStyle/>
          <a:p>
            <a:pPr algn="ctr"/>
            <a:r>
              <a:rPr lang="en-IN" b="1" dirty="0" smtClean="0">
                <a:latin typeface="Times New Roman" pitchFamily="18" charset="0"/>
                <a:cs typeface="Times New Roman" pitchFamily="18" charset="0"/>
              </a:rPr>
              <a:t>INTRODUCTION TO</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 LIBRARY MANAGEMENT SYSTEM</a:t>
            </a:r>
            <a:endParaRPr lang="en-IN" dirty="0"/>
          </a:p>
        </p:txBody>
      </p:sp>
      <p:sp>
        <p:nvSpPr>
          <p:cNvPr id="3" name="Text Placeholder 2"/>
          <p:cNvSpPr>
            <a:spLocks noGrp="1"/>
          </p:cNvSpPr>
          <p:nvPr>
            <p:ph type="body" idx="1"/>
          </p:nvPr>
        </p:nvSpPr>
        <p:spPr>
          <a:xfrm>
            <a:off x="573406" y="3000372"/>
            <a:ext cx="7997189" cy="3354765"/>
          </a:xfrm>
        </p:spPr>
        <p:txBody>
          <a:bodyPr/>
          <a:lstStyle/>
          <a:p>
            <a:pPr algn="l">
              <a:buFont typeface="Wingdings" pitchFamily="2" charset="2"/>
              <a:buChar char="q"/>
            </a:pPr>
            <a:r>
              <a:rPr lang="en-US" b="1" dirty="0" smtClean="0">
                <a:solidFill>
                  <a:schemeClr val="bg1">
                    <a:lumMod val="95000"/>
                  </a:schemeClr>
                </a:solidFill>
                <a:latin typeface="Bradley Hand ITC" panose="03070402050302030203" pitchFamily="66" charset="0"/>
              </a:rPr>
              <a:t>     </a:t>
            </a:r>
            <a:r>
              <a:rPr lang="en-US" sz="2600" b="1" dirty="0" smtClean="0">
                <a:solidFill>
                  <a:schemeClr val="bg1">
                    <a:lumMod val="95000"/>
                  </a:schemeClr>
                </a:solidFill>
                <a:latin typeface="Bradley Hand ITC" panose="03070402050302030203" pitchFamily="66" charset="0"/>
              </a:rPr>
              <a:t>A library management system is software that is designed to manage all the functions of a library. </a:t>
            </a:r>
          </a:p>
          <a:p>
            <a:pPr>
              <a:buFont typeface="Wingdings" pitchFamily="2" charset="2"/>
              <a:buChar char="q"/>
            </a:pPr>
            <a:r>
              <a:rPr lang="en-US" sz="2600" b="1" dirty="0" smtClean="0">
                <a:solidFill>
                  <a:schemeClr val="bg1">
                    <a:lumMod val="95000"/>
                  </a:schemeClr>
                </a:solidFill>
                <a:latin typeface="Bradley Hand ITC" panose="03070402050302030203" pitchFamily="66" charset="0"/>
              </a:rPr>
              <a:t>   It helps librarian to maintain the database of new books and the books that are borrowed by members along with their due dates.</a:t>
            </a:r>
          </a:p>
          <a:p>
            <a:pPr>
              <a:buFont typeface="Wingdings" pitchFamily="2" charset="2"/>
              <a:buChar char="q"/>
            </a:pPr>
            <a:r>
              <a:rPr lang="en-US" sz="2600" b="1" dirty="0" smtClean="0">
                <a:solidFill>
                  <a:schemeClr val="bg1">
                    <a:lumMod val="95000"/>
                  </a:schemeClr>
                </a:solidFill>
                <a:latin typeface="Bradley Hand ITC" panose="03070402050302030203" pitchFamily="66" charset="0"/>
              </a:rPr>
              <a:t>   This system completely automates all your library's activities</a:t>
            </a:r>
          </a:p>
          <a:p>
            <a:pPr>
              <a:buFont typeface="Wingdings" pitchFamily="2" charset="2"/>
              <a:buChar char="q"/>
            </a:pPr>
            <a:endParaRPr lang="en-US" b="1" dirty="0" smtClean="0">
              <a:solidFill>
                <a:schemeClr val="bg1">
                  <a:lumMod val="95000"/>
                </a:schemeClr>
              </a:solidFill>
              <a:latin typeface="Bradley Hand ITC" panose="03070402050302030203" pitchFamily="66" charset="0"/>
            </a:endParaRPr>
          </a:p>
          <a:p>
            <a:pPr>
              <a:buFont typeface="Wingdings" pitchFamily="2" charset="2"/>
              <a:buChar char="q"/>
            </a:pPr>
            <a:endParaRPr lang="en-IN" dirty="0">
              <a:solidFill>
                <a:schemeClr val="bg1">
                  <a:lumMod val="9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a:xfrm>
            <a:off x="571472" y="857232"/>
            <a:ext cx="7848600" cy="1323439"/>
          </a:xfrm>
          <a:prstGeom prst="rect">
            <a:avLst/>
          </a:prstGeom>
        </p:spPr>
        <p:txBody>
          <a:bodyPr wrap="square">
            <a:spAutoFit/>
          </a:bodyPr>
          <a:lstStyle/>
          <a:p>
            <a:pPr algn="ctr"/>
            <a:r>
              <a:rPr lang="en-IN" sz="4000" dirty="0">
                <a:solidFill>
                  <a:schemeClr val="bg1"/>
                </a:solidFill>
                <a:effectLst>
                  <a:glow rad="101600">
                    <a:schemeClr val="accent2">
                      <a:satMod val="175000"/>
                      <a:alpha val="40000"/>
                    </a:schemeClr>
                  </a:glow>
                </a:effectLst>
                <a:latin typeface="Comic Sans MS" panose="030F0702030302020204" pitchFamily="66" charset="0"/>
              </a:rPr>
              <a:t>Purpose To Build Library Management System</a:t>
            </a:r>
            <a:endParaRPr lang="en-US" sz="4000" b="1" dirty="0">
              <a:ln w="22225">
                <a:solidFill>
                  <a:schemeClr val="accent2"/>
                </a:solidFill>
                <a:prstDash val="solid"/>
              </a:ln>
              <a:solidFill>
                <a:schemeClr val="bg1"/>
              </a:solidFill>
              <a:effectLst>
                <a:glow rad="101600">
                  <a:schemeClr val="accent2">
                    <a:satMod val="175000"/>
                    <a:alpha val="40000"/>
                  </a:schemeClr>
                </a:glow>
              </a:effectLst>
            </a:endParaRPr>
          </a:p>
        </p:txBody>
      </p:sp>
      <p:sp>
        <p:nvSpPr>
          <p:cNvPr id="10" name="Rectangle 9"/>
          <p:cNvSpPr/>
          <p:nvPr/>
        </p:nvSpPr>
        <p:spPr>
          <a:xfrm>
            <a:off x="500034" y="2500306"/>
            <a:ext cx="8215370" cy="3785652"/>
          </a:xfrm>
          <a:prstGeom prst="rect">
            <a:avLst/>
          </a:prstGeom>
          <a:effectLst/>
          <a:scene3d>
            <a:camera prst="orthographicFront"/>
            <a:lightRig rig="threePt" dir="t"/>
          </a:scene3d>
          <a:sp3d>
            <a:bevelB prst="angle"/>
          </a:sp3d>
        </p:spPr>
        <p:txBody>
          <a:bodyPr wrap="square">
            <a:spAutoFit/>
          </a:bodyPr>
          <a:lstStyle/>
          <a:p>
            <a:pPr>
              <a:buFont typeface="Arial" pitchFamily="34" charset="0"/>
              <a:buChar char="•"/>
            </a:pPr>
            <a:r>
              <a:rPr lang="en-US" sz="3000" b="1" dirty="0" smtClean="0">
                <a:solidFill>
                  <a:schemeClr val="bg1">
                    <a:lumMod val="95000"/>
                  </a:schemeClr>
                </a:solidFill>
                <a:effectLst/>
                <a:latin typeface="Bell MT" panose="02020503060305020303" pitchFamily="18" charset="0"/>
              </a:rPr>
              <a:t>   The </a:t>
            </a:r>
            <a:r>
              <a:rPr lang="en-US" sz="3000" b="1" dirty="0">
                <a:solidFill>
                  <a:schemeClr val="bg1">
                    <a:lumMod val="95000"/>
                  </a:schemeClr>
                </a:solidFill>
                <a:effectLst/>
                <a:latin typeface="Bell MT" panose="02020503060305020303" pitchFamily="18" charset="0"/>
              </a:rPr>
              <a:t>system helps both students and library manager to keep a constant track of all the books available in the library. </a:t>
            </a:r>
            <a:endParaRPr lang="en-US" sz="3000" b="1" dirty="0" smtClean="0">
              <a:solidFill>
                <a:schemeClr val="bg1">
                  <a:lumMod val="95000"/>
                </a:schemeClr>
              </a:solidFill>
              <a:effectLst/>
              <a:latin typeface="Bell MT" panose="02020503060305020303" pitchFamily="18" charset="0"/>
            </a:endParaRPr>
          </a:p>
          <a:p>
            <a:pPr>
              <a:buFont typeface="Arial" pitchFamily="34" charset="0"/>
              <a:buChar char="•"/>
            </a:pPr>
            <a:r>
              <a:rPr lang="en-US" sz="3000" b="1" dirty="0" smtClean="0">
                <a:solidFill>
                  <a:schemeClr val="bg1">
                    <a:lumMod val="95000"/>
                  </a:schemeClr>
                </a:solidFill>
                <a:latin typeface="Bell MT" panose="02020503060305020303" pitchFamily="18" charset="0"/>
              </a:rPr>
              <a:t>   </a:t>
            </a:r>
            <a:r>
              <a:rPr lang="en-US" sz="3000" b="1" dirty="0" smtClean="0">
                <a:solidFill>
                  <a:schemeClr val="bg1">
                    <a:lumMod val="95000"/>
                  </a:schemeClr>
                </a:solidFill>
                <a:effectLst/>
                <a:latin typeface="Bell MT" panose="02020503060305020303" pitchFamily="18" charset="0"/>
              </a:rPr>
              <a:t>It </a:t>
            </a:r>
            <a:r>
              <a:rPr lang="en-US" sz="3000" b="1" dirty="0">
                <a:solidFill>
                  <a:schemeClr val="bg1">
                    <a:lumMod val="95000"/>
                  </a:schemeClr>
                </a:solidFill>
                <a:effectLst/>
                <a:latin typeface="Bell MT" panose="02020503060305020303" pitchFamily="18" charset="0"/>
              </a:rPr>
              <a:t>allows both the admin and the student to search for the desired book</a:t>
            </a:r>
            <a:r>
              <a:rPr lang="en-US" sz="3000" b="1" dirty="0" smtClean="0">
                <a:solidFill>
                  <a:schemeClr val="bg1">
                    <a:lumMod val="95000"/>
                  </a:schemeClr>
                </a:solidFill>
                <a:effectLst/>
                <a:latin typeface="Bell MT" panose="02020503060305020303" pitchFamily="18" charset="0"/>
              </a:rPr>
              <a:t>.</a:t>
            </a:r>
          </a:p>
          <a:p>
            <a:pPr>
              <a:buFont typeface="Arial" pitchFamily="34" charset="0"/>
              <a:buChar char="•"/>
            </a:pPr>
            <a:r>
              <a:rPr lang="en-US" sz="3000" b="1" dirty="0" smtClean="0">
                <a:solidFill>
                  <a:schemeClr val="bg1">
                    <a:lumMod val="95000"/>
                  </a:schemeClr>
                </a:solidFill>
                <a:latin typeface="Bell MT" panose="02020503060305020303" pitchFamily="18" charset="0"/>
              </a:rPr>
              <a:t>  </a:t>
            </a:r>
            <a:r>
              <a:rPr lang="en-US" sz="3000" b="1" dirty="0" smtClean="0">
                <a:solidFill>
                  <a:schemeClr val="bg1">
                    <a:lumMod val="95000"/>
                  </a:schemeClr>
                </a:solidFill>
                <a:effectLst/>
                <a:latin typeface="Bell MT" panose="02020503060305020303" pitchFamily="18" charset="0"/>
              </a:rPr>
              <a:t> </a:t>
            </a:r>
            <a:r>
              <a:rPr lang="en-US" sz="3000" b="1" dirty="0">
                <a:solidFill>
                  <a:schemeClr val="bg1">
                    <a:lumMod val="95000"/>
                  </a:schemeClr>
                </a:solidFill>
                <a:effectLst/>
                <a:latin typeface="Bell MT" panose="02020503060305020303" pitchFamily="18" charset="0"/>
              </a:rPr>
              <a:t>It becomes necessary for colleges to keep a continuous check on the books issued and returned and even calculate fine.</a:t>
            </a:r>
            <a:endParaRPr lang="en-IN" sz="3000" b="1" dirty="0">
              <a:solidFill>
                <a:schemeClr val="bg1">
                  <a:lumMod val="95000"/>
                </a:schemeClr>
              </a:solidFill>
              <a:effectLst/>
              <a:latin typeface="Bell MT" panose="02020503060305020303"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90800" y="990600"/>
            <a:ext cx="4495800" cy="609600"/>
          </a:xfrm>
        </p:spPr>
        <p:txBody>
          <a:bodyPr>
            <a:prstTxWarp prst="textPlain">
              <a:avLst/>
            </a:prstTxWarp>
            <a:noAutofit/>
          </a:bodyPr>
          <a:lstStyle/>
          <a:p>
            <a:pPr algn="ctr"/>
            <a:r>
              <a:rPr lang="en-US" sz="4000" b="1" dirty="0">
                <a:solidFill>
                  <a:schemeClr val="accent3">
                    <a:lumMod val="40000"/>
                    <a:lumOff val="60000"/>
                  </a:schemeClr>
                </a:solidFill>
                <a:latin typeface="Informal Roman" pitchFamily="66" charset="0"/>
                <a:cs typeface="Times New Roman" pitchFamily="18" charset="0"/>
              </a:rPr>
              <a:t>MODULES</a:t>
            </a:r>
          </a:p>
        </p:txBody>
      </p:sp>
      <p:sp>
        <p:nvSpPr>
          <p:cNvPr id="3" name="Content Placeholder 2"/>
          <p:cNvSpPr>
            <a:spLocks noGrp="1"/>
          </p:cNvSpPr>
          <p:nvPr>
            <p:ph type="body" idx="1"/>
          </p:nvPr>
        </p:nvSpPr>
        <p:spPr>
          <a:xfrm>
            <a:off x="914400" y="2057400"/>
            <a:ext cx="7772400" cy="4419600"/>
          </a:xfrm>
        </p:spPr>
        <p:txBody>
          <a:bodyPr>
            <a:normAutofit/>
          </a:bodyPr>
          <a:lstStyle/>
          <a:p>
            <a:pPr marL="514350" indent="-514350">
              <a:buFont typeface="+mj-lt"/>
              <a:buAutoNum type="arabicPeriod"/>
            </a:pPr>
            <a:r>
              <a:rPr lang="en-US" sz="2800" u="sng" dirty="0" smtClean="0">
                <a:solidFill>
                  <a:schemeClr val="bg1">
                    <a:lumMod val="95000"/>
                  </a:schemeClr>
                </a:solidFill>
                <a:latin typeface="Comic Sans MS" pitchFamily="66" charset="0"/>
                <a:cs typeface="Times New Roman" pitchFamily="18" charset="0"/>
              </a:rPr>
              <a:t>Borrow </a:t>
            </a:r>
            <a:r>
              <a:rPr lang="en-US" sz="2800" u="sng" dirty="0">
                <a:solidFill>
                  <a:schemeClr val="bg1">
                    <a:lumMod val="95000"/>
                  </a:schemeClr>
                </a:solidFill>
                <a:latin typeface="Comic Sans MS" pitchFamily="66" charset="0"/>
                <a:cs typeface="Times New Roman" pitchFamily="18" charset="0"/>
              </a:rPr>
              <a:t>books</a:t>
            </a:r>
            <a:r>
              <a:rPr lang="en-US" sz="2800" dirty="0">
                <a:solidFill>
                  <a:schemeClr val="bg1">
                    <a:lumMod val="95000"/>
                  </a:schemeClr>
                </a:solidFill>
                <a:latin typeface="Comic Sans MS" pitchFamily="66" charset="0"/>
                <a:cs typeface="Times New Roman" pitchFamily="18" charset="0"/>
              </a:rPr>
              <a:t>: A person can borrow the books for particular days. All the information will be entered in the system. If the person does not return the books before due date, fine will be added in the visitor's information</a:t>
            </a:r>
            <a:r>
              <a:rPr lang="en-US" sz="2800" dirty="0" smtClean="0">
                <a:solidFill>
                  <a:schemeClr val="bg1">
                    <a:lumMod val="95000"/>
                  </a:schemeClr>
                </a:solidFill>
                <a:latin typeface="Comic Sans MS" pitchFamily="66" charset="0"/>
                <a:cs typeface="Times New Roman" pitchFamily="18" charset="0"/>
              </a:rPr>
              <a:t>.</a:t>
            </a:r>
          </a:p>
          <a:p>
            <a:pPr marL="514350" indent="-514350">
              <a:buFont typeface="+mj-lt"/>
              <a:buAutoNum type="arabicPeriod"/>
            </a:pPr>
            <a:r>
              <a:rPr lang="en-US" sz="2800" u="sng" dirty="0" smtClean="0">
                <a:solidFill>
                  <a:schemeClr val="bg1">
                    <a:lumMod val="95000"/>
                  </a:schemeClr>
                </a:solidFill>
                <a:latin typeface="Comic Sans MS" pitchFamily="66" charset="0"/>
                <a:cs typeface="Times New Roman" pitchFamily="18" charset="0"/>
              </a:rPr>
              <a:t>Login </a:t>
            </a:r>
            <a:r>
              <a:rPr lang="en-US" sz="2800" u="sng" dirty="0">
                <a:solidFill>
                  <a:schemeClr val="bg1">
                    <a:lumMod val="95000"/>
                  </a:schemeClr>
                </a:solidFill>
                <a:latin typeface="Comic Sans MS" pitchFamily="66" charset="0"/>
                <a:cs typeface="Times New Roman" pitchFamily="18" charset="0"/>
              </a:rPr>
              <a:t>registration</a:t>
            </a:r>
            <a:r>
              <a:rPr lang="en-US" sz="2800" dirty="0">
                <a:solidFill>
                  <a:schemeClr val="bg1">
                    <a:lumMod val="95000"/>
                  </a:schemeClr>
                </a:solidFill>
                <a:latin typeface="Comic Sans MS" pitchFamily="66" charset="0"/>
                <a:cs typeface="Times New Roman" pitchFamily="18" charset="0"/>
              </a:rPr>
              <a:t>: The username and password will be provided to the librarian.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980728"/>
            <a:ext cx="6552728" cy="1656184"/>
          </a:xfrm>
        </p:spPr>
        <p:txBody>
          <a:bodyPr>
            <a:prstTxWarp prst="textPlain">
              <a:avLst/>
            </a:prstTxWarp>
            <a:normAutofit/>
          </a:bodyPr>
          <a:lstStyle/>
          <a:p>
            <a:pPr algn="ctr"/>
            <a:r>
              <a:rPr lang="en-US" b="1" dirty="0">
                <a:solidFill>
                  <a:schemeClr val="bg1">
                    <a:lumMod val="95000"/>
                  </a:schemeClr>
                </a:solidFill>
                <a:latin typeface="Harlow Solid Italic" panose="04030604020F02020D02" pitchFamily="82" charset="0"/>
              </a:rPr>
              <a:t>U</a:t>
            </a:r>
            <a:r>
              <a:rPr lang="en-US" b="1" dirty="0" smtClean="0">
                <a:solidFill>
                  <a:schemeClr val="bg1">
                    <a:lumMod val="95000"/>
                  </a:schemeClr>
                </a:solidFill>
                <a:latin typeface="Harlow Solid Italic" panose="04030604020F02020D02" pitchFamily="82" charset="0"/>
              </a:rPr>
              <a:t>se of </a:t>
            </a:r>
            <a:r>
              <a:rPr lang="en-US" b="1" dirty="0" err="1" smtClean="0">
                <a:solidFill>
                  <a:schemeClr val="bg1">
                    <a:lumMod val="95000"/>
                  </a:schemeClr>
                </a:solidFill>
                <a:latin typeface="Harlow Solid Italic" panose="04030604020F02020D02" pitchFamily="82" charset="0"/>
              </a:rPr>
              <a:t>add_books</a:t>
            </a:r>
            <a:r>
              <a:rPr lang="en-US" b="1" dirty="0" smtClean="0">
                <a:solidFill>
                  <a:schemeClr val="bg1">
                    <a:lumMod val="95000"/>
                  </a:schemeClr>
                </a:solidFill>
                <a:latin typeface="Harlow Solid Italic" panose="04030604020F02020D02" pitchFamily="82" charset="0"/>
              </a:rPr>
              <a:t> and </a:t>
            </a:r>
            <a:r>
              <a:rPr lang="en-US" b="1" dirty="0" err="1" smtClean="0">
                <a:solidFill>
                  <a:schemeClr val="bg1">
                    <a:lumMod val="95000"/>
                  </a:schemeClr>
                </a:solidFill>
                <a:latin typeface="Harlow Solid Italic" panose="04030604020F02020D02" pitchFamily="82" charset="0"/>
              </a:rPr>
              <a:t>view_books</a:t>
            </a:r>
            <a:r>
              <a:rPr lang="en-US" b="1" dirty="0" smtClean="0">
                <a:solidFill>
                  <a:schemeClr val="bg1">
                    <a:lumMod val="95000"/>
                  </a:schemeClr>
                </a:solidFill>
                <a:latin typeface="Harlow Solid Italic" panose="04030604020F02020D02" pitchFamily="82" charset="0"/>
              </a:rPr>
              <a:t> function</a:t>
            </a:r>
            <a:endParaRPr lang="en-IN" b="1" dirty="0">
              <a:solidFill>
                <a:schemeClr val="bg1">
                  <a:lumMod val="95000"/>
                </a:schemeClr>
              </a:solidFill>
              <a:latin typeface="Harlow Solid Italic" panose="04030604020F02020D02" pitchFamily="82" charset="0"/>
            </a:endParaRPr>
          </a:p>
        </p:txBody>
      </p:sp>
      <p:sp>
        <p:nvSpPr>
          <p:cNvPr id="3" name="Content Placeholder 2"/>
          <p:cNvSpPr>
            <a:spLocks noGrp="1"/>
          </p:cNvSpPr>
          <p:nvPr>
            <p:ph type="body" idx="1"/>
          </p:nvPr>
        </p:nvSpPr>
        <p:spPr>
          <a:xfrm>
            <a:off x="457200" y="2924944"/>
            <a:ext cx="8229600" cy="3399656"/>
          </a:xfrm>
        </p:spPr>
        <p:txBody>
          <a:bodyPr>
            <a:normAutofit/>
          </a:bodyPr>
          <a:lstStyle/>
          <a:p>
            <a:pPr>
              <a:buFont typeface="Arial" pitchFamily="34" charset="0"/>
              <a:buChar char="•"/>
            </a:pPr>
            <a:r>
              <a:rPr lang="en-US" sz="2400" dirty="0" smtClean="0">
                <a:solidFill>
                  <a:schemeClr val="bg1">
                    <a:lumMod val="95000"/>
                  </a:schemeClr>
                </a:solidFill>
                <a:latin typeface="Book Antiqua" panose="02040602050305030304" pitchFamily="18" charset="0"/>
              </a:rPr>
              <a:t>    </a:t>
            </a:r>
            <a:r>
              <a:rPr lang="en-US" sz="2400" dirty="0" err="1" smtClean="0">
                <a:solidFill>
                  <a:schemeClr val="bg1">
                    <a:lumMod val="95000"/>
                  </a:schemeClr>
                </a:solidFill>
                <a:latin typeface="Book Antiqua" panose="02040602050305030304" pitchFamily="18" charset="0"/>
              </a:rPr>
              <a:t>add_books</a:t>
            </a:r>
            <a:r>
              <a:rPr lang="en-US" sz="2400" dirty="0" smtClean="0">
                <a:solidFill>
                  <a:schemeClr val="bg1">
                    <a:lumMod val="95000"/>
                  </a:schemeClr>
                </a:solidFill>
                <a:latin typeface="Book Antiqua" panose="02040602050305030304" pitchFamily="18" charset="0"/>
              </a:rPr>
              <a:t>  function </a:t>
            </a:r>
            <a:r>
              <a:rPr lang="en-US" sz="2400" dirty="0">
                <a:solidFill>
                  <a:schemeClr val="bg1">
                    <a:lumMod val="95000"/>
                  </a:schemeClr>
                </a:solidFill>
                <a:latin typeface="Book Antiqua" panose="02040602050305030304" pitchFamily="18" charset="0"/>
              </a:rPr>
              <a:t>opens the binary file in append mode and writes the book and </a:t>
            </a:r>
            <a:r>
              <a:rPr lang="en-US" sz="2400" dirty="0" smtClean="0">
                <a:solidFill>
                  <a:schemeClr val="bg1">
                    <a:lumMod val="95000"/>
                  </a:schemeClr>
                </a:solidFill>
                <a:latin typeface="Book Antiqua" panose="02040602050305030304" pitchFamily="18" charset="0"/>
              </a:rPr>
              <a:t>its details. Once you enter a detail it stores in the file but did not delete the previous record.</a:t>
            </a:r>
          </a:p>
          <a:p>
            <a:endParaRPr lang="en-US" sz="2400" dirty="0" smtClean="0">
              <a:solidFill>
                <a:schemeClr val="bg1">
                  <a:lumMod val="95000"/>
                </a:schemeClr>
              </a:solidFill>
              <a:latin typeface="Book Antiqua" panose="02040602050305030304" pitchFamily="18" charset="0"/>
            </a:endParaRPr>
          </a:p>
          <a:p>
            <a:pPr>
              <a:buFont typeface="Arial" pitchFamily="34" charset="0"/>
              <a:buChar char="•"/>
            </a:pPr>
            <a:r>
              <a:rPr lang="en-US" sz="2400" dirty="0" smtClean="0">
                <a:solidFill>
                  <a:schemeClr val="bg1">
                    <a:lumMod val="95000"/>
                  </a:schemeClr>
                </a:solidFill>
                <a:latin typeface="Book Antiqua" panose="02040602050305030304" pitchFamily="18" charset="0"/>
              </a:rPr>
              <a:t>    </a:t>
            </a:r>
            <a:r>
              <a:rPr lang="en-US" sz="2400" dirty="0" err="1" smtClean="0">
                <a:solidFill>
                  <a:schemeClr val="bg1">
                    <a:lumMod val="95000"/>
                  </a:schemeClr>
                </a:solidFill>
                <a:latin typeface="Book Antiqua" panose="02040602050305030304" pitchFamily="18" charset="0"/>
              </a:rPr>
              <a:t>view_books</a:t>
            </a:r>
            <a:r>
              <a:rPr lang="en-US" sz="2400" dirty="0" smtClean="0">
                <a:solidFill>
                  <a:schemeClr val="bg1">
                    <a:lumMod val="95000"/>
                  </a:schemeClr>
                </a:solidFill>
                <a:latin typeface="Book Antiqua" panose="02040602050305030304" pitchFamily="18" charset="0"/>
              </a:rPr>
              <a:t> function opens </a:t>
            </a:r>
            <a:r>
              <a:rPr lang="en-US" sz="2400" dirty="0">
                <a:solidFill>
                  <a:schemeClr val="bg1">
                    <a:lumMod val="95000"/>
                  </a:schemeClr>
                </a:solidFill>
                <a:latin typeface="Book Antiqua" panose="02040602050305030304" pitchFamily="18" charset="0"/>
              </a:rPr>
              <a:t>the file in reading mode and read and display all the stored book details. If there is no book available in the records, then it displays the message record is empty.</a:t>
            </a:r>
          </a:p>
          <a:p>
            <a:endParaRPr lang="en-IN" sz="2400" dirty="0">
              <a:latin typeface="Forte" panose="03060902040502070203" pitchFamily="66"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340768"/>
            <a:ext cx="7200800" cy="1070992"/>
          </a:xfrm>
        </p:spPr>
        <p:txBody>
          <a:bodyPr>
            <a:prstTxWarp prst="textPlain">
              <a:avLst/>
            </a:prstTxWarp>
          </a:bodyPr>
          <a:lstStyle/>
          <a:p>
            <a:r>
              <a:rPr lang="en-US" sz="5400" b="1" dirty="0">
                <a:solidFill>
                  <a:schemeClr val="bg1">
                    <a:lumMod val="95000"/>
                  </a:schemeClr>
                </a:solidFill>
                <a:latin typeface="Harlow Solid Italic" panose="04030604020F02020D02" pitchFamily="82" charset="0"/>
              </a:rPr>
              <a:t>Use </a:t>
            </a:r>
            <a:r>
              <a:rPr lang="en-US" sz="5400" b="1" dirty="0" smtClean="0">
                <a:solidFill>
                  <a:schemeClr val="bg1">
                    <a:lumMod val="95000"/>
                  </a:schemeClr>
                </a:solidFill>
                <a:latin typeface="Harlow Solid Italic" panose="04030604020F02020D02" pitchFamily="82" charset="0"/>
              </a:rPr>
              <a:t>of </a:t>
            </a:r>
            <a:r>
              <a:rPr lang="en-US" sz="5400" dirty="0">
                <a:solidFill>
                  <a:schemeClr val="bg1">
                    <a:lumMod val="95000"/>
                  </a:schemeClr>
                </a:solidFill>
                <a:latin typeface="Harlow Solid Italic" panose="04030604020F02020D02" pitchFamily="82" charset="0"/>
              </a:rPr>
              <a:t>Search </a:t>
            </a:r>
            <a:r>
              <a:rPr lang="en-US" sz="5400" dirty="0" smtClean="0">
                <a:solidFill>
                  <a:schemeClr val="bg1">
                    <a:lumMod val="95000"/>
                  </a:schemeClr>
                </a:solidFill>
                <a:latin typeface="Harlow Solid Italic" panose="04030604020F02020D02" pitchFamily="82" charset="0"/>
              </a:rPr>
              <a:t>Books case</a:t>
            </a:r>
            <a:endParaRPr lang="en-IN" dirty="0">
              <a:solidFill>
                <a:schemeClr val="bg1">
                  <a:lumMod val="95000"/>
                </a:schemeClr>
              </a:solidFill>
              <a:latin typeface="Harlow Solid Italic" panose="04030604020F02020D02" pitchFamily="82" charset="0"/>
            </a:endParaRPr>
          </a:p>
        </p:txBody>
      </p:sp>
      <p:sp>
        <p:nvSpPr>
          <p:cNvPr id="3" name="Content Placeholder 2"/>
          <p:cNvSpPr>
            <a:spLocks noGrp="1"/>
          </p:cNvSpPr>
          <p:nvPr>
            <p:ph type="body" idx="1"/>
          </p:nvPr>
        </p:nvSpPr>
        <p:spPr>
          <a:xfrm>
            <a:off x="529208" y="2852936"/>
            <a:ext cx="8229600" cy="3046988"/>
          </a:xfrm>
        </p:spPr>
        <p:txBody>
          <a:bodyPr/>
          <a:lstStyle/>
          <a:p>
            <a:pPr>
              <a:buFont typeface="Arial" pitchFamily="34" charset="0"/>
              <a:buChar char="•"/>
            </a:pPr>
            <a:r>
              <a:rPr lang="en-US" sz="3000" dirty="0" smtClean="0">
                <a:solidFill>
                  <a:schemeClr val="bg1">
                    <a:lumMod val="95000"/>
                  </a:schemeClr>
                </a:solidFill>
              </a:rPr>
              <a:t>  Search Books case </a:t>
            </a:r>
            <a:r>
              <a:rPr lang="en-US" sz="3000" dirty="0">
                <a:solidFill>
                  <a:schemeClr val="bg1">
                    <a:lumMod val="95000"/>
                  </a:schemeClr>
                </a:solidFill>
              </a:rPr>
              <a:t>opens the binary file in reading mode and asks the user to </a:t>
            </a:r>
            <a:r>
              <a:rPr lang="en-US" sz="3000" dirty="0" smtClean="0">
                <a:solidFill>
                  <a:schemeClr val="bg1">
                    <a:lumMod val="95000"/>
                  </a:schemeClr>
                </a:solidFill>
              </a:rPr>
              <a:t>enter either </a:t>
            </a:r>
            <a:r>
              <a:rPr lang="en-US" sz="3000" dirty="0">
                <a:solidFill>
                  <a:schemeClr val="bg1">
                    <a:lumMod val="95000"/>
                  </a:schemeClr>
                </a:solidFill>
              </a:rPr>
              <a:t>the book </a:t>
            </a:r>
            <a:r>
              <a:rPr lang="en-US" sz="3000" dirty="0" smtClean="0">
                <a:solidFill>
                  <a:schemeClr val="bg1">
                    <a:lumMod val="95000"/>
                  </a:schemeClr>
                </a:solidFill>
              </a:rPr>
              <a:t>id or book name </a:t>
            </a:r>
            <a:r>
              <a:rPr lang="en-US" sz="3000" dirty="0">
                <a:solidFill>
                  <a:schemeClr val="bg1">
                    <a:lumMod val="95000"/>
                  </a:schemeClr>
                </a:solidFill>
              </a:rPr>
              <a:t>which </a:t>
            </a:r>
            <a:r>
              <a:rPr lang="en-US" sz="3000" dirty="0" smtClean="0">
                <a:solidFill>
                  <a:schemeClr val="bg1">
                    <a:lumMod val="95000"/>
                  </a:schemeClr>
                </a:solidFill>
              </a:rPr>
              <a:t>user wants </a:t>
            </a:r>
            <a:r>
              <a:rPr lang="en-US" sz="3000" dirty="0">
                <a:solidFill>
                  <a:schemeClr val="bg1">
                    <a:lumMod val="95000"/>
                  </a:schemeClr>
                </a:solidFill>
              </a:rPr>
              <a:t>to search.  </a:t>
            </a:r>
            <a:endParaRPr lang="en-US" sz="3000" dirty="0" smtClean="0">
              <a:solidFill>
                <a:schemeClr val="bg1">
                  <a:lumMod val="95000"/>
                </a:schemeClr>
              </a:solidFill>
            </a:endParaRPr>
          </a:p>
          <a:p>
            <a:endParaRPr lang="en-US" sz="3000" dirty="0" smtClean="0">
              <a:solidFill>
                <a:schemeClr val="bg1">
                  <a:lumMod val="95000"/>
                </a:schemeClr>
              </a:solidFill>
            </a:endParaRPr>
          </a:p>
          <a:p>
            <a:pPr>
              <a:buFont typeface="Arial" pitchFamily="34" charset="0"/>
              <a:buChar char="•"/>
            </a:pPr>
            <a:r>
              <a:rPr lang="en-US" sz="3000" dirty="0" smtClean="0">
                <a:solidFill>
                  <a:schemeClr val="bg1">
                    <a:lumMod val="95000"/>
                  </a:schemeClr>
                </a:solidFill>
              </a:rPr>
              <a:t>  If </a:t>
            </a:r>
            <a:r>
              <a:rPr lang="en-US" sz="3000" dirty="0">
                <a:solidFill>
                  <a:schemeClr val="bg1">
                    <a:lumMod val="95000"/>
                  </a:schemeClr>
                </a:solidFill>
              </a:rPr>
              <a:t>the book is </a:t>
            </a:r>
            <a:r>
              <a:rPr lang="en-US" sz="3000" dirty="0" smtClean="0">
                <a:solidFill>
                  <a:schemeClr val="bg1">
                    <a:lumMod val="95000"/>
                  </a:schemeClr>
                </a:solidFill>
              </a:rPr>
              <a:t> </a:t>
            </a:r>
            <a:r>
              <a:rPr lang="en-US" sz="3000" dirty="0">
                <a:solidFill>
                  <a:schemeClr val="bg1">
                    <a:lumMod val="95000"/>
                  </a:schemeClr>
                </a:solidFill>
              </a:rPr>
              <a:t>available in the list, it </a:t>
            </a:r>
            <a:r>
              <a:rPr lang="en-US" sz="3000" dirty="0" smtClean="0">
                <a:solidFill>
                  <a:schemeClr val="bg1">
                    <a:lumMod val="95000"/>
                  </a:schemeClr>
                </a:solidFill>
              </a:rPr>
              <a:t>will show </a:t>
            </a:r>
            <a:r>
              <a:rPr lang="en-US" sz="3000" dirty="0">
                <a:solidFill>
                  <a:schemeClr val="bg1">
                    <a:lumMod val="95000"/>
                  </a:schemeClr>
                </a:solidFill>
              </a:rPr>
              <a:t>the </a:t>
            </a:r>
            <a:r>
              <a:rPr lang="en-US" sz="3000" dirty="0" smtClean="0">
                <a:solidFill>
                  <a:schemeClr val="bg1">
                    <a:lumMod val="95000"/>
                  </a:schemeClr>
                </a:solidFill>
              </a:rPr>
              <a:t>details of the book.</a:t>
            </a:r>
            <a:endParaRPr lang="en-US" sz="3000" dirty="0">
              <a:solidFill>
                <a:schemeClr val="bg1">
                  <a:lumMod val="95000"/>
                </a:schemeClr>
              </a:solidFill>
            </a:endParaRPr>
          </a:p>
          <a:p>
            <a:endParaRPr lang="en-IN" dirty="0"/>
          </a:p>
        </p:txBody>
      </p:sp>
    </p:spTree>
    <p:extLst>
      <p:ext uri="{BB962C8B-B14F-4D97-AF65-F5344CB8AC3E}">
        <p14:creationId xmlns:p14="http://schemas.microsoft.com/office/powerpoint/2010/main" xmlns="" val="1539727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980728"/>
            <a:ext cx="6984776" cy="866360"/>
          </a:xfrm>
        </p:spPr>
        <p:txBody>
          <a:bodyPr>
            <a:prstTxWarp prst="textPlain">
              <a:avLst/>
            </a:prstTxWarp>
            <a:normAutofit/>
          </a:bodyPr>
          <a:lstStyle/>
          <a:p>
            <a:pPr algn="ctr"/>
            <a:r>
              <a:rPr lang="en-US" b="1" dirty="0">
                <a:solidFill>
                  <a:schemeClr val="bg1">
                    <a:lumMod val="95000"/>
                  </a:schemeClr>
                </a:solidFill>
                <a:latin typeface="Harlow Solid Italic" panose="04030604020F02020D02" pitchFamily="82" charset="0"/>
              </a:rPr>
              <a:t>Use of </a:t>
            </a:r>
            <a:r>
              <a:rPr lang="en-US" b="1" dirty="0" err="1" smtClean="0">
                <a:solidFill>
                  <a:schemeClr val="bg1">
                    <a:lumMod val="95000"/>
                  </a:schemeClr>
                </a:solidFill>
                <a:latin typeface="Harlow Solid Italic" panose="04030604020F02020D02" pitchFamily="82" charset="0"/>
              </a:rPr>
              <a:t>issue_books</a:t>
            </a:r>
            <a:r>
              <a:rPr lang="en-US" b="1" dirty="0" smtClean="0">
                <a:solidFill>
                  <a:schemeClr val="bg1">
                    <a:lumMod val="95000"/>
                  </a:schemeClr>
                </a:solidFill>
                <a:latin typeface="Harlow Solid Italic" panose="04030604020F02020D02" pitchFamily="82" charset="0"/>
              </a:rPr>
              <a:t> function</a:t>
            </a:r>
            <a:endParaRPr lang="en-IN" dirty="0">
              <a:solidFill>
                <a:schemeClr val="bg1">
                  <a:lumMod val="95000"/>
                </a:schemeClr>
              </a:solidFill>
            </a:endParaRPr>
          </a:p>
        </p:txBody>
      </p:sp>
      <p:sp>
        <p:nvSpPr>
          <p:cNvPr id="3" name="Content Placeholder 2"/>
          <p:cNvSpPr>
            <a:spLocks noGrp="1"/>
          </p:cNvSpPr>
          <p:nvPr>
            <p:ph type="body" idx="1"/>
          </p:nvPr>
        </p:nvSpPr>
        <p:spPr>
          <a:xfrm>
            <a:off x="755576" y="2132856"/>
            <a:ext cx="7632848" cy="3724096"/>
          </a:xfrm>
        </p:spPr>
        <p:txBody>
          <a:bodyPr/>
          <a:lstStyle/>
          <a:p>
            <a:pPr>
              <a:buFont typeface="Arial" pitchFamily="34" charset="0"/>
              <a:buChar char="•"/>
            </a:pPr>
            <a:r>
              <a:rPr lang="en-US" sz="2800" dirty="0" smtClean="0">
                <a:solidFill>
                  <a:schemeClr val="bg1">
                    <a:lumMod val="95000"/>
                  </a:schemeClr>
                </a:solidFill>
                <a:latin typeface="Book Antiqua" panose="02040602050305030304" pitchFamily="18" charset="0"/>
              </a:rPr>
              <a:t>  </a:t>
            </a:r>
            <a:r>
              <a:rPr lang="en-US" sz="2800" dirty="0" err="1" smtClean="0">
                <a:solidFill>
                  <a:schemeClr val="bg1">
                    <a:lumMod val="95000"/>
                  </a:schemeClr>
                </a:solidFill>
                <a:latin typeface="Book Antiqua" panose="02040602050305030304" pitchFamily="18" charset="0"/>
              </a:rPr>
              <a:t>issue_books</a:t>
            </a:r>
            <a:r>
              <a:rPr lang="en-US" sz="2800" dirty="0" smtClean="0">
                <a:solidFill>
                  <a:schemeClr val="bg1">
                    <a:lumMod val="95000"/>
                  </a:schemeClr>
                </a:solidFill>
                <a:latin typeface="Book Antiqua" panose="02040602050305030304" pitchFamily="18" charset="0"/>
              </a:rPr>
              <a:t>  </a:t>
            </a:r>
            <a:r>
              <a:rPr lang="en-US" sz="2800" dirty="0">
                <a:solidFill>
                  <a:schemeClr val="bg1">
                    <a:lumMod val="95000"/>
                  </a:schemeClr>
                </a:solidFill>
                <a:latin typeface="Book Antiqua" panose="02040602050305030304" pitchFamily="18" charset="0"/>
              </a:rPr>
              <a:t>function opens the binary file in append mode and writes the book and </a:t>
            </a:r>
            <a:r>
              <a:rPr lang="en-US" sz="2800" dirty="0" smtClean="0">
                <a:solidFill>
                  <a:schemeClr val="bg1">
                    <a:lumMod val="95000"/>
                  </a:schemeClr>
                </a:solidFill>
                <a:latin typeface="Book Antiqua" panose="02040602050305030304" pitchFamily="18" charset="0"/>
              </a:rPr>
              <a:t>student details</a:t>
            </a:r>
            <a:r>
              <a:rPr lang="en-US" sz="2800" dirty="0">
                <a:solidFill>
                  <a:schemeClr val="bg1">
                    <a:lumMod val="95000"/>
                  </a:schemeClr>
                </a:solidFill>
                <a:latin typeface="Book Antiqua" panose="02040602050305030304" pitchFamily="18" charset="0"/>
              </a:rPr>
              <a:t>. </a:t>
            </a:r>
            <a:endParaRPr lang="en-US" sz="2800" dirty="0" smtClean="0">
              <a:solidFill>
                <a:schemeClr val="bg1">
                  <a:lumMod val="95000"/>
                </a:schemeClr>
              </a:solidFill>
              <a:latin typeface="Book Antiqua" panose="02040602050305030304" pitchFamily="18" charset="0"/>
            </a:endParaRPr>
          </a:p>
          <a:p>
            <a:pPr>
              <a:buFont typeface="Arial" pitchFamily="34" charset="0"/>
              <a:buChar char="•"/>
            </a:pPr>
            <a:r>
              <a:rPr lang="en-US" sz="2800" dirty="0" smtClean="0">
                <a:solidFill>
                  <a:schemeClr val="bg1">
                    <a:lumMod val="95000"/>
                  </a:schemeClr>
                </a:solidFill>
                <a:latin typeface="Book Antiqua" panose="02040602050305030304" pitchFamily="18" charset="0"/>
              </a:rPr>
              <a:t>  Once </a:t>
            </a:r>
            <a:r>
              <a:rPr lang="en-US" sz="2800" dirty="0">
                <a:solidFill>
                  <a:schemeClr val="bg1">
                    <a:lumMod val="95000"/>
                  </a:schemeClr>
                </a:solidFill>
                <a:latin typeface="Book Antiqua" panose="02040602050305030304" pitchFamily="18" charset="0"/>
              </a:rPr>
              <a:t>you enter a detail it stores in the file but did not delete the previous record</a:t>
            </a:r>
            <a:r>
              <a:rPr lang="en-US" sz="2800" dirty="0" smtClean="0">
                <a:solidFill>
                  <a:schemeClr val="bg1">
                    <a:lumMod val="95000"/>
                  </a:schemeClr>
                </a:solidFill>
                <a:latin typeface="Book Antiqua" panose="02040602050305030304" pitchFamily="18" charset="0"/>
              </a:rPr>
              <a:t>.</a:t>
            </a:r>
          </a:p>
          <a:p>
            <a:pPr>
              <a:buFont typeface="Arial" pitchFamily="34" charset="0"/>
              <a:buChar char="•"/>
            </a:pPr>
            <a:r>
              <a:rPr lang="en-US" sz="2800" dirty="0" smtClean="0">
                <a:solidFill>
                  <a:schemeClr val="bg1">
                    <a:lumMod val="95000"/>
                  </a:schemeClr>
                </a:solidFill>
                <a:latin typeface="Book Antiqua" panose="02040602050305030304" pitchFamily="18" charset="0"/>
              </a:rPr>
              <a:t>  Once the book is issued it tells that when the books is to be return and rent for the book to be issued.</a:t>
            </a:r>
            <a:endParaRPr lang="en-US" sz="2800" dirty="0">
              <a:solidFill>
                <a:schemeClr val="bg1">
                  <a:lumMod val="95000"/>
                </a:schemeClr>
              </a:solidFill>
              <a:latin typeface="Book Antiqua" panose="02040602050305030304" pitchFamily="18" charset="0"/>
            </a:endParaRPr>
          </a:p>
          <a:p>
            <a:pPr>
              <a:buFont typeface="Arial" pitchFamily="34" charset="0"/>
              <a:buChar char="•"/>
            </a:pPr>
            <a:endParaRPr lang="en-IN" dirty="0">
              <a:solidFill>
                <a:schemeClr val="bg1">
                  <a:lumMod val="95000"/>
                </a:schemeClr>
              </a:solidFill>
            </a:endParaRPr>
          </a:p>
        </p:txBody>
      </p:sp>
    </p:spTree>
    <p:extLst>
      <p:ext uri="{BB962C8B-B14F-4D97-AF65-F5344CB8AC3E}">
        <p14:creationId xmlns:p14="http://schemas.microsoft.com/office/powerpoint/2010/main" xmlns="" val="1774842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C573D2"/>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750</TotalTime>
  <Words>725</Words>
  <Application>Microsoft Office PowerPoint</Application>
  <PresentationFormat>On-screen Show (4:3)</PresentationFormat>
  <Paragraphs>92</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Theme1</vt:lpstr>
      <vt:lpstr>Slide 1</vt:lpstr>
      <vt:lpstr>CONTENTS OF THE PROJECT</vt:lpstr>
      <vt:lpstr>Slide 3</vt:lpstr>
      <vt:lpstr>INTRODUCTION TO  LIBRARY MANAGEMENT SYSTEM</vt:lpstr>
      <vt:lpstr>Slide 5</vt:lpstr>
      <vt:lpstr>MODULES</vt:lpstr>
      <vt:lpstr>Use of add_books and view_books function</vt:lpstr>
      <vt:lpstr>Use of Search Books case</vt:lpstr>
      <vt:lpstr>Use of issue_books function</vt:lpstr>
      <vt:lpstr>Use of update_books function</vt:lpstr>
      <vt:lpstr>Use of students_details function</vt:lpstr>
      <vt:lpstr>Use of  change_password  function</vt:lpstr>
      <vt:lpstr>Use of  tested function</vt:lpstr>
      <vt:lpstr>Slide 14</vt:lpstr>
      <vt:lpstr>       </vt:lpstr>
      <vt:lpstr>Slide 16</vt:lpstr>
      <vt:lpstr>Slide 17</vt:lpstr>
      <vt:lpstr>                    </vt:lpstr>
      <vt:lpstr>                  </vt:lpstr>
      <vt:lpstr>Slide 20</vt:lpstr>
      <vt:lpstr>Slide 21</vt:lpstr>
      <vt:lpstr>                                              </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PRESENTATION ON “THERMAL        IMAGING SYSTEMS.”</dc:title>
  <dc:creator>tejan chaudhary</dc:creator>
  <cp:lastModifiedBy>Nathani</cp:lastModifiedBy>
  <cp:revision>82</cp:revision>
  <dcterms:created xsi:type="dcterms:W3CDTF">2006-08-16T00:00:00Z</dcterms:created>
  <dcterms:modified xsi:type="dcterms:W3CDTF">2022-02-02T06:54:09Z</dcterms:modified>
</cp:coreProperties>
</file>