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8" r:id="rId2"/>
    <p:sldId id="270" r:id="rId3"/>
    <p:sldId id="274" r:id="rId4"/>
    <p:sldId id="275" r:id="rId5"/>
    <p:sldId id="272" r:id="rId6"/>
    <p:sldId id="260" r:id="rId7"/>
    <p:sldId id="284" r:id="rId8"/>
    <p:sldId id="281" r:id="rId9"/>
    <p:sldId id="285" r:id="rId10"/>
    <p:sldId id="282" r:id="rId11"/>
    <p:sldId id="286" r:id="rId12"/>
    <p:sldId id="287" r:id="rId13"/>
    <p:sldId id="288" r:id="rId14"/>
    <p:sldId id="271" r:id="rId15"/>
    <p:sldId id="273" r:id="rId16"/>
    <p:sldId id="279" r:id="rId17"/>
    <p:sldId id="276"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9D1B5"/>
    <a:srgbClr val="FFC698"/>
    <a:srgbClr val="F5EAD7"/>
    <a:srgbClr val="6D5A00"/>
    <a:srgbClr val="000000"/>
    <a:srgbClr val="333F4F"/>
    <a:srgbClr val="ECC2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DC88791-7FDC-4BF8-9B51-3FD37766C1F8}" type="datetimeFigureOut">
              <a:rPr lang="en-IN" smtClean="0"/>
              <a:t>18-05-2025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6287F00-CC62-430B-BC19-3A93FD3966C0}" type="slidenum">
              <a:rPr lang="en-IN" smtClean="0"/>
              <a:t>‹#›</a:t>
            </a:fld>
            <a:endParaRPr lang="en-IN"/>
          </a:p>
        </p:txBody>
      </p:sp>
    </p:spTree>
    <p:extLst>
      <p:ext uri="{BB962C8B-B14F-4D97-AF65-F5344CB8AC3E}">
        <p14:creationId xmlns:p14="http://schemas.microsoft.com/office/powerpoint/2010/main" val="296674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88791-7FDC-4BF8-9B51-3FD37766C1F8}"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7F00-CC62-430B-BC19-3A93FD3966C0}" type="slidenum">
              <a:rPr lang="en-IN" smtClean="0"/>
              <a:t>‹#›</a:t>
            </a:fld>
            <a:endParaRPr lang="en-IN"/>
          </a:p>
        </p:txBody>
      </p:sp>
    </p:spTree>
    <p:extLst>
      <p:ext uri="{BB962C8B-B14F-4D97-AF65-F5344CB8AC3E}">
        <p14:creationId xmlns:p14="http://schemas.microsoft.com/office/powerpoint/2010/main" val="209922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88791-7FDC-4BF8-9B51-3FD37766C1F8}"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7F00-CC62-430B-BC19-3A93FD3966C0}" type="slidenum">
              <a:rPr lang="en-IN" smtClean="0"/>
              <a:t>‹#›</a:t>
            </a:fld>
            <a:endParaRPr lang="en-IN"/>
          </a:p>
        </p:txBody>
      </p:sp>
    </p:spTree>
    <p:extLst>
      <p:ext uri="{BB962C8B-B14F-4D97-AF65-F5344CB8AC3E}">
        <p14:creationId xmlns:p14="http://schemas.microsoft.com/office/powerpoint/2010/main" val="23493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88791-7FDC-4BF8-9B51-3FD37766C1F8}"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7F00-CC62-430B-BC19-3A93FD3966C0}" type="slidenum">
              <a:rPr lang="en-IN" smtClean="0"/>
              <a:t>‹#›</a:t>
            </a:fld>
            <a:endParaRPr lang="en-IN"/>
          </a:p>
        </p:txBody>
      </p:sp>
    </p:spTree>
    <p:extLst>
      <p:ext uri="{BB962C8B-B14F-4D97-AF65-F5344CB8AC3E}">
        <p14:creationId xmlns:p14="http://schemas.microsoft.com/office/powerpoint/2010/main" val="188973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88791-7FDC-4BF8-9B51-3FD37766C1F8}"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7F00-CC62-430B-BC19-3A93FD3966C0}" type="slidenum">
              <a:rPr lang="en-IN" smtClean="0"/>
              <a:t>‹#›</a:t>
            </a:fld>
            <a:endParaRPr lang="en-IN"/>
          </a:p>
        </p:txBody>
      </p:sp>
    </p:spTree>
    <p:extLst>
      <p:ext uri="{BB962C8B-B14F-4D97-AF65-F5344CB8AC3E}">
        <p14:creationId xmlns:p14="http://schemas.microsoft.com/office/powerpoint/2010/main" val="353675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C88791-7FDC-4BF8-9B51-3FD37766C1F8}"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87F00-CC62-430B-BC19-3A93FD3966C0}" type="slidenum">
              <a:rPr lang="en-IN" smtClean="0"/>
              <a:t>‹#›</a:t>
            </a:fld>
            <a:endParaRPr lang="en-IN"/>
          </a:p>
        </p:txBody>
      </p:sp>
    </p:spTree>
    <p:extLst>
      <p:ext uri="{BB962C8B-B14F-4D97-AF65-F5344CB8AC3E}">
        <p14:creationId xmlns:p14="http://schemas.microsoft.com/office/powerpoint/2010/main" val="115505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C88791-7FDC-4BF8-9B51-3FD37766C1F8}" type="datetimeFigureOut">
              <a:rPr lang="en-IN" smtClean="0"/>
              <a:t>18-05-2025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287F00-CC62-430B-BC19-3A93FD3966C0}" type="slidenum">
              <a:rPr lang="en-IN" smtClean="0"/>
              <a:t>‹#›</a:t>
            </a:fld>
            <a:endParaRPr lang="en-IN"/>
          </a:p>
        </p:txBody>
      </p:sp>
    </p:spTree>
    <p:extLst>
      <p:ext uri="{BB962C8B-B14F-4D97-AF65-F5344CB8AC3E}">
        <p14:creationId xmlns:p14="http://schemas.microsoft.com/office/powerpoint/2010/main" val="132568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C88791-7FDC-4BF8-9B51-3FD37766C1F8}" type="datetimeFigureOut">
              <a:rPr lang="en-IN" smtClean="0"/>
              <a:t>18-05-2025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287F00-CC62-430B-BC19-3A93FD3966C0}" type="slidenum">
              <a:rPr lang="en-IN" smtClean="0"/>
              <a:t>‹#›</a:t>
            </a:fld>
            <a:endParaRPr lang="en-IN"/>
          </a:p>
        </p:txBody>
      </p:sp>
    </p:spTree>
    <p:extLst>
      <p:ext uri="{BB962C8B-B14F-4D97-AF65-F5344CB8AC3E}">
        <p14:creationId xmlns:p14="http://schemas.microsoft.com/office/powerpoint/2010/main" val="394376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88791-7FDC-4BF8-9B51-3FD37766C1F8}" type="datetimeFigureOut">
              <a:rPr lang="en-IN" smtClean="0"/>
              <a:t>18-05-2025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287F00-CC62-430B-BC19-3A93FD3966C0}" type="slidenum">
              <a:rPr lang="en-IN" smtClean="0"/>
              <a:t>‹#›</a:t>
            </a:fld>
            <a:endParaRPr lang="en-IN"/>
          </a:p>
        </p:txBody>
      </p:sp>
    </p:spTree>
    <p:extLst>
      <p:ext uri="{BB962C8B-B14F-4D97-AF65-F5344CB8AC3E}">
        <p14:creationId xmlns:p14="http://schemas.microsoft.com/office/powerpoint/2010/main" val="6209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DC88791-7FDC-4BF8-9B51-3FD37766C1F8}"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6287F00-CC62-430B-BC19-3A93FD3966C0}" type="slidenum">
              <a:rPr lang="en-IN" smtClean="0"/>
              <a:t>‹#›</a:t>
            </a:fld>
            <a:endParaRPr lang="en-IN"/>
          </a:p>
        </p:txBody>
      </p:sp>
    </p:spTree>
    <p:extLst>
      <p:ext uri="{BB962C8B-B14F-4D97-AF65-F5344CB8AC3E}">
        <p14:creationId xmlns:p14="http://schemas.microsoft.com/office/powerpoint/2010/main" val="58071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DC88791-7FDC-4BF8-9B51-3FD37766C1F8}" type="datetimeFigureOut">
              <a:rPr lang="en-IN" smtClean="0"/>
              <a:t>18-05-2025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6287F00-CC62-430B-BC19-3A93FD3966C0}" type="slidenum">
              <a:rPr lang="en-IN" smtClean="0"/>
              <a:t>‹#›</a:t>
            </a:fld>
            <a:endParaRPr lang="en-IN"/>
          </a:p>
        </p:txBody>
      </p:sp>
    </p:spTree>
    <p:extLst>
      <p:ext uri="{BB962C8B-B14F-4D97-AF65-F5344CB8AC3E}">
        <p14:creationId xmlns:p14="http://schemas.microsoft.com/office/powerpoint/2010/main" val="2937411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DC88791-7FDC-4BF8-9B51-3FD37766C1F8}" type="datetimeFigureOut">
              <a:rPr lang="en-IN" smtClean="0"/>
              <a:t>18-05-2025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6287F00-CC62-430B-BC19-3A93FD3966C0}" type="slidenum">
              <a:rPr lang="en-IN" smtClean="0"/>
              <a:t>‹#›</a:t>
            </a:fld>
            <a:endParaRPr lang="en-IN"/>
          </a:p>
        </p:txBody>
      </p:sp>
    </p:spTree>
    <p:extLst>
      <p:ext uri="{BB962C8B-B14F-4D97-AF65-F5344CB8AC3E}">
        <p14:creationId xmlns:p14="http://schemas.microsoft.com/office/powerpoint/2010/main" val="194091680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9EFC-64B5-C919-C444-B202B769399D}"/>
              </a:ext>
            </a:extLst>
          </p:cNvPr>
          <p:cNvSpPr>
            <a:spLocks noGrp="1"/>
          </p:cNvSpPr>
          <p:nvPr>
            <p:ph type="title"/>
          </p:nvPr>
        </p:nvSpPr>
        <p:spPr>
          <a:xfrm>
            <a:off x="759452" y="3429000"/>
            <a:ext cx="10673096" cy="1675170"/>
          </a:xfrm>
          <a:effectLst>
            <a:innerShdw blurRad="63500" dist="50800" dir="2700000">
              <a:prstClr val="black">
                <a:alpha val="50000"/>
              </a:prstClr>
            </a:innerShdw>
          </a:effectLst>
          <a:scene3d>
            <a:camera prst="orthographicFront"/>
            <a:lightRig rig="threePt" dir="t"/>
          </a:scene3d>
          <a:sp3d>
            <a:bevelT w="152400" h="50800" prst="softRound"/>
          </a:sp3d>
        </p:spPr>
        <p:txBody>
          <a:bodyPr>
            <a:noAutofit/>
          </a:bodyPr>
          <a:lstStyle/>
          <a:p>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BANK ANALYTICS</a:t>
            </a:r>
            <a:endParaRPr lang="en-IN"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4">
            <a:extLst>
              <a:ext uri="{FF2B5EF4-FFF2-40B4-BE49-F238E27FC236}">
                <a16:creationId xmlns:a16="http://schemas.microsoft.com/office/drawing/2014/main" id="{77FB5544-6D5C-4F19-22ED-D0EDCF949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019" y="0"/>
            <a:ext cx="1877962" cy="843830"/>
          </a:xfrm>
          <a:prstGeom prst="rect">
            <a:avLst/>
          </a:prstGeom>
        </p:spPr>
      </p:pic>
      <p:sp>
        <p:nvSpPr>
          <p:cNvPr id="8" name="TextBox 7">
            <a:extLst>
              <a:ext uri="{FF2B5EF4-FFF2-40B4-BE49-F238E27FC236}">
                <a16:creationId xmlns:a16="http://schemas.microsoft.com/office/drawing/2014/main" id="{6F165C8E-B756-73E7-628A-78C176803C3E}"/>
              </a:ext>
            </a:extLst>
          </p:cNvPr>
          <p:cNvSpPr txBox="1"/>
          <p:nvPr/>
        </p:nvSpPr>
        <p:spPr>
          <a:xfrm>
            <a:off x="759452" y="2691566"/>
            <a:ext cx="3133422" cy="1107996"/>
          </a:xfrm>
          <a:prstGeom prst="rect">
            <a:avLst/>
          </a:prstGeom>
          <a:noFill/>
          <a:effectLst>
            <a:innerShdw blurRad="63500" dist="50800" dir="2700000">
              <a:prstClr val="black">
                <a:alpha val="50000"/>
              </a:prstClr>
            </a:innerShdw>
          </a:effectLst>
        </p:spPr>
        <p:txBody>
          <a:bodyPr wrap="none" rtlCol="0">
            <a:spAutoFit/>
          </a:bodyPr>
          <a:lstStyle/>
          <a:p>
            <a:r>
              <a:rPr lang="en-IN" sz="6600" dirty="0">
                <a:ln w="0"/>
                <a:effectLst>
                  <a:outerShdw blurRad="38100" dist="19050" dir="2700000" algn="tl" rotWithShape="0">
                    <a:schemeClr val="dk1">
                      <a:alpha val="40000"/>
                    </a:schemeClr>
                  </a:outerShdw>
                </a:effectLst>
              </a:rPr>
              <a:t>PROJECT</a:t>
            </a:r>
            <a:endParaRPr lang="en-IN" b="1" dirty="0"/>
          </a:p>
        </p:txBody>
      </p:sp>
      <p:sp>
        <p:nvSpPr>
          <p:cNvPr id="11" name="TextBox 10">
            <a:extLst>
              <a:ext uri="{FF2B5EF4-FFF2-40B4-BE49-F238E27FC236}">
                <a16:creationId xmlns:a16="http://schemas.microsoft.com/office/drawing/2014/main" id="{2671725E-9173-628F-BE27-410DA9FFF90C}"/>
              </a:ext>
            </a:extLst>
          </p:cNvPr>
          <p:cNvSpPr txBox="1"/>
          <p:nvPr/>
        </p:nvSpPr>
        <p:spPr>
          <a:xfrm>
            <a:off x="759452" y="5841604"/>
            <a:ext cx="3206583" cy="461665"/>
          </a:xfrm>
          <a:prstGeom prst="rect">
            <a:avLst/>
          </a:prstGeom>
          <a:noFill/>
        </p:spPr>
        <p:txBody>
          <a:bodyPr wrap="none" rtlCol="0">
            <a:spAutoFit/>
          </a:bodyPr>
          <a:lstStyle/>
          <a:p>
            <a:r>
              <a:rPr lang="en-IN" sz="2400" b="1" dirty="0"/>
              <a:t>BY HARIOM CHAUDHARY</a:t>
            </a:r>
          </a:p>
        </p:txBody>
      </p:sp>
    </p:spTree>
    <p:extLst>
      <p:ext uri="{BB962C8B-B14F-4D97-AF65-F5344CB8AC3E}">
        <p14:creationId xmlns:p14="http://schemas.microsoft.com/office/powerpoint/2010/main" val="388810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86A227-14BD-A638-46EE-F0EB73676ED2}"/>
              </a:ext>
            </a:extLst>
          </p:cNvPr>
          <p:cNvPicPr>
            <a:picLocks noChangeAspect="1"/>
          </p:cNvPicPr>
          <p:nvPr/>
        </p:nvPicPr>
        <p:blipFill>
          <a:blip r:embed="rId2">
            <a:extLst>
              <a:ext uri="{28A0092B-C50C-407E-A947-70E740481C1C}">
                <a14:useLocalDpi xmlns:a14="http://schemas.microsoft.com/office/drawing/2010/main" val="0"/>
              </a:ext>
            </a:extLst>
          </a:blip>
          <a:srcRect l="7817" t="34265" r="7063" b="33477"/>
          <a:stretch/>
        </p:blipFill>
        <p:spPr>
          <a:xfrm>
            <a:off x="0" y="0"/>
            <a:ext cx="3180059" cy="904568"/>
          </a:xfrm>
          <a:prstGeom prst="rect">
            <a:avLst/>
          </a:prstGeom>
        </p:spPr>
      </p:pic>
      <p:pic>
        <p:nvPicPr>
          <p:cNvPr id="5" name="Picture 4">
            <a:extLst>
              <a:ext uri="{FF2B5EF4-FFF2-40B4-BE49-F238E27FC236}">
                <a16:creationId xmlns:a16="http://schemas.microsoft.com/office/drawing/2014/main" id="{3FFF05CF-0A7B-4494-9937-D26879645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7" y="1360103"/>
            <a:ext cx="9006348" cy="4550082"/>
          </a:xfrm>
          <a:prstGeom prst="rect">
            <a:avLst/>
          </a:prstGeom>
        </p:spPr>
      </p:pic>
      <p:sp>
        <p:nvSpPr>
          <p:cNvPr id="6" name="TextBox 5">
            <a:extLst>
              <a:ext uri="{FF2B5EF4-FFF2-40B4-BE49-F238E27FC236}">
                <a16:creationId xmlns:a16="http://schemas.microsoft.com/office/drawing/2014/main" id="{EC4D8AAB-8378-60F9-05C3-0F4D1C95B992}"/>
              </a:ext>
            </a:extLst>
          </p:cNvPr>
          <p:cNvSpPr txBox="1"/>
          <p:nvPr/>
        </p:nvSpPr>
        <p:spPr>
          <a:xfrm>
            <a:off x="9222659" y="1490007"/>
            <a:ext cx="2851354" cy="3877985"/>
          </a:xfrm>
          <a:prstGeom prst="rect">
            <a:avLst/>
          </a:prstGeom>
          <a:solidFill>
            <a:srgbClr val="F9D1B5"/>
          </a:solidFill>
        </p:spPr>
        <p:txBody>
          <a:bodyPr wrap="square" rtlCol="0">
            <a:spAutoFit/>
          </a:bodyPr>
          <a:lstStyle/>
          <a:p>
            <a:r>
              <a:rPr lang="en-US" sz="2400" b="1" u="sng" dirty="0">
                <a:solidFill>
                  <a:srgbClr val="7030A0"/>
                </a:solidFill>
              </a:rPr>
              <a:t>Features-</a:t>
            </a:r>
          </a:p>
          <a:p>
            <a:endParaRPr lang="en-US" u="sng" dirty="0">
              <a:solidFill>
                <a:srgbClr val="7030A0"/>
              </a:solidFill>
            </a:endParaRPr>
          </a:p>
          <a:p>
            <a:pPr marL="285750" indent="-285750">
              <a:buFont typeface="Arial" panose="020B0604020202020204" pitchFamily="34" charset="0"/>
              <a:buChar char="•"/>
            </a:pPr>
            <a:r>
              <a:rPr lang="en-US" sz="1600" b="1" dirty="0">
                <a:solidFill>
                  <a:srgbClr val="7030A0"/>
                </a:solidFill>
              </a:rPr>
              <a:t>Bar graph</a:t>
            </a:r>
          </a:p>
          <a:p>
            <a:pPr marL="285750" indent="-285750">
              <a:buFont typeface="Arial" panose="020B0604020202020204" pitchFamily="34" charset="0"/>
              <a:buChar char="•"/>
            </a:pPr>
            <a:endParaRPr lang="en-US" sz="1600" b="1" dirty="0">
              <a:solidFill>
                <a:srgbClr val="7030A0"/>
              </a:solidFill>
            </a:endParaRPr>
          </a:p>
          <a:p>
            <a:pPr marL="285750" indent="-285750">
              <a:buFont typeface="Arial" panose="020B0604020202020204" pitchFamily="34" charset="0"/>
              <a:buChar char="•"/>
            </a:pPr>
            <a:r>
              <a:rPr lang="en-US" b="1" dirty="0">
                <a:solidFill>
                  <a:srgbClr val="7030A0"/>
                </a:solidFill>
              </a:rPr>
              <a:t>Packed bubbles</a:t>
            </a:r>
          </a:p>
          <a:p>
            <a:pPr marL="285750" indent="-285750">
              <a:buFont typeface="Arial" panose="020B0604020202020204" pitchFamily="34" charset="0"/>
              <a:buChar char="•"/>
            </a:pPr>
            <a:endParaRPr lang="en-US" sz="1400" b="1" dirty="0">
              <a:solidFill>
                <a:srgbClr val="7030A0"/>
              </a:solidFill>
            </a:endParaRPr>
          </a:p>
          <a:p>
            <a:pPr marL="285750" indent="-285750">
              <a:buFont typeface="Arial" panose="020B0604020202020204" pitchFamily="34" charset="0"/>
              <a:buChar char="•"/>
            </a:pPr>
            <a:r>
              <a:rPr lang="en-US" b="1" dirty="0">
                <a:solidFill>
                  <a:srgbClr val="7030A0"/>
                </a:solidFill>
              </a:rPr>
              <a:t>Column chart</a:t>
            </a:r>
          </a:p>
          <a:p>
            <a:pPr marL="285750" indent="-285750">
              <a:buFont typeface="Arial" panose="020B0604020202020204" pitchFamily="34" charset="0"/>
              <a:buChar char="•"/>
            </a:pPr>
            <a:endParaRPr lang="en-IN" sz="1400" dirty="0">
              <a:solidFill>
                <a:srgbClr val="7030A0"/>
              </a:solidFill>
            </a:endParaRPr>
          </a:p>
          <a:p>
            <a:pPr marL="285750" indent="-285750">
              <a:buFont typeface="Arial" panose="020B0604020202020204" pitchFamily="34" charset="0"/>
              <a:buChar char="•"/>
            </a:pPr>
            <a:r>
              <a:rPr lang="en-IN" b="1" dirty="0">
                <a:solidFill>
                  <a:srgbClr val="7030A0"/>
                </a:solidFill>
              </a:rPr>
              <a:t>Lollypop chart</a:t>
            </a:r>
          </a:p>
          <a:p>
            <a:pPr marL="285750" indent="-285750">
              <a:buFont typeface="Arial" panose="020B0604020202020204" pitchFamily="34" charset="0"/>
              <a:buChar char="•"/>
            </a:pPr>
            <a:endParaRPr lang="en-IN" b="1" dirty="0">
              <a:solidFill>
                <a:srgbClr val="7030A0"/>
              </a:solidFill>
            </a:endParaRPr>
          </a:p>
          <a:p>
            <a:pPr marL="285750" indent="-285750">
              <a:buFont typeface="Arial" panose="020B0604020202020204" pitchFamily="34" charset="0"/>
              <a:buChar char="•"/>
            </a:pPr>
            <a:r>
              <a:rPr lang="en-IN" b="1" dirty="0">
                <a:solidFill>
                  <a:srgbClr val="7030A0"/>
                </a:solidFill>
              </a:rPr>
              <a:t>Parameters</a:t>
            </a:r>
          </a:p>
          <a:p>
            <a:pPr marL="285750" indent="-285750">
              <a:buFont typeface="Arial" panose="020B0604020202020204" pitchFamily="34" charset="0"/>
              <a:buChar char="•"/>
            </a:pPr>
            <a:endParaRPr lang="en-IN" b="1" dirty="0">
              <a:solidFill>
                <a:srgbClr val="7030A0"/>
              </a:solidFill>
            </a:endParaRPr>
          </a:p>
          <a:p>
            <a:pPr marL="285750" indent="-285750">
              <a:buFont typeface="Arial" panose="020B0604020202020204" pitchFamily="34" charset="0"/>
              <a:buChar char="•"/>
            </a:pPr>
            <a:r>
              <a:rPr lang="en-IN" b="1" dirty="0">
                <a:solidFill>
                  <a:srgbClr val="7030A0"/>
                </a:solidFill>
              </a:rPr>
              <a:t>Calculated field</a:t>
            </a:r>
          </a:p>
          <a:p>
            <a:pPr marL="285750" indent="-285750">
              <a:buFont typeface="Arial" panose="020B0604020202020204" pitchFamily="34" charset="0"/>
              <a:buChar char="•"/>
            </a:pPr>
            <a:endParaRPr lang="en-IN" sz="1400" dirty="0">
              <a:solidFill>
                <a:schemeClr val="bg1"/>
              </a:solidFill>
            </a:endParaRPr>
          </a:p>
        </p:txBody>
      </p:sp>
    </p:spTree>
    <p:extLst>
      <p:ext uri="{BB962C8B-B14F-4D97-AF65-F5344CB8AC3E}">
        <p14:creationId xmlns:p14="http://schemas.microsoft.com/office/powerpoint/2010/main" val="63265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06014-1EFD-D452-F339-EB7A68A174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BDAF6CA-781A-0467-996E-FD5547474CA0}"/>
              </a:ext>
            </a:extLst>
          </p:cNvPr>
          <p:cNvPicPr>
            <a:picLocks noChangeAspect="1"/>
          </p:cNvPicPr>
          <p:nvPr/>
        </p:nvPicPr>
        <p:blipFill>
          <a:blip r:embed="rId2">
            <a:extLst>
              <a:ext uri="{28A0092B-C50C-407E-A947-70E740481C1C}">
                <a14:useLocalDpi xmlns:a14="http://schemas.microsoft.com/office/drawing/2010/main" val="0"/>
              </a:ext>
            </a:extLst>
          </a:blip>
          <a:srcRect l="7817" t="34265" r="7063" b="33477"/>
          <a:stretch/>
        </p:blipFill>
        <p:spPr>
          <a:xfrm>
            <a:off x="0" y="0"/>
            <a:ext cx="3180059" cy="904568"/>
          </a:xfrm>
          <a:prstGeom prst="rect">
            <a:avLst/>
          </a:prstGeom>
        </p:spPr>
      </p:pic>
      <p:sp>
        <p:nvSpPr>
          <p:cNvPr id="6" name="TextBox 5">
            <a:extLst>
              <a:ext uri="{FF2B5EF4-FFF2-40B4-BE49-F238E27FC236}">
                <a16:creationId xmlns:a16="http://schemas.microsoft.com/office/drawing/2014/main" id="{1C5FD910-CB8C-AD37-1D36-3B2BFF9E8D90}"/>
              </a:ext>
            </a:extLst>
          </p:cNvPr>
          <p:cNvSpPr txBox="1"/>
          <p:nvPr/>
        </p:nvSpPr>
        <p:spPr>
          <a:xfrm>
            <a:off x="9222659" y="1490007"/>
            <a:ext cx="2851354" cy="2062103"/>
          </a:xfrm>
          <a:prstGeom prst="rect">
            <a:avLst/>
          </a:prstGeom>
          <a:solidFill>
            <a:srgbClr val="F9D1B5"/>
          </a:solidFill>
        </p:spPr>
        <p:txBody>
          <a:bodyPr wrap="square" rtlCol="0">
            <a:spAutoFit/>
          </a:bodyPr>
          <a:lstStyle/>
          <a:p>
            <a:r>
              <a:rPr lang="en-US" sz="2400" b="1" u="sng" dirty="0">
                <a:solidFill>
                  <a:srgbClr val="7030A0"/>
                </a:solidFill>
              </a:rPr>
              <a:t>Features-</a:t>
            </a:r>
          </a:p>
          <a:p>
            <a:endParaRPr lang="en-US" u="sng" dirty="0">
              <a:solidFill>
                <a:srgbClr val="7030A0"/>
              </a:solidFill>
            </a:endParaRPr>
          </a:p>
          <a:p>
            <a:pPr marL="285750" indent="-285750">
              <a:buFont typeface="Arial" panose="020B0604020202020204" pitchFamily="34" charset="0"/>
              <a:buChar char="•"/>
            </a:pPr>
            <a:r>
              <a:rPr lang="en-US" b="1" dirty="0">
                <a:solidFill>
                  <a:srgbClr val="7030A0"/>
                </a:solidFill>
              </a:rPr>
              <a:t>Tree map</a:t>
            </a:r>
          </a:p>
          <a:p>
            <a:pPr marL="285750" indent="-285750">
              <a:buFont typeface="Arial" panose="020B0604020202020204" pitchFamily="34" charset="0"/>
              <a:buChar char="•"/>
            </a:pPr>
            <a:endParaRPr lang="en-US" b="1" dirty="0">
              <a:solidFill>
                <a:srgbClr val="7030A0"/>
              </a:solidFill>
            </a:endParaRPr>
          </a:p>
          <a:p>
            <a:pPr marL="285750" indent="-285750">
              <a:buFont typeface="Arial" panose="020B0604020202020204" pitchFamily="34" charset="0"/>
              <a:buChar char="•"/>
            </a:pPr>
            <a:r>
              <a:rPr lang="en-US" b="1" dirty="0">
                <a:solidFill>
                  <a:srgbClr val="7030A0"/>
                </a:solidFill>
              </a:rPr>
              <a:t>Stacked Bar chart</a:t>
            </a:r>
          </a:p>
          <a:p>
            <a:pPr marL="285750" indent="-285750">
              <a:buFont typeface="Arial" panose="020B0604020202020204" pitchFamily="34" charset="0"/>
              <a:buChar char="•"/>
            </a:pPr>
            <a:endParaRPr lang="en-IN" b="1" dirty="0">
              <a:solidFill>
                <a:srgbClr val="7030A0"/>
              </a:solidFill>
            </a:endParaRPr>
          </a:p>
          <a:p>
            <a:pPr marL="285750" indent="-285750">
              <a:buFont typeface="Arial" panose="020B0604020202020204" pitchFamily="34" charset="0"/>
              <a:buChar char="•"/>
            </a:pPr>
            <a:endParaRPr lang="en-IN" sz="1400" dirty="0">
              <a:solidFill>
                <a:schemeClr val="bg1"/>
              </a:solidFill>
            </a:endParaRPr>
          </a:p>
        </p:txBody>
      </p:sp>
      <p:pic>
        <p:nvPicPr>
          <p:cNvPr id="4" name="Picture 3">
            <a:extLst>
              <a:ext uri="{FF2B5EF4-FFF2-40B4-BE49-F238E27FC236}">
                <a16:creationId xmlns:a16="http://schemas.microsoft.com/office/drawing/2014/main" id="{037BA9DE-AA5C-4062-0570-A53AABB21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7" y="1490007"/>
            <a:ext cx="8691716" cy="4889090"/>
          </a:xfrm>
          <a:prstGeom prst="rect">
            <a:avLst/>
          </a:prstGeom>
        </p:spPr>
      </p:pic>
    </p:spTree>
    <p:extLst>
      <p:ext uri="{BB962C8B-B14F-4D97-AF65-F5344CB8AC3E}">
        <p14:creationId xmlns:p14="http://schemas.microsoft.com/office/powerpoint/2010/main" val="137784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13089-47F5-A0FA-FC73-0EB4A34876E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E4E119A-040E-EC12-998F-7E453118C501}"/>
              </a:ext>
            </a:extLst>
          </p:cNvPr>
          <p:cNvPicPr>
            <a:picLocks noChangeAspect="1"/>
          </p:cNvPicPr>
          <p:nvPr/>
        </p:nvPicPr>
        <p:blipFill>
          <a:blip r:embed="rId2">
            <a:extLst>
              <a:ext uri="{28A0092B-C50C-407E-A947-70E740481C1C}">
                <a14:useLocalDpi xmlns:a14="http://schemas.microsoft.com/office/drawing/2010/main" val="0"/>
              </a:ext>
            </a:extLst>
          </a:blip>
          <a:srcRect l="7817" t="34265" r="7063" b="33477"/>
          <a:stretch/>
        </p:blipFill>
        <p:spPr>
          <a:xfrm>
            <a:off x="0" y="0"/>
            <a:ext cx="3180059" cy="904568"/>
          </a:xfrm>
          <a:prstGeom prst="rect">
            <a:avLst/>
          </a:prstGeom>
        </p:spPr>
      </p:pic>
      <p:sp>
        <p:nvSpPr>
          <p:cNvPr id="6" name="TextBox 5">
            <a:extLst>
              <a:ext uri="{FF2B5EF4-FFF2-40B4-BE49-F238E27FC236}">
                <a16:creationId xmlns:a16="http://schemas.microsoft.com/office/drawing/2014/main" id="{FBF9CA63-8085-9678-E44B-C072CD21E82A}"/>
              </a:ext>
            </a:extLst>
          </p:cNvPr>
          <p:cNvSpPr txBox="1"/>
          <p:nvPr/>
        </p:nvSpPr>
        <p:spPr>
          <a:xfrm>
            <a:off x="9222659" y="1490007"/>
            <a:ext cx="2851354" cy="3724096"/>
          </a:xfrm>
          <a:prstGeom prst="rect">
            <a:avLst/>
          </a:prstGeom>
          <a:solidFill>
            <a:srgbClr val="F9D1B5"/>
          </a:solidFill>
        </p:spPr>
        <p:txBody>
          <a:bodyPr wrap="square" rtlCol="0">
            <a:spAutoFit/>
          </a:bodyPr>
          <a:lstStyle/>
          <a:p>
            <a:r>
              <a:rPr lang="en-US" sz="2400" b="1" u="sng" dirty="0">
                <a:solidFill>
                  <a:srgbClr val="7030A0"/>
                </a:solidFill>
              </a:rPr>
              <a:t>Features-</a:t>
            </a:r>
          </a:p>
          <a:p>
            <a:endParaRPr lang="en-US" u="sng" dirty="0">
              <a:solidFill>
                <a:srgbClr val="7030A0"/>
              </a:solidFill>
            </a:endParaRPr>
          </a:p>
          <a:p>
            <a:pPr marL="285750" indent="-285750">
              <a:buFont typeface="Arial" panose="020B0604020202020204" pitchFamily="34" charset="0"/>
              <a:buChar char="•"/>
            </a:pPr>
            <a:r>
              <a:rPr lang="en-US" b="1" dirty="0">
                <a:solidFill>
                  <a:srgbClr val="7030A0"/>
                </a:solidFill>
              </a:rPr>
              <a:t>Pie chart</a:t>
            </a:r>
          </a:p>
          <a:p>
            <a:pPr marL="285750" indent="-285750">
              <a:buFont typeface="Arial" panose="020B0604020202020204" pitchFamily="34" charset="0"/>
              <a:buChar char="•"/>
            </a:pPr>
            <a:endParaRPr lang="en-US" b="1" dirty="0">
              <a:solidFill>
                <a:srgbClr val="7030A0"/>
              </a:solidFill>
            </a:endParaRPr>
          </a:p>
          <a:p>
            <a:pPr marL="285750" indent="-285750">
              <a:buFont typeface="Arial" panose="020B0604020202020204" pitchFamily="34" charset="0"/>
              <a:buChar char="•"/>
            </a:pPr>
            <a:r>
              <a:rPr lang="en-US" b="1" dirty="0">
                <a:solidFill>
                  <a:srgbClr val="7030A0"/>
                </a:solidFill>
              </a:rPr>
              <a:t>Bar chart</a:t>
            </a:r>
          </a:p>
          <a:p>
            <a:pPr marL="285750" indent="-285750">
              <a:buFont typeface="Arial" panose="020B0604020202020204" pitchFamily="34" charset="0"/>
              <a:buChar char="•"/>
            </a:pPr>
            <a:endParaRPr lang="en-US" b="1" dirty="0">
              <a:solidFill>
                <a:srgbClr val="7030A0"/>
              </a:solidFill>
            </a:endParaRPr>
          </a:p>
          <a:p>
            <a:pPr marL="285750" indent="-285750">
              <a:buFont typeface="Arial" panose="020B0604020202020204" pitchFamily="34" charset="0"/>
              <a:buChar char="•"/>
            </a:pPr>
            <a:r>
              <a:rPr lang="en-US" b="1" dirty="0">
                <a:solidFill>
                  <a:srgbClr val="7030A0"/>
                </a:solidFill>
              </a:rPr>
              <a:t>KPI</a:t>
            </a:r>
          </a:p>
          <a:p>
            <a:pPr marL="285750" indent="-285750">
              <a:buFont typeface="Arial" panose="020B0604020202020204" pitchFamily="34" charset="0"/>
              <a:buChar char="•"/>
            </a:pPr>
            <a:endParaRPr lang="en-US" b="1" dirty="0">
              <a:solidFill>
                <a:srgbClr val="7030A0"/>
              </a:solidFill>
            </a:endParaRPr>
          </a:p>
          <a:p>
            <a:pPr marL="285750" indent="-285750">
              <a:buFont typeface="Arial" panose="020B0604020202020204" pitchFamily="34" charset="0"/>
              <a:buChar char="•"/>
            </a:pPr>
            <a:r>
              <a:rPr lang="en-US" b="1" dirty="0">
                <a:solidFill>
                  <a:srgbClr val="7030A0"/>
                </a:solidFill>
              </a:rPr>
              <a:t>Dimension filter</a:t>
            </a:r>
          </a:p>
          <a:p>
            <a:pPr marL="285750" indent="-285750">
              <a:buFont typeface="Arial" panose="020B0604020202020204" pitchFamily="34" charset="0"/>
              <a:buChar char="•"/>
            </a:pPr>
            <a:endParaRPr lang="en-US" b="1" dirty="0">
              <a:solidFill>
                <a:srgbClr val="7030A0"/>
              </a:solidFill>
            </a:endParaRPr>
          </a:p>
          <a:p>
            <a:pPr marL="285750" indent="-285750">
              <a:buFont typeface="Arial" panose="020B0604020202020204" pitchFamily="34" charset="0"/>
              <a:buChar char="•"/>
            </a:pPr>
            <a:r>
              <a:rPr lang="en-US" b="1" dirty="0">
                <a:solidFill>
                  <a:srgbClr val="7030A0"/>
                </a:solidFill>
              </a:rPr>
              <a:t>Measure filter</a:t>
            </a:r>
          </a:p>
          <a:p>
            <a:pPr marL="285750" indent="-285750">
              <a:buFont typeface="Arial" panose="020B0604020202020204" pitchFamily="34" charset="0"/>
              <a:buChar char="•"/>
            </a:pPr>
            <a:endParaRPr lang="en-IN" b="1" dirty="0">
              <a:solidFill>
                <a:srgbClr val="7030A0"/>
              </a:solidFill>
            </a:endParaRPr>
          </a:p>
          <a:p>
            <a:pPr marL="285750" indent="-285750">
              <a:buFont typeface="Arial" panose="020B0604020202020204" pitchFamily="34" charset="0"/>
              <a:buChar char="•"/>
            </a:pPr>
            <a:endParaRPr lang="en-IN" sz="1400" dirty="0">
              <a:solidFill>
                <a:schemeClr val="bg1"/>
              </a:solidFill>
            </a:endParaRPr>
          </a:p>
        </p:txBody>
      </p:sp>
      <p:pic>
        <p:nvPicPr>
          <p:cNvPr id="5" name="Picture 4">
            <a:extLst>
              <a:ext uri="{FF2B5EF4-FFF2-40B4-BE49-F238E27FC236}">
                <a16:creationId xmlns:a16="http://schemas.microsoft.com/office/drawing/2014/main" id="{D8D85B34-2A47-FBC1-4095-0DCC375D3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5801"/>
            <a:ext cx="8845934" cy="4975838"/>
          </a:xfrm>
          <a:prstGeom prst="rect">
            <a:avLst/>
          </a:prstGeom>
        </p:spPr>
      </p:pic>
    </p:spTree>
    <p:extLst>
      <p:ext uri="{BB962C8B-B14F-4D97-AF65-F5344CB8AC3E}">
        <p14:creationId xmlns:p14="http://schemas.microsoft.com/office/powerpoint/2010/main" val="51747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898C2-2017-C657-A5E4-C0659E223C8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4CC6DC2-6CA5-60B4-25DA-454A10F6264B}"/>
              </a:ext>
            </a:extLst>
          </p:cNvPr>
          <p:cNvPicPr>
            <a:picLocks noChangeAspect="1"/>
          </p:cNvPicPr>
          <p:nvPr/>
        </p:nvPicPr>
        <p:blipFill>
          <a:blip r:embed="rId2">
            <a:extLst>
              <a:ext uri="{28A0092B-C50C-407E-A947-70E740481C1C}">
                <a14:useLocalDpi xmlns:a14="http://schemas.microsoft.com/office/drawing/2010/main" val="0"/>
              </a:ext>
            </a:extLst>
          </a:blip>
          <a:srcRect l="7817" t="34265" r="7063" b="33477"/>
          <a:stretch/>
        </p:blipFill>
        <p:spPr>
          <a:xfrm>
            <a:off x="0" y="0"/>
            <a:ext cx="3180059" cy="904568"/>
          </a:xfrm>
          <a:prstGeom prst="rect">
            <a:avLst/>
          </a:prstGeom>
        </p:spPr>
      </p:pic>
      <p:sp>
        <p:nvSpPr>
          <p:cNvPr id="6" name="TextBox 5">
            <a:extLst>
              <a:ext uri="{FF2B5EF4-FFF2-40B4-BE49-F238E27FC236}">
                <a16:creationId xmlns:a16="http://schemas.microsoft.com/office/drawing/2014/main" id="{05DF5DEA-86F8-8EB8-D13E-6758A24E51AB}"/>
              </a:ext>
            </a:extLst>
          </p:cNvPr>
          <p:cNvSpPr txBox="1"/>
          <p:nvPr/>
        </p:nvSpPr>
        <p:spPr>
          <a:xfrm>
            <a:off x="9222659" y="1490007"/>
            <a:ext cx="2851354" cy="1231106"/>
          </a:xfrm>
          <a:prstGeom prst="rect">
            <a:avLst/>
          </a:prstGeom>
          <a:solidFill>
            <a:srgbClr val="F9D1B5"/>
          </a:solidFill>
        </p:spPr>
        <p:txBody>
          <a:bodyPr wrap="square" rtlCol="0">
            <a:spAutoFit/>
          </a:bodyPr>
          <a:lstStyle/>
          <a:p>
            <a:r>
              <a:rPr lang="en-US" sz="2400" b="1" u="sng" dirty="0">
                <a:solidFill>
                  <a:srgbClr val="7030A0"/>
                </a:solidFill>
              </a:rPr>
              <a:t>Features-</a:t>
            </a:r>
          </a:p>
          <a:p>
            <a:endParaRPr lang="en-US" u="sng" dirty="0">
              <a:solidFill>
                <a:srgbClr val="7030A0"/>
              </a:solidFill>
            </a:endParaRPr>
          </a:p>
          <a:p>
            <a:pPr marL="285750" indent="-285750">
              <a:buFont typeface="Arial" panose="020B0604020202020204" pitchFamily="34" charset="0"/>
              <a:buChar char="•"/>
            </a:pPr>
            <a:r>
              <a:rPr lang="en-US" b="1" dirty="0">
                <a:solidFill>
                  <a:srgbClr val="7030A0"/>
                </a:solidFill>
              </a:rPr>
              <a:t>Histogram</a:t>
            </a:r>
            <a:endParaRPr lang="en-IN" b="1" dirty="0">
              <a:solidFill>
                <a:srgbClr val="7030A0"/>
              </a:solidFill>
            </a:endParaRPr>
          </a:p>
          <a:p>
            <a:pPr marL="285750" indent="-285750">
              <a:buFont typeface="Arial" panose="020B0604020202020204" pitchFamily="34" charset="0"/>
              <a:buChar char="•"/>
            </a:pPr>
            <a:endParaRPr lang="en-IN" sz="1400" dirty="0">
              <a:solidFill>
                <a:schemeClr val="bg1"/>
              </a:solidFill>
            </a:endParaRPr>
          </a:p>
        </p:txBody>
      </p:sp>
      <p:pic>
        <p:nvPicPr>
          <p:cNvPr id="4" name="Picture 3">
            <a:extLst>
              <a:ext uri="{FF2B5EF4-FFF2-40B4-BE49-F238E27FC236}">
                <a16:creationId xmlns:a16="http://schemas.microsoft.com/office/drawing/2014/main" id="{2BFD97EF-8A90-D72A-D395-8307A3D01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0007"/>
            <a:ext cx="9063157" cy="5098026"/>
          </a:xfrm>
          <a:prstGeom prst="rect">
            <a:avLst/>
          </a:prstGeom>
        </p:spPr>
      </p:pic>
    </p:spTree>
    <p:extLst>
      <p:ext uri="{BB962C8B-B14F-4D97-AF65-F5344CB8AC3E}">
        <p14:creationId xmlns:p14="http://schemas.microsoft.com/office/powerpoint/2010/main" val="381462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F6FF61-4F13-E29F-C90C-C1CE8DD23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77961" cy="1056354"/>
          </a:xfrm>
          <a:prstGeom prst="rect">
            <a:avLst/>
          </a:prstGeom>
        </p:spPr>
      </p:pic>
      <p:pic>
        <p:nvPicPr>
          <p:cNvPr id="6" name="Picture 5">
            <a:extLst>
              <a:ext uri="{FF2B5EF4-FFF2-40B4-BE49-F238E27FC236}">
                <a16:creationId xmlns:a16="http://schemas.microsoft.com/office/drawing/2014/main" id="{6D3770C2-CF83-CEF7-767A-A2C3BC8BF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3706"/>
            <a:ext cx="12192000" cy="5376310"/>
          </a:xfrm>
          <a:prstGeom prst="rect">
            <a:avLst/>
          </a:prstGeom>
        </p:spPr>
      </p:pic>
      <p:sp>
        <p:nvSpPr>
          <p:cNvPr id="7" name="TextBox 6">
            <a:extLst>
              <a:ext uri="{FF2B5EF4-FFF2-40B4-BE49-F238E27FC236}">
                <a16:creationId xmlns:a16="http://schemas.microsoft.com/office/drawing/2014/main" id="{E2C450D2-4B8C-0E7E-627F-8616C416E595}"/>
              </a:ext>
            </a:extLst>
          </p:cNvPr>
          <p:cNvSpPr txBox="1"/>
          <p:nvPr/>
        </p:nvSpPr>
        <p:spPr>
          <a:xfrm>
            <a:off x="5063615" y="117981"/>
            <a:ext cx="6971070" cy="1231106"/>
          </a:xfrm>
          <a:prstGeom prst="rect">
            <a:avLst/>
          </a:prstGeom>
          <a:solidFill>
            <a:srgbClr val="ED7D31"/>
          </a:solidFill>
        </p:spPr>
        <p:txBody>
          <a:bodyPr wrap="square" rtlCol="0">
            <a:spAutoFit/>
          </a:bodyPr>
          <a:lstStyle/>
          <a:p>
            <a:r>
              <a:rPr lang="en-US" sz="2400" b="1" u="sng" dirty="0">
                <a:solidFill>
                  <a:schemeClr val="tx2">
                    <a:lumMod val="10000"/>
                  </a:schemeClr>
                </a:solidFill>
              </a:rPr>
              <a:t>Features-</a:t>
            </a:r>
          </a:p>
          <a:p>
            <a:endParaRPr lang="en-US" u="sng" dirty="0">
              <a:solidFill>
                <a:schemeClr val="tx2">
                  <a:lumMod val="10000"/>
                </a:schemeClr>
              </a:solidFill>
            </a:endParaRPr>
          </a:p>
          <a:p>
            <a:r>
              <a:rPr lang="en-US" b="1" dirty="0">
                <a:solidFill>
                  <a:schemeClr val="tx2">
                    <a:lumMod val="10000"/>
                  </a:schemeClr>
                </a:solidFill>
              </a:rPr>
              <a:t>1. Pivot table      2. Power query      3. Charts       4. KPIs</a:t>
            </a:r>
            <a:endParaRPr lang="en-IN" b="1" dirty="0">
              <a:solidFill>
                <a:schemeClr val="tx2">
                  <a:lumMod val="10000"/>
                </a:schemeClr>
              </a:solidFill>
            </a:endParaRPr>
          </a:p>
          <a:p>
            <a:pPr marL="285750" indent="-285750">
              <a:buFont typeface="Arial" panose="020B0604020202020204" pitchFamily="34" charset="0"/>
              <a:buChar char="•"/>
            </a:pPr>
            <a:endParaRPr lang="en-IN" sz="1400" dirty="0">
              <a:solidFill>
                <a:schemeClr val="bg1"/>
              </a:solidFill>
            </a:endParaRPr>
          </a:p>
        </p:txBody>
      </p:sp>
    </p:spTree>
    <p:extLst>
      <p:ext uri="{BB962C8B-B14F-4D97-AF65-F5344CB8AC3E}">
        <p14:creationId xmlns:p14="http://schemas.microsoft.com/office/powerpoint/2010/main" val="149636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96DF9A-7E8D-440E-D0AF-43FE778C70BA}"/>
              </a:ext>
            </a:extLst>
          </p:cNvPr>
          <p:cNvSpPr txBox="1"/>
          <p:nvPr/>
        </p:nvSpPr>
        <p:spPr>
          <a:xfrm>
            <a:off x="1042220" y="973662"/>
            <a:ext cx="11012129" cy="5355312"/>
          </a:xfrm>
          <a:prstGeom prst="rect">
            <a:avLst/>
          </a:prstGeom>
          <a:noFill/>
        </p:spPr>
        <p:txBody>
          <a:bodyPr wrap="square" rtlCol="0">
            <a:spAutoFit/>
          </a:bodyPr>
          <a:lstStyle/>
          <a:p>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The highest amount of loan is given to the people belonging to the age group of 26-35. The probable reason being the young earning class. This is a good sign.</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'E' grade loan amount being the highest of all grades questions the loan distributing criteria.</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Default rate is 1.56% which amounts to 11.24M.</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Hisar, Muzaffarpur, </a:t>
            </a:r>
            <a:r>
              <a:rPr lang="en-US" dirty="0" err="1">
                <a:ln w="0"/>
                <a:effectLst>
                  <a:outerShdw blurRad="38100" dist="19050" dir="2700000" algn="tl" rotWithShape="0">
                    <a:schemeClr val="dk1">
                      <a:alpha val="40000"/>
                    </a:schemeClr>
                  </a:outerShdw>
                </a:effectLst>
              </a:rPr>
              <a:t>Behror</a:t>
            </a:r>
            <a:r>
              <a:rPr lang="en-US" dirty="0">
                <a:ln w="0"/>
                <a:effectLst>
                  <a:outerShdw blurRad="38100" dist="19050" dir="2700000" algn="tl" rotWithShape="0">
                    <a:schemeClr val="dk1">
                      <a:alpha val="40000"/>
                    </a:schemeClr>
                  </a:outerShdw>
                </a:effectLst>
              </a:rPr>
              <a:t> are the branches which are having most number of default loans.</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'E' grade loans are given on the interest rates as low as 4%-8% which is again questioning the lending criteria.</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Approx. 11% loans are delinquent.</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Approx. 65% loans are not verified which is not a good lending practice and are prone to default.</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The maximum loan amount is sanctioned for home loans.</a:t>
            </a:r>
          </a:p>
          <a:p>
            <a:pPr marL="285750" indent="-285750">
              <a:buFont typeface="Arial" panose="020B0604020202020204" pitchFamily="34" charset="0"/>
              <a:buChar char="•"/>
            </a:pPr>
            <a:endParaRPr lang="en-US"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effectLst>
                  <a:outerShdw blurRad="38100" dist="19050" dir="2700000" algn="tl" rotWithShape="0">
                    <a:schemeClr val="dk1">
                      <a:alpha val="40000"/>
                    </a:schemeClr>
                  </a:outerShdw>
                </a:effectLst>
              </a:rPr>
              <a:t>ST caste is having the least share in loans sanctioned.</a:t>
            </a:r>
            <a:endParaRPr lang="en-IN" dirty="0">
              <a:ln w="0"/>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B5F0B862-6087-BBF7-3980-830661BAE009}"/>
              </a:ext>
            </a:extLst>
          </p:cNvPr>
          <p:cNvSpPr txBox="1"/>
          <p:nvPr/>
        </p:nvSpPr>
        <p:spPr>
          <a:xfrm>
            <a:off x="0" y="252027"/>
            <a:ext cx="12192000" cy="1107996"/>
          </a:xfrm>
          <a:prstGeom prst="rect">
            <a:avLst/>
          </a:prstGeom>
          <a:noFill/>
        </p:spPr>
        <p:txBody>
          <a:bodyPr wrap="square" rtlCol="0">
            <a:spAutoFit/>
          </a:bodyPr>
          <a:lstStyle/>
          <a:p>
            <a:pPr algn="ctr"/>
            <a:r>
              <a:rPr lang="en-IN" sz="4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INSIGHTS</a:t>
            </a:r>
          </a:p>
          <a:p>
            <a:endParaRPr lang="en-IN" dirty="0"/>
          </a:p>
        </p:txBody>
      </p:sp>
    </p:spTree>
    <p:extLst>
      <p:ext uri="{BB962C8B-B14F-4D97-AF65-F5344CB8AC3E}">
        <p14:creationId xmlns:p14="http://schemas.microsoft.com/office/powerpoint/2010/main" val="394593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E759-C5F3-0758-4F5C-844C15F10999}"/>
              </a:ext>
            </a:extLst>
          </p:cNvPr>
          <p:cNvSpPr>
            <a:spLocks noGrp="1"/>
          </p:cNvSpPr>
          <p:nvPr>
            <p:ph type="title"/>
          </p:nvPr>
        </p:nvSpPr>
        <p:spPr>
          <a:xfrm>
            <a:off x="0" y="403121"/>
            <a:ext cx="12191999" cy="914401"/>
          </a:xfrm>
        </p:spPr>
        <p:txBody>
          <a:bodyPr>
            <a:noAutofit/>
          </a:bodyPr>
          <a:lstStyle/>
          <a:p>
            <a:pPr algn="ctr"/>
            <a:r>
              <a:rPr lang="en-US" sz="4800" b="1" u="sng"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RECOMMENDATIONS</a:t>
            </a:r>
            <a:endParaRPr lang="en-IN" sz="2000" b="1"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extBox 2">
            <a:extLst>
              <a:ext uri="{FF2B5EF4-FFF2-40B4-BE49-F238E27FC236}">
                <a16:creationId xmlns:a16="http://schemas.microsoft.com/office/drawing/2014/main" id="{DBADAAAF-08E1-1D74-AE0D-64274E1CF61B}"/>
              </a:ext>
            </a:extLst>
          </p:cNvPr>
          <p:cNvSpPr txBox="1"/>
          <p:nvPr/>
        </p:nvSpPr>
        <p:spPr>
          <a:xfrm>
            <a:off x="1067158" y="1622323"/>
            <a:ext cx="1060373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Bank needs to redefine the lending criteria and should distribute the loans after proper verification.</a:t>
            </a:r>
          </a:p>
          <a:p>
            <a:pPr marL="285750" indent="-28575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Branches having the most number of default loans are needs to be scrutinized.</a:t>
            </a:r>
          </a:p>
          <a:p>
            <a:pPr marL="285750" indent="-28575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ST caste should be represented adequately. We can launch some program for them.</a:t>
            </a:r>
          </a:p>
          <a:p>
            <a:pPr marL="285750" indent="-285750">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400" dirty="0">
                <a:ln w="0"/>
                <a:effectLst>
                  <a:outerShdw blurRad="38100" dist="19050" dir="2700000" algn="tl" rotWithShape="0">
                    <a:schemeClr val="dk1">
                      <a:alpha val="40000"/>
                    </a:schemeClr>
                  </a:outerShdw>
                </a:effectLst>
              </a:rPr>
              <a:t>Home loan, the cheapest of all the loans, are maximum in number. We should further diversify the loans to increase the profitability.</a:t>
            </a:r>
          </a:p>
          <a:p>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0057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8DA899-6F32-C831-52F7-9DF380F8DB7F}"/>
              </a:ext>
            </a:extLst>
          </p:cNvPr>
          <p:cNvSpPr txBox="1"/>
          <p:nvPr/>
        </p:nvSpPr>
        <p:spPr>
          <a:xfrm>
            <a:off x="403122" y="285136"/>
            <a:ext cx="11041625" cy="5909310"/>
          </a:xfrm>
          <a:prstGeom prst="rect">
            <a:avLst/>
          </a:prstGeom>
          <a:noFill/>
        </p:spPr>
        <p:txBody>
          <a:bodyPr wrap="square" rtlCol="0">
            <a:spAutoFit/>
          </a:bodyPr>
          <a:lstStyle/>
          <a:p>
            <a:pPr algn="ctr"/>
            <a:r>
              <a:rPr lang="en-IN" sz="44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PROJECT SUMMARY:</a:t>
            </a:r>
          </a:p>
          <a:p>
            <a:endParaRPr lang="en-IN" dirty="0"/>
          </a:p>
          <a:p>
            <a:endParaRPr lang="en-IN" dirty="0">
              <a:ln w="0"/>
              <a:effectLst>
                <a:outerShdw blurRad="38100" dist="19050" dir="2700000" algn="tl" rotWithShape="0">
                  <a:schemeClr val="dk1">
                    <a:alpha val="40000"/>
                  </a:schemeClr>
                </a:outerShdw>
              </a:effectLst>
            </a:endParaRPr>
          </a:p>
          <a:p>
            <a:endParaRPr lang="en-IN" dirty="0">
              <a:ln w="0"/>
              <a:effectLst>
                <a:outerShdw blurRad="38100" dist="19050" dir="2700000" algn="tl" rotWithShape="0">
                  <a:schemeClr val="dk1">
                    <a:alpha val="40000"/>
                  </a:schemeClr>
                </a:outerShdw>
              </a:effectLst>
            </a:endParaRPr>
          </a:p>
          <a:p>
            <a:pPr marL="742950" lvl="1" indent="-285750">
              <a:buFont typeface="Wingdings" panose="05000000000000000000" pitchFamily="2" charset="2"/>
              <a:buChar char="§"/>
            </a:pPr>
            <a:r>
              <a:rPr lang="en-IN" sz="2000" dirty="0"/>
              <a:t>This project is about banking loan data, </a:t>
            </a:r>
            <a:r>
              <a:rPr lang="en-IN" sz="2000" dirty="0" err="1"/>
              <a:t>analyzing</a:t>
            </a:r>
            <a:r>
              <a:rPr lang="en-IN" sz="2000" dirty="0"/>
              <a:t> which I learnt how bank works and lends loans. I further got the insight on people’s banking behaviour and requirements.</a:t>
            </a:r>
          </a:p>
          <a:p>
            <a:pPr marL="742950" lvl="1" indent="-285750">
              <a:buFont typeface="Wingdings" panose="05000000000000000000" pitchFamily="2" charset="2"/>
              <a:buChar char="§"/>
            </a:pPr>
            <a:endParaRPr lang="en-IN" sz="2000" dirty="0"/>
          </a:p>
          <a:p>
            <a:pPr marL="742950" lvl="1" indent="-285750">
              <a:buFont typeface="Wingdings" panose="05000000000000000000" pitchFamily="2" charset="2"/>
              <a:buChar char="§"/>
            </a:pPr>
            <a:r>
              <a:rPr lang="en-IN" sz="2000" dirty="0"/>
              <a:t>I got the hands on practice of tools like Advance Excel, power query editor, pivot table, data modelling, Power BI,  </a:t>
            </a:r>
            <a:r>
              <a:rPr lang="en-IN" sz="2000" dirty="0" err="1"/>
              <a:t>dax</a:t>
            </a:r>
            <a:r>
              <a:rPr lang="en-IN" sz="2000" dirty="0"/>
              <a:t>, drill down, drill through, SQL etc.</a:t>
            </a:r>
          </a:p>
          <a:p>
            <a:pPr marL="742950" lvl="1" indent="-285750">
              <a:buFont typeface="Wingdings" panose="05000000000000000000" pitchFamily="2" charset="2"/>
              <a:buChar char="§"/>
            </a:pPr>
            <a:endParaRPr lang="en-IN" sz="2000" dirty="0"/>
          </a:p>
          <a:p>
            <a:pPr marL="742950" lvl="1" indent="-285750">
              <a:buFont typeface="Wingdings" panose="05000000000000000000" pitchFamily="2" charset="2"/>
              <a:buChar char="§"/>
            </a:pPr>
            <a:r>
              <a:rPr lang="en-IN" sz="2000" dirty="0"/>
              <a:t>I learnt how to perform data cleaning, treating null values and handling blanks, merging tables, </a:t>
            </a:r>
            <a:r>
              <a:rPr lang="en-IN" sz="2000" dirty="0" err="1"/>
              <a:t>analyzing</a:t>
            </a:r>
            <a:r>
              <a:rPr lang="en-IN" sz="2000" dirty="0"/>
              <a:t> data, identifying important columns and key performance indicators, visualizing the data and dashboarding.</a:t>
            </a:r>
          </a:p>
          <a:p>
            <a:pPr marL="742950" lvl="1" indent="-285750">
              <a:buFont typeface="Wingdings" panose="05000000000000000000" pitchFamily="2" charset="2"/>
              <a:buChar char="§"/>
            </a:pPr>
            <a:endParaRPr lang="en-IN" sz="2000" dirty="0"/>
          </a:p>
          <a:p>
            <a:pPr marL="742950" lvl="1" indent="-285750">
              <a:buFont typeface="Wingdings" panose="05000000000000000000" pitchFamily="2" charset="2"/>
              <a:buChar char="§"/>
            </a:pPr>
            <a:r>
              <a:rPr lang="en-IN" sz="2000" dirty="0"/>
              <a:t>I would like to further work on banking data and find insightful information which can help banks taking data driven decisions and perform more efficiently. My analysis will enable banks to improve consumer experience and improve the profitability of the bank. It will ultimately strengthen the India’s banking sector.</a:t>
            </a:r>
          </a:p>
        </p:txBody>
      </p:sp>
    </p:spTree>
    <p:extLst>
      <p:ext uri="{BB962C8B-B14F-4D97-AF65-F5344CB8AC3E}">
        <p14:creationId xmlns:p14="http://schemas.microsoft.com/office/powerpoint/2010/main" val="376091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6C3D9-27B0-8A8B-28F2-8F2780D4B520}"/>
              </a:ext>
            </a:extLst>
          </p:cNvPr>
          <p:cNvSpPr txBox="1"/>
          <p:nvPr/>
        </p:nvSpPr>
        <p:spPr>
          <a:xfrm>
            <a:off x="3949514" y="4213830"/>
            <a:ext cx="4292970" cy="584775"/>
          </a:xfrm>
          <a:prstGeom prst="rect">
            <a:avLst/>
          </a:prstGeom>
          <a:noFill/>
        </p:spPr>
        <p:txBody>
          <a:bodyPr wrap="none" rtlCol="0">
            <a:spAutoFit/>
          </a:bodyPr>
          <a:lstStyle/>
          <a:p>
            <a:pPr algn="ctr"/>
            <a:r>
              <a:rPr lang="en-IN" sz="3200" dirty="0">
                <a:ln w="0"/>
                <a:effectLst>
                  <a:outerShdw blurRad="38100" dist="19050" dir="2700000" algn="tl" rotWithShape="0">
                    <a:schemeClr val="dk1">
                      <a:alpha val="40000"/>
                    </a:schemeClr>
                  </a:outerShdw>
                </a:effectLst>
              </a:rPr>
              <a:t>BY HARIOM CHAUDHARY</a:t>
            </a:r>
          </a:p>
        </p:txBody>
      </p:sp>
      <p:sp>
        <p:nvSpPr>
          <p:cNvPr id="3" name="TextBox 2">
            <a:extLst>
              <a:ext uri="{FF2B5EF4-FFF2-40B4-BE49-F238E27FC236}">
                <a16:creationId xmlns:a16="http://schemas.microsoft.com/office/drawing/2014/main" id="{F01B60B3-A50C-620D-88A8-8EB27B62C6FC}"/>
              </a:ext>
            </a:extLst>
          </p:cNvPr>
          <p:cNvSpPr txBox="1"/>
          <p:nvPr/>
        </p:nvSpPr>
        <p:spPr>
          <a:xfrm>
            <a:off x="3102077" y="2644170"/>
            <a:ext cx="5987845" cy="1569660"/>
          </a:xfrm>
          <a:prstGeom prst="rect">
            <a:avLst/>
          </a:prstGeom>
          <a:noFill/>
        </p:spPr>
        <p:txBody>
          <a:bodyPr wrap="square" rtlCol="0">
            <a:spAutoFit/>
          </a:bodyPr>
          <a:lstStyle/>
          <a:p>
            <a:pPr algn="ctr"/>
            <a:r>
              <a:rPr lang="en-US" sz="96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THANKYOU</a:t>
            </a:r>
            <a:endParaRPr lang="en-IN" sz="9600" b="1" u="sng" dirty="0"/>
          </a:p>
        </p:txBody>
      </p:sp>
    </p:spTree>
    <p:extLst>
      <p:ext uri="{BB962C8B-B14F-4D97-AF65-F5344CB8AC3E}">
        <p14:creationId xmlns:p14="http://schemas.microsoft.com/office/powerpoint/2010/main" val="215973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F28883-311E-6AA5-6DD0-7CE88739FB5D}"/>
              </a:ext>
            </a:extLst>
          </p:cNvPr>
          <p:cNvSpPr txBox="1"/>
          <p:nvPr/>
        </p:nvSpPr>
        <p:spPr>
          <a:xfrm>
            <a:off x="1160206" y="1828562"/>
            <a:ext cx="9871587" cy="3200876"/>
          </a:xfrm>
          <a:prstGeom prst="rect">
            <a:avLst/>
          </a:prstGeom>
          <a:noFill/>
        </p:spPr>
        <p:txBody>
          <a:bodyPr wrap="square" rtlCol="0">
            <a:spAutoFit/>
          </a:bodyPr>
          <a:lstStyle/>
          <a:p>
            <a:r>
              <a:rPr lang="en-US" sz="3200" dirty="0">
                <a:ln w="0"/>
                <a:effectLst>
                  <a:outerShdw blurRad="38100" dist="19050" dir="2700000" algn="tl" rotWithShape="0">
                    <a:schemeClr val="dk1">
                      <a:alpha val="40000"/>
                    </a:schemeClr>
                  </a:outerShdw>
                </a:effectLst>
              </a:rPr>
              <a:t>The </a:t>
            </a:r>
            <a:r>
              <a:rPr lang="en-US" sz="3200" b="1" dirty="0">
                <a:ln w="0"/>
                <a:effectLst>
                  <a:outerShdw blurRad="38100" dist="19050" dir="2700000" algn="tl" rotWithShape="0">
                    <a:schemeClr val="dk1">
                      <a:alpha val="40000"/>
                    </a:schemeClr>
                  </a:outerShdw>
                </a:effectLst>
              </a:rPr>
              <a:t>Bank Analytics Project </a:t>
            </a:r>
            <a:r>
              <a:rPr lang="en-US" sz="3200" dirty="0">
                <a:ln w="0"/>
                <a:effectLst>
                  <a:outerShdw blurRad="38100" dist="19050" dir="2700000" algn="tl" rotWithShape="0">
                    <a:schemeClr val="dk1">
                      <a:alpha val="40000"/>
                    </a:schemeClr>
                  </a:outerShdw>
                </a:effectLst>
              </a:rPr>
              <a:t>is about analyzing Banking Loan Data and find trends and patterns which enable banks to make informed decisions. The data driven decision in banking empower stakeholders to optimize the strategies and detect fraudulent activities.</a:t>
            </a:r>
            <a:endParaRPr lang="en-IN" sz="3200" dirty="0">
              <a:ln w="0"/>
              <a:effectLst>
                <a:outerShdw blurRad="38100" dist="19050" dir="2700000" algn="tl" rotWithShape="0">
                  <a:schemeClr val="dk1">
                    <a:alpha val="40000"/>
                  </a:schemeClr>
                </a:outerShdw>
              </a:effectLst>
            </a:endParaRPr>
          </a:p>
          <a:p>
            <a:endParaRPr lang="en-IN" sz="2400" dirty="0">
              <a:ln w="0"/>
              <a:effectLst>
                <a:outerShdw blurRad="38100" dist="19050" dir="2700000" algn="tl" rotWithShape="0">
                  <a:schemeClr val="dk1">
                    <a:alpha val="40000"/>
                  </a:schemeClr>
                </a:outerShdw>
              </a:effectLst>
            </a:endParaRPr>
          </a:p>
          <a:p>
            <a:endParaRPr lang="en-IN" dirty="0"/>
          </a:p>
        </p:txBody>
      </p:sp>
      <p:sp>
        <p:nvSpPr>
          <p:cNvPr id="2" name="TextBox 1">
            <a:extLst>
              <a:ext uri="{FF2B5EF4-FFF2-40B4-BE49-F238E27FC236}">
                <a16:creationId xmlns:a16="http://schemas.microsoft.com/office/drawing/2014/main" id="{A7D542DA-D5D2-5AB3-3D43-5C26E01E58E0}"/>
              </a:ext>
            </a:extLst>
          </p:cNvPr>
          <p:cNvSpPr txBox="1"/>
          <p:nvPr/>
        </p:nvSpPr>
        <p:spPr>
          <a:xfrm>
            <a:off x="-1" y="245806"/>
            <a:ext cx="12192000" cy="830997"/>
          </a:xfrm>
          <a:prstGeom prst="rect">
            <a:avLst/>
          </a:prstGeom>
          <a:noFill/>
        </p:spPr>
        <p:txBody>
          <a:bodyPr wrap="square" rtlCol="0">
            <a:spAutoFit/>
          </a:bodyPr>
          <a:lstStyle/>
          <a:p>
            <a:pPr algn="ctr"/>
            <a:r>
              <a:rPr lang="en-IN" sz="4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endParaRPr lang="en-IN"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33349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A72790-6A98-67BB-7058-649CED0295A2}"/>
              </a:ext>
            </a:extLst>
          </p:cNvPr>
          <p:cNvSpPr txBox="1"/>
          <p:nvPr/>
        </p:nvSpPr>
        <p:spPr>
          <a:xfrm>
            <a:off x="1288027" y="1641987"/>
            <a:ext cx="9576618" cy="3600986"/>
          </a:xfrm>
          <a:prstGeom prst="rect">
            <a:avLst/>
          </a:prstGeom>
          <a:noFill/>
        </p:spPr>
        <p:txBody>
          <a:bodyPr wrap="square">
            <a:spAutoFit/>
          </a:bodyPr>
          <a:lstStyle/>
          <a:p>
            <a:r>
              <a:rPr lang="en-IN" sz="3600" dirty="0">
                <a:ln w="0"/>
                <a:effectLst>
                  <a:outerShdw blurRad="38100" dist="19050" dir="2700000" algn="tl" rotWithShape="0">
                    <a:schemeClr val="dk1">
                      <a:alpha val="40000"/>
                    </a:schemeClr>
                  </a:outerShdw>
                </a:effectLst>
              </a:rPr>
              <a:t>It helps to understand-</a:t>
            </a:r>
          </a:p>
          <a:p>
            <a:pPr marL="1028700" lvl="1" indent="-571500">
              <a:buFont typeface="Wingdings" panose="05000000000000000000" pitchFamily="2" charset="2"/>
              <a:buChar char="§"/>
            </a:pPr>
            <a:r>
              <a:rPr lang="en-IN" sz="3200" dirty="0">
                <a:ln w="0"/>
                <a:effectLst>
                  <a:outerShdw blurRad="38100" dist="19050" dir="2700000" algn="tl" rotWithShape="0">
                    <a:schemeClr val="dk1">
                      <a:alpha val="40000"/>
                    </a:schemeClr>
                  </a:outerShdw>
                </a:effectLst>
              </a:rPr>
              <a:t>Loan performance</a:t>
            </a:r>
          </a:p>
          <a:p>
            <a:pPr marL="1028700" lvl="1" indent="-571500">
              <a:buFont typeface="Wingdings" panose="05000000000000000000" pitchFamily="2" charset="2"/>
              <a:buChar char="§"/>
            </a:pPr>
            <a:r>
              <a:rPr lang="en-IN" sz="3200" dirty="0">
                <a:ln w="0"/>
                <a:effectLst>
                  <a:outerShdw blurRad="38100" dist="19050" dir="2700000" algn="tl" rotWithShape="0">
                    <a:schemeClr val="dk1">
                      <a:alpha val="40000"/>
                    </a:schemeClr>
                  </a:outerShdw>
                </a:effectLst>
              </a:rPr>
              <a:t>Lending capacity of banks</a:t>
            </a:r>
          </a:p>
          <a:p>
            <a:pPr marL="1028700" lvl="1" indent="-571500">
              <a:buFont typeface="Wingdings" panose="05000000000000000000" pitchFamily="2" charset="2"/>
              <a:buChar char="§"/>
            </a:pPr>
            <a:r>
              <a:rPr lang="en-IN" sz="3200" dirty="0">
                <a:ln w="0"/>
                <a:effectLst>
                  <a:outerShdw blurRad="38100" dist="19050" dir="2700000" algn="tl" rotWithShape="0">
                    <a:schemeClr val="dk1">
                      <a:alpha val="40000"/>
                    </a:schemeClr>
                  </a:outerShdw>
                </a:effectLst>
              </a:rPr>
              <a:t>Risk assessment</a:t>
            </a:r>
          </a:p>
          <a:p>
            <a:pPr marL="1028700" lvl="1" indent="-571500">
              <a:buFont typeface="Wingdings" panose="05000000000000000000" pitchFamily="2" charset="2"/>
              <a:buChar char="§"/>
            </a:pPr>
            <a:r>
              <a:rPr lang="en-IN" sz="3200" dirty="0">
                <a:ln w="0"/>
                <a:effectLst>
                  <a:outerShdw blurRad="38100" dist="19050" dir="2700000" algn="tl" rotWithShape="0">
                    <a:schemeClr val="dk1">
                      <a:alpha val="40000"/>
                    </a:schemeClr>
                  </a:outerShdw>
                </a:effectLst>
              </a:rPr>
              <a:t>Consumer spending behaviour</a:t>
            </a:r>
          </a:p>
          <a:p>
            <a:pPr marL="1028700" lvl="1" indent="-571500">
              <a:buFont typeface="Wingdings" panose="05000000000000000000" pitchFamily="2" charset="2"/>
              <a:buChar char="§"/>
            </a:pPr>
            <a:r>
              <a:rPr lang="en-IN" sz="3200" dirty="0">
                <a:ln w="0"/>
                <a:effectLst>
                  <a:outerShdw blurRad="38100" dist="19050" dir="2700000" algn="tl" rotWithShape="0">
                    <a:schemeClr val="dk1">
                      <a:alpha val="40000"/>
                    </a:schemeClr>
                  </a:outerShdw>
                </a:effectLst>
              </a:rPr>
              <a:t>Borrowing ability</a:t>
            </a:r>
          </a:p>
          <a:p>
            <a:pPr marL="1028700" lvl="1" indent="-571500">
              <a:buFont typeface="Wingdings" panose="05000000000000000000" pitchFamily="2" charset="2"/>
              <a:buChar char="§"/>
            </a:pPr>
            <a:r>
              <a:rPr lang="en-IN" sz="3200" dirty="0">
                <a:ln w="0"/>
                <a:effectLst>
                  <a:outerShdw blurRad="38100" dist="19050" dir="2700000" algn="tl" rotWithShape="0">
                    <a:schemeClr val="dk1">
                      <a:alpha val="40000"/>
                    </a:schemeClr>
                  </a:outerShdw>
                </a:effectLst>
              </a:rPr>
              <a:t>Market trends etc.</a:t>
            </a:r>
          </a:p>
        </p:txBody>
      </p:sp>
      <p:sp>
        <p:nvSpPr>
          <p:cNvPr id="4" name="TextBox 3">
            <a:extLst>
              <a:ext uri="{FF2B5EF4-FFF2-40B4-BE49-F238E27FC236}">
                <a16:creationId xmlns:a16="http://schemas.microsoft.com/office/drawing/2014/main" id="{704E0880-8BC4-C8CC-660B-28D21027C211}"/>
              </a:ext>
            </a:extLst>
          </p:cNvPr>
          <p:cNvSpPr txBox="1"/>
          <p:nvPr/>
        </p:nvSpPr>
        <p:spPr>
          <a:xfrm>
            <a:off x="0" y="403122"/>
            <a:ext cx="12191999" cy="830997"/>
          </a:xfrm>
          <a:prstGeom prst="rect">
            <a:avLst/>
          </a:prstGeom>
          <a:noFill/>
        </p:spPr>
        <p:txBody>
          <a:bodyPr wrap="square" rtlCol="0">
            <a:spAutoFit/>
          </a:bodyPr>
          <a:lstStyle/>
          <a:p>
            <a:pPr algn="ctr"/>
            <a:r>
              <a:rPr lang="en-IN" sz="4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OBJECTIVES</a:t>
            </a:r>
            <a:endParaRPr lang="en-IN"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0984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75845-597A-D784-9AA0-7035AAB95E70}"/>
              </a:ext>
            </a:extLst>
          </p:cNvPr>
          <p:cNvSpPr txBox="1"/>
          <p:nvPr/>
        </p:nvSpPr>
        <p:spPr>
          <a:xfrm>
            <a:off x="1415845" y="1779639"/>
            <a:ext cx="9763433" cy="1569660"/>
          </a:xfrm>
          <a:prstGeom prst="rect">
            <a:avLst/>
          </a:prstGeom>
          <a:noFill/>
        </p:spPr>
        <p:txBody>
          <a:bodyPr wrap="square" rtlCol="0">
            <a:spAutoFit/>
          </a:bodyPr>
          <a:lstStyle/>
          <a:p>
            <a:r>
              <a:rPr lang="en-IN" sz="3200" dirty="0">
                <a:ln w="0"/>
                <a:effectLst>
                  <a:outerShdw blurRad="38100" dist="19050" dir="2700000" algn="tl" rotWithShape="0">
                    <a:schemeClr val="dk1">
                      <a:alpha val="40000"/>
                    </a:schemeClr>
                  </a:outerShdw>
                </a:effectLst>
              </a:rPr>
              <a:t>Analysed Banking Data having customer details, sanctioned loan amount, recovery details, interest earned, delinquent loans and NPAs.</a:t>
            </a:r>
          </a:p>
        </p:txBody>
      </p:sp>
      <p:sp>
        <p:nvSpPr>
          <p:cNvPr id="3" name="TextBox 2">
            <a:extLst>
              <a:ext uri="{FF2B5EF4-FFF2-40B4-BE49-F238E27FC236}">
                <a16:creationId xmlns:a16="http://schemas.microsoft.com/office/drawing/2014/main" id="{61B04116-549C-9D8B-75F1-6A70C3B0EF7F}"/>
              </a:ext>
            </a:extLst>
          </p:cNvPr>
          <p:cNvSpPr txBox="1"/>
          <p:nvPr/>
        </p:nvSpPr>
        <p:spPr>
          <a:xfrm>
            <a:off x="1415845" y="3429000"/>
            <a:ext cx="10776155" cy="3046988"/>
          </a:xfrm>
          <a:prstGeom prst="rect">
            <a:avLst/>
          </a:prstGeom>
          <a:noFill/>
        </p:spPr>
        <p:txBody>
          <a:bodyPr wrap="square" rtlCol="0">
            <a:spAutoFit/>
          </a:bodyPr>
          <a:lstStyle/>
          <a:p>
            <a:r>
              <a:rPr lang="en-IN" sz="3200" dirty="0">
                <a:ln w="0"/>
                <a:effectLst>
                  <a:outerShdw blurRad="38100" dist="19050" dir="2700000" algn="tl" rotWithShape="0">
                    <a:schemeClr val="dk1">
                      <a:alpha val="40000"/>
                    </a:schemeClr>
                  </a:outerShdw>
                </a:effectLst>
              </a:rPr>
              <a:t>Tools used-</a:t>
            </a:r>
          </a:p>
          <a:p>
            <a:pPr marL="742950" lvl="1" indent="-285750">
              <a:buFont typeface="Arial" panose="020B0604020202020204" pitchFamily="34" charset="0"/>
              <a:buChar char="•"/>
            </a:pPr>
            <a:r>
              <a:rPr lang="en-IN" sz="3200" dirty="0">
                <a:ln w="0"/>
                <a:effectLst>
                  <a:outerShdw blurRad="38100" dist="19050" dir="2700000" algn="tl" rotWithShape="0">
                    <a:schemeClr val="dk1">
                      <a:alpha val="40000"/>
                    </a:schemeClr>
                  </a:outerShdw>
                </a:effectLst>
              </a:rPr>
              <a:t>SQL to fetch data from the databases.</a:t>
            </a:r>
          </a:p>
          <a:p>
            <a:pPr marL="742950" lvl="1" indent="-285750">
              <a:buFont typeface="Arial" panose="020B0604020202020204" pitchFamily="34" charset="0"/>
              <a:buChar char="•"/>
            </a:pPr>
            <a:r>
              <a:rPr lang="en-IN" sz="3200" dirty="0">
                <a:ln w="0"/>
                <a:effectLst>
                  <a:outerShdw blurRad="38100" dist="19050" dir="2700000" algn="tl" rotWithShape="0">
                    <a:schemeClr val="dk1">
                      <a:alpha val="40000"/>
                    </a:schemeClr>
                  </a:outerShdw>
                </a:effectLst>
              </a:rPr>
              <a:t>Power query editor to transform the data.</a:t>
            </a:r>
          </a:p>
          <a:p>
            <a:pPr marL="742950" lvl="1" indent="-285750">
              <a:buFont typeface="Arial" panose="020B0604020202020204" pitchFamily="34" charset="0"/>
              <a:buChar char="•"/>
            </a:pPr>
            <a:r>
              <a:rPr lang="en-IN" sz="3200" dirty="0">
                <a:ln w="0"/>
                <a:effectLst>
                  <a:outerShdw blurRad="38100" dist="19050" dir="2700000" algn="tl" rotWithShape="0">
                    <a:schemeClr val="dk1">
                      <a:alpha val="40000"/>
                    </a:schemeClr>
                  </a:outerShdw>
                </a:effectLst>
              </a:rPr>
              <a:t>Excel to analyse the initial patterns and identify the key performance indicators.</a:t>
            </a:r>
          </a:p>
          <a:p>
            <a:pPr marL="742950" lvl="1" indent="-285750">
              <a:buFont typeface="Arial" panose="020B0604020202020204" pitchFamily="34" charset="0"/>
              <a:buChar char="•"/>
            </a:pPr>
            <a:r>
              <a:rPr lang="en-IN" sz="3200" dirty="0">
                <a:ln w="0"/>
                <a:effectLst>
                  <a:outerShdw blurRad="38100" dist="19050" dir="2700000" algn="tl" rotWithShape="0">
                    <a:schemeClr val="dk1">
                      <a:alpha val="40000"/>
                    </a:schemeClr>
                  </a:outerShdw>
                </a:effectLst>
              </a:rPr>
              <a:t>Power BI and Tableau for visualizing and dashboarding.</a:t>
            </a:r>
          </a:p>
        </p:txBody>
      </p:sp>
      <p:sp>
        <p:nvSpPr>
          <p:cNvPr id="4" name="TextBox 3">
            <a:extLst>
              <a:ext uri="{FF2B5EF4-FFF2-40B4-BE49-F238E27FC236}">
                <a16:creationId xmlns:a16="http://schemas.microsoft.com/office/drawing/2014/main" id="{D7FD33B6-8BB9-749B-370B-CA408FAE05EB}"/>
              </a:ext>
            </a:extLst>
          </p:cNvPr>
          <p:cNvSpPr txBox="1"/>
          <p:nvPr/>
        </p:nvSpPr>
        <p:spPr>
          <a:xfrm>
            <a:off x="0" y="547091"/>
            <a:ext cx="12192000" cy="830997"/>
          </a:xfrm>
          <a:prstGeom prst="rect">
            <a:avLst/>
          </a:prstGeom>
          <a:noFill/>
        </p:spPr>
        <p:txBody>
          <a:bodyPr wrap="square" rtlCol="0">
            <a:spAutoFit/>
          </a:bodyPr>
          <a:lstStyle/>
          <a:p>
            <a:pPr algn="ctr"/>
            <a:r>
              <a:rPr lang="en-US" sz="4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mj-lt"/>
                <a:cs typeface="+mj-lt"/>
              </a:rPr>
              <a:t>Our Analytical Framework: Data and Methods</a:t>
            </a:r>
            <a:endParaRPr lang="en-IN" sz="4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3238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AA9D0B-D87E-1A80-7104-8F88DE1FFE00}"/>
              </a:ext>
            </a:extLst>
          </p:cNvPr>
          <p:cNvSpPr txBox="1"/>
          <p:nvPr/>
        </p:nvSpPr>
        <p:spPr>
          <a:xfrm>
            <a:off x="1445342" y="1936283"/>
            <a:ext cx="6037005" cy="2985433"/>
          </a:xfrm>
          <a:prstGeom prst="rect">
            <a:avLst/>
          </a:prstGeom>
          <a:noFill/>
        </p:spPr>
        <p:txBody>
          <a:bodyPr wrap="square" rtlCol="0">
            <a:spAutoFit/>
          </a:bodyPr>
          <a:lstStyle/>
          <a:p>
            <a:pPr marL="914400" lvl="1" indent="-457200">
              <a:buFont typeface="Wingdings" panose="05000000000000000000" pitchFamily="2" charset="2"/>
              <a:buChar char="§"/>
            </a:pPr>
            <a:r>
              <a:rPr lang="en-US" sz="3200" dirty="0">
                <a:ln w="0"/>
                <a:effectLst>
                  <a:outerShdw blurRad="38100" dist="19050" dir="2700000" algn="tl" rotWithShape="0">
                    <a:schemeClr val="dk1">
                      <a:alpha val="40000"/>
                    </a:schemeClr>
                  </a:outerShdw>
                </a:effectLst>
              </a:rPr>
              <a:t>Total loans sanctioned</a:t>
            </a:r>
          </a:p>
          <a:p>
            <a:pPr marL="914400" lvl="1" indent="-457200">
              <a:buFont typeface="Wingdings" panose="05000000000000000000" pitchFamily="2" charset="2"/>
              <a:buChar char="§"/>
            </a:pPr>
            <a:r>
              <a:rPr lang="en-US" sz="3200" dirty="0">
                <a:ln w="0"/>
                <a:effectLst>
                  <a:outerShdw blurRad="38100" dist="19050" dir="2700000" algn="tl" rotWithShape="0">
                    <a:schemeClr val="dk1">
                      <a:alpha val="40000"/>
                    </a:schemeClr>
                  </a:outerShdw>
                </a:effectLst>
              </a:rPr>
              <a:t>Total funded amount</a:t>
            </a:r>
          </a:p>
          <a:p>
            <a:pPr marL="914400" lvl="1" indent="-457200">
              <a:buFont typeface="Wingdings" panose="05000000000000000000" pitchFamily="2" charset="2"/>
              <a:buChar char="§"/>
            </a:pPr>
            <a:r>
              <a:rPr lang="en-US" sz="3200" dirty="0">
                <a:ln w="0"/>
                <a:effectLst>
                  <a:outerShdw blurRad="38100" dist="19050" dir="2700000" algn="tl" rotWithShape="0">
                    <a:schemeClr val="dk1">
                      <a:alpha val="40000"/>
                    </a:schemeClr>
                  </a:outerShdw>
                </a:effectLst>
              </a:rPr>
              <a:t>Total collection</a:t>
            </a:r>
          </a:p>
          <a:p>
            <a:pPr marL="914400" lvl="1" indent="-457200">
              <a:buFont typeface="Wingdings" panose="05000000000000000000" pitchFamily="2" charset="2"/>
              <a:buChar char="§"/>
            </a:pPr>
            <a:r>
              <a:rPr lang="en-US" sz="3200" dirty="0">
                <a:ln w="0"/>
                <a:effectLst>
                  <a:outerShdw blurRad="38100" dist="19050" dir="2700000" algn="tl" rotWithShape="0">
                    <a:schemeClr val="dk1">
                      <a:alpha val="40000"/>
                    </a:schemeClr>
                  </a:outerShdw>
                </a:effectLst>
              </a:rPr>
              <a:t>Total revenue</a:t>
            </a:r>
          </a:p>
          <a:p>
            <a:pPr marL="914400" lvl="1" indent="-457200">
              <a:buFont typeface="Wingdings" panose="05000000000000000000" pitchFamily="2" charset="2"/>
              <a:buChar char="§"/>
            </a:pPr>
            <a:r>
              <a:rPr lang="en-US" sz="3200" dirty="0">
                <a:ln w="0"/>
                <a:effectLst>
                  <a:outerShdw blurRad="38100" dist="19050" dir="2700000" algn="tl" rotWithShape="0">
                    <a:schemeClr val="dk1">
                      <a:alpha val="40000"/>
                    </a:schemeClr>
                  </a:outerShdw>
                </a:effectLst>
              </a:rPr>
              <a:t>Total interest recovered</a:t>
            </a:r>
          </a:p>
          <a:p>
            <a:endParaRPr lang="en-IN" sz="2800" dirty="0"/>
          </a:p>
        </p:txBody>
      </p:sp>
      <p:sp>
        <p:nvSpPr>
          <p:cNvPr id="4" name="TextBox 3">
            <a:extLst>
              <a:ext uri="{FF2B5EF4-FFF2-40B4-BE49-F238E27FC236}">
                <a16:creationId xmlns:a16="http://schemas.microsoft.com/office/drawing/2014/main" id="{58CB44A0-9FDB-24E2-D49B-2A2B834CA876}"/>
              </a:ext>
            </a:extLst>
          </p:cNvPr>
          <p:cNvSpPr txBox="1"/>
          <p:nvPr/>
        </p:nvSpPr>
        <p:spPr>
          <a:xfrm>
            <a:off x="0" y="491613"/>
            <a:ext cx="12192000" cy="830997"/>
          </a:xfrm>
          <a:prstGeom prst="rect">
            <a:avLst/>
          </a:prstGeom>
          <a:noFill/>
        </p:spPr>
        <p:txBody>
          <a:bodyPr wrap="square" rtlCol="0">
            <a:spAutoFit/>
          </a:bodyPr>
          <a:lstStyle/>
          <a:p>
            <a:pPr algn="ctr"/>
            <a:r>
              <a:rPr lang="en-US" sz="4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KEY PERFORMANCE INDICATORS</a:t>
            </a:r>
            <a:endParaRPr lang="en-IN" sz="48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82000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6F4AE67-0E76-AC0A-C4E7-4648B5BD69F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CA98AB9-2436-07A3-A590-F1FE037FD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8145" y="6174658"/>
            <a:ext cx="1214830" cy="683342"/>
          </a:xfrm>
          <a:prstGeom prst="rect">
            <a:avLst/>
          </a:prstGeom>
        </p:spPr>
      </p:pic>
      <p:pic>
        <p:nvPicPr>
          <p:cNvPr id="6" name="Picture 5">
            <a:extLst>
              <a:ext uri="{FF2B5EF4-FFF2-40B4-BE49-F238E27FC236}">
                <a16:creationId xmlns:a16="http://schemas.microsoft.com/office/drawing/2014/main" id="{5E745F8E-C453-DDD8-0B16-7933BB9AB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96276" cy="698090"/>
          </a:xfrm>
          <a:prstGeom prst="rect">
            <a:avLst/>
          </a:prstGeom>
        </p:spPr>
      </p:pic>
      <p:pic>
        <p:nvPicPr>
          <p:cNvPr id="3" name="Picture 2">
            <a:extLst>
              <a:ext uri="{FF2B5EF4-FFF2-40B4-BE49-F238E27FC236}">
                <a16:creationId xmlns:a16="http://schemas.microsoft.com/office/drawing/2014/main" id="{EA9A1045-866B-3473-A4FA-E326DB72F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04" y="1209271"/>
            <a:ext cx="7501331" cy="4439457"/>
          </a:xfrm>
          <a:prstGeom prst="rect">
            <a:avLst/>
          </a:prstGeom>
        </p:spPr>
      </p:pic>
      <p:sp>
        <p:nvSpPr>
          <p:cNvPr id="2" name="TextBox 1">
            <a:extLst>
              <a:ext uri="{FF2B5EF4-FFF2-40B4-BE49-F238E27FC236}">
                <a16:creationId xmlns:a16="http://schemas.microsoft.com/office/drawing/2014/main" id="{1C2D48F7-4FFE-E8F3-531B-31431835AAAB}"/>
              </a:ext>
            </a:extLst>
          </p:cNvPr>
          <p:cNvSpPr txBox="1"/>
          <p:nvPr/>
        </p:nvSpPr>
        <p:spPr>
          <a:xfrm>
            <a:off x="7733374" y="1305341"/>
            <a:ext cx="3996543" cy="4093428"/>
          </a:xfrm>
          <a:prstGeom prst="rect">
            <a:avLst/>
          </a:prstGeom>
          <a:solidFill>
            <a:schemeClr val="tx1"/>
          </a:solidFill>
        </p:spPr>
        <p:txBody>
          <a:bodyPr wrap="none" rtlCol="0">
            <a:spAutoFit/>
          </a:bodyPr>
          <a:lstStyle/>
          <a:p>
            <a:r>
              <a:rPr lang="en-US" sz="2400" b="1" u="sng" dirty="0">
                <a:solidFill>
                  <a:schemeClr val="bg1"/>
                </a:solidFill>
              </a:rPr>
              <a:t>Features-</a:t>
            </a:r>
          </a:p>
          <a:p>
            <a:endParaRPr lang="en-US" u="sng" dirty="0">
              <a:solidFill>
                <a:schemeClr val="bg1"/>
              </a:solidFill>
            </a:endParaRPr>
          </a:p>
          <a:p>
            <a:pPr marL="285750" indent="-285750">
              <a:buFont typeface="Arial" panose="020B0604020202020204" pitchFamily="34" charset="0"/>
              <a:buChar char="•"/>
            </a:pPr>
            <a:r>
              <a:rPr lang="en-US" sz="1600" b="1" dirty="0">
                <a:solidFill>
                  <a:schemeClr val="bg1"/>
                </a:solidFill>
              </a:rPr>
              <a:t>KPIs</a:t>
            </a:r>
          </a:p>
          <a:p>
            <a:pPr marL="285750" indent="-285750">
              <a:buFont typeface="Arial" panose="020B0604020202020204" pitchFamily="34" charset="0"/>
              <a:buChar char="•"/>
            </a:pPr>
            <a:endParaRPr lang="en-US" sz="1600" b="1" dirty="0">
              <a:solidFill>
                <a:schemeClr val="bg1"/>
              </a:solidFill>
            </a:endParaRPr>
          </a:p>
          <a:p>
            <a:pPr marL="285750" indent="-285750">
              <a:buFont typeface="Arial" panose="020B0604020202020204" pitchFamily="34" charset="0"/>
              <a:buChar char="•"/>
            </a:pPr>
            <a:r>
              <a:rPr lang="en-US" sz="1600" b="1" dirty="0">
                <a:solidFill>
                  <a:schemeClr val="bg1"/>
                </a:solidFill>
              </a:rPr>
              <a:t>Bar graph</a:t>
            </a:r>
            <a:r>
              <a:rPr lang="en-US" dirty="0">
                <a:solidFill>
                  <a:schemeClr val="bg1"/>
                </a:solidFill>
              </a:rPr>
              <a:t>: </a:t>
            </a:r>
            <a:r>
              <a:rPr lang="en-US" sz="1400" dirty="0">
                <a:solidFill>
                  <a:schemeClr val="bg1"/>
                </a:solidFill>
              </a:rPr>
              <a:t>State wise number of Branches</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sz="1600" b="1" dirty="0">
                <a:solidFill>
                  <a:schemeClr val="bg1"/>
                </a:solidFill>
              </a:rPr>
              <a:t>Funnel chart</a:t>
            </a:r>
            <a:r>
              <a:rPr lang="en-US" dirty="0">
                <a:solidFill>
                  <a:schemeClr val="bg1"/>
                </a:solidFill>
              </a:rPr>
              <a:t>: </a:t>
            </a:r>
            <a:r>
              <a:rPr lang="en-US" sz="1400" dirty="0">
                <a:solidFill>
                  <a:schemeClr val="bg1"/>
                </a:solidFill>
              </a:rPr>
              <a:t>Age group wise Loans Sanctioned</a:t>
            </a:r>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IN" sz="1600" b="1" dirty="0">
                <a:solidFill>
                  <a:schemeClr val="bg1"/>
                </a:solidFill>
              </a:rPr>
              <a:t>Column chart</a:t>
            </a:r>
            <a:r>
              <a:rPr lang="en-IN" sz="1600" dirty="0">
                <a:solidFill>
                  <a:schemeClr val="bg1"/>
                </a:solidFill>
              </a:rPr>
              <a:t>: </a:t>
            </a:r>
            <a:r>
              <a:rPr lang="en-IN" sz="1400" dirty="0">
                <a:solidFill>
                  <a:schemeClr val="bg1"/>
                </a:solidFill>
              </a:rPr>
              <a:t>Term wise Loan Amount</a:t>
            </a:r>
          </a:p>
          <a:p>
            <a:pPr marL="285750" indent="-285750">
              <a:buFont typeface="Arial" panose="020B0604020202020204" pitchFamily="34" charset="0"/>
              <a:buChar char="•"/>
            </a:pPr>
            <a:endParaRPr lang="en-IN" sz="1400" dirty="0">
              <a:solidFill>
                <a:schemeClr val="bg1"/>
              </a:solidFill>
            </a:endParaRPr>
          </a:p>
          <a:p>
            <a:pPr marL="285750" indent="-285750">
              <a:buFont typeface="Arial" panose="020B0604020202020204" pitchFamily="34" charset="0"/>
              <a:buChar char="•"/>
            </a:pPr>
            <a:r>
              <a:rPr lang="en-IN" b="1" dirty="0">
                <a:solidFill>
                  <a:schemeClr val="bg1"/>
                </a:solidFill>
              </a:rPr>
              <a:t>Page navigation</a:t>
            </a:r>
          </a:p>
          <a:p>
            <a:pPr marL="285750" indent="-285750">
              <a:buFont typeface="Arial" panose="020B0604020202020204" pitchFamily="34" charset="0"/>
              <a:buChar char="•"/>
            </a:pPr>
            <a:endParaRPr lang="en-IN" sz="1400" dirty="0">
              <a:solidFill>
                <a:schemeClr val="bg1"/>
              </a:solidFill>
            </a:endParaRPr>
          </a:p>
          <a:p>
            <a:pPr marL="285750" indent="-285750">
              <a:buFont typeface="Arial" panose="020B0604020202020204" pitchFamily="34" charset="0"/>
              <a:buChar char="•"/>
            </a:pPr>
            <a:r>
              <a:rPr lang="en-IN" sz="1600" b="1" dirty="0">
                <a:solidFill>
                  <a:schemeClr val="bg1"/>
                </a:solidFill>
              </a:rPr>
              <a:t>Drill down</a:t>
            </a:r>
          </a:p>
          <a:p>
            <a:pPr marL="285750" indent="-285750">
              <a:buFont typeface="Arial" panose="020B0604020202020204" pitchFamily="34" charset="0"/>
              <a:buChar char="•"/>
            </a:pPr>
            <a:endParaRPr lang="en-IN" sz="1600" b="1" dirty="0">
              <a:solidFill>
                <a:schemeClr val="bg1"/>
              </a:solidFill>
            </a:endParaRPr>
          </a:p>
          <a:p>
            <a:pPr marL="285750" indent="-285750">
              <a:buFont typeface="Arial" panose="020B0604020202020204" pitchFamily="34" charset="0"/>
              <a:buChar char="•"/>
            </a:pPr>
            <a:r>
              <a:rPr lang="en-IN" sz="1600" b="1" dirty="0">
                <a:solidFill>
                  <a:schemeClr val="bg1"/>
                </a:solidFill>
              </a:rPr>
              <a:t>Dax</a:t>
            </a:r>
            <a:endParaRPr lang="en-IN" sz="2000" b="1" dirty="0">
              <a:solidFill>
                <a:schemeClr val="bg1"/>
              </a:solidFill>
            </a:endParaRPr>
          </a:p>
        </p:txBody>
      </p:sp>
    </p:spTree>
    <p:extLst>
      <p:ext uri="{BB962C8B-B14F-4D97-AF65-F5344CB8AC3E}">
        <p14:creationId xmlns:p14="http://schemas.microsoft.com/office/powerpoint/2010/main" val="16942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8862EC-F0AC-9F5B-A78B-C5A9D932E57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0332739-F22A-E6CF-677F-7AB600624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58332" y="6169751"/>
            <a:ext cx="1262899" cy="683342"/>
          </a:xfrm>
          <a:prstGeom prst="rect">
            <a:avLst/>
          </a:prstGeom>
        </p:spPr>
      </p:pic>
      <p:pic>
        <p:nvPicPr>
          <p:cNvPr id="6" name="Picture 5">
            <a:extLst>
              <a:ext uri="{FF2B5EF4-FFF2-40B4-BE49-F238E27FC236}">
                <a16:creationId xmlns:a16="http://schemas.microsoft.com/office/drawing/2014/main" id="{00478C20-EA7D-C204-F4B4-D8D2AC6AD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2443539" cy="683342"/>
          </a:xfrm>
          <a:prstGeom prst="rect">
            <a:avLst/>
          </a:prstGeom>
        </p:spPr>
      </p:pic>
      <p:pic>
        <p:nvPicPr>
          <p:cNvPr id="3" name="Picture 2">
            <a:extLst>
              <a:ext uri="{FF2B5EF4-FFF2-40B4-BE49-F238E27FC236}">
                <a16:creationId xmlns:a16="http://schemas.microsoft.com/office/drawing/2014/main" id="{E7ADA1EE-1C90-7917-11EF-5ADB520BCD02}"/>
              </a:ext>
            </a:extLst>
          </p:cNvPr>
          <p:cNvPicPr>
            <a:picLocks noChangeAspect="1"/>
          </p:cNvPicPr>
          <p:nvPr/>
        </p:nvPicPr>
        <p:blipFill>
          <a:blip r:embed="rId4">
            <a:extLst>
              <a:ext uri="{28A0092B-C50C-407E-A947-70E740481C1C}">
                <a14:useLocalDpi xmlns:a14="http://schemas.microsoft.com/office/drawing/2010/main" val="0"/>
              </a:ext>
            </a:extLst>
          </a:blip>
          <a:srcRect l="15242" t="21954" r="16855" b="3207"/>
          <a:stretch/>
        </p:blipFill>
        <p:spPr>
          <a:xfrm>
            <a:off x="68826" y="1091395"/>
            <a:ext cx="6096000" cy="3569273"/>
          </a:xfrm>
          <a:prstGeom prst="rect">
            <a:avLst/>
          </a:prstGeom>
        </p:spPr>
      </p:pic>
      <p:pic>
        <p:nvPicPr>
          <p:cNvPr id="7" name="Picture 6">
            <a:extLst>
              <a:ext uri="{FF2B5EF4-FFF2-40B4-BE49-F238E27FC236}">
                <a16:creationId xmlns:a16="http://schemas.microsoft.com/office/drawing/2014/main" id="{BB125944-A853-6F89-FFD7-D8DEB29653BC}"/>
              </a:ext>
            </a:extLst>
          </p:cNvPr>
          <p:cNvPicPr>
            <a:picLocks noChangeAspect="1"/>
          </p:cNvPicPr>
          <p:nvPr/>
        </p:nvPicPr>
        <p:blipFill>
          <a:blip r:embed="rId5">
            <a:extLst>
              <a:ext uri="{28A0092B-C50C-407E-A947-70E740481C1C}">
                <a14:useLocalDpi xmlns:a14="http://schemas.microsoft.com/office/drawing/2010/main" val="0"/>
              </a:ext>
            </a:extLst>
          </a:blip>
          <a:srcRect l="15161" t="20740" r="17016" b="3055"/>
          <a:stretch/>
        </p:blipFill>
        <p:spPr>
          <a:xfrm>
            <a:off x="6305336" y="3259236"/>
            <a:ext cx="5749012" cy="3431634"/>
          </a:xfrm>
          <a:prstGeom prst="rect">
            <a:avLst/>
          </a:prstGeom>
        </p:spPr>
      </p:pic>
      <p:sp>
        <p:nvSpPr>
          <p:cNvPr id="12" name="TextBox 11">
            <a:extLst>
              <a:ext uri="{FF2B5EF4-FFF2-40B4-BE49-F238E27FC236}">
                <a16:creationId xmlns:a16="http://schemas.microsoft.com/office/drawing/2014/main" id="{7E233AB6-5958-5B8A-AF06-0E4B95B901B2}"/>
              </a:ext>
            </a:extLst>
          </p:cNvPr>
          <p:cNvSpPr txBox="1"/>
          <p:nvPr/>
        </p:nvSpPr>
        <p:spPr>
          <a:xfrm>
            <a:off x="7123774" y="629263"/>
            <a:ext cx="4281645" cy="2246769"/>
          </a:xfrm>
          <a:prstGeom prst="rect">
            <a:avLst/>
          </a:prstGeom>
          <a:solidFill>
            <a:schemeClr val="tx1"/>
          </a:solidFill>
        </p:spPr>
        <p:txBody>
          <a:bodyPr wrap="square" rtlCol="0">
            <a:spAutoFit/>
          </a:bodyPr>
          <a:lstStyle/>
          <a:p>
            <a:r>
              <a:rPr lang="en-US" sz="2400" b="1" u="sng" dirty="0">
                <a:solidFill>
                  <a:schemeClr val="bg1"/>
                </a:solidFill>
              </a:rPr>
              <a:t>Features-</a:t>
            </a:r>
          </a:p>
          <a:p>
            <a:endParaRPr lang="en-US" u="sng" dirty="0">
              <a:solidFill>
                <a:schemeClr val="bg1"/>
              </a:solidFill>
            </a:endParaRPr>
          </a:p>
          <a:p>
            <a:pPr marL="285750" indent="-285750">
              <a:buFont typeface="Arial" panose="020B0604020202020204" pitchFamily="34" charset="0"/>
              <a:buChar char="•"/>
            </a:pPr>
            <a:r>
              <a:rPr lang="en-US" sz="1600" b="1" dirty="0">
                <a:solidFill>
                  <a:schemeClr val="bg1"/>
                </a:solidFill>
              </a:rPr>
              <a:t>Sunburst (custom chart)</a:t>
            </a:r>
          </a:p>
          <a:p>
            <a:pPr marL="285750" indent="-285750">
              <a:buFont typeface="Arial" panose="020B0604020202020204" pitchFamily="34" charset="0"/>
              <a:buChar char="•"/>
            </a:pPr>
            <a:endParaRPr lang="en-US" sz="1600" b="1" dirty="0">
              <a:solidFill>
                <a:schemeClr val="bg1"/>
              </a:solidFill>
            </a:endParaRPr>
          </a:p>
          <a:p>
            <a:pPr marL="285750" indent="-285750">
              <a:buFont typeface="Arial" panose="020B0604020202020204" pitchFamily="34" charset="0"/>
              <a:buChar char="•"/>
            </a:pPr>
            <a:r>
              <a:rPr lang="en-US" b="1" dirty="0">
                <a:solidFill>
                  <a:schemeClr val="bg1"/>
                </a:solidFill>
              </a:rPr>
              <a:t>Bookmark</a:t>
            </a:r>
          </a:p>
          <a:p>
            <a:pPr marL="285750" indent="-285750">
              <a:buFont typeface="Arial" panose="020B0604020202020204" pitchFamily="34" charset="0"/>
              <a:buChar char="•"/>
            </a:pPr>
            <a:endParaRPr lang="en-IN" sz="1400" dirty="0">
              <a:solidFill>
                <a:schemeClr val="bg1"/>
              </a:solidFill>
            </a:endParaRPr>
          </a:p>
          <a:p>
            <a:pPr marL="285750" indent="-285750">
              <a:buFont typeface="Arial" panose="020B0604020202020204" pitchFamily="34" charset="0"/>
              <a:buChar char="•"/>
            </a:pPr>
            <a:r>
              <a:rPr lang="en-IN" b="1" dirty="0">
                <a:solidFill>
                  <a:schemeClr val="bg1"/>
                </a:solidFill>
              </a:rPr>
              <a:t>Page navigation</a:t>
            </a:r>
          </a:p>
          <a:p>
            <a:pPr marL="285750" indent="-285750">
              <a:buFont typeface="Arial" panose="020B0604020202020204" pitchFamily="34" charset="0"/>
              <a:buChar char="•"/>
            </a:pPr>
            <a:endParaRPr lang="en-IN" sz="1400" dirty="0">
              <a:solidFill>
                <a:schemeClr val="bg1"/>
              </a:solidFill>
            </a:endParaRPr>
          </a:p>
        </p:txBody>
      </p:sp>
    </p:spTree>
    <p:extLst>
      <p:ext uri="{BB962C8B-B14F-4D97-AF65-F5344CB8AC3E}">
        <p14:creationId xmlns:p14="http://schemas.microsoft.com/office/powerpoint/2010/main" val="153214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58B5EFC-0762-1FB0-44A0-3A9BA5D879DF}"/>
              </a:ext>
            </a:extLst>
          </p:cNvPr>
          <p:cNvPicPr>
            <a:picLocks noChangeAspect="1"/>
          </p:cNvPicPr>
          <p:nvPr/>
        </p:nvPicPr>
        <p:blipFill>
          <a:blip r:embed="rId2">
            <a:extLst>
              <a:ext uri="{28A0092B-C50C-407E-A947-70E740481C1C}">
                <a14:useLocalDpi xmlns:a14="http://schemas.microsoft.com/office/drawing/2010/main" val="0"/>
              </a:ext>
            </a:extLst>
          </a:blip>
          <a:srcRect l="15484" r="17097" b="8674"/>
          <a:stretch/>
        </p:blipFill>
        <p:spPr>
          <a:xfrm>
            <a:off x="648928" y="1022249"/>
            <a:ext cx="7384027" cy="5626346"/>
          </a:xfrm>
          <a:prstGeom prst="rect">
            <a:avLst/>
          </a:prstGeom>
        </p:spPr>
      </p:pic>
      <p:pic>
        <p:nvPicPr>
          <p:cNvPr id="2" name="Picture 1">
            <a:extLst>
              <a:ext uri="{FF2B5EF4-FFF2-40B4-BE49-F238E27FC236}">
                <a16:creationId xmlns:a16="http://schemas.microsoft.com/office/drawing/2014/main" id="{124A02FA-D751-85AD-F11A-1996CF4EE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2443539" cy="683342"/>
          </a:xfrm>
          <a:prstGeom prst="rect">
            <a:avLst/>
          </a:prstGeom>
        </p:spPr>
      </p:pic>
      <p:pic>
        <p:nvPicPr>
          <p:cNvPr id="3" name="Picture 2">
            <a:extLst>
              <a:ext uri="{FF2B5EF4-FFF2-40B4-BE49-F238E27FC236}">
                <a16:creationId xmlns:a16="http://schemas.microsoft.com/office/drawing/2014/main" id="{CB4D570D-C6D8-3270-365B-C762425DD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8145" y="6174658"/>
            <a:ext cx="1214830" cy="683342"/>
          </a:xfrm>
          <a:prstGeom prst="rect">
            <a:avLst/>
          </a:prstGeom>
        </p:spPr>
      </p:pic>
      <p:sp>
        <p:nvSpPr>
          <p:cNvPr id="4" name="TextBox 3">
            <a:extLst>
              <a:ext uri="{FF2B5EF4-FFF2-40B4-BE49-F238E27FC236}">
                <a16:creationId xmlns:a16="http://schemas.microsoft.com/office/drawing/2014/main" id="{D5D81EA3-1B2C-3E6D-95E0-896BC28C5562}"/>
              </a:ext>
            </a:extLst>
          </p:cNvPr>
          <p:cNvSpPr txBox="1"/>
          <p:nvPr/>
        </p:nvSpPr>
        <p:spPr>
          <a:xfrm>
            <a:off x="8259098" y="1022249"/>
            <a:ext cx="3283974" cy="2215991"/>
          </a:xfrm>
          <a:prstGeom prst="rect">
            <a:avLst/>
          </a:prstGeom>
          <a:solidFill>
            <a:schemeClr val="tx1"/>
          </a:solidFill>
        </p:spPr>
        <p:txBody>
          <a:bodyPr wrap="square" rtlCol="0">
            <a:spAutoFit/>
          </a:bodyPr>
          <a:lstStyle/>
          <a:p>
            <a:r>
              <a:rPr lang="en-US" sz="2400" b="1" u="sng" dirty="0">
                <a:solidFill>
                  <a:schemeClr val="bg1"/>
                </a:solidFill>
              </a:rPr>
              <a:t>Features-</a:t>
            </a:r>
          </a:p>
          <a:p>
            <a:endParaRPr lang="en-US" u="sng" dirty="0">
              <a:solidFill>
                <a:schemeClr val="bg1"/>
              </a:solidFill>
            </a:endParaRPr>
          </a:p>
          <a:p>
            <a:pPr marL="285750" indent="-285750">
              <a:buFont typeface="Arial" panose="020B0604020202020204" pitchFamily="34" charset="0"/>
              <a:buChar char="•"/>
            </a:pPr>
            <a:r>
              <a:rPr lang="en-US" sz="1600" b="1" dirty="0">
                <a:solidFill>
                  <a:schemeClr val="bg1"/>
                </a:solidFill>
              </a:rPr>
              <a:t>Map visual</a:t>
            </a:r>
          </a:p>
          <a:p>
            <a:pPr marL="285750" indent="-285750">
              <a:buFont typeface="Arial" panose="020B0604020202020204" pitchFamily="34" charset="0"/>
              <a:buChar char="•"/>
            </a:pPr>
            <a:endParaRPr lang="en-US" sz="1600" b="1" dirty="0">
              <a:solidFill>
                <a:schemeClr val="bg1"/>
              </a:solidFill>
            </a:endParaRPr>
          </a:p>
          <a:p>
            <a:pPr marL="285750" indent="-285750">
              <a:buFont typeface="Arial" panose="020B0604020202020204" pitchFamily="34" charset="0"/>
              <a:buChar char="•"/>
            </a:pPr>
            <a:r>
              <a:rPr lang="en-US" b="1" dirty="0">
                <a:solidFill>
                  <a:schemeClr val="bg1"/>
                </a:solidFill>
              </a:rPr>
              <a:t>Advance tooltip</a:t>
            </a:r>
          </a:p>
          <a:p>
            <a:pPr marL="285750" indent="-285750">
              <a:buFont typeface="Arial" panose="020B0604020202020204" pitchFamily="34" charset="0"/>
              <a:buChar char="•"/>
            </a:pPr>
            <a:endParaRPr lang="en-IN" sz="1400" dirty="0">
              <a:solidFill>
                <a:schemeClr val="bg1"/>
              </a:solidFill>
            </a:endParaRPr>
          </a:p>
          <a:p>
            <a:pPr marL="285750" indent="-285750">
              <a:buFont typeface="Arial" panose="020B0604020202020204" pitchFamily="34" charset="0"/>
              <a:buChar char="•"/>
            </a:pPr>
            <a:r>
              <a:rPr lang="en-IN" b="1" dirty="0">
                <a:solidFill>
                  <a:schemeClr val="bg1"/>
                </a:solidFill>
              </a:rPr>
              <a:t>Page navigation</a:t>
            </a:r>
          </a:p>
          <a:p>
            <a:pPr marL="285750" indent="-285750">
              <a:buFont typeface="Arial" panose="020B0604020202020204" pitchFamily="34" charset="0"/>
              <a:buChar char="•"/>
            </a:pPr>
            <a:endParaRPr lang="en-IN" sz="1400" dirty="0">
              <a:solidFill>
                <a:schemeClr val="bg1"/>
              </a:solidFill>
            </a:endParaRPr>
          </a:p>
        </p:txBody>
      </p:sp>
    </p:spTree>
    <p:extLst>
      <p:ext uri="{BB962C8B-B14F-4D97-AF65-F5344CB8AC3E}">
        <p14:creationId xmlns:p14="http://schemas.microsoft.com/office/powerpoint/2010/main" val="196674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C2AAE-2C35-D937-217A-737A5DD8F8C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A3B60F0-7799-01A9-AD93-D473BC542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43539" cy="683342"/>
          </a:xfrm>
          <a:prstGeom prst="rect">
            <a:avLst/>
          </a:prstGeom>
        </p:spPr>
      </p:pic>
      <p:pic>
        <p:nvPicPr>
          <p:cNvPr id="3" name="Picture 2">
            <a:extLst>
              <a:ext uri="{FF2B5EF4-FFF2-40B4-BE49-F238E27FC236}">
                <a16:creationId xmlns:a16="http://schemas.microsoft.com/office/drawing/2014/main" id="{7DF6BFEF-73B0-58D2-8AF1-31D2A39D8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8145" y="6174658"/>
            <a:ext cx="1214830" cy="683342"/>
          </a:xfrm>
          <a:prstGeom prst="rect">
            <a:avLst/>
          </a:prstGeom>
        </p:spPr>
      </p:pic>
      <p:sp>
        <p:nvSpPr>
          <p:cNvPr id="4" name="TextBox 3">
            <a:extLst>
              <a:ext uri="{FF2B5EF4-FFF2-40B4-BE49-F238E27FC236}">
                <a16:creationId xmlns:a16="http://schemas.microsoft.com/office/drawing/2014/main" id="{B22F2649-0164-2539-CC5B-949E6FCD169C}"/>
              </a:ext>
            </a:extLst>
          </p:cNvPr>
          <p:cNvSpPr txBox="1"/>
          <p:nvPr/>
        </p:nvSpPr>
        <p:spPr>
          <a:xfrm>
            <a:off x="9212826" y="1213009"/>
            <a:ext cx="2851354" cy="2769989"/>
          </a:xfrm>
          <a:prstGeom prst="rect">
            <a:avLst/>
          </a:prstGeom>
          <a:solidFill>
            <a:schemeClr val="tx1"/>
          </a:solidFill>
        </p:spPr>
        <p:txBody>
          <a:bodyPr wrap="square" rtlCol="0">
            <a:spAutoFit/>
          </a:bodyPr>
          <a:lstStyle/>
          <a:p>
            <a:r>
              <a:rPr lang="en-US" sz="2400" b="1" u="sng" dirty="0">
                <a:solidFill>
                  <a:schemeClr val="bg1"/>
                </a:solidFill>
              </a:rPr>
              <a:t>Features-</a:t>
            </a:r>
          </a:p>
          <a:p>
            <a:endParaRPr lang="en-US" u="sng" dirty="0">
              <a:solidFill>
                <a:schemeClr val="bg1"/>
              </a:solidFill>
            </a:endParaRPr>
          </a:p>
          <a:p>
            <a:pPr marL="285750" indent="-285750">
              <a:buFont typeface="Arial" panose="020B0604020202020204" pitchFamily="34" charset="0"/>
              <a:buChar char="•"/>
            </a:pPr>
            <a:r>
              <a:rPr lang="en-US" sz="1600" b="1" dirty="0">
                <a:solidFill>
                  <a:schemeClr val="bg1"/>
                </a:solidFill>
              </a:rPr>
              <a:t>Bar graph</a:t>
            </a:r>
          </a:p>
          <a:p>
            <a:pPr marL="285750" indent="-285750">
              <a:buFont typeface="Arial" panose="020B0604020202020204" pitchFamily="34" charset="0"/>
              <a:buChar char="•"/>
            </a:pPr>
            <a:endParaRPr lang="en-US" sz="1600" b="1" dirty="0">
              <a:solidFill>
                <a:schemeClr val="bg1"/>
              </a:solidFill>
            </a:endParaRPr>
          </a:p>
          <a:p>
            <a:pPr marL="285750" indent="-285750">
              <a:buFont typeface="Arial" panose="020B0604020202020204" pitchFamily="34" charset="0"/>
              <a:buChar char="•"/>
            </a:pPr>
            <a:r>
              <a:rPr lang="en-US" b="1" dirty="0">
                <a:solidFill>
                  <a:schemeClr val="bg1"/>
                </a:solidFill>
              </a:rPr>
              <a:t>Drill down</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Drill through</a:t>
            </a:r>
          </a:p>
          <a:p>
            <a:pPr marL="285750" indent="-285750">
              <a:buFont typeface="Arial" panose="020B0604020202020204" pitchFamily="34" charset="0"/>
              <a:buChar char="•"/>
            </a:pPr>
            <a:endParaRPr lang="en-IN" sz="1400" dirty="0">
              <a:solidFill>
                <a:schemeClr val="bg1"/>
              </a:solidFill>
            </a:endParaRPr>
          </a:p>
          <a:p>
            <a:pPr marL="285750" indent="-285750">
              <a:buFont typeface="Arial" panose="020B0604020202020204" pitchFamily="34" charset="0"/>
              <a:buChar char="•"/>
            </a:pPr>
            <a:r>
              <a:rPr lang="en-IN" b="1" dirty="0">
                <a:solidFill>
                  <a:schemeClr val="bg1"/>
                </a:solidFill>
              </a:rPr>
              <a:t>Page navigation</a:t>
            </a:r>
          </a:p>
          <a:p>
            <a:pPr marL="285750" indent="-285750">
              <a:buFont typeface="Arial" panose="020B0604020202020204" pitchFamily="34" charset="0"/>
              <a:buChar char="•"/>
            </a:pPr>
            <a:endParaRPr lang="en-IN" sz="1400" dirty="0">
              <a:solidFill>
                <a:schemeClr val="bg1"/>
              </a:solidFill>
            </a:endParaRPr>
          </a:p>
        </p:txBody>
      </p:sp>
      <p:pic>
        <p:nvPicPr>
          <p:cNvPr id="6" name="Picture 5">
            <a:extLst>
              <a:ext uri="{FF2B5EF4-FFF2-40B4-BE49-F238E27FC236}">
                <a16:creationId xmlns:a16="http://schemas.microsoft.com/office/drawing/2014/main" id="{9AA551A7-7D73-4BCF-1CC7-71D52070E673}"/>
              </a:ext>
            </a:extLst>
          </p:cNvPr>
          <p:cNvPicPr>
            <a:picLocks noChangeAspect="1"/>
          </p:cNvPicPr>
          <p:nvPr/>
        </p:nvPicPr>
        <p:blipFill>
          <a:blip r:embed="rId4">
            <a:extLst>
              <a:ext uri="{28A0092B-C50C-407E-A947-70E740481C1C}">
                <a14:useLocalDpi xmlns:a14="http://schemas.microsoft.com/office/drawing/2010/main" val="0"/>
              </a:ext>
            </a:extLst>
          </a:blip>
          <a:srcRect l="15000" t="20215" r="11291" b="12688"/>
          <a:stretch/>
        </p:blipFill>
        <p:spPr>
          <a:xfrm>
            <a:off x="127820" y="1319012"/>
            <a:ext cx="8986684" cy="4601497"/>
          </a:xfrm>
          <a:prstGeom prst="rect">
            <a:avLst/>
          </a:prstGeom>
        </p:spPr>
      </p:pic>
    </p:spTree>
    <p:extLst>
      <p:ext uri="{BB962C8B-B14F-4D97-AF65-F5344CB8AC3E}">
        <p14:creationId xmlns:p14="http://schemas.microsoft.com/office/powerpoint/2010/main" val="368730762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TM03457503[[fn=Quotable]]</Template>
  <TotalTime>643</TotalTime>
  <Words>640</Words>
  <Application>Microsoft Office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 Light</vt:lpstr>
      <vt:lpstr>Wingdings</vt:lpstr>
      <vt:lpstr>Metropolitan</vt:lpstr>
      <vt:lpstr>BANK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Hariom Chaudhary</dc:creator>
  <cp:lastModifiedBy>Hariom Chaudhary</cp:lastModifiedBy>
  <cp:revision>13</cp:revision>
  <dcterms:created xsi:type="dcterms:W3CDTF">2025-05-14T05:09:25Z</dcterms:created>
  <dcterms:modified xsi:type="dcterms:W3CDTF">2025-05-18T18:14:18Z</dcterms:modified>
</cp:coreProperties>
</file>