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61" r:id="rId6"/>
    <p:sldId id="262" r:id="rId7"/>
    <p:sldId id="263" r:id="rId8"/>
    <p:sldId id="265" r:id="rId9"/>
    <p:sldId id="266" r:id="rId10"/>
    <p:sldId id="268" r:id="rId11"/>
    <p:sldId id="269" r:id="rId12"/>
    <p:sldId id="264" r:id="rId13"/>
    <p:sldId id="259"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53034A9-3CAB-4718-938C-ED06A72AEAD3}" type="datetimeFigureOut">
              <a:rPr lang="en-IN" smtClean="0"/>
              <a:t>18-05-2025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7B577D-601F-4210-8348-09C9141C55A6}" type="slidenum">
              <a:rPr lang="en-IN" smtClean="0"/>
              <a:t>‹#›</a:t>
            </a:fld>
            <a:endParaRPr lang="en-IN"/>
          </a:p>
        </p:txBody>
      </p:sp>
    </p:spTree>
    <p:extLst>
      <p:ext uri="{BB962C8B-B14F-4D97-AF65-F5344CB8AC3E}">
        <p14:creationId xmlns:p14="http://schemas.microsoft.com/office/powerpoint/2010/main" val="3761080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3034A9-3CAB-4718-938C-ED06A72AEAD3}" type="datetimeFigureOut">
              <a:rPr lang="en-IN" smtClean="0"/>
              <a:t>18-05-2025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B577D-601F-4210-8348-09C9141C55A6}" type="slidenum">
              <a:rPr lang="en-IN" smtClean="0"/>
              <a:t>‹#›</a:t>
            </a:fld>
            <a:endParaRPr lang="en-IN"/>
          </a:p>
        </p:txBody>
      </p:sp>
    </p:spTree>
    <p:extLst>
      <p:ext uri="{BB962C8B-B14F-4D97-AF65-F5344CB8AC3E}">
        <p14:creationId xmlns:p14="http://schemas.microsoft.com/office/powerpoint/2010/main" val="193275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3034A9-3CAB-4718-938C-ED06A72AEAD3}" type="datetimeFigureOut">
              <a:rPr lang="en-IN" smtClean="0"/>
              <a:t>18-05-2025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B577D-601F-4210-8348-09C9141C55A6}" type="slidenum">
              <a:rPr lang="en-IN" smtClean="0"/>
              <a:t>‹#›</a:t>
            </a:fld>
            <a:endParaRPr lang="en-IN"/>
          </a:p>
        </p:txBody>
      </p:sp>
    </p:spTree>
    <p:extLst>
      <p:ext uri="{BB962C8B-B14F-4D97-AF65-F5344CB8AC3E}">
        <p14:creationId xmlns:p14="http://schemas.microsoft.com/office/powerpoint/2010/main" val="1850977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3034A9-3CAB-4718-938C-ED06A72AEAD3}" type="datetimeFigureOut">
              <a:rPr lang="en-IN" smtClean="0"/>
              <a:t>18-05-2025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B577D-601F-4210-8348-09C9141C55A6}"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06517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3034A9-3CAB-4718-938C-ED06A72AEAD3}" type="datetimeFigureOut">
              <a:rPr lang="en-IN" smtClean="0"/>
              <a:t>18-05-2025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B577D-601F-4210-8348-09C9141C55A6}" type="slidenum">
              <a:rPr lang="en-IN" smtClean="0"/>
              <a:t>‹#›</a:t>
            </a:fld>
            <a:endParaRPr lang="en-IN"/>
          </a:p>
        </p:txBody>
      </p:sp>
    </p:spTree>
    <p:extLst>
      <p:ext uri="{BB962C8B-B14F-4D97-AF65-F5344CB8AC3E}">
        <p14:creationId xmlns:p14="http://schemas.microsoft.com/office/powerpoint/2010/main" val="3533246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3034A9-3CAB-4718-938C-ED06A72AEAD3}" type="datetimeFigureOut">
              <a:rPr lang="en-IN" smtClean="0"/>
              <a:t>18-05-2025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7B577D-601F-4210-8348-09C9141C55A6}" type="slidenum">
              <a:rPr lang="en-IN" smtClean="0"/>
              <a:t>‹#›</a:t>
            </a:fld>
            <a:endParaRPr lang="en-IN"/>
          </a:p>
        </p:txBody>
      </p:sp>
    </p:spTree>
    <p:extLst>
      <p:ext uri="{BB962C8B-B14F-4D97-AF65-F5344CB8AC3E}">
        <p14:creationId xmlns:p14="http://schemas.microsoft.com/office/powerpoint/2010/main" val="682468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3034A9-3CAB-4718-938C-ED06A72AEAD3}" type="datetimeFigureOut">
              <a:rPr lang="en-IN" smtClean="0"/>
              <a:t>18-05-2025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7B577D-601F-4210-8348-09C9141C55A6}" type="slidenum">
              <a:rPr lang="en-IN" smtClean="0"/>
              <a:t>‹#›</a:t>
            </a:fld>
            <a:endParaRPr lang="en-IN"/>
          </a:p>
        </p:txBody>
      </p:sp>
    </p:spTree>
    <p:extLst>
      <p:ext uri="{BB962C8B-B14F-4D97-AF65-F5344CB8AC3E}">
        <p14:creationId xmlns:p14="http://schemas.microsoft.com/office/powerpoint/2010/main" val="1986596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3034A9-3CAB-4718-938C-ED06A72AEAD3}" type="datetimeFigureOut">
              <a:rPr lang="en-IN" smtClean="0"/>
              <a:t>18-05-2025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B577D-601F-4210-8348-09C9141C55A6}" type="slidenum">
              <a:rPr lang="en-IN" smtClean="0"/>
              <a:t>‹#›</a:t>
            </a:fld>
            <a:endParaRPr lang="en-IN"/>
          </a:p>
        </p:txBody>
      </p:sp>
    </p:spTree>
    <p:extLst>
      <p:ext uri="{BB962C8B-B14F-4D97-AF65-F5344CB8AC3E}">
        <p14:creationId xmlns:p14="http://schemas.microsoft.com/office/powerpoint/2010/main" val="2171910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3034A9-3CAB-4718-938C-ED06A72AEAD3}" type="datetimeFigureOut">
              <a:rPr lang="en-IN" smtClean="0"/>
              <a:t>18-05-2025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B577D-601F-4210-8348-09C9141C55A6}" type="slidenum">
              <a:rPr lang="en-IN" smtClean="0"/>
              <a:t>‹#›</a:t>
            </a:fld>
            <a:endParaRPr lang="en-IN"/>
          </a:p>
        </p:txBody>
      </p:sp>
    </p:spTree>
    <p:extLst>
      <p:ext uri="{BB962C8B-B14F-4D97-AF65-F5344CB8AC3E}">
        <p14:creationId xmlns:p14="http://schemas.microsoft.com/office/powerpoint/2010/main" val="234486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3034A9-3CAB-4718-938C-ED06A72AEAD3}" type="datetimeFigureOut">
              <a:rPr lang="en-IN" smtClean="0"/>
              <a:t>18-05-2025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B577D-601F-4210-8348-09C9141C55A6}" type="slidenum">
              <a:rPr lang="en-IN" smtClean="0"/>
              <a:t>‹#›</a:t>
            </a:fld>
            <a:endParaRPr lang="en-IN"/>
          </a:p>
        </p:txBody>
      </p:sp>
    </p:spTree>
    <p:extLst>
      <p:ext uri="{BB962C8B-B14F-4D97-AF65-F5344CB8AC3E}">
        <p14:creationId xmlns:p14="http://schemas.microsoft.com/office/powerpoint/2010/main" val="2270845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3034A9-3CAB-4718-938C-ED06A72AEAD3}" type="datetimeFigureOut">
              <a:rPr lang="en-IN" smtClean="0"/>
              <a:t>18-05-2025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B577D-601F-4210-8348-09C9141C55A6}" type="slidenum">
              <a:rPr lang="en-IN" smtClean="0"/>
              <a:t>‹#›</a:t>
            </a:fld>
            <a:endParaRPr lang="en-IN"/>
          </a:p>
        </p:txBody>
      </p:sp>
    </p:spTree>
    <p:extLst>
      <p:ext uri="{BB962C8B-B14F-4D97-AF65-F5344CB8AC3E}">
        <p14:creationId xmlns:p14="http://schemas.microsoft.com/office/powerpoint/2010/main" val="2897441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3034A9-3CAB-4718-938C-ED06A72AEAD3}" type="datetimeFigureOut">
              <a:rPr lang="en-IN" smtClean="0"/>
              <a:t>18-05-2025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B577D-601F-4210-8348-09C9141C55A6}" type="slidenum">
              <a:rPr lang="en-IN" smtClean="0"/>
              <a:t>‹#›</a:t>
            </a:fld>
            <a:endParaRPr lang="en-IN"/>
          </a:p>
        </p:txBody>
      </p:sp>
    </p:spTree>
    <p:extLst>
      <p:ext uri="{BB962C8B-B14F-4D97-AF65-F5344CB8AC3E}">
        <p14:creationId xmlns:p14="http://schemas.microsoft.com/office/powerpoint/2010/main" val="3065333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3034A9-3CAB-4718-938C-ED06A72AEAD3}" type="datetimeFigureOut">
              <a:rPr lang="en-IN" smtClean="0"/>
              <a:t>18-05-2025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7B577D-601F-4210-8348-09C9141C55A6}" type="slidenum">
              <a:rPr lang="en-IN" smtClean="0"/>
              <a:t>‹#›</a:t>
            </a:fld>
            <a:endParaRPr lang="en-IN"/>
          </a:p>
        </p:txBody>
      </p:sp>
    </p:spTree>
    <p:extLst>
      <p:ext uri="{BB962C8B-B14F-4D97-AF65-F5344CB8AC3E}">
        <p14:creationId xmlns:p14="http://schemas.microsoft.com/office/powerpoint/2010/main" val="204168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3034A9-3CAB-4718-938C-ED06A72AEAD3}" type="datetimeFigureOut">
              <a:rPr lang="en-IN" smtClean="0"/>
              <a:t>18-05-2025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7B577D-601F-4210-8348-09C9141C55A6}" type="slidenum">
              <a:rPr lang="en-IN" smtClean="0"/>
              <a:t>‹#›</a:t>
            </a:fld>
            <a:endParaRPr lang="en-IN"/>
          </a:p>
        </p:txBody>
      </p:sp>
    </p:spTree>
    <p:extLst>
      <p:ext uri="{BB962C8B-B14F-4D97-AF65-F5344CB8AC3E}">
        <p14:creationId xmlns:p14="http://schemas.microsoft.com/office/powerpoint/2010/main" val="2767969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034A9-3CAB-4718-938C-ED06A72AEAD3}" type="datetimeFigureOut">
              <a:rPr lang="en-IN" smtClean="0"/>
              <a:t>18-05-2025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7B577D-601F-4210-8348-09C9141C55A6}" type="slidenum">
              <a:rPr lang="en-IN" smtClean="0"/>
              <a:t>‹#›</a:t>
            </a:fld>
            <a:endParaRPr lang="en-IN"/>
          </a:p>
        </p:txBody>
      </p:sp>
    </p:spTree>
    <p:extLst>
      <p:ext uri="{BB962C8B-B14F-4D97-AF65-F5344CB8AC3E}">
        <p14:creationId xmlns:p14="http://schemas.microsoft.com/office/powerpoint/2010/main" val="1475855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3034A9-3CAB-4718-938C-ED06A72AEAD3}" type="datetimeFigureOut">
              <a:rPr lang="en-IN" smtClean="0"/>
              <a:t>18-05-2025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B577D-601F-4210-8348-09C9141C55A6}" type="slidenum">
              <a:rPr lang="en-IN" smtClean="0"/>
              <a:t>‹#›</a:t>
            </a:fld>
            <a:endParaRPr lang="en-IN"/>
          </a:p>
        </p:txBody>
      </p:sp>
    </p:spTree>
    <p:extLst>
      <p:ext uri="{BB962C8B-B14F-4D97-AF65-F5344CB8AC3E}">
        <p14:creationId xmlns:p14="http://schemas.microsoft.com/office/powerpoint/2010/main" val="112502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3034A9-3CAB-4718-938C-ED06A72AEAD3}" type="datetimeFigureOut">
              <a:rPr lang="en-IN" smtClean="0"/>
              <a:t>18-05-2025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B577D-601F-4210-8348-09C9141C55A6}" type="slidenum">
              <a:rPr lang="en-IN" smtClean="0"/>
              <a:t>‹#›</a:t>
            </a:fld>
            <a:endParaRPr lang="en-IN"/>
          </a:p>
        </p:txBody>
      </p:sp>
    </p:spTree>
    <p:extLst>
      <p:ext uri="{BB962C8B-B14F-4D97-AF65-F5344CB8AC3E}">
        <p14:creationId xmlns:p14="http://schemas.microsoft.com/office/powerpoint/2010/main" val="1348331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53034A9-3CAB-4718-938C-ED06A72AEAD3}" type="datetimeFigureOut">
              <a:rPr lang="en-IN" smtClean="0"/>
              <a:t>18-05-2025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77B577D-601F-4210-8348-09C9141C55A6}" type="slidenum">
              <a:rPr lang="en-IN" smtClean="0"/>
              <a:t>‹#›</a:t>
            </a:fld>
            <a:endParaRPr lang="en-IN"/>
          </a:p>
        </p:txBody>
      </p:sp>
    </p:spTree>
    <p:extLst>
      <p:ext uri="{BB962C8B-B14F-4D97-AF65-F5344CB8AC3E}">
        <p14:creationId xmlns:p14="http://schemas.microsoft.com/office/powerpoint/2010/main" val="255627451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7.xml"/><Relationship Id="rId5" Type="http://schemas.openxmlformats.org/officeDocument/2006/relationships/image" Target="../media/image8.tmp"/><Relationship Id="rId4" Type="http://schemas.openxmlformats.org/officeDocument/2006/relationships/image" Target="../media/image7.tm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F160A-58B3-8ED5-AABB-6A4252A72707}"/>
              </a:ext>
            </a:extLst>
          </p:cNvPr>
          <p:cNvSpPr>
            <a:spLocks noGrp="1"/>
          </p:cNvSpPr>
          <p:nvPr>
            <p:ph type="ctrTitle"/>
          </p:nvPr>
        </p:nvSpPr>
        <p:spPr>
          <a:xfrm>
            <a:off x="688258" y="4464028"/>
            <a:ext cx="10665542" cy="1641490"/>
          </a:xfrm>
        </p:spPr>
        <p:txBody>
          <a:bodyPr>
            <a:noAutofit/>
          </a:bodyPr>
          <a:lstStyle/>
          <a:p>
            <a:r>
              <a:rPr lang="en-IN" sz="6000" b="1" dirty="0"/>
              <a:t>DEBIT &amp; CREDIT  TRANSACTIONS</a:t>
            </a:r>
          </a:p>
        </p:txBody>
      </p:sp>
      <p:sp>
        <p:nvSpPr>
          <p:cNvPr id="3" name="Subtitle 2">
            <a:extLst>
              <a:ext uri="{FF2B5EF4-FFF2-40B4-BE49-F238E27FC236}">
                <a16:creationId xmlns:a16="http://schemas.microsoft.com/office/drawing/2014/main" id="{124183E5-572A-4FB3-5253-6A985640F7A4}"/>
              </a:ext>
            </a:extLst>
          </p:cNvPr>
          <p:cNvSpPr>
            <a:spLocks noGrp="1"/>
          </p:cNvSpPr>
          <p:nvPr>
            <p:ph type="subTitle" idx="1"/>
          </p:nvPr>
        </p:nvSpPr>
        <p:spPr/>
        <p:txBody>
          <a:bodyPr>
            <a:normAutofit fontScale="92500" lnSpcReduction="10000"/>
          </a:bodyPr>
          <a:lstStyle/>
          <a:p>
            <a:r>
              <a:rPr lang="en-IN" sz="5400" dirty="0"/>
              <a:t>BANKING DATA</a:t>
            </a:r>
          </a:p>
        </p:txBody>
      </p:sp>
      <p:sp>
        <p:nvSpPr>
          <p:cNvPr id="4" name="TextBox 3">
            <a:extLst>
              <a:ext uri="{FF2B5EF4-FFF2-40B4-BE49-F238E27FC236}">
                <a16:creationId xmlns:a16="http://schemas.microsoft.com/office/drawing/2014/main" id="{37AC3C87-A9B6-0884-F059-917B385E00B2}"/>
              </a:ext>
            </a:extLst>
          </p:cNvPr>
          <p:cNvSpPr txBox="1"/>
          <p:nvPr/>
        </p:nvSpPr>
        <p:spPr>
          <a:xfrm>
            <a:off x="8356248" y="5562319"/>
            <a:ext cx="2997551" cy="400110"/>
          </a:xfrm>
          <a:prstGeom prst="rect">
            <a:avLst/>
          </a:prstGeom>
          <a:noFill/>
        </p:spPr>
        <p:txBody>
          <a:bodyPr wrap="none" rtlCol="0">
            <a:spAutoFit/>
          </a:bodyPr>
          <a:lstStyle/>
          <a:p>
            <a:pPr algn="r"/>
            <a:r>
              <a:rPr lang="en-IN" sz="2000" dirty="0"/>
              <a:t>BY HARIOM CHAUDHARY</a:t>
            </a:r>
          </a:p>
        </p:txBody>
      </p:sp>
    </p:spTree>
    <p:extLst>
      <p:ext uri="{BB962C8B-B14F-4D97-AF65-F5344CB8AC3E}">
        <p14:creationId xmlns:p14="http://schemas.microsoft.com/office/powerpoint/2010/main" val="186482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634CF445-A637-99D1-FFA9-5A4CF8C72480}"/>
              </a:ext>
            </a:extLst>
          </p:cNvPr>
          <p:cNvGraphicFramePr>
            <a:graphicFrameLocks noChangeAspect="1"/>
          </p:cNvGraphicFramePr>
          <p:nvPr>
            <p:extLst>
              <p:ext uri="{D42A27DB-BD31-4B8C-83A1-F6EECF244321}">
                <p14:modId xmlns:p14="http://schemas.microsoft.com/office/powerpoint/2010/main" val="233442543"/>
              </p:ext>
            </p:extLst>
          </p:nvPr>
        </p:nvGraphicFramePr>
        <p:xfrm>
          <a:off x="124802" y="1838632"/>
          <a:ext cx="11960854" cy="3185651"/>
        </p:xfrm>
        <a:graphic>
          <a:graphicData uri="http://schemas.openxmlformats.org/presentationml/2006/ole">
            <mc:AlternateContent xmlns:mc="http://schemas.openxmlformats.org/markup-compatibility/2006">
              <mc:Choice xmlns:v="urn:schemas-microsoft-com:vml" Requires="v">
                <p:oleObj name="Packager Shell Object" showAsIcon="1" r:id="rId2" imgW="1943206" imgH="518081" progId="Package">
                  <p:embed/>
                </p:oleObj>
              </mc:Choice>
              <mc:Fallback>
                <p:oleObj name="Packager Shell Object" showAsIcon="1" r:id="rId2" imgW="1943206" imgH="518081" progId="Package">
                  <p:embed/>
                  <p:pic>
                    <p:nvPicPr>
                      <p:cNvPr id="0" name=""/>
                      <p:cNvPicPr/>
                      <p:nvPr/>
                    </p:nvPicPr>
                    <p:blipFill>
                      <a:blip r:embed="rId3"/>
                      <a:stretch>
                        <a:fillRect/>
                      </a:stretch>
                    </p:blipFill>
                    <p:spPr>
                      <a:xfrm>
                        <a:off x="124802" y="1838632"/>
                        <a:ext cx="11960854" cy="3185651"/>
                      </a:xfrm>
                      <a:prstGeom prst="rect">
                        <a:avLst/>
                      </a:prstGeom>
                      <a:solidFill>
                        <a:schemeClr val="tx2"/>
                      </a:solidFill>
                    </p:spPr>
                  </p:pic>
                </p:oleObj>
              </mc:Fallback>
            </mc:AlternateContent>
          </a:graphicData>
        </a:graphic>
      </p:graphicFrame>
      <p:sp>
        <p:nvSpPr>
          <p:cNvPr id="4" name="TextBox 3">
            <a:extLst>
              <a:ext uri="{FF2B5EF4-FFF2-40B4-BE49-F238E27FC236}">
                <a16:creationId xmlns:a16="http://schemas.microsoft.com/office/drawing/2014/main" id="{9DD630BE-DAA9-D32F-B2BD-B4AD3C1463A1}"/>
              </a:ext>
            </a:extLst>
          </p:cNvPr>
          <p:cNvSpPr txBox="1"/>
          <p:nvPr/>
        </p:nvSpPr>
        <p:spPr>
          <a:xfrm>
            <a:off x="8917858" y="1966451"/>
            <a:ext cx="3067665" cy="369332"/>
          </a:xfrm>
          <a:prstGeom prst="rect">
            <a:avLst/>
          </a:prstGeom>
          <a:solidFill>
            <a:schemeClr val="bg1"/>
          </a:solidFill>
        </p:spPr>
        <p:txBody>
          <a:bodyPr wrap="square" rtlCol="0">
            <a:spAutoFit/>
          </a:bodyPr>
          <a:lstStyle/>
          <a:p>
            <a:r>
              <a:rPr lang="en-IN" dirty="0"/>
              <a:t>Double click on file to open</a:t>
            </a:r>
          </a:p>
        </p:txBody>
      </p:sp>
    </p:spTree>
    <p:extLst>
      <p:ext uri="{BB962C8B-B14F-4D97-AF65-F5344CB8AC3E}">
        <p14:creationId xmlns:p14="http://schemas.microsoft.com/office/powerpoint/2010/main" val="2204884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D5E834-B0D5-B91B-079D-6551DCA5C5A9}"/>
              </a:ext>
            </a:extLst>
          </p:cNvPr>
          <p:cNvPicPr>
            <a:picLocks noChangeAspect="1"/>
          </p:cNvPicPr>
          <p:nvPr/>
        </p:nvPicPr>
        <p:blipFill>
          <a:blip r:embed="rId2">
            <a:extLst>
              <a:ext uri="{28A0092B-C50C-407E-A947-70E740481C1C}">
                <a14:useLocalDpi xmlns:a14="http://schemas.microsoft.com/office/drawing/2010/main" val="0"/>
              </a:ext>
            </a:extLst>
          </a:blip>
          <a:srcRect r="50887" b="63928"/>
          <a:stretch/>
        </p:blipFill>
        <p:spPr>
          <a:xfrm>
            <a:off x="108155" y="554290"/>
            <a:ext cx="5987845" cy="2336390"/>
          </a:xfrm>
          <a:prstGeom prst="rect">
            <a:avLst/>
          </a:prstGeom>
        </p:spPr>
      </p:pic>
      <p:pic>
        <p:nvPicPr>
          <p:cNvPr id="5" name="Picture 4">
            <a:extLst>
              <a:ext uri="{FF2B5EF4-FFF2-40B4-BE49-F238E27FC236}">
                <a16:creationId xmlns:a16="http://schemas.microsoft.com/office/drawing/2014/main" id="{271F3165-3CC0-B27C-043B-2495633CA1B5}"/>
              </a:ext>
            </a:extLst>
          </p:cNvPr>
          <p:cNvPicPr>
            <a:picLocks noChangeAspect="1"/>
          </p:cNvPicPr>
          <p:nvPr/>
        </p:nvPicPr>
        <p:blipFill>
          <a:blip r:embed="rId3">
            <a:extLst>
              <a:ext uri="{28A0092B-C50C-407E-A947-70E740481C1C}">
                <a14:useLocalDpi xmlns:a14="http://schemas.microsoft.com/office/drawing/2010/main" val="0"/>
              </a:ext>
            </a:extLst>
          </a:blip>
          <a:srcRect r="51999" b="41157"/>
          <a:stretch/>
        </p:blipFill>
        <p:spPr>
          <a:xfrm>
            <a:off x="6231599" y="2964423"/>
            <a:ext cx="5852246" cy="3811229"/>
          </a:xfrm>
          <a:prstGeom prst="rect">
            <a:avLst/>
          </a:prstGeom>
        </p:spPr>
      </p:pic>
      <p:pic>
        <p:nvPicPr>
          <p:cNvPr id="7" name="Picture 6">
            <a:extLst>
              <a:ext uri="{FF2B5EF4-FFF2-40B4-BE49-F238E27FC236}">
                <a16:creationId xmlns:a16="http://schemas.microsoft.com/office/drawing/2014/main" id="{A9F148ED-2ECF-70DA-F5CF-0218CAEB97E4}"/>
              </a:ext>
            </a:extLst>
          </p:cNvPr>
          <p:cNvPicPr>
            <a:picLocks noChangeAspect="1"/>
          </p:cNvPicPr>
          <p:nvPr/>
        </p:nvPicPr>
        <p:blipFill>
          <a:blip r:embed="rId4">
            <a:extLst>
              <a:ext uri="{28A0092B-C50C-407E-A947-70E740481C1C}">
                <a14:useLocalDpi xmlns:a14="http://schemas.microsoft.com/office/drawing/2010/main" val="0"/>
              </a:ext>
            </a:extLst>
          </a:blip>
          <a:srcRect r="50887" b="41158"/>
          <a:stretch/>
        </p:blipFill>
        <p:spPr>
          <a:xfrm>
            <a:off x="108155" y="2974256"/>
            <a:ext cx="5987845" cy="3811229"/>
          </a:xfrm>
          <a:prstGeom prst="rect">
            <a:avLst/>
          </a:prstGeom>
        </p:spPr>
      </p:pic>
      <p:pic>
        <p:nvPicPr>
          <p:cNvPr id="9" name="Picture 8">
            <a:extLst>
              <a:ext uri="{FF2B5EF4-FFF2-40B4-BE49-F238E27FC236}">
                <a16:creationId xmlns:a16="http://schemas.microsoft.com/office/drawing/2014/main" id="{3731B1D6-8072-87D8-FC89-609CA7E4D90F}"/>
              </a:ext>
            </a:extLst>
          </p:cNvPr>
          <p:cNvPicPr>
            <a:picLocks noChangeAspect="1"/>
          </p:cNvPicPr>
          <p:nvPr/>
        </p:nvPicPr>
        <p:blipFill>
          <a:blip r:embed="rId5">
            <a:extLst>
              <a:ext uri="{28A0092B-C50C-407E-A947-70E740481C1C}">
                <a14:useLocalDpi xmlns:a14="http://schemas.microsoft.com/office/drawing/2010/main" val="0"/>
              </a:ext>
            </a:extLst>
          </a:blip>
          <a:srcRect l="-1" t="22770" r="52565" b="41158"/>
          <a:stretch/>
        </p:blipFill>
        <p:spPr>
          <a:xfrm>
            <a:off x="6231599" y="545021"/>
            <a:ext cx="5852246" cy="2336390"/>
          </a:xfrm>
          <a:prstGeom prst="rect">
            <a:avLst/>
          </a:prstGeom>
        </p:spPr>
      </p:pic>
      <p:sp>
        <p:nvSpPr>
          <p:cNvPr id="10" name="TextBox 9">
            <a:extLst>
              <a:ext uri="{FF2B5EF4-FFF2-40B4-BE49-F238E27FC236}">
                <a16:creationId xmlns:a16="http://schemas.microsoft.com/office/drawing/2014/main" id="{D11F3657-2C67-B2F7-10C3-CD18A7AAF341}"/>
              </a:ext>
            </a:extLst>
          </p:cNvPr>
          <p:cNvSpPr txBox="1"/>
          <p:nvPr/>
        </p:nvSpPr>
        <p:spPr>
          <a:xfrm>
            <a:off x="4115329" y="0"/>
            <a:ext cx="3961341" cy="523220"/>
          </a:xfrm>
          <a:prstGeom prst="rect">
            <a:avLst/>
          </a:prstGeom>
          <a:noFill/>
        </p:spPr>
        <p:txBody>
          <a:bodyPr wrap="none" rtlCol="0">
            <a:spAutoFit/>
          </a:bodyPr>
          <a:lstStyle/>
          <a:p>
            <a:r>
              <a:rPr lang="en-IN" sz="2800" b="1" dirty="0"/>
              <a:t>SQL queries with output</a:t>
            </a:r>
          </a:p>
        </p:txBody>
      </p:sp>
    </p:spTree>
    <p:extLst>
      <p:ext uri="{BB962C8B-B14F-4D97-AF65-F5344CB8AC3E}">
        <p14:creationId xmlns:p14="http://schemas.microsoft.com/office/powerpoint/2010/main" val="4040966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8855DC-D700-3D0D-2CF1-0CDDA55FBCD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85574AC-4878-7030-0362-EB72CB8A8D13}"/>
              </a:ext>
            </a:extLst>
          </p:cNvPr>
          <p:cNvSpPr txBox="1"/>
          <p:nvPr/>
        </p:nvSpPr>
        <p:spPr>
          <a:xfrm>
            <a:off x="294969" y="629265"/>
            <a:ext cx="11248102" cy="4955203"/>
          </a:xfrm>
          <a:prstGeom prst="rect">
            <a:avLst/>
          </a:prstGeom>
          <a:noFill/>
        </p:spPr>
        <p:txBody>
          <a:bodyPr wrap="square" rtlCol="0">
            <a:spAutoFit/>
          </a:bodyPr>
          <a:lstStyle/>
          <a:p>
            <a:pPr lvl="1"/>
            <a:r>
              <a:rPr lang="en-US" sz="4400" b="1" u="sng" dirty="0"/>
              <a:t>RECOMMENDATIONS</a:t>
            </a:r>
          </a:p>
          <a:p>
            <a:pPr lvl="1"/>
            <a:endParaRPr lang="en-US" sz="2400" b="1" u="sng" dirty="0"/>
          </a:p>
          <a:p>
            <a:pPr lvl="1"/>
            <a:endParaRPr lang="en-US" sz="2400" b="1" u="sng" dirty="0"/>
          </a:p>
          <a:p>
            <a:pPr marL="1371600" lvl="2" indent="-457200">
              <a:buFont typeface="Wingdings" panose="05000000000000000000" pitchFamily="2" charset="2"/>
              <a:buChar char="§"/>
            </a:pPr>
            <a:r>
              <a:rPr lang="en-US" sz="2800" dirty="0"/>
              <a:t>Probable reason for undesirable credit to debit ratio can be low interest rate. Banks need to increase the interest rate on savings accounts.</a:t>
            </a:r>
          </a:p>
          <a:p>
            <a:pPr marL="1371600" lvl="2" indent="-457200">
              <a:buFont typeface="Wingdings" panose="05000000000000000000" pitchFamily="2" charset="2"/>
              <a:buChar char="§"/>
            </a:pPr>
            <a:r>
              <a:rPr lang="en-US" sz="2800" dirty="0"/>
              <a:t>Another reason for undesirable credit to debit ratio can be declining trust on banking system. </a:t>
            </a:r>
          </a:p>
          <a:p>
            <a:pPr marL="1371600" lvl="2" indent="-457200">
              <a:buFont typeface="Wingdings" panose="05000000000000000000" pitchFamily="2" charset="2"/>
              <a:buChar char="§"/>
            </a:pPr>
            <a:r>
              <a:rPr lang="en-US" sz="2800" dirty="0"/>
              <a:t>To improve the cash inflow, banks can improve the services and can offer better returns.</a:t>
            </a:r>
          </a:p>
          <a:p>
            <a:pPr marL="1371600" lvl="2" indent="-457200">
              <a:buFont typeface="Wingdings" panose="05000000000000000000" pitchFamily="2" charset="2"/>
              <a:buChar char="§"/>
            </a:pPr>
            <a:r>
              <a:rPr lang="en-US" sz="2800" dirty="0"/>
              <a:t>Poor performing branches need to work on consumer experience.</a:t>
            </a:r>
            <a:endParaRPr lang="en-US" sz="1600" dirty="0"/>
          </a:p>
        </p:txBody>
      </p:sp>
    </p:spTree>
    <p:extLst>
      <p:ext uri="{BB962C8B-B14F-4D97-AF65-F5344CB8AC3E}">
        <p14:creationId xmlns:p14="http://schemas.microsoft.com/office/powerpoint/2010/main" val="3059301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2BE509-377C-99F3-D18D-CD0FAAC0A7D6}"/>
              </a:ext>
            </a:extLst>
          </p:cNvPr>
          <p:cNvSpPr txBox="1"/>
          <p:nvPr/>
        </p:nvSpPr>
        <p:spPr>
          <a:xfrm>
            <a:off x="707923" y="580104"/>
            <a:ext cx="11100619" cy="5816977"/>
          </a:xfrm>
          <a:prstGeom prst="rect">
            <a:avLst/>
          </a:prstGeom>
          <a:noFill/>
        </p:spPr>
        <p:txBody>
          <a:bodyPr wrap="square">
            <a:spAutoFit/>
          </a:bodyPr>
          <a:lstStyle/>
          <a:p>
            <a:r>
              <a:rPr lang="en-IN" sz="4400" b="1" u="sng" dirty="0"/>
              <a:t>SUMMARY</a:t>
            </a:r>
          </a:p>
          <a:p>
            <a:endParaRPr lang="en-IN" sz="2000" dirty="0"/>
          </a:p>
          <a:p>
            <a:endParaRPr lang="en-IN" sz="2000" dirty="0"/>
          </a:p>
          <a:p>
            <a:pPr marL="742950" lvl="1" indent="-285750">
              <a:buFont typeface="Wingdings" panose="05000000000000000000" pitchFamily="2" charset="2"/>
              <a:buChar char="§"/>
            </a:pPr>
            <a:r>
              <a:rPr lang="en-IN" sz="2400" dirty="0"/>
              <a:t>This project is about banking transactional data, </a:t>
            </a:r>
            <a:r>
              <a:rPr lang="en-IN" sz="2400" dirty="0" err="1"/>
              <a:t>analyzing</a:t>
            </a:r>
            <a:r>
              <a:rPr lang="en-IN" sz="2400" dirty="0"/>
              <a:t> which I learnt how bank works and generates profit. I further got the insight on people’s spending behaviour and saving habits.</a:t>
            </a:r>
          </a:p>
          <a:p>
            <a:pPr marL="742950" lvl="1" indent="-285750">
              <a:buFont typeface="Wingdings" panose="05000000000000000000" pitchFamily="2" charset="2"/>
              <a:buChar char="§"/>
            </a:pPr>
            <a:r>
              <a:rPr lang="en-IN" sz="2400" dirty="0"/>
              <a:t>I got the hands on practice of tools like Advance Excel, power query editor, pivot table, data modelling, Power BI,  </a:t>
            </a:r>
            <a:r>
              <a:rPr lang="en-IN" sz="2400" dirty="0" err="1"/>
              <a:t>dax</a:t>
            </a:r>
            <a:r>
              <a:rPr lang="en-IN" sz="2400" dirty="0"/>
              <a:t>, drill down, drill through, SQL etc.</a:t>
            </a:r>
          </a:p>
          <a:p>
            <a:pPr marL="742950" lvl="1" indent="-285750">
              <a:buFont typeface="Wingdings" panose="05000000000000000000" pitchFamily="2" charset="2"/>
              <a:buChar char="§"/>
            </a:pPr>
            <a:r>
              <a:rPr lang="en-IN" sz="2400" dirty="0"/>
              <a:t>I learnt how to perform data cleaning, treating null values and handling blanks, merging tables, </a:t>
            </a:r>
            <a:r>
              <a:rPr lang="en-IN" sz="2400" dirty="0" err="1"/>
              <a:t>analyzing</a:t>
            </a:r>
            <a:r>
              <a:rPr lang="en-IN" sz="2400" dirty="0"/>
              <a:t> data, identifying important columns and key performance indicators, visualizing the data and dashboarding.</a:t>
            </a:r>
          </a:p>
          <a:p>
            <a:pPr marL="742950" lvl="1" indent="-285750">
              <a:buFont typeface="Wingdings" panose="05000000000000000000" pitchFamily="2" charset="2"/>
              <a:buChar char="§"/>
            </a:pPr>
            <a:r>
              <a:rPr lang="en-IN" sz="2400" dirty="0"/>
              <a:t>I would like to further work on banking data and find insightful information which can help banks taking data driven decisions and perform more efficiently. My analysis will enable banks to improve consumer experience and improve the profitability of the bank. It will ultimately strengthen the India’s banking sector.</a:t>
            </a:r>
          </a:p>
        </p:txBody>
      </p:sp>
    </p:spTree>
    <p:extLst>
      <p:ext uri="{BB962C8B-B14F-4D97-AF65-F5344CB8AC3E}">
        <p14:creationId xmlns:p14="http://schemas.microsoft.com/office/powerpoint/2010/main" val="84281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EBF745-59C9-0FA7-49D8-23B534DD386C}"/>
              </a:ext>
            </a:extLst>
          </p:cNvPr>
          <p:cNvSpPr txBox="1"/>
          <p:nvPr/>
        </p:nvSpPr>
        <p:spPr>
          <a:xfrm>
            <a:off x="2728451" y="2644170"/>
            <a:ext cx="6735098" cy="1569660"/>
          </a:xfrm>
          <a:prstGeom prst="rect">
            <a:avLst/>
          </a:prstGeom>
          <a:noFill/>
        </p:spPr>
        <p:txBody>
          <a:bodyPr wrap="square" rtlCol="0">
            <a:spAutoFit/>
          </a:bodyPr>
          <a:lstStyle/>
          <a:p>
            <a:r>
              <a:rPr lang="en-IN" sz="9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THANKYOU</a:t>
            </a:r>
            <a:endParaRPr lang="en-IN" sz="9600" b="1" dirty="0"/>
          </a:p>
        </p:txBody>
      </p:sp>
      <p:sp>
        <p:nvSpPr>
          <p:cNvPr id="3" name="TextBox 2">
            <a:extLst>
              <a:ext uri="{FF2B5EF4-FFF2-40B4-BE49-F238E27FC236}">
                <a16:creationId xmlns:a16="http://schemas.microsoft.com/office/drawing/2014/main" id="{1AC1608F-44FE-47D0-BA71-1A0FBEC13052}"/>
              </a:ext>
            </a:extLst>
          </p:cNvPr>
          <p:cNvSpPr txBox="1"/>
          <p:nvPr/>
        </p:nvSpPr>
        <p:spPr>
          <a:xfrm>
            <a:off x="3688129" y="4213830"/>
            <a:ext cx="4815742" cy="584775"/>
          </a:xfrm>
          <a:prstGeom prst="rect">
            <a:avLst/>
          </a:prstGeom>
          <a:noFill/>
        </p:spPr>
        <p:txBody>
          <a:bodyPr wrap="none" rtlCol="0">
            <a:spAutoFit/>
          </a:bodyPr>
          <a:lstStyle/>
          <a:p>
            <a:pPr algn="ctr"/>
            <a:r>
              <a:rPr lang="en-IN"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By HARIOM CHAUDHARY</a:t>
            </a:r>
          </a:p>
        </p:txBody>
      </p:sp>
    </p:spTree>
    <p:extLst>
      <p:ext uri="{BB962C8B-B14F-4D97-AF65-F5344CB8AC3E}">
        <p14:creationId xmlns:p14="http://schemas.microsoft.com/office/powerpoint/2010/main" val="4132186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8FE7DD-07E0-F118-03A7-28229D2650D8}"/>
              </a:ext>
            </a:extLst>
          </p:cNvPr>
          <p:cNvSpPr txBox="1"/>
          <p:nvPr/>
        </p:nvSpPr>
        <p:spPr>
          <a:xfrm>
            <a:off x="629265" y="629265"/>
            <a:ext cx="10957470" cy="5201424"/>
          </a:xfrm>
          <a:prstGeom prst="rect">
            <a:avLst/>
          </a:prstGeom>
          <a:noFill/>
        </p:spPr>
        <p:txBody>
          <a:bodyPr wrap="square" rtlCol="0">
            <a:spAutoFit/>
          </a:bodyPr>
          <a:lstStyle/>
          <a:p>
            <a:r>
              <a:rPr lang="en-US" sz="4400" b="1" u="sng" dirty="0"/>
              <a:t>INTRODUCTION</a:t>
            </a:r>
          </a:p>
          <a:p>
            <a:endParaRPr lang="en-US" sz="2400" dirty="0"/>
          </a:p>
          <a:p>
            <a:endParaRPr lang="en-US" sz="2400" dirty="0"/>
          </a:p>
          <a:p>
            <a:pPr marL="914400" lvl="1" indent="-457200">
              <a:buFont typeface="Wingdings" panose="05000000000000000000" pitchFamily="2" charset="2"/>
              <a:buChar char="§"/>
            </a:pPr>
            <a:r>
              <a:rPr lang="en-US" sz="3200" b="1" dirty="0"/>
              <a:t>Credit and Debit Transaction Analytics </a:t>
            </a:r>
            <a:r>
              <a:rPr lang="en-US" sz="3200" dirty="0"/>
              <a:t>Project deals with the transactional bank data, analyzing which illuminated certain patterns about consumers' spending and savings practices.</a:t>
            </a:r>
          </a:p>
          <a:p>
            <a:pPr lvl="1"/>
            <a:endParaRPr lang="en-US" sz="3200" dirty="0"/>
          </a:p>
          <a:p>
            <a:pPr marL="914400" lvl="1" indent="-457200">
              <a:buFont typeface="Wingdings" panose="05000000000000000000" pitchFamily="2" charset="2"/>
              <a:buChar char="§"/>
            </a:pPr>
            <a:r>
              <a:rPr lang="en-US" sz="3200" dirty="0"/>
              <a:t>It will help banks in insight driven decision making and maintaining the Cash Reserve Ratio(CRR).</a:t>
            </a:r>
          </a:p>
          <a:p>
            <a:endParaRPr lang="en-IN" dirty="0"/>
          </a:p>
        </p:txBody>
      </p:sp>
    </p:spTree>
    <p:extLst>
      <p:ext uri="{BB962C8B-B14F-4D97-AF65-F5344CB8AC3E}">
        <p14:creationId xmlns:p14="http://schemas.microsoft.com/office/powerpoint/2010/main" val="1553626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DF9D0-7840-016E-F769-EB6F31D8233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5AD41BC-20D3-972F-1BE0-36703D76DF6E}"/>
              </a:ext>
            </a:extLst>
          </p:cNvPr>
          <p:cNvSpPr txBox="1"/>
          <p:nvPr/>
        </p:nvSpPr>
        <p:spPr>
          <a:xfrm>
            <a:off x="629265" y="629265"/>
            <a:ext cx="10957470" cy="4462760"/>
          </a:xfrm>
          <a:prstGeom prst="rect">
            <a:avLst/>
          </a:prstGeom>
          <a:noFill/>
        </p:spPr>
        <p:txBody>
          <a:bodyPr wrap="square" rtlCol="0">
            <a:spAutoFit/>
          </a:bodyPr>
          <a:lstStyle/>
          <a:p>
            <a:r>
              <a:rPr lang="en-US" sz="4400" b="1" u="sng" dirty="0"/>
              <a:t>OBJECTIVES</a:t>
            </a:r>
          </a:p>
          <a:p>
            <a:endParaRPr lang="en-US" sz="2400" dirty="0"/>
          </a:p>
          <a:p>
            <a:endParaRPr lang="en-US" sz="2400" dirty="0"/>
          </a:p>
          <a:p>
            <a:pPr marL="1028700" lvl="1" indent="-571500">
              <a:buFont typeface="Wingdings" panose="05000000000000000000" pitchFamily="2" charset="2"/>
              <a:buChar char="§"/>
            </a:pPr>
            <a:r>
              <a:rPr lang="en-US" sz="3200" dirty="0"/>
              <a:t>It helps to-</a:t>
            </a:r>
          </a:p>
          <a:p>
            <a:pPr lvl="3"/>
            <a:r>
              <a:rPr lang="en-US" sz="3200" dirty="0"/>
              <a:t>- analyze consumers' spending patterns</a:t>
            </a:r>
          </a:p>
          <a:p>
            <a:pPr lvl="3"/>
            <a:r>
              <a:rPr lang="en-US" sz="3200" dirty="0"/>
              <a:t>-understand saving mentality</a:t>
            </a:r>
          </a:p>
          <a:p>
            <a:pPr lvl="3"/>
            <a:r>
              <a:rPr lang="en-US" sz="3200" dirty="0"/>
              <a:t>-determine credit worthiness</a:t>
            </a:r>
          </a:p>
          <a:p>
            <a:pPr lvl="3"/>
            <a:r>
              <a:rPr lang="en-US" sz="3200" dirty="0"/>
              <a:t>-maintaining cash reserve</a:t>
            </a:r>
          </a:p>
          <a:p>
            <a:pPr lvl="3"/>
            <a:r>
              <a:rPr lang="en-US" sz="3200" dirty="0"/>
              <a:t>-assess market trends etc.</a:t>
            </a:r>
            <a:endParaRPr lang="en-IN" sz="1200" dirty="0"/>
          </a:p>
        </p:txBody>
      </p:sp>
    </p:spTree>
    <p:extLst>
      <p:ext uri="{BB962C8B-B14F-4D97-AF65-F5344CB8AC3E}">
        <p14:creationId xmlns:p14="http://schemas.microsoft.com/office/powerpoint/2010/main" val="3495645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872907-89E6-6E98-529E-C29B22DF363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618E45E-C293-DE2B-4875-01A7ECE0A06C}"/>
              </a:ext>
            </a:extLst>
          </p:cNvPr>
          <p:cNvSpPr txBox="1"/>
          <p:nvPr/>
        </p:nvSpPr>
        <p:spPr>
          <a:xfrm>
            <a:off x="629265" y="629265"/>
            <a:ext cx="10957470" cy="6063198"/>
          </a:xfrm>
          <a:prstGeom prst="rect">
            <a:avLst/>
          </a:prstGeom>
          <a:noFill/>
        </p:spPr>
        <p:txBody>
          <a:bodyPr wrap="square" rtlCol="0">
            <a:spAutoFit/>
          </a:bodyPr>
          <a:lstStyle/>
          <a:p>
            <a:r>
              <a:rPr lang="en-US" sz="4400" b="1" u="sng" dirty="0"/>
              <a:t>DATA OVERVIEW</a:t>
            </a:r>
          </a:p>
          <a:p>
            <a:endParaRPr lang="en-US" sz="2000" b="1" u="sng" dirty="0"/>
          </a:p>
          <a:p>
            <a:endParaRPr lang="en-US" sz="2000" b="1" u="sng" dirty="0"/>
          </a:p>
          <a:p>
            <a:r>
              <a:rPr lang="en-US" sz="3200" dirty="0"/>
              <a:t>We analyzed credit and debit transactions, transaction methods, balance maintained, purpose of transactions etc.</a:t>
            </a:r>
          </a:p>
          <a:p>
            <a:endParaRPr lang="en-US" sz="3200" b="1" u="sng" dirty="0"/>
          </a:p>
          <a:p>
            <a:r>
              <a:rPr lang="en-US" sz="4400" b="1" u="sng" dirty="0"/>
              <a:t>It involves-</a:t>
            </a:r>
          </a:p>
          <a:p>
            <a:pPr marL="914400" lvl="1" indent="-457200">
              <a:buFont typeface="Wingdings" panose="05000000000000000000" pitchFamily="2" charset="2"/>
              <a:buChar char="§"/>
            </a:pPr>
            <a:r>
              <a:rPr lang="en-US" sz="3200" dirty="0"/>
              <a:t>Data cleaning- </a:t>
            </a:r>
            <a:r>
              <a:rPr lang="en-US" sz="2000" dirty="0"/>
              <a:t>Identifying important columns, Treating nulls and missing values</a:t>
            </a:r>
            <a:endParaRPr lang="en-US" sz="3200" dirty="0"/>
          </a:p>
          <a:p>
            <a:pPr marL="914400" lvl="1" indent="-457200">
              <a:buFont typeface="Wingdings" panose="05000000000000000000" pitchFamily="2" charset="2"/>
              <a:buChar char="§"/>
            </a:pPr>
            <a:r>
              <a:rPr lang="en-US" sz="3200" dirty="0"/>
              <a:t>Data modelling </a:t>
            </a:r>
            <a:r>
              <a:rPr lang="en-US" sz="2000" dirty="0"/>
              <a:t>(connecting tables)</a:t>
            </a:r>
          </a:p>
          <a:p>
            <a:pPr marL="914400" lvl="1" indent="-457200">
              <a:buFont typeface="Wingdings" panose="05000000000000000000" pitchFamily="2" charset="2"/>
              <a:buChar char="§"/>
            </a:pPr>
            <a:r>
              <a:rPr lang="en-US" sz="3200" dirty="0"/>
              <a:t>Identifying Key Value Indicators</a:t>
            </a:r>
          </a:p>
          <a:p>
            <a:pPr marL="914400" lvl="1" indent="-457200">
              <a:buFont typeface="Wingdings" panose="05000000000000000000" pitchFamily="2" charset="2"/>
              <a:buChar char="§"/>
            </a:pPr>
            <a:r>
              <a:rPr lang="en-US" sz="3200" dirty="0"/>
              <a:t>Analyzing and creating calculated measures/columns</a:t>
            </a:r>
          </a:p>
          <a:p>
            <a:pPr marL="914400" lvl="1" indent="-457200">
              <a:buFont typeface="Wingdings" panose="05000000000000000000" pitchFamily="2" charset="2"/>
              <a:buChar char="§"/>
            </a:pPr>
            <a:r>
              <a:rPr lang="en-US" sz="3200" dirty="0"/>
              <a:t>Visualizing the data </a:t>
            </a:r>
          </a:p>
        </p:txBody>
      </p:sp>
    </p:spTree>
    <p:extLst>
      <p:ext uri="{BB962C8B-B14F-4D97-AF65-F5344CB8AC3E}">
        <p14:creationId xmlns:p14="http://schemas.microsoft.com/office/powerpoint/2010/main" val="67801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442C2-7044-E9A5-8CFC-2E30DBDE172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8A389F4-85A3-DE59-E8F6-7EB3DDF95269}"/>
              </a:ext>
            </a:extLst>
          </p:cNvPr>
          <p:cNvSpPr txBox="1"/>
          <p:nvPr/>
        </p:nvSpPr>
        <p:spPr>
          <a:xfrm>
            <a:off x="629265" y="629265"/>
            <a:ext cx="10957470" cy="4585871"/>
          </a:xfrm>
          <a:prstGeom prst="rect">
            <a:avLst/>
          </a:prstGeom>
          <a:noFill/>
        </p:spPr>
        <p:txBody>
          <a:bodyPr wrap="square" rtlCol="0">
            <a:spAutoFit/>
          </a:bodyPr>
          <a:lstStyle/>
          <a:p>
            <a:r>
              <a:rPr lang="en-US" sz="4400" b="1" u="sng" dirty="0"/>
              <a:t>Tools used-</a:t>
            </a:r>
          </a:p>
          <a:p>
            <a:endParaRPr lang="en-US" sz="2400" b="1" u="sng" dirty="0"/>
          </a:p>
          <a:p>
            <a:endParaRPr lang="en-US" sz="2400" b="1" u="sng" dirty="0"/>
          </a:p>
          <a:p>
            <a:pPr marL="914400" lvl="1" indent="-457200">
              <a:buFont typeface="Wingdings" panose="05000000000000000000" pitchFamily="2" charset="2"/>
              <a:buChar char="§"/>
            </a:pPr>
            <a:r>
              <a:rPr lang="en-US" sz="3200" dirty="0"/>
              <a:t>SQL to fetch data from the database.</a:t>
            </a:r>
          </a:p>
          <a:p>
            <a:pPr marL="914400" lvl="1" indent="-457200">
              <a:buFont typeface="Wingdings" panose="05000000000000000000" pitchFamily="2" charset="2"/>
              <a:buChar char="§"/>
            </a:pPr>
            <a:r>
              <a:rPr lang="en-US" sz="3200" dirty="0"/>
              <a:t>Power query editor to transform the data.</a:t>
            </a:r>
          </a:p>
          <a:p>
            <a:pPr marL="914400" lvl="1" indent="-457200">
              <a:buFont typeface="Wingdings" panose="05000000000000000000" pitchFamily="2" charset="2"/>
              <a:buChar char="§"/>
            </a:pPr>
            <a:r>
              <a:rPr lang="en-US" sz="3200" dirty="0"/>
              <a:t>Excel to analyze the initial patterns and identify the key performance indicators.</a:t>
            </a:r>
          </a:p>
          <a:p>
            <a:pPr marL="914400" lvl="1" indent="-457200">
              <a:buFont typeface="Wingdings" panose="05000000000000000000" pitchFamily="2" charset="2"/>
              <a:buChar char="§"/>
            </a:pPr>
            <a:r>
              <a:rPr lang="en-US" sz="3200" dirty="0"/>
              <a:t>Power BI </a:t>
            </a:r>
            <a:r>
              <a:rPr lang="en-US" sz="3200" dirty="0" err="1"/>
              <a:t>dax</a:t>
            </a:r>
            <a:r>
              <a:rPr lang="en-US" sz="3200" dirty="0"/>
              <a:t> to make calculated measures/columns.</a:t>
            </a:r>
          </a:p>
          <a:p>
            <a:pPr marL="914400" lvl="1" indent="-457200">
              <a:buFont typeface="Wingdings" panose="05000000000000000000" pitchFamily="2" charset="2"/>
              <a:buChar char="§"/>
            </a:pPr>
            <a:r>
              <a:rPr lang="en-US" sz="3200" dirty="0"/>
              <a:t>Power BI and Tableau for visualizing and dashboarding.</a:t>
            </a:r>
            <a:endParaRPr lang="en-US" sz="2000" dirty="0"/>
          </a:p>
        </p:txBody>
      </p:sp>
    </p:spTree>
    <p:extLst>
      <p:ext uri="{BB962C8B-B14F-4D97-AF65-F5344CB8AC3E}">
        <p14:creationId xmlns:p14="http://schemas.microsoft.com/office/powerpoint/2010/main" val="987700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AAC6E-4A5F-D766-FF66-19FA5E13363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A17BD45-9C61-8E33-079F-943E34A03B24}"/>
              </a:ext>
            </a:extLst>
          </p:cNvPr>
          <p:cNvSpPr txBox="1"/>
          <p:nvPr/>
        </p:nvSpPr>
        <p:spPr>
          <a:xfrm>
            <a:off x="629265" y="629265"/>
            <a:ext cx="5388077" cy="4585871"/>
          </a:xfrm>
          <a:prstGeom prst="rect">
            <a:avLst/>
          </a:prstGeom>
          <a:noFill/>
        </p:spPr>
        <p:txBody>
          <a:bodyPr wrap="square" rtlCol="0">
            <a:spAutoFit/>
          </a:bodyPr>
          <a:lstStyle/>
          <a:p>
            <a:r>
              <a:rPr lang="en-US" sz="4400" b="1" u="sng" dirty="0"/>
              <a:t>KPIs</a:t>
            </a:r>
          </a:p>
          <a:p>
            <a:endParaRPr lang="en-US" sz="2400" b="1" u="sng" dirty="0"/>
          </a:p>
          <a:p>
            <a:endParaRPr lang="en-US" sz="2400" b="1" u="sng" dirty="0"/>
          </a:p>
          <a:p>
            <a:pPr marL="914400" lvl="1" indent="-457200">
              <a:buFont typeface="Wingdings" panose="05000000000000000000" pitchFamily="2" charset="2"/>
              <a:buChar char="§"/>
            </a:pPr>
            <a:r>
              <a:rPr lang="en-US" sz="3200" dirty="0"/>
              <a:t>Total transaction amount</a:t>
            </a:r>
          </a:p>
          <a:p>
            <a:pPr marL="914400" lvl="1" indent="-457200">
              <a:buFont typeface="Wingdings" panose="05000000000000000000" pitchFamily="2" charset="2"/>
              <a:buChar char="§"/>
            </a:pPr>
            <a:r>
              <a:rPr lang="en-US" sz="3200" dirty="0"/>
              <a:t>Credit to debit ratio</a:t>
            </a:r>
          </a:p>
          <a:p>
            <a:pPr marL="914400" lvl="1" indent="-457200">
              <a:buFont typeface="Wingdings" panose="05000000000000000000" pitchFamily="2" charset="2"/>
              <a:buChar char="§"/>
            </a:pPr>
            <a:r>
              <a:rPr lang="en-US" sz="3200" dirty="0"/>
              <a:t>Account activity ratio</a:t>
            </a:r>
          </a:p>
          <a:p>
            <a:pPr marL="914400" lvl="1" indent="-457200">
              <a:buFont typeface="Wingdings" panose="05000000000000000000" pitchFamily="2" charset="2"/>
              <a:buChar char="§"/>
            </a:pPr>
            <a:r>
              <a:rPr lang="en-US" sz="3200" dirty="0"/>
              <a:t>Net transaction amount</a:t>
            </a:r>
          </a:p>
          <a:p>
            <a:endParaRPr lang="en-US" sz="3200" dirty="0"/>
          </a:p>
          <a:p>
            <a:endParaRPr lang="en-US" sz="3200" dirty="0"/>
          </a:p>
        </p:txBody>
      </p:sp>
      <p:sp>
        <p:nvSpPr>
          <p:cNvPr id="5" name="TextBox 4">
            <a:extLst>
              <a:ext uri="{FF2B5EF4-FFF2-40B4-BE49-F238E27FC236}">
                <a16:creationId xmlns:a16="http://schemas.microsoft.com/office/drawing/2014/main" id="{7B3D5534-D77F-E601-B139-0F17A27C055E}"/>
              </a:ext>
            </a:extLst>
          </p:cNvPr>
          <p:cNvSpPr txBox="1"/>
          <p:nvPr/>
        </p:nvSpPr>
        <p:spPr>
          <a:xfrm>
            <a:off x="6577782" y="629265"/>
            <a:ext cx="4994784" cy="4893647"/>
          </a:xfrm>
          <a:prstGeom prst="rect">
            <a:avLst/>
          </a:prstGeom>
          <a:noFill/>
        </p:spPr>
        <p:txBody>
          <a:bodyPr wrap="square" rtlCol="0">
            <a:spAutoFit/>
          </a:bodyPr>
          <a:lstStyle/>
          <a:p>
            <a:r>
              <a:rPr lang="en-US" sz="4400" b="1" u="sng" dirty="0"/>
              <a:t>VISUALS</a:t>
            </a:r>
          </a:p>
          <a:p>
            <a:endParaRPr lang="en-US" sz="2400" b="1" u="sng" dirty="0"/>
          </a:p>
          <a:p>
            <a:endParaRPr lang="en-US" sz="2400" b="1" u="sng" dirty="0"/>
          </a:p>
          <a:p>
            <a:pPr marL="914400" lvl="1" indent="-457200">
              <a:buFont typeface="Wingdings" panose="05000000000000000000" pitchFamily="2" charset="2"/>
              <a:buChar char="§"/>
            </a:pPr>
            <a:r>
              <a:rPr lang="en-US" sz="3200" dirty="0"/>
              <a:t>Pie chart</a:t>
            </a:r>
          </a:p>
          <a:p>
            <a:pPr marL="914400" lvl="1" indent="-457200">
              <a:buFont typeface="Wingdings" panose="05000000000000000000" pitchFamily="2" charset="2"/>
              <a:buChar char="§"/>
            </a:pPr>
            <a:r>
              <a:rPr lang="en-US" sz="3200" dirty="0"/>
              <a:t>Donut chart</a:t>
            </a:r>
          </a:p>
          <a:p>
            <a:pPr marL="914400" lvl="1" indent="-457200">
              <a:buFont typeface="Wingdings" panose="05000000000000000000" pitchFamily="2" charset="2"/>
              <a:buChar char="§"/>
            </a:pPr>
            <a:r>
              <a:rPr lang="en-US" sz="3200" dirty="0"/>
              <a:t>Line chart</a:t>
            </a:r>
            <a:endParaRPr lang="en-US" sz="4400" dirty="0"/>
          </a:p>
          <a:p>
            <a:pPr marL="914400" lvl="1" indent="-457200">
              <a:buFont typeface="Wingdings" panose="05000000000000000000" pitchFamily="2" charset="2"/>
              <a:buChar char="§"/>
            </a:pPr>
            <a:r>
              <a:rPr lang="en-US" sz="2800" dirty="0"/>
              <a:t>Bar graph</a:t>
            </a:r>
          </a:p>
          <a:p>
            <a:pPr marL="914400" lvl="1" indent="-457200">
              <a:buFont typeface="Wingdings" panose="05000000000000000000" pitchFamily="2" charset="2"/>
              <a:buChar char="§"/>
            </a:pPr>
            <a:r>
              <a:rPr lang="en-US" sz="2800" dirty="0"/>
              <a:t>Column chart</a:t>
            </a:r>
          </a:p>
          <a:p>
            <a:pPr marL="914400" lvl="1" indent="-457200">
              <a:buFont typeface="Wingdings" panose="05000000000000000000" pitchFamily="2" charset="2"/>
              <a:buChar char="§"/>
            </a:pPr>
            <a:r>
              <a:rPr lang="en-US" sz="2800" dirty="0"/>
              <a:t>Area chart</a:t>
            </a:r>
            <a:endParaRPr lang="en-US" dirty="0"/>
          </a:p>
          <a:p>
            <a:endParaRPr lang="en-US" sz="3200" dirty="0"/>
          </a:p>
        </p:txBody>
      </p:sp>
    </p:spTree>
    <p:extLst>
      <p:ext uri="{BB962C8B-B14F-4D97-AF65-F5344CB8AC3E}">
        <p14:creationId xmlns:p14="http://schemas.microsoft.com/office/powerpoint/2010/main" val="4146927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6A5908-60CE-CFC0-3F6A-E57A15F3B47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AC29D31-E30A-77C1-A5DF-2D1B5F17D4C3}"/>
              </a:ext>
            </a:extLst>
          </p:cNvPr>
          <p:cNvSpPr txBox="1"/>
          <p:nvPr/>
        </p:nvSpPr>
        <p:spPr>
          <a:xfrm>
            <a:off x="294969" y="629265"/>
            <a:ext cx="11248102" cy="5816977"/>
          </a:xfrm>
          <a:prstGeom prst="rect">
            <a:avLst/>
          </a:prstGeom>
          <a:noFill/>
        </p:spPr>
        <p:txBody>
          <a:bodyPr wrap="square" rtlCol="0">
            <a:spAutoFit/>
          </a:bodyPr>
          <a:lstStyle/>
          <a:p>
            <a:pPr lvl="1"/>
            <a:r>
              <a:rPr lang="en-US" sz="4400" b="1" u="sng" dirty="0"/>
              <a:t>INSIGHTS</a:t>
            </a:r>
          </a:p>
          <a:p>
            <a:pPr lvl="1"/>
            <a:endParaRPr lang="en-US" sz="2400" b="1" u="sng" dirty="0"/>
          </a:p>
          <a:p>
            <a:pPr lvl="1"/>
            <a:endParaRPr lang="en-US" sz="2400" b="1" u="sng" dirty="0"/>
          </a:p>
          <a:p>
            <a:pPr marL="1371600" lvl="2" indent="-457200">
              <a:buFont typeface="Wingdings" panose="05000000000000000000" pitchFamily="2" charset="2"/>
              <a:buChar char="§"/>
            </a:pPr>
            <a:r>
              <a:rPr lang="en-US" sz="2800" dirty="0"/>
              <a:t>HDFC Bank is experiencing the lowest overall transaction volume.</a:t>
            </a:r>
          </a:p>
          <a:p>
            <a:pPr marL="1371600" lvl="2" indent="-457200">
              <a:buFont typeface="Wingdings" panose="05000000000000000000" pitchFamily="2" charset="2"/>
              <a:buChar char="§"/>
            </a:pPr>
            <a:r>
              <a:rPr lang="en-US" sz="2800" dirty="0"/>
              <a:t>Credit to debit ratio is </a:t>
            </a:r>
            <a:r>
              <a:rPr lang="en-US" sz="2800" dirty="0" err="1"/>
              <a:t>aprx</a:t>
            </a:r>
            <a:r>
              <a:rPr lang="en-US" sz="2800" dirty="0"/>
              <a:t> 100% which shows that people are not keeping their money in the bank.</a:t>
            </a:r>
          </a:p>
          <a:p>
            <a:pPr marL="1371600" lvl="2" indent="-457200">
              <a:buFont typeface="Wingdings" panose="05000000000000000000" pitchFamily="2" charset="2"/>
              <a:buChar char="§"/>
            </a:pPr>
            <a:r>
              <a:rPr lang="en-US" sz="2800" dirty="0"/>
              <a:t>There is the highest MOM growth in the month of March with respect to number of transactions and the lowest in the month of February.</a:t>
            </a:r>
          </a:p>
          <a:p>
            <a:pPr marL="1371600" lvl="2" indent="-457200">
              <a:buFont typeface="Wingdings" panose="05000000000000000000" pitchFamily="2" charset="2"/>
              <a:buChar char="§"/>
            </a:pPr>
            <a:r>
              <a:rPr lang="en-US" sz="2800" dirty="0"/>
              <a:t>Overall Net transaction amount is almost ‘0’, shows poor cash flow.</a:t>
            </a:r>
          </a:p>
          <a:p>
            <a:pPr marL="1371600" lvl="2" indent="-457200">
              <a:buFont typeface="Wingdings" panose="05000000000000000000" pitchFamily="2" charset="2"/>
              <a:buChar char="§"/>
            </a:pPr>
            <a:r>
              <a:rPr lang="en-US" sz="2800" dirty="0"/>
              <a:t>Axis Bank's East &amp; Downtown branches are experiencing negative net transaction amount.</a:t>
            </a:r>
          </a:p>
        </p:txBody>
      </p:sp>
    </p:spTree>
    <p:extLst>
      <p:ext uri="{BB962C8B-B14F-4D97-AF65-F5344CB8AC3E}">
        <p14:creationId xmlns:p14="http://schemas.microsoft.com/office/powerpoint/2010/main" val="2237057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AF973B-B386-4B9E-2E02-B57049D682D3}"/>
              </a:ext>
            </a:extLst>
          </p:cNvPr>
          <p:cNvPicPr>
            <a:picLocks noChangeAspect="1"/>
          </p:cNvPicPr>
          <p:nvPr/>
        </p:nvPicPr>
        <p:blipFill>
          <a:blip r:embed="rId2">
            <a:extLst>
              <a:ext uri="{28A0092B-C50C-407E-A947-70E740481C1C}">
                <a14:useLocalDpi xmlns:a14="http://schemas.microsoft.com/office/drawing/2010/main" val="0"/>
              </a:ext>
            </a:extLst>
          </a:blip>
          <a:srcRect l="15726" t="19928" r="17258" b="13548"/>
          <a:stretch/>
        </p:blipFill>
        <p:spPr>
          <a:xfrm>
            <a:off x="739877" y="876674"/>
            <a:ext cx="10712245" cy="5981326"/>
          </a:xfrm>
          <a:prstGeom prst="rect">
            <a:avLst/>
          </a:prstGeom>
        </p:spPr>
      </p:pic>
      <p:sp>
        <p:nvSpPr>
          <p:cNvPr id="2" name="TextBox 1">
            <a:extLst>
              <a:ext uri="{FF2B5EF4-FFF2-40B4-BE49-F238E27FC236}">
                <a16:creationId xmlns:a16="http://schemas.microsoft.com/office/drawing/2014/main" id="{7C52EADC-C13A-A843-CEE7-9583747802DB}"/>
              </a:ext>
            </a:extLst>
          </p:cNvPr>
          <p:cNvSpPr txBox="1"/>
          <p:nvPr/>
        </p:nvSpPr>
        <p:spPr>
          <a:xfrm>
            <a:off x="1514167" y="60636"/>
            <a:ext cx="9163664" cy="707886"/>
          </a:xfrm>
          <a:prstGeom prst="rect">
            <a:avLst/>
          </a:prstGeom>
          <a:noFill/>
        </p:spPr>
        <p:txBody>
          <a:bodyPr wrap="square" rtlCol="0">
            <a:spAutoFit/>
          </a:bodyPr>
          <a:lstStyle/>
          <a:p>
            <a:pPr algn="ctr"/>
            <a:r>
              <a:rPr lang="en-IN" sz="4000" b="1" u="sng" dirty="0"/>
              <a:t>POWER BI DASHBOARD</a:t>
            </a:r>
          </a:p>
        </p:txBody>
      </p:sp>
    </p:spTree>
    <p:extLst>
      <p:ext uri="{BB962C8B-B14F-4D97-AF65-F5344CB8AC3E}">
        <p14:creationId xmlns:p14="http://schemas.microsoft.com/office/powerpoint/2010/main" val="1266227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05C104-40FD-6163-1AEA-DB577C6DE622}"/>
              </a:ext>
            </a:extLst>
          </p:cNvPr>
          <p:cNvPicPr>
            <a:picLocks noChangeAspect="1"/>
          </p:cNvPicPr>
          <p:nvPr/>
        </p:nvPicPr>
        <p:blipFill>
          <a:blip r:embed="rId2">
            <a:extLst>
              <a:ext uri="{28A0092B-C50C-407E-A947-70E740481C1C}">
                <a14:useLocalDpi xmlns:a14="http://schemas.microsoft.com/office/drawing/2010/main" val="0"/>
              </a:ext>
            </a:extLst>
          </a:blip>
          <a:srcRect l="2016" t="8602" r="16047" b="20573"/>
          <a:stretch/>
        </p:blipFill>
        <p:spPr>
          <a:xfrm>
            <a:off x="63810" y="943895"/>
            <a:ext cx="12092642" cy="5879690"/>
          </a:xfrm>
          <a:prstGeom prst="rect">
            <a:avLst/>
          </a:prstGeom>
        </p:spPr>
      </p:pic>
      <p:sp>
        <p:nvSpPr>
          <p:cNvPr id="2" name="TextBox 1">
            <a:extLst>
              <a:ext uri="{FF2B5EF4-FFF2-40B4-BE49-F238E27FC236}">
                <a16:creationId xmlns:a16="http://schemas.microsoft.com/office/drawing/2014/main" id="{31430AF7-07DA-D257-92C8-C828CA45DFF8}"/>
              </a:ext>
            </a:extLst>
          </p:cNvPr>
          <p:cNvSpPr txBox="1"/>
          <p:nvPr/>
        </p:nvSpPr>
        <p:spPr>
          <a:xfrm>
            <a:off x="1514167" y="60636"/>
            <a:ext cx="9163664" cy="707886"/>
          </a:xfrm>
          <a:prstGeom prst="rect">
            <a:avLst/>
          </a:prstGeom>
          <a:noFill/>
        </p:spPr>
        <p:txBody>
          <a:bodyPr wrap="square" rtlCol="0">
            <a:spAutoFit/>
          </a:bodyPr>
          <a:lstStyle/>
          <a:p>
            <a:pPr algn="ctr"/>
            <a:r>
              <a:rPr lang="en-IN" sz="4000" b="1" u="sng" dirty="0"/>
              <a:t>EXCEL DASHBOARD</a:t>
            </a:r>
          </a:p>
        </p:txBody>
      </p:sp>
    </p:spTree>
    <p:extLst>
      <p:ext uri="{BB962C8B-B14F-4D97-AF65-F5344CB8AC3E}">
        <p14:creationId xmlns:p14="http://schemas.microsoft.com/office/powerpoint/2010/main" val="227353560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168</TotalTime>
  <Words>541</Words>
  <Application>Microsoft Office PowerPoint</Application>
  <PresentationFormat>Widescreen</PresentationFormat>
  <Paragraphs>81</Paragraphs>
  <Slides>14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9" baseType="lpstr">
      <vt:lpstr>Arial</vt:lpstr>
      <vt:lpstr>Corbel</vt:lpstr>
      <vt:lpstr>Wingdings</vt:lpstr>
      <vt:lpstr>Depth</vt:lpstr>
      <vt:lpstr>Package</vt:lpstr>
      <vt:lpstr>DEBIT &amp; CREDIT  TRANSACTIONS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Hariom Chaudhary</dc:creator>
  <cp:lastModifiedBy>Hariom Chaudhary</cp:lastModifiedBy>
  <cp:revision>3</cp:revision>
  <dcterms:created xsi:type="dcterms:W3CDTF">2025-05-18T08:33:45Z</dcterms:created>
  <dcterms:modified xsi:type="dcterms:W3CDTF">2025-05-18T11:31:56Z</dcterms:modified>
</cp:coreProperties>
</file>