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348" r:id="rId2"/>
    <p:sldId id="258" r:id="rId3"/>
    <p:sldId id="342" r:id="rId4"/>
    <p:sldId id="351" r:id="rId5"/>
    <p:sldId id="353" r:id="rId6"/>
    <p:sldId id="354" r:id="rId7"/>
    <p:sldId id="355" r:id="rId8"/>
    <p:sldId id="346" r:id="rId9"/>
    <p:sldId id="356" r:id="rId10"/>
    <p:sldId id="349" r:id="rId11"/>
  </p:sldIdLst>
  <p:sldSz cx="9144000" cy="5143500" type="screen16x9"/>
  <p:notesSz cx="6858000" cy="9144000"/>
  <p:embeddedFontLst>
    <p:embeddedFont>
      <p:font typeface="Aldrich" panose="020B0604020202020204" charset="0"/>
      <p:regular r:id="rId13"/>
    </p:embeddedFont>
    <p:embeddedFont>
      <p:font typeface="Cambria" panose="02040503050406030204" pitchFamily="18" charset="0"/>
      <p:regular r:id="rId14"/>
      <p:bold r:id="rId15"/>
      <p:italic r:id="rId16"/>
      <p:boldItalic r:id="rId17"/>
    </p:embeddedFont>
    <p:embeddedFont>
      <p:font typeface="Ubuntu" panose="020B0604020202020204" charset="0"/>
      <p:regular r:id="rId18"/>
      <p:bold r:id="rId19"/>
      <p:italic r:id="rId20"/>
      <p:boldItalic r:id="rId21"/>
    </p:embeddedFont>
    <p:embeddedFont>
      <p:font typeface="Arial Black" panose="020B0A04020102020204" pitchFamily="34" charset="0"/>
      <p:bold r:id="rId22"/>
    </p:embeddedFont>
    <p:embeddedFont>
      <p:font typeface="MV Boli" panose="02000500030200090000" pitchFamily="2" charset="0"/>
      <p:regular r:id="rId23"/>
    </p:embeddedFont>
    <p:embeddedFont>
      <p:font typeface="Garamond" panose="02020404030301010803" pitchFamily="18"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8E475E-6940-493A-A953-7D2A1B016644}">
  <a:tblStyle styleId="{B78E475E-6940-493A-A953-7D2A1B0166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85524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04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95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06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5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09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45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06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42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483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dirty="0"/>
              <a:pPr/>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169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3826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2072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6348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9676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123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593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91428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08038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28"/>
        <p:cNvGrpSpPr/>
        <p:nvPr/>
      </p:nvGrpSpPr>
      <p:grpSpPr>
        <a:xfrm>
          <a:off x="0" y="0"/>
          <a:ext cx="0" cy="0"/>
          <a:chOff x="0" y="0"/>
          <a:chExt cx="0" cy="0"/>
        </a:xfrm>
      </p:grpSpPr>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extLst>
      <p:ext uri="{BB962C8B-B14F-4D97-AF65-F5344CB8AC3E}">
        <p14:creationId xmlns:p14="http://schemas.microsoft.com/office/powerpoint/2010/main" val="141095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1714070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5276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9571628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56083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92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03858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95911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03191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11/25/2022</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52497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ariomchouhan1070/Evaluation-of-Internship-EOI"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github.com/hariomchouhan1070/Evaluation-of-Internship-EOI/blob/main/Hariom%20Chouhan%20certificate.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lideplayer.com/"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s://www.youtu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5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xmlns="" id="{983DD52B-0FA6-466C-D9B4-ACCF11F7B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149" y="969397"/>
            <a:ext cx="1782363" cy="1473440"/>
          </a:xfrm>
          <a:prstGeom prst="rect">
            <a:avLst/>
          </a:prstGeom>
        </p:spPr>
      </p:pic>
      <p:sp>
        <p:nvSpPr>
          <p:cNvPr id="28" name="Google Shape;3908;p68">
            <a:extLst>
              <a:ext uri="{FF2B5EF4-FFF2-40B4-BE49-F238E27FC236}">
                <a16:creationId xmlns:a16="http://schemas.microsoft.com/office/drawing/2014/main" xmlns="" id="{9AC8164D-A5F9-CA5D-FBFD-A1725B61F1FD}"/>
              </a:ext>
            </a:extLst>
          </p:cNvPr>
          <p:cNvSpPr txBox="1">
            <a:spLocks/>
          </p:cNvSpPr>
          <p:nvPr/>
        </p:nvSpPr>
        <p:spPr>
          <a:xfrm>
            <a:off x="3340358" y="2054137"/>
            <a:ext cx="1998881"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350" dirty="0">
                <a:solidFill>
                  <a:srgbClr val="F3F3F3">
                    <a:lumMod val="25000"/>
                  </a:srgbClr>
                </a:solidFill>
                <a:latin typeface="Aldrich" panose="020B0604020202020204" charset="0"/>
              </a:rPr>
              <a:t>Session : 2020-21</a:t>
            </a:r>
          </a:p>
        </p:txBody>
      </p:sp>
      <p:sp>
        <p:nvSpPr>
          <p:cNvPr id="30" name="Google Shape;3908;p68">
            <a:extLst>
              <a:ext uri="{FF2B5EF4-FFF2-40B4-BE49-F238E27FC236}">
                <a16:creationId xmlns:a16="http://schemas.microsoft.com/office/drawing/2014/main" xmlns="" id="{44B43B7D-41B7-EF4C-C5CD-FF730DE1D4D7}"/>
              </a:ext>
            </a:extLst>
          </p:cNvPr>
          <p:cNvSpPr txBox="1">
            <a:spLocks/>
          </p:cNvSpPr>
          <p:nvPr/>
        </p:nvSpPr>
        <p:spPr>
          <a:xfrm>
            <a:off x="1945156" y="2420824"/>
            <a:ext cx="4789284"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800" dirty="0" smtClean="0">
                <a:solidFill>
                  <a:schemeClr val="tx1"/>
                </a:solidFill>
                <a:latin typeface="Aldrich" panose="020B0604020202020204" charset="0"/>
                <a:ea typeface="Cambria" panose="02040503050406030204" pitchFamily="18" charset="0"/>
              </a:rPr>
              <a:t>Evaluation Of Internship</a:t>
            </a:r>
            <a:endParaRPr lang="en-US" sz="1800" dirty="0">
              <a:solidFill>
                <a:schemeClr val="tx1"/>
              </a:solidFill>
              <a:latin typeface="Aldrich" panose="020B0604020202020204" charset="0"/>
              <a:ea typeface="Cambria" panose="02040503050406030204" pitchFamily="18" charset="0"/>
            </a:endParaRPr>
          </a:p>
        </p:txBody>
      </p:sp>
      <p:sp>
        <p:nvSpPr>
          <p:cNvPr id="31" name="Google Shape;3908;p68">
            <a:extLst>
              <a:ext uri="{FF2B5EF4-FFF2-40B4-BE49-F238E27FC236}">
                <a16:creationId xmlns:a16="http://schemas.microsoft.com/office/drawing/2014/main" xmlns="" id="{37B06CA6-1EA5-8D41-8B66-AE701D2091AB}"/>
              </a:ext>
            </a:extLst>
          </p:cNvPr>
          <p:cNvSpPr txBox="1">
            <a:spLocks/>
          </p:cNvSpPr>
          <p:nvPr/>
        </p:nvSpPr>
        <p:spPr>
          <a:xfrm>
            <a:off x="1579607" y="2781626"/>
            <a:ext cx="5520382"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2400" dirty="0">
                <a:solidFill>
                  <a:srgbClr val="F3F3F3">
                    <a:lumMod val="10000"/>
                  </a:srgbClr>
                </a:solidFill>
                <a:latin typeface="Aldrich" panose="020B0604020202020204" charset="0"/>
                <a:cs typeface="MV Boli" panose="02000500030200090000" pitchFamily="2" charset="0"/>
              </a:rPr>
              <a:t>Topic – </a:t>
            </a:r>
            <a:r>
              <a:rPr lang="en" sz="2400" kern="1200" dirty="0" smtClean="0">
                <a:solidFill>
                  <a:schemeClr val="tx2">
                    <a:lumMod val="25000"/>
                  </a:schemeClr>
                </a:solidFill>
                <a:latin typeface="Aldrich" panose="020B0604020202020204" charset="0"/>
                <a:ea typeface="Cambria" panose="02040503050406030204" pitchFamily="18" charset="0"/>
                <a:cs typeface="MV Boli" panose="02000500030200090000" pitchFamily="2" charset="0"/>
              </a:rPr>
              <a:t>Cyber Security and crimes </a:t>
            </a:r>
            <a:endParaRPr lang="en-US" sz="2400" dirty="0">
              <a:solidFill>
                <a:schemeClr val="tx2">
                  <a:lumMod val="25000"/>
                </a:schemeClr>
              </a:solidFill>
              <a:latin typeface="Aldrich" panose="020B0604020202020204" charset="0"/>
              <a:ea typeface="Cambria" panose="02040503050406030204" pitchFamily="18" charset="0"/>
              <a:cs typeface="MV Boli" panose="02000500030200090000" pitchFamily="2" charset="0"/>
            </a:endParaRPr>
          </a:p>
        </p:txBody>
      </p:sp>
      <p:sp>
        <p:nvSpPr>
          <p:cNvPr id="33" name="Google Shape;3908;p68">
            <a:extLst>
              <a:ext uri="{FF2B5EF4-FFF2-40B4-BE49-F238E27FC236}">
                <a16:creationId xmlns:a16="http://schemas.microsoft.com/office/drawing/2014/main" xmlns="" id="{08C99DFF-3DEF-5AB8-B36A-792B5A68159E}"/>
              </a:ext>
            </a:extLst>
          </p:cNvPr>
          <p:cNvSpPr txBox="1">
            <a:spLocks/>
          </p:cNvSpPr>
          <p:nvPr/>
        </p:nvSpPr>
        <p:spPr>
          <a:xfrm>
            <a:off x="4643296" y="3299180"/>
            <a:ext cx="2232235"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800" dirty="0">
                <a:solidFill>
                  <a:schemeClr val="tx1"/>
                </a:solidFill>
                <a:latin typeface="Aldrich" panose="020B0604020202020204" charset="0"/>
              </a:rPr>
              <a:t>Submitted By :</a:t>
            </a:r>
          </a:p>
        </p:txBody>
      </p:sp>
      <p:sp>
        <p:nvSpPr>
          <p:cNvPr id="34" name="Google Shape;3908;p68">
            <a:extLst>
              <a:ext uri="{FF2B5EF4-FFF2-40B4-BE49-F238E27FC236}">
                <a16:creationId xmlns:a16="http://schemas.microsoft.com/office/drawing/2014/main" xmlns="" id="{6399BF34-9D50-8539-BFEE-22B4043399D1}"/>
              </a:ext>
            </a:extLst>
          </p:cNvPr>
          <p:cNvSpPr txBox="1">
            <a:spLocks/>
          </p:cNvSpPr>
          <p:nvPr/>
        </p:nvSpPr>
        <p:spPr>
          <a:xfrm>
            <a:off x="4339798" y="3656141"/>
            <a:ext cx="4163774" cy="5511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725" dirty="0" err="1" smtClean="0">
                <a:solidFill>
                  <a:srgbClr val="F3F3F3">
                    <a:lumMod val="10000"/>
                  </a:srgbClr>
                </a:solidFill>
                <a:latin typeface="Aldrich" panose="020B0604020202020204" charset="0"/>
                <a:cs typeface="MV Boli" panose="02000500030200090000" pitchFamily="2" charset="0"/>
              </a:rPr>
              <a:t>Hariom</a:t>
            </a:r>
            <a:r>
              <a:rPr lang="en-US" sz="1725" dirty="0" smtClean="0">
                <a:solidFill>
                  <a:srgbClr val="F3F3F3">
                    <a:lumMod val="10000"/>
                  </a:srgbClr>
                </a:solidFill>
                <a:latin typeface="Aldrich" panose="020B0604020202020204" charset="0"/>
                <a:cs typeface="MV Boli" panose="02000500030200090000" pitchFamily="2" charset="0"/>
              </a:rPr>
              <a:t> </a:t>
            </a:r>
            <a:r>
              <a:rPr lang="en-US" sz="1725" dirty="0" err="1" smtClean="0">
                <a:solidFill>
                  <a:srgbClr val="F3F3F3">
                    <a:lumMod val="10000"/>
                  </a:srgbClr>
                </a:solidFill>
                <a:latin typeface="Aldrich" panose="020B0604020202020204" charset="0"/>
                <a:cs typeface="MV Boli" panose="02000500030200090000" pitchFamily="2" charset="0"/>
              </a:rPr>
              <a:t>Chouhan</a:t>
            </a:r>
            <a:r>
              <a:rPr lang="en-US" sz="1725" dirty="0" smtClean="0">
                <a:solidFill>
                  <a:srgbClr val="F3F3F3">
                    <a:lumMod val="10000"/>
                  </a:srgbClr>
                </a:solidFill>
                <a:latin typeface="Aldrich" panose="020B0604020202020204" charset="0"/>
                <a:cs typeface="MV Boli" panose="02000500030200090000" pitchFamily="2" charset="0"/>
              </a:rPr>
              <a:t> (0827CI201070)</a:t>
            </a:r>
            <a:endParaRPr lang="en-US" sz="1725" dirty="0">
              <a:solidFill>
                <a:srgbClr val="F3F3F3">
                  <a:lumMod val="10000"/>
                </a:srgbClr>
              </a:solidFill>
              <a:latin typeface="Aldrich" panose="020B0604020202020204" charset="0"/>
              <a:cs typeface="MV Boli" panose="02000500030200090000" pitchFamily="2" charset="0"/>
            </a:endParaRPr>
          </a:p>
        </p:txBody>
      </p:sp>
      <p:sp>
        <p:nvSpPr>
          <p:cNvPr id="35" name="Google Shape;3908;p68">
            <a:extLst>
              <a:ext uri="{FF2B5EF4-FFF2-40B4-BE49-F238E27FC236}">
                <a16:creationId xmlns:a16="http://schemas.microsoft.com/office/drawing/2014/main" xmlns="" id="{C60EF10A-3230-62E4-9304-76F4CF1FE33D}"/>
              </a:ext>
            </a:extLst>
          </p:cNvPr>
          <p:cNvSpPr txBox="1">
            <a:spLocks/>
          </p:cNvSpPr>
          <p:nvPr/>
        </p:nvSpPr>
        <p:spPr>
          <a:xfrm>
            <a:off x="476260" y="3300052"/>
            <a:ext cx="2567821"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IN" sz="1800" dirty="0">
                <a:solidFill>
                  <a:schemeClr val="tx1"/>
                </a:solidFill>
                <a:latin typeface="Aldrich" panose="020B0604020202020204" charset="0"/>
              </a:rPr>
              <a:t>Submitted To:</a:t>
            </a:r>
            <a:endParaRPr lang="en-US" sz="1800" dirty="0">
              <a:solidFill>
                <a:schemeClr val="tx1"/>
              </a:solidFill>
              <a:latin typeface="Aldrich" panose="020B0604020202020204" charset="0"/>
            </a:endParaRPr>
          </a:p>
        </p:txBody>
      </p:sp>
      <p:sp>
        <p:nvSpPr>
          <p:cNvPr id="36" name="Google Shape;3908;p68">
            <a:extLst>
              <a:ext uri="{FF2B5EF4-FFF2-40B4-BE49-F238E27FC236}">
                <a16:creationId xmlns:a16="http://schemas.microsoft.com/office/drawing/2014/main" xmlns="" id="{888BDCC0-B387-BF09-FB1D-BBA4CDD75299}"/>
              </a:ext>
            </a:extLst>
          </p:cNvPr>
          <p:cNvSpPr txBox="1">
            <a:spLocks/>
          </p:cNvSpPr>
          <p:nvPr/>
        </p:nvSpPr>
        <p:spPr>
          <a:xfrm>
            <a:off x="282149" y="3656141"/>
            <a:ext cx="3192205" cy="5436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a:buNone/>
              <a:defRPr sz="8666" b="1" i="0" u="none" strike="noStrike" cap="none">
                <a:solidFill>
                  <a:schemeClr val="lt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8666" b="1" i="0" u="none" strike="noStrike" cap="none">
                <a:solidFill>
                  <a:schemeClr val="lt1"/>
                </a:solidFill>
                <a:latin typeface="Ubuntu"/>
                <a:ea typeface="Ubuntu"/>
                <a:cs typeface="Ubuntu"/>
                <a:sym typeface="Ubuntu"/>
              </a:defRPr>
            </a:lvl9pPr>
          </a:lstStyle>
          <a:p>
            <a:pPr marL="0" indent="0" defTabSz="685800">
              <a:buClr>
                <a:srgbClr val="7C7C7C"/>
              </a:buClr>
            </a:pPr>
            <a:r>
              <a:rPr lang="en-US" sz="1725" dirty="0">
                <a:solidFill>
                  <a:srgbClr val="F3F3F3">
                    <a:lumMod val="10000"/>
                  </a:srgbClr>
                </a:solidFill>
                <a:latin typeface="Aldrich" panose="020B0604020202020204" charset="0"/>
                <a:cs typeface="MV Boli" panose="02000500030200090000" pitchFamily="2" charset="0"/>
              </a:rPr>
              <a:t>Prof. </a:t>
            </a:r>
            <a:r>
              <a:rPr lang="en-US" sz="1725" dirty="0" smtClean="0">
                <a:solidFill>
                  <a:srgbClr val="F3F3F3">
                    <a:lumMod val="10000"/>
                  </a:srgbClr>
                </a:solidFill>
                <a:latin typeface="Aldrich" panose="020B0604020202020204" charset="0"/>
                <a:cs typeface="MV Boli" panose="02000500030200090000" pitchFamily="2" charset="0"/>
              </a:rPr>
              <a:t>Nidhi Nigam</a:t>
            </a:r>
            <a:endParaRPr lang="en-US" sz="1725" dirty="0">
              <a:solidFill>
                <a:srgbClr val="F3F3F3">
                  <a:lumMod val="10000"/>
                </a:srgbClr>
              </a:solidFill>
              <a:latin typeface="Aldrich" panose="020B0604020202020204" charset="0"/>
              <a:cs typeface="MV Boli" panose="02000500030200090000" pitchFamily="2" charset="0"/>
            </a:endParaRPr>
          </a:p>
        </p:txBody>
      </p:sp>
      <p:sp>
        <p:nvSpPr>
          <p:cNvPr id="39" name="Google Shape;3357;p63">
            <a:extLst>
              <a:ext uri="{FF2B5EF4-FFF2-40B4-BE49-F238E27FC236}">
                <a16:creationId xmlns:a16="http://schemas.microsoft.com/office/drawing/2014/main" xmlns="" id="{B5350D70-B0EC-4978-446D-A5C65CAE72EA}"/>
              </a:ext>
            </a:extLst>
          </p:cNvPr>
          <p:cNvSpPr/>
          <p:nvPr/>
        </p:nvSpPr>
        <p:spPr>
          <a:xfrm>
            <a:off x="1069338" y="602743"/>
            <a:ext cx="6946410" cy="411758"/>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5" name="Google Shape;3359;p63">
            <a:extLst>
              <a:ext uri="{FF2B5EF4-FFF2-40B4-BE49-F238E27FC236}">
                <a16:creationId xmlns:a16="http://schemas.microsoft.com/office/drawing/2014/main" xmlns="" id="{F0940863-9186-2AB7-76C0-5ACC42D6CDD2}"/>
              </a:ext>
            </a:extLst>
          </p:cNvPr>
          <p:cNvSpPr txBox="1">
            <a:spLocks/>
          </p:cNvSpPr>
          <p:nvPr/>
        </p:nvSpPr>
        <p:spPr>
          <a:xfrm>
            <a:off x="1378219" y="558079"/>
            <a:ext cx="7486063" cy="48384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Ubuntu"/>
              <a:buNone/>
              <a:defRPr sz="2800" b="1" i="0" u="none" strike="noStrike" cap="none">
                <a:solidFill>
                  <a:schemeClr val="accent3"/>
                </a:solidFill>
                <a:latin typeface="Ubuntu"/>
                <a:ea typeface="Ubuntu"/>
                <a:cs typeface="Ubuntu"/>
                <a:sym typeface="Ubuntu"/>
              </a:defRPr>
            </a:lvl1pPr>
            <a:lvl2pPr marR="0" lvl="1"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2pPr>
            <a:lvl3pPr marR="0" lvl="2"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3pPr>
            <a:lvl4pPr marR="0" lvl="3"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4pPr>
            <a:lvl5pPr marR="0" lvl="4"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5pPr>
            <a:lvl6pPr marR="0" lvl="5"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6pPr>
            <a:lvl7pPr marR="0" lvl="6"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7pPr>
            <a:lvl8pPr marR="0" lvl="7"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8pPr>
            <a:lvl9pPr marR="0" lvl="8" algn="ctr" rtl="0">
              <a:lnSpc>
                <a:spcPct val="100000"/>
              </a:lnSpc>
              <a:spcBef>
                <a:spcPts val="0"/>
              </a:spcBef>
              <a:spcAft>
                <a:spcPts val="0"/>
              </a:spcAft>
              <a:buClr>
                <a:schemeClr val="dk1"/>
              </a:buClr>
              <a:buSzPts val="3600"/>
              <a:buFont typeface="Ubuntu"/>
              <a:buNone/>
              <a:defRPr sz="4800" b="0" i="0" u="none" strike="noStrike" cap="none">
                <a:solidFill>
                  <a:schemeClr val="dk1"/>
                </a:solidFill>
                <a:latin typeface="Ubuntu"/>
                <a:ea typeface="Ubuntu"/>
                <a:cs typeface="Ubuntu"/>
                <a:sym typeface="Ubuntu"/>
              </a:defRPr>
            </a:lvl9pPr>
          </a:lstStyle>
          <a:p>
            <a:r>
              <a:rPr lang="en-US" sz="2100" kern="0" dirty="0" smtClean="0">
                <a:solidFill>
                  <a:schemeClr val="accent1"/>
                </a:solidFill>
              </a:rPr>
              <a:t>Acropolis </a:t>
            </a:r>
            <a:r>
              <a:rPr lang="en-US" sz="2100" kern="0" dirty="0">
                <a:solidFill>
                  <a:schemeClr val="accent1"/>
                </a:solidFill>
              </a:rPr>
              <a:t>Institute of Technology and Research</a:t>
            </a:r>
          </a:p>
        </p:txBody>
      </p:sp>
    </p:spTree>
    <p:extLst>
      <p:ext uri="{BB962C8B-B14F-4D97-AF65-F5344CB8AC3E}">
        <p14:creationId xmlns:p14="http://schemas.microsoft.com/office/powerpoint/2010/main" val="21740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2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wipe(down)">
                                      <p:cBhvr>
                                        <p:cTn id="9" dur="500"/>
                                        <p:tgtEl>
                                          <p:spTgt spid="30"/>
                                        </p:tgtEl>
                                      </p:cBhvr>
                                    </p:animEffect>
                                  </p:childTnLst>
                                </p:cTn>
                              </p:par>
                            </p:childTnLst>
                          </p:cTn>
                        </p:par>
                        <p:par>
                          <p:cTn id="10" fill="hold">
                            <p:stCondLst>
                              <p:cond delay="4001"/>
                            </p:stCondLst>
                            <p:childTnLst>
                              <p:par>
                                <p:cTn id="11" presetID="22" presetClass="entr" presetSubtype="4"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TextBox 1">
            <a:extLst>
              <a:ext uri="{FF2B5EF4-FFF2-40B4-BE49-F238E27FC236}">
                <a16:creationId xmlns:a16="http://schemas.microsoft.com/office/drawing/2014/main" xmlns="" id="{70C67C94-684A-D0A6-42C2-57CFC1F84B20}"/>
              </a:ext>
            </a:extLst>
          </p:cNvPr>
          <p:cNvSpPr txBox="1"/>
          <p:nvPr/>
        </p:nvSpPr>
        <p:spPr>
          <a:xfrm>
            <a:off x="964406" y="2110085"/>
            <a:ext cx="7215188" cy="923330"/>
          </a:xfrm>
          <a:prstGeom prst="rect">
            <a:avLst/>
          </a:prstGeom>
          <a:noFill/>
        </p:spPr>
        <p:txBody>
          <a:bodyPr wrap="square" rtlCol="0">
            <a:spAutoFit/>
          </a:bodyPr>
          <a:lstStyle/>
          <a:p>
            <a:pPr algn="ctr"/>
            <a:r>
              <a:rPr lang="en-IN" sz="5400" b="1" dirty="0">
                <a:latin typeface="Aldrich" panose="020B0604020202020204" charset="0"/>
              </a:rPr>
              <a:t>!!! THANK YOU !!!</a:t>
            </a:r>
          </a:p>
        </p:txBody>
      </p:sp>
    </p:spTree>
    <p:extLst>
      <p:ext uri="{BB962C8B-B14F-4D97-AF65-F5344CB8AC3E}">
        <p14:creationId xmlns:p14="http://schemas.microsoft.com/office/powerpoint/2010/main" val="4090002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1" name="Google Shape;551;p29"/>
          <p:cNvSpPr txBox="1">
            <a:spLocks noGrp="1"/>
          </p:cNvSpPr>
          <p:nvPr>
            <p:ph type="subTitle" idx="1"/>
          </p:nvPr>
        </p:nvSpPr>
        <p:spPr>
          <a:xfrm>
            <a:off x="942975" y="1307306"/>
            <a:ext cx="7286625" cy="3107532"/>
          </a:xfrm>
          <a:prstGeom prst="rect">
            <a:avLst/>
          </a:prstGeom>
        </p:spPr>
        <p:txBody>
          <a:bodyPr spcFirstLastPara="1" wrap="square" lIns="91425" tIns="91425" rIns="91425" bIns="91425" anchor="ctr" anchorCtr="0">
            <a:noAutofit/>
          </a:bodyPr>
          <a:lstStyle/>
          <a:p>
            <a:pPr marL="0" lvl="0" indent="0" algn="l"/>
            <a:r>
              <a:rPr lang="en-US" dirty="0"/>
              <a:t>This presentation will provide an overview of the basics of applets and servlets as well as their roles in web development and enrichment. The presentation will answer the following questions:</a:t>
            </a:r>
          </a:p>
          <a:p>
            <a:pPr marL="0" lvl="0" indent="0" algn="l"/>
            <a:endParaRPr lang="en-US" dirty="0"/>
          </a:p>
          <a:p>
            <a:pPr marL="342900" lvl="0" algn="l">
              <a:buFont typeface="+mj-lt"/>
              <a:buAutoNum type="arabicPeriod"/>
            </a:pPr>
            <a:r>
              <a:rPr lang="en-US" dirty="0" smtClean="0"/>
              <a:t>Introduction</a:t>
            </a:r>
            <a:endParaRPr lang="en-US" dirty="0"/>
          </a:p>
          <a:p>
            <a:pPr marL="342900" lvl="0" algn="l">
              <a:buFont typeface="+mj-lt"/>
              <a:buAutoNum type="arabicPeriod"/>
            </a:pPr>
            <a:r>
              <a:rPr lang="en-US" dirty="0" smtClean="0"/>
              <a:t>Types of Crimes</a:t>
            </a:r>
            <a:endParaRPr lang="en-US" dirty="0"/>
          </a:p>
          <a:p>
            <a:pPr marL="342900" lvl="0" algn="l">
              <a:buFont typeface="+mj-lt"/>
              <a:buAutoNum type="arabicPeriod"/>
            </a:pPr>
            <a:r>
              <a:rPr lang="en-US" dirty="0" smtClean="0"/>
              <a:t>More on ‘Types of crime’</a:t>
            </a:r>
            <a:endParaRPr lang="en-US" dirty="0"/>
          </a:p>
          <a:p>
            <a:pPr marL="342900" lvl="0" algn="l">
              <a:buFont typeface="+mj-lt"/>
              <a:buAutoNum type="arabicPeriod"/>
            </a:pPr>
            <a:r>
              <a:rPr lang="en-US" dirty="0" smtClean="0"/>
              <a:t>Hacking</a:t>
            </a:r>
          </a:p>
          <a:p>
            <a:pPr marL="342900" lvl="0" algn="l">
              <a:buFont typeface="+mj-lt"/>
              <a:buAutoNum type="arabicPeriod"/>
            </a:pPr>
            <a:r>
              <a:rPr lang="en-US" dirty="0" smtClean="0"/>
              <a:t>Theft</a:t>
            </a:r>
          </a:p>
          <a:p>
            <a:pPr marL="342900" lvl="0" algn="l">
              <a:buFont typeface="+mj-lt"/>
              <a:buAutoNum type="arabicPeriod"/>
            </a:pPr>
            <a:r>
              <a:rPr lang="en-US" dirty="0" smtClean="0"/>
              <a:t>Cyber Stalking</a:t>
            </a:r>
          </a:p>
          <a:p>
            <a:pPr marL="342900" lvl="0" algn="l">
              <a:buFont typeface="+mj-lt"/>
              <a:buAutoNum type="arabicPeriod"/>
            </a:pPr>
            <a:r>
              <a:rPr lang="en-US" dirty="0" smtClean="0"/>
              <a:t>Identity Theft</a:t>
            </a:r>
          </a:p>
          <a:p>
            <a:pPr marL="342900" lvl="0" algn="l">
              <a:buFont typeface="+mj-lt"/>
              <a:buAutoNum type="arabicPeriod"/>
            </a:pPr>
            <a:r>
              <a:rPr lang="en-US" dirty="0" err="1" smtClean="0"/>
              <a:t>Malacious</a:t>
            </a:r>
            <a:r>
              <a:rPr lang="en-US" dirty="0" smtClean="0"/>
              <a:t> Software</a:t>
            </a:r>
          </a:p>
          <a:p>
            <a:pPr marL="342900" lvl="0" algn="l">
              <a:buFont typeface="+mj-lt"/>
              <a:buAutoNum type="arabicPeriod"/>
            </a:pPr>
            <a:r>
              <a:rPr lang="en-US" dirty="0" smtClean="0"/>
              <a:t>Child soliciting and abuse</a:t>
            </a:r>
          </a:p>
          <a:p>
            <a:pPr marL="342900" lvl="0" algn="l">
              <a:buFont typeface="+mj-lt"/>
              <a:buAutoNum type="arabicPeriod"/>
            </a:pPr>
            <a:r>
              <a:rPr lang="en-US" dirty="0" smtClean="0"/>
              <a:t>References</a:t>
            </a:r>
            <a:endParaRPr lang="en-US" dirty="0"/>
          </a:p>
        </p:txBody>
      </p:sp>
      <p:sp>
        <p:nvSpPr>
          <p:cNvPr id="550" name="Google Shape;550;p29"/>
          <p:cNvSpPr txBox="1">
            <a:spLocks noGrp="1"/>
          </p:cNvSpPr>
          <p:nvPr>
            <p:ph type="title"/>
          </p:nvPr>
        </p:nvSpPr>
        <p:spPr>
          <a:xfrm>
            <a:off x="2321733" y="457554"/>
            <a:ext cx="3873583" cy="3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smtClean="0"/>
              <a:t>CONTENTS</a:t>
            </a:r>
            <a:endParaRPr sz="4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99886" y="651992"/>
            <a:ext cx="7336971" cy="3293209"/>
          </a:xfrm>
          <a:prstGeom prst="rect">
            <a:avLst/>
          </a:prstGeom>
        </p:spPr>
        <p:txBody>
          <a:bodyPr wrap="square">
            <a:spAutoFit/>
          </a:bodyPr>
          <a:lstStyle/>
          <a:p>
            <a:pPr algn="ctr"/>
            <a:r>
              <a:rPr lang="en-US" sz="4000" b="1" dirty="0" smtClean="0">
                <a:latin typeface="Aldrich" panose="020B0604020202020204" charset="0"/>
              </a:rPr>
              <a:t>Introduction</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smtClean="0"/>
              <a:t>Cyber </a:t>
            </a:r>
            <a:r>
              <a:rPr lang="en-US" dirty="0"/>
              <a:t>security, also referred to as information technology security, focuses on protecting computers, networks, programs, and data from unintended or unauthorized access, change, or destruction</a:t>
            </a:r>
            <a:r>
              <a:rPr lang="en-US" dirty="0" smtClean="0"/>
              <a:t>. Government </a:t>
            </a:r>
            <a:r>
              <a:rPr lang="en-US" dirty="0"/>
              <a:t>agencies, the military, corporations, financial institutions, hospitals, and other groups collect, process, and store a great deal of confidential information on computers and transmit that data across networks to other computers. With the growing volume and sophistication of cyber attacks, ongoing attention is required to protect sensitive business and personal information, as well as safeguard national security.</a:t>
            </a:r>
            <a:br>
              <a:rPr lang="en-US" dirty="0"/>
            </a:b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38404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9880" y="1059186"/>
            <a:ext cx="7336971" cy="3077766"/>
          </a:xfrm>
          <a:prstGeom prst="rect">
            <a:avLst/>
          </a:prstGeom>
        </p:spPr>
        <p:txBody>
          <a:bodyPr wrap="square">
            <a:spAutoFit/>
          </a:bodyPr>
          <a:lstStyle/>
          <a:p>
            <a:pPr algn="ctr"/>
            <a:r>
              <a:rPr lang="en-IN" sz="4000" b="1" dirty="0" smtClean="0">
                <a:latin typeface="Aldrich" panose="020B0604020202020204" charset="0"/>
              </a:rPr>
              <a:t>Types of CRIMES</a:t>
            </a:r>
            <a:endParaRPr lang="en-US" sz="4000" b="1" dirty="0" smtClean="0">
              <a:latin typeface="Arial Black" panose="020B0A04020102020204" pitchFamily="34" charset="0"/>
            </a:endParaRPr>
          </a:p>
          <a:p>
            <a:endParaRPr lang="en-US" dirty="0" smtClean="0"/>
          </a:p>
          <a:p>
            <a:endParaRPr lang="en-US" dirty="0"/>
          </a:p>
          <a:p>
            <a:pPr marL="285750" indent="-285750">
              <a:buFont typeface="Arial" panose="020B0604020202020204" pitchFamily="34" charset="0"/>
              <a:buChar char="•"/>
            </a:pPr>
            <a:r>
              <a:rPr lang="en-US" dirty="0"/>
              <a:t>Crimes that use computer networks or devices to advance other ends </a:t>
            </a:r>
            <a:r>
              <a:rPr lang="en-US" dirty="0" err="1"/>
              <a:t>include:Fraud</a:t>
            </a:r>
            <a:r>
              <a:rPr lang="en-US" dirty="0"/>
              <a:t> and identity theft (although this increasingly uses malware, hacking and/or phishing, making it an example of both "computer as target" and "computer as tool" crime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Information </a:t>
            </a:r>
            <a:r>
              <a:rPr lang="en-US" dirty="0"/>
              <a:t>warfare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Phishing </a:t>
            </a:r>
            <a:r>
              <a:rPr lang="en-US" dirty="0"/>
              <a:t>scams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Spam</a:t>
            </a:r>
            <a:r>
              <a:rPr lang="en-US" dirty="0"/>
              <a:t>.</a:t>
            </a:r>
            <a:endParaRPr lang="en-IN" dirty="0"/>
          </a:p>
        </p:txBody>
      </p:sp>
    </p:spTree>
    <p:extLst>
      <p:ext uri="{BB962C8B-B14F-4D97-AF65-F5344CB8AC3E}">
        <p14:creationId xmlns:p14="http://schemas.microsoft.com/office/powerpoint/2010/main" val="128341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3939540"/>
          </a:xfrm>
          <a:prstGeom prst="rect">
            <a:avLst/>
          </a:prstGeom>
        </p:spPr>
        <p:txBody>
          <a:bodyPr wrap="square">
            <a:spAutoFit/>
          </a:bodyPr>
          <a:lstStyle/>
          <a:p>
            <a:pPr algn="ctr"/>
            <a:r>
              <a:rPr lang="en-IN" sz="4000" b="1" dirty="0" smtClean="0">
                <a:latin typeface="Aldrich" panose="020B0604020202020204" charset="0"/>
              </a:rPr>
              <a:t>More on ‘Types of Crimes’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smtClean="0"/>
              <a:t>Hacking</a:t>
            </a:r>
            <a:r>
              <a:rPr lang="en-US" dirty="0"/>
              <a:t>: This is a type of crime wherein a person’s computer is broken into so that his personal or sensitive information can be accessed. In the United States, hacking is classified as a felony and punishable as such. This is different from ethical hacking, which many organizations use to check their Internet security protection. In hacking, the criminal uses a variety of software to enter a person’s computer and the person may not be aware that his computer is being accessed from a remote location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Theft: This crime occurs when a person violates copyrights and downloads music, movies, games and software. There are even peer sharing websites which encourage software piracy and many of these websites are now being targeted by the FBI. Today, the justice system is addressing this cyber crime and there are laws that prevent people from illegal downloading</a:t>
            </a:r>
            <a:r>
              <a:rPr lang="en-US" dirty="0" smtClean="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0559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3724096"/>
          </a:xfrm>
          <a:prstGeom prst="rect">
            <a:avLst/>
          </a:prstGeom>
        </p:spPr>
        <p:txBody>
          <a:bodyPr wrap="square">
            <a:spAutoFit/>
          </a:bodyPr>
          <a:lstStyle/>
          <a:p>
            <a:pPr algn="ctr"/>
            <a:r>
              <a:rPr lang="en-IN" sz="4000" b="1" dirty="0" smtClean="0">
                <a:latin typeface="Aldrich" panose="020B0604020202020204" charset="0"/>
              </a:rPr>
              <a:t>More on ‘Types of Crimes’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a:t>Cyber Stalking: This is a kind of online harassment wherein the victim is subjected to a barrage of online messages and s. Typically, these stalkers know their victims and instead of resorting to offline stalking, they use the Internet to stalk. However, if they notice that cyber stalking is not having the desired effect, they begin offline stalking along with cyber stalking to make the victims’ lives more miserable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Identity </a:t>
            </a:r>
            <a:r>
              <a:rPr lang="en-US" dirty="0"/>
              <a:t>Theft: This has become a major problem with people using the Internet for cash transactions and banking services. In this cyber crime, a criminal accesses data about a person’s bank account, credit cards, Social Security, debit card and other sensitive information to siphon money or to buy things online in the victim’s name. It can result in major financial losses for the victim and even spoil the victim’s credit </a:t>
            </a:r>
            <a:r>
              <a:rPr lang="en-US" dirty="0" smtClean="0"/>
              <a:t>history.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8069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2646878"/>
          </a:xfrm>
          <a:prstGeom prst="rect">
            <a:avLst/>
          </a:prstGeom>
        </p:spPr>
        <p:txBody>
          <a:bodyPr wrap="square">
            <a:spAutoFit/>
          </a:bodyPr>
          <a:lstStyle/>
          <a:p>
            <a:pPr algn="ctr"/>
            <a:r>
              <a:rPr lang="en-IN" sz="4000" b="1" dirty="0" smtClean="0">
                <a:latin typeface="Aldrich" panose="020B0604020202020204" charset="0"/>
              </a:rPr>
              <a:t>More on ‘Types of Crimes’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a:t>Malicious Software: These are Internet-based software or programs that are used to disrupt a network. The software is used to gain access to a system to steal sensitive information or data or causing damage to software present in the </a:t>
            </a:r>
            <a:r>
              <a:rPr lang="en-US" dirty="0" err="1"/>
              <a:t>system.Child</a:t>
            </a:r>
            <a:r>
              <a:rPr lang="en-US" dirty="0"/>
              <a:t> soliciting and Abuse: This is also a type of cyber crime wherein criminals solicit minors via chat rooms for the purpose of child pornography. The FBI has been spending a lot of time monitoring chat rooms frequented by children with the hopes of reducing and preventing child abuse and soliciting.</a:t>
            </a:r>
            <a:endParaRPr lang="en-IN" dirty="0"/>
          </a:p>
        </p:txBody>
      </p:sp>
    </p:spTree>
    <p:extLst>
      <p:ext uri="{BB962C8B-B14F-4D97-AF65-F5344CB8AC3E}">
        <p14:creationId xmlns:p14="http://schemas.microsoft.com/office/powerpoint/2010/main" val="253362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TextBox 1">
            <a:extLst>
              <a:ext uri="{FF2B5EF4-FFF2-40B4-BE49-F238E27FC236}">
                <a16:creationId xmlns:a16="http://schemas.microsoft.com/office/drawing/2014/main" xmlns="" id="{B88A7128-2F8B-6264-FFBA-2C51E11C7DF9}"/>
              </a:ext>
            </a:extLst>
          </p:cNvPr>
          <p:cNvSpPr txBox="1"/>
          <p:nvPr/>
        </p:nvSpPr>
        <p:spPr>
          <a:xfrm>
            <a:off x="1045029" y="892628"/>
            <a:ext cx="7126513" cy="2215991"/>
          </a:xfrm>
          <a:prstGeom prst="rect">
            <a:avLst/>
          </a:prstGeom>
          <a:noFill/>
        </p:spPr>
        <p:txBody>
          <a:bodyPr wrap="square" rtlCol="0">
            <a:spAutoFit/>
          </a:bodyPr>
          <a:lstStyle/>
          <a:p>
            <a:pPr algn="ctr"/>
            <a:r>
              <a:rPr lang="en-US" sz="4000" b="1" dirty="0" err="1" smtClean="0"/>
              <a:t>GitHub</a:t>
            </a:r>
            <a:r>
              <a:rPr lang="en-US" sz="4000" b="1" dirty="0" smtClean="0"/>
              <a:t> </a:t>
            </a:r>
            <a:r>
              <a:rPr lang="en-US" sz="4000" b="1" dirty="0" smtClean="0"/>
              <a:t>Links</a:t>
            </a:r>
            <a:endParaRPr lang="en-IN" sz="1200" dirty="0">
              <a:latin typeface="Aldrich" panose="020B0604020202020204" charset="0"/>
            </a:endParaRPr>
          </a:p>
          <a:p>
            <a:r>
              <a:rPr lang="en-US" b="1" dirty="0"/>
              <a:t> </a:t>
            </a:r>
            <a:endParaRPr lang="en-IN" dirty="0"/>
          </a:p>
          <a:p>
            <a:r>
              <a:rPr lang="en-US" b="1" dirty="0" smtClean="0"/>
              <a:t>(</a:t>
            </a:r>
            <a:r>
              <a:rPr lang="en-US" b="1" dirty="0" smtClean="0"/>
              <a:t>Project / certificate)</a:t>
            </a:r>
            <a:endParaRPr lang="en-IN" dirty="0"/>
          </a:p>
          <a:p>
            <a:pPr lvl="0"/>
            <a:endParaRPr lang="en-US" b="1" dirty="0" smtClean="0"/>
          </a:p>
          <a:p>
            <a:pPr lvl="0"/>
            <a:r>
              <a:rPr lang="en-US" b="1" dirty="0" smtClean="0"/>
              <a:t>Project </a:t>
            </a:r>
            <a:r>
              <a:rPr lang="en-US" b="1" dirty="0"/>
              <a:t>– </a:t>
            </a:r>
            <a:r>
              <a:rPr lang="en-US" u="sng" dirty="0" smtClean="0">
                <a:hlinkClick r:id="rId3"/>
              </a:rPr>
              <a:t>https</a:t>
            </a:r>
            <a:r>
              <a:rPr lang="en-US" u="sng" dirty="0">
                <a:hlinkClick r:id="rId3"/>
              </a:rPr>
              <a:t>://</a:t>
            </a:r>
            <a:r>
              <a:rPr lang="en-US" u="sng" dirty="0" smtClean="0">
                <a:hlinkClick r:id="rId3"/>
              </a:rPr>
              <a:t>github.com/hariomchouhan1070/Evaluation-of-Internship-EOI</a:t>
            </a:r>
            <a:endParaRPr lang="en-US" u="sng" dirty="0" smtClean="0"/>
          </a:p>
          <a:p>
            <a:pPr lvl="0"/>
            <a:endParaRPr lang="en-IN" dirty="0" smtClean="0"/>
          </a:p>
          <a:p>
            <a:r>
              <a:rPr lang="en-US" b="1" dirty="0" smtClean="0"/>
              <a:t>certificate- </a:t>
            </a:r>
            <a:r>
              <a:rPr lang="en-US" u="sng" dirty="0" smtClean="0">
                <a:hlinkClick r:id="rId4"/>
              </a:rPr>
              <a:t>https</a:t>
            </a:r>
            <a:r>
              <a:rPr lang="en-US" u="sng" dirty="0">
                <a:hlinkClick r:id="rId4"/>
              </a:rPr>
              <a:t>://</a:t>
            </a:r>
            <a:r>
              <a:rPr lang="en-US" u="sng" dirty="0" smtClean="0">
                <a:hlinkClick r:id="rId4"/>
              </a:rPr>
              <a:t>github.com/hariomchouhan1070/Evaluation-of-Internship-EOI/blob/main/Hariom%20Chouhan%20certificate.pdf</a:t>
            </a:r>
            <a:endParaRPr lang="en-US" u="sng" dirty="0" smtClean="0"/>
          </a:p>
        </p:txBody>
      </p:sp>
    </p:spTree>
    <p:extLst>
      <p:ext uri="{BB962C8B-B14F-4D97-AF65-F5344CB8AC3E}">
        <p14:creationId xmlns:p14="http://schemas.microsoft.com/office/powerpoint/2010/main" val="80956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5" name="Rectangle 14"/>
          <p:cNvSpPr/>
          <p:nvPr/>
        </p:nvSpPr>
        <p:spPr>
          <a:xfrm>
            <a:off x="840826" y="995812"/>
            <a:ext cx="7336971" cy="2215991"/>
          </a:xfrm>
          <a:prstGeom prst="rect">
            <a:avLst/>
          </a:prstGeom>
        </p:spPr>
        <p:txBody>
          <a:bodyPr wrap="square">
            <a:spAutoFit/>
          </a:bodyPr>
          <a:lstStyle/>
          <a:p>
            <a:pPr algn="ctr"/>
            <a:r>
              <a:rPr lang="en-IN" sz="4000" b="1" dirty="0" err="1" smtClean="0">
                <a:latin typeface="Aldrich" panose="020B0604020202020204" charset="0"/>
              </a:rPr>
              <a:t>Refrences</a:t>
            </a:r>
            <a:endParaRPr lang="en-US" sz="4000" b="1" dirty="0" smtClean="0">
              <a:latin typeface="Arial Black" panose="020B0A04020102020204" pitchFamily="34" charset="0"/>
            </a:endParaRPr>
          </a:p>
          <a:p>
            <a:endParaRPr lang="en-US" dirty="0" smtClean="0"/>
          </a:p>
          <a:p>
            <a:endParaRPr lang="en-US" dirty="0" smtClean="0"/>
          </a:p>
          <a:p>
            <a:pPr marL="285750" indent="-285750">
              <a:buFont typeface="Arial" panose="020B0604020202020204" pitchFamily="34" charset="0"/>
              <a:buChar char="•"/>
            </a:pPr>
            <a:r>
              <a:rPr lang="en-US" dirty="0" smtClean="0">
                <a:hlinkClick r:id="rId3"/>
              </a:rPr>
              <a:t>Google.com</a:t>
            </a:r>
          </a:p>
          <a:p>
            <a:pPr marL="285750" indent="-285750">
              <a:buFont typeface="Arial" panose="020B0604020202020204" pitchFamily="34" charset="0"/>
              <a:buChar char="•"/>
            </a:pPr>
            <a:r>
              <a:rPr lang="en-US" dirty="0" smtClean="0">
                <a:hlinkClick r:id="rId3"/>
              </a:rPr>
              <a:t>https</a:t>
            </a:r>
            <a:r>
              <a:rPr lang="en-US" dirty="0">
                <a:hlinkClick r:id="rId3"/>
              </a:rPr>
              <a:t>://</a:t>
            </a:r>
            <a:r>
              <a:rPr lang="en-US" dirty="0" smtClean="0">
                <a:hlinkClick r:id="rId3"/>
              </a:rPr>
              <a:t>slideplayer.com</a:t>
            </a:r>
            <a:endParaRPr lang="en-US" dirty="0" smtClean="0"/>
          </a:p>
          <a:p>
            <a:pPr marL="285750" indent="-285750">
              <a:buFont typeface="Arial" panose="020B0604020202020204" pitchFamily="34" charset="0"/>
              <a:buChar char="•"/>
            </a:pPr>
            <a:r>
              <a:rPr lang="en-IN" dirty="0">
                <a:hlinkClick r:id="rId4"/>
              </a:rPr>
              <a:t>https://www.youtube.com</a:t>
            </a:r>
            <a:r>
              <a:rPr lang="en-IN" dirty="0" smtClean="0">
                <a:hlinkClick r:id="rId4"/>
              </a:rPr>
              <a:t>/</a:t>
            </a:r>
            <a:endParaRPr lang="en-IN" dirty="0" smtClean="0"/>
          </a:p>
          <a:p>
            <a:pPr marL="285750" indent="-285750">
              <a:buFont typeface="Arial" panose="020B0604020202020204" pitchFamily="34" charset="0"/>
              <a:buChar char="•"/>
            </a:pPr>
            <a:r>
              <a:rPr lang="en-IN" dirty="0" err="1" smtClean="0"/>
              <a:t>Informatic</a:t>
            </a:r>
            <a:r>
              <a:rPr lang="en-IN" dirty="0" smtClean="0"/>
              <a:t> Practices, a text book by </a:t>
            </a:r>
            <a:r>
              <a:rPr lang="en-IN" dirty="0" err="1" smtClean="0"/>
              <a:t>Prof.</a:t>
            </a:r>
            <a:r>
              <a:rPr lang="en-IN" dirty="0" smtClean="0"/>
              <a:t> </a:t>
            </a:r>
            <a:r>
              <a:rPr lang="en-IN" dirty="0" err="1" smtClean="0"/>
              <a:t>Sumita</a:t>
            </a:r>
            <a:r>
              <a:rPr lang="en-IN" dirty="0" smtClean="0"/>
              <a:t> Arora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637048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845</TotalTime>
  <Words>304</Words>
  <Application>Microsoft Office PowerPoint</Application>
  <PresentationFormat>On-screen Show (16:9)</PresentationFormat>
  <Paragraphs>66</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Aldrich</vt:lpstr>
      <vt:lpstr>Cambria</vt:lpstr>
      <vt:lpstr>Arial</vt:lpstr>
      <vt:lpstr>Ubuntu</vt:lpstr>
      <vt:lpstr>Arial Black</vt:lpstr>
      <vt:lpstr>MV Boli</vt:lpstr>
      <vt:lpstr>Garamond</vt:lpstr>
      <vt:lpstr>Organic</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SLIDES FOR EDUCATION DAY</dc:title>
  <dc:creator>PALAK</dc:creator>
  <cp:lastModifiedBy>Microsoft account</cp:lastModifiedBy>
  <cp:revision>35</cp:revision>
  <dcterms:modified xsi:type="dcterms:W3CDTF">2022-11-25T18:04:08Z</dcterms:modified>
</cp:coreProperties>
</file>