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57" r:id="rId3"/>
    <p:sldId id="268" r:id="rId4"/>
    <p:sldId id="277" r:id="rId5"/>
    <p:sldId id="280" r:id="rId6"/>
    <p:sldId id="271" r:id="rId7"/>
    <p:sldId id="260" r:id="rId8"/>
    <p:sldId id="284" r:id="rId9"/>
    <p:sldId id="262" r:id="rId10"/>
    <p:sldId id="279" r:id="rId11"/>
    <p:sldId id="259" r:id="rId12"/>
    <p:sldId id="274" r:id="rId13"/>
    <p:sldId id="283" r:id="rId14"/>
    <p:sldId id="287" r:id="rId15"/>
    <p:sldId id="281" r:id="rId16"/>
    <p:sldId id="282" r:id="rId17"/>
    <p:sldId id="288" r:id="rId18"/>
    <p:sldId id="28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660"/>
  </p:normalViewPr>
  <p:slideViewPr>
    <p:cSldViewPr snapToGrid="0">
      <p:cViewPr varScale="1">
        <p:scale>
          <a:sx n="73" d="100"/>
          <a:sy n="73" d="100"/>
        </p:scale>
        <p:origin x="-45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ree\Documents\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hree\Documents\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400"/>
            </a:pPr>
            <a:r>
              <a:rPr lang="en-US" sz="2400"/>
              <a:t>Test - Accuracy CIFAR - 10 Dataset with Threshold 0.95 </a:t>
            </a:r>
          </a:p>
        </c:rich>
      </c:tx>
      <c:layout/>
    </c:title>
    <c:plotArea>
      <c:layout/>
      <c:lineChart>
        <c:grouping val="standard"/>
        <c:ser>
          <c:idx val="1"/>
          <c:order val="0"/>
          <c:tx>
            <c:v>VGG-16</c:v>
          </c:tx>
          <c:cat>
            <c:numRef>
              <c:f>Sheet1!$L$2:$L$11</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Sheet1!$M$2:$M$11</c:f>
              <c:numCache>
                <c:formatCode>General</c:formatCode>
                <c:ptCount val="10"/>
                <c:pt idx="0">
                  <c:v>0.74019999999999997</c:v>
                </c:pt>
                <c:pt idx="1">
                  <c:v>0.73899999999999999</c:v>
                </c:pt>
                <c:pt idx="2">
                  <c:v>0.73760000000000003</c:v>
                </c:pt>
                <c:pt idx="3">
                  <c:v>0.72</c:v>
                </c:pt>
                <c:pt idx="4">
                  <c:v>0.72609999999999997</c:v>
                </c:pt>
              </c:numCache>
            </c:numRef>
          </c:val>
        </c:ser>
        <c:ser>
          <c:idx val="2"/>
          <c:order val="1"/>
          <c:tx>
            <c:v>Resnet-50</c:v>
          </c:tx>
          <c:cat>
            <c:numRef>
              <c:f>Sheet1!$L$2:$L$11</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Sheet1!$N$2:$N$11</c:f>
              <c:numCache>
                <c:formatCode>General</c:formatCode>
                <c:ptCount val="10"/>
                <c:pt idx="0">
                  <c:v>0.59299999999999997</c:v>
                </c:pt>
                <c:pt idx="1">
                  <c:v>0.58069999999999999</c:v>
                </c:pt>
                <c:pt idx="2">
                  <c:v>0.59040000000000004</c:v>
                </c:pt>
                <c:pt idx="3">
                  <c:v>0.58520000000000005</c:v>
                </c:pt>
                <c:pt idx="4">
                  <c:v>0.58209999999999995</c:v>
                </c:pt>
              </c:numCache>
            </c:numRef>
          </c:val>
        </c:ser>
        <c:ser>
          <c:idx val="3"/>
          <c:order val="2"/>
          <c:tx>
            <c:v>Resnet-18</c:v>
          </c:tx>
          <c:cat>
            <c:numRef>
              <c:f>Sheet1!$L$2:$L$11</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Sheet1!$O$2:$O$11</c:f>
              <c:numCache>
                <c:formatCode>General</c:formatCode>
                <c:ptCount val="10"/>
                <c:pt idx="0">
                  <c:v>0.66800000000000004</c:v>
                </c:pt>
                <c:pt idx="1">
                  <c:v>0.62409999999999999</c:v>
                </c:pt>
                <c:pt idx="2">
                  <c:v>0.63139999999999996</c:v>
                </c:pt>
                <c:pt idx="3">
                  <c:v>0.62560000000000004</c:v>
                </c:pt>
                <c:pt idx="4">
                  <c:v>0.61829999999999996</c:v>
                </c:pt>
              </c:numCache>
            </c:numRef>
          </c:val>
        </c:ser>
        <c:ser>
          <c:idx val="4"/>
          <c:order val="3"/>
          <c:tx>
            <c:v>VGG-Modified</c:v>
          </c:tx>
          <c:cat>
            <c:numRef>
              <c:f>Sheet1!$L$2:$L$11</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Sheet1!$P$2:$P$11</c:f>
              <c:numCache>
                <c:formatCode>General</c:formatCode>
                <c:ptCount val="10"/>
                <c:pt idx="0">
                  <c:v>0.8236</c:v>
                </c:pt>
                <c:pt idx="1">
                  <c:v>0.81279999999999997</c:v>
                </c:pt>
                <c:pt idx="2">
                  <c:v>0.83209999999999995</c:v>
                </c:pt>
                <c:pt idx="3">
                  <c:v>0.82369999999999999</c:v>
                </c:pt>
                <c:pt idx="4">
                  <c:v>0.81310000000000004</c:v>
                </c:pt>
                <c:pt idx="5">
                  <c:v>0.80049999999999999</c:v>
                </c:pt>
                <c:pt idx="6">
                  <c:v>0.78169999999999995</c:v>
                </c:pt>
                <c:pt idx="7">
                  <c:v>0.75290000000000001</c:v>
                </c:pt>
                <c:pt idx="8">
                  <c:v>0.69140000000000001</c:v>
                </c:pt>
                <c:pt idx="9">
                  <c:v>0.62029999999999996</c:v>
                </c:pt>
              </c:numCache>
            </c:numRef>
          </c:val>
        </c:ser>
        <c:marker val="1"/>
        <c:axId val="82111872"/>
        <c:axId val="85559168"/>
      </c:lineChart>
      <c:catAx>
        <c:axId val="82111872"/>
        <c:scaling>
          <c:orientation val="minMax"/>
        </c:scaling>
        <c:axPos val="b"/>
        <c:title>
          <c:tx>
            <c:rich>
              <a:bodyPr/>
              <a:lstStyle/>
              <a:p>
                <a:pPr>
                  <a:defRPr/>
                </a:pPr>
                <a:r>
                  <a:rPr lang="en-US"/>
                  <a:t>Ratio  Unlabelled / Labelled Dataset </a:t>
                </a:r>
              </a:p>
            </c:rich>
          </c:tx>
          <c:layout/>
        </c:title>
        <c:numFmt formatCode="General" sourceLinked="1"/>
        <c:majorTickMark val="none"/>
        <c:tickLblPos val="nextTo"/>
        <c:crossAx val="85559168"/>
        <c:crosses val="autoZero"/>
        <c:auto val="1"/>
        <c:lblAlgn val="ctr"/>
        <c:lblOffset val="100"/>
      </c:catAx>
      <c:valAx>
        <c:axId val="85559168"/>
        <c:scaling>
          <c:orientation val="minMax"/>
        </c:scaling>
        <c:axPos val="l"/>
        <c:majorGridlines/>
        <c:title>
          <c:tx>
            <c:rich>
              <a:bodyPr/>
              <a:lstStyle/>
              <a:p>
                <a:pPr>
                  <a:defRPr sz="3600"/>
                </a:pPr>
                <a:r>
                  <a:rPr lang="en-US" sz="3600"/>
                  <a:t>Accuracy</a:t>
                </a:r>
              </a:p>
            </c:rich>
          </c:tx>
          <c:layout/>
        </c:title>
        <c:numFmt formatCode="General" sourceLinked="1"/>
        <c:majorTickMark val="none"/>
        <c:tickLblPos val="nextTo"/>
        <c:txPr>
          <a:bodyPr/>
          <a:lstStyle/>
          <a:p>
            <a:pPr>
              <a:defRPr sz="1400"/>
            </a:pPr>
            <a:endParaRPr lang="en-US"/>
          </a:p>
        </c:txPr>
        <c:crossAx val="82111872"/>
        <c:crosses val="autoZero"/>
        <c:crossBetween val="between"/>
      </c:valAx>
      <c:dTable>
        <c:showHorzBorder val="1"/>
        <c:showVertBorder val="1"/>
        <c:showOutline val="1"/>
        <c:showKeys val="1"/>
        <c:spPr>
          <a:ln>
            <a:solidFill>
              <a:srgbClr val="FFFFFF">
                <a:alpha val="9020"/>
              </a:srgbClr>
            </a:solidFill>
            <a:prstDash val="solid"/>
          </a:ln>
        </c:spPr>
        <c:txPr>
          <a:bodyPr/>
          <a:lstStyle/>
          <a:p>
            <a:pPr rtl="0">
              <a:defRPr sz="1800"/>
            </a:pPr>
            <a:endParaRPr lang="en-US"/>
          </a:p>
        </c:txPr>
      </c:dTable>
      <c:spPr>
        <a:solidFill>
          <a:schemeClr val="bg1"/>
        </a:solidFill>
      </c:spPr>
    </c:plotArea>
    <c:plotVisOnly val="1"/>
  </c:chart>
  <c:spPr>
    <a:solidFill>
      <a:schemeClr val="tx1">
        <a:lumMod val="95000"/>
        <a:lumOff val="5000"/>
      </a:schemeClr>
    </a:solidFill>
  </c:spPr>
  <c:txPr>
    <a:bodyPr/>
    <a:lstStyle/>
    <a:p>
      <a:pPr>
        <a:defRPr sz="1200">
          <a:solidFill>
            <a:schemeClr val="bg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Test - Accuracy CIFAR - 10 Dataset - VGG Modified Model</a:t>
            </a:r>
          </a:p>
        </c:rich>
      </c:tx>
      <c:layout/>
    </c:title>
    <c:plotArea>
      <c:layout/>
      <c:lineChart>
        <c:grouping val="standard"/>
        <c:ser>
          <c:idx val="1"/>
          <c:order val="0"/>
          <c:tx>
            <c:v>Threshold - 0.95</c:v>
          </c:tx>
          <c:cat>
            <c:numRef>
              <c:f>Sheet1!$L$14:$L$23</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Sheet1!$M$14:$M$23</c:f>
              <c:numCache>
                <c:formatCode>General</c:formatCode>
                <c:ptCount val="10"/>
                <c:pt idx="0">
                  <c:v>0.8236</c:v>
                </c:pt>
                <c:pt idx="1">
                  <c:v>0.81279999999999997</c:v>
                </c:pt>
                <c:pt idx="2">
                  <c:v>0.83209999999999995</c:v>
                </c:pt>
                <c:pt idx="3">
                  <c:v>0.82369999999999999</c:v>
                </c:pt>
                <c:pt idx="4">
                  <c:v>0.81310000000000004</c:v>
                </c:pt>
                <c:pt idx="5">
                  <c:v>0.80049999999999999</c:v>
                </c:pt>
                <c:pt idx="6">
                  <c:v>0.78169999999999995</c:v>
                </c:pt>
                <c:pt idx="7">
                  <c:v>0.75290000000000001</c:v>
                </c:pt>
                <c:pt idx="8">
                  <c:v>0.69140000000000001</c:v>
                </c:pt>
                <c:pt idx="9">
                  <c:v>0.62029999999999996</c:v>
                </c:pt>
              </c:numCache>
            </c:numRef>
          </c:val>
        </c:ser>
        <c:ser>
          <c:idx val="2"/>
          <c:order val="1"/>
          <c:tx>
            <c:v>Threshold - 0.9</c:v>
          </c:tx>
          <c:cat>
            <c:numRef>
              <c:f>Sheet1!$L$14:$L$23</c:f>
              <c:numCache>
                <c:formatCode>General</c:formatCode>
                <c:ptCount val="10"/>
                <c:pt idx="0">
                  <c:v>0.1</c:v>
                </c:pt>
                <c:pt idx="1">
                  <c:v>0.2</c:v>
                </c:pt>
                <c:pt idx="2">
                  <c:v>0.3</c:v>
                </c:pt>
                <c:pt idx="3">
                  <c:v>0.4</c:v>
                </c:pt>
                <c:pt idx="4">
                  <c:v>0.5</c:v>
                </c:pt>
                <c:pt idx="5">
                  <c:v>0.6</c:v>
                </c:pt>
                <c:pt idx="6">
                  <c:v>0.7</c:v>
                </c:pt>
                <c:pt idx="7">
                  <c:v>0.8</c:v>
                </c:pt>
                <c:pt idx="8">
                  <c:v>0.9</c:v>
                </c:pt>
                <c:pt idx="9">
                  <c:v>0.95</c:v>
                </c:pt>
              </c:numCache>
            </c:numRef>
          </c:cat>
          <c:val>
            <c:numRef>
              <c:f>Sheet1!$N$14:$N$23</c:f>
              <c:numCache>
                <c:formatCode>General</c:formatCode>
                <c:ptCount val="10"/>
                <c:pt idx="0">
                  <c:v>0.80120000000000002</c:v>
                </c:pt>
                <c:pt idx="1">
                  <c:v>0.81620000000000004</c:v>
                </c:pt>
                <c:pt idx="2">
                  <c:v>0.83160000000000001</c:v>
                </c:pt>
                <c:pt idx="3">
                  <c:v>0.82569999999999999</c:v>
                </c:pt>
                <c:pt idx="4">
                  <c:v>0.82889999999999997</c:v>
                </c:pt>
                <c:pt idx="5">
                  <c:v>0.80789999999999995</c:v>
                </c:pt>
                <c:pt idx="6">
                  <c:v>0.79139999999999999</c:v>
                </c:pt>
                <c:pt idx="7">
                  <c:v>0.748</c:v>
                </c:pt>
                <c:pt idx="8">
                  <c:v>0.69730000000000003</c:v>
                </c:pt>
                <c:pt idx="9">
                  <c:v>0.59279999999999999</c:v>
                </c:pt>
              </c:numCache>
            </c:numRef>
          </c:val>
        </c:ser>
        <c:marker val="1"/>
        <c:axId val="171893504"/>
        <c:axId val="176713088"/>
      </c:lineChart>
      <c:catAx>
        <c:axId val="171893504"/>
        <c:scaling>
          <c:orientation val="minMax"/>
        </c:scaling>
        <c:axPos val="b"/>
        <c:title>
          <c:tx>
            <c:rich>
              <a:bodyPr/>
              <a:lstStyle/>
              <a:p>
                <a:pPr>
                  <a:defRPr/>
                </a:pPr>
                <a:r>
                  <a:rPr lang="en-US"/>
                  <a:t>Ratio  Unlabelled / Labelled Dataset</a:t>
                </a:r>
              </a:p>
            </c:rich>
          </c:tx>
          <c:layout/>
        </c:title>
        <c:numFmt formatCode="General" sourceLinked="1"/>
        <c:majorTickMark val="none"/>
        <c:tickLblPos val="nextTo"/>
        <c:crossAx val="176713088"/>
        <c:crosses val="autoZero"/>
        <c:auto val="1"/>
        <c:lblAlgn val="ctr"/>
        <c:lblOffset val="100"/>
      </c:catAx>
      <c:valAx>
        <c:axId val="176713088"/>
        <c:scaling>
          <c:orientation val="minMax"/>
        </c:scaling>
        <c:axPos val="l"/>
        <c:majorGridlines/>
        <c:title>
          <c:tx>
            <c:rich>
              <a:bodyPr/>
              <a:lstStyle/>
              <a:p>
                <a:pPr>
                  <a:defRPr sz="3600"/>
                </a:pPr>
                <a:r>
                  <a:rPr lang="en-US" sz="3600"/>
                  <a:t>Accuracy</a:t>
                </a:r>
              </a:p>
            </c:rich>
          </c:tx>
          <c:layout/>
        </c:title>
        <c:numFmt formatCode="General" sourceLinked="1"/>
        <c:majorTickMark val="none"/>
        <c:tickLblPos val="nextTo"/>
        <c:crossAx val="171893504"/>
        <c:crosses val="autoZero"/>
        <c:crossBetween val="between"/>
      </c:valAx>
      <c:dTable>
        <c:showHorzBorder val="1"/>
        <c:showVertBorder val="1"/>
        <c:showOutline val="1"/>
        <c:showKeys val="1"/>
      </c:dTable>
      <c:spPr>
        <a:solidFill>
          <a:schemeClr val="bg1"/>
        </a:solidFill>
      </c:spPr>
    </c:plotArea>
    <c:plotVisOnly val="1"/>
  </c:chart>
  <c:spPr>
    <a:solidFill>
      <a:schemeClr val="tx1">
        <a:lumMod val="95000"/>
        <a:lumOff val="5000"/>
      </a:schemeClr>
    </a:solidFill>
  </c:spPr>
  <c:txPr>
    <a:bodyPr/>
    <a:lstStyle/>
    <a:p>
      <a:pPr>
        <a:defRPr sz="1800">
          <a:solidFill>
            <a:schemeClr val="bg1"/>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79CE1-D1C5-4A17-A00B-950FBA57B897}" type="datetimeFigureOut">
              <a:rPr lang="en-US" smtClean="0"/>
              <a:pPr/>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C6130-F810-414E-B91C-10C11154AFF3}" type="slidenum">
              <a:rPr lang="en-US" smtClean="0"/>
              <a:pPr/>
              <a:t>‹#›</a:t>
            </a:fld>
            <a:endParaRPr lang="en-US"/>
          </a:p>
        </p:txBody>
      </p:sp>
    </p:spTree>
    <p:extLst>
      <p:ext uri="{BB962C8B-B14F-4D97-AF65-F5344CB8AC3E}">
        <p14:creationId xmlns="" xmlns:p14="http://schemas.microsoft.com/office/powerpoint/2010/main" val="300384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19528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F4B07-D0D6-4B21-BEA0-A3F2FBF42947}"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78555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401941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204185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244440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1402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99538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1932232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50914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77154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F4B07-D0D6-4B21-BEA0-A3F2FBF42947}"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180734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FF4B07-D0D6-4B21-BEA0-A3F2FBF42947}"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34676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FF4B07-D0D6-4B21-BEA0-A3F2FBF42947}" type="datetimeFigureOut">
              <a:rPr lang="en-US" smtClean="0"/>
              <a:pPr/>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100540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FF4B07-D0D6-4B21-BEA0-A3F2FBF42947}" type="datetimeFigureOut">
              <a:rPr lang="en-US" smtClean="0"/>
              <a:pPr/>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14233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F4B07-D0D6-4B21-BEA0-A3F2FBF42947}" type="datetimeFigureOut">
              <a:rPr lang="en-US" smtClean="0"/>
              <a:pPr/>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93998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F4B07-D0D6-4B21-BEA0-A3F2FBF42947}"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158111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F4B07-D0D6-4B21-BEA0-A3F2FBF42947}"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367984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FF4B07-D0D6-4B21-BEA0-A3F2FBF42947}" type="datetimeFigureOut">
              <a:rPr lang="en-US" smtClean="0"/>
              <a:pPr/>
              <a:t>4/10/2021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C72702-107D-48EB-84E0-D629E9BE555D}" type="slidenum">
              <a:rPr lang="en-US" smtClean="0"/>
              <a:pPr/>
              <a:t>‹#›</a:t>
            </a:fld>
            <a:endParaRPr lang="en-US"/>
          </a:p>
        </p:txBody>
      </p:sp>
    </p:spTree>
    <p:extLst>
      <p:ext uri="{BB962C8B-B14F-4D97-AF65-F5344CB8AC3E}">
        <p14:creationId xmlns="" xmlns:p14="http://schemas.microsoft.com/office/powerpoint/2010/main" val="26086261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001.07685.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en/view-image.php?image=302547&amp;picture=airplane-flying" TargetMode="Externa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toronto.edu/~kriz/cifar-10-python.tar.gz" TargetMode="External"/><Relationship Id="rId2" Type="http://schemas.openxmlformats.org/officeDocument/2006/relationships/hyperlink" Target="https://www.coursera.org/learn/machine-learning" TargetMode="External"/><Relationship Id="rId1" Type="http://schemas.openxmlformats.org/officeDocument/2006/relationships/slideLayout" Target="../slideLayouts/slideLayout7.xml"/><Relationship Id="rId4" Type="http://schemas.openxmlformats.org/officeDocument/2006/relationships/hyperlink" Target="https://amitness.com/2020/03/fixmatch-semi-supervis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1512.03385" TargetMode="External"/><Relationship Id="rId2" Type="http://schemas.openxmlformats.org/officeDocument/2006/relationships/hyperlink" Target="https://www.jcancer.org/v10p4876.pdf" TargetMode="External"/><Relationship Id="rId1" Type="http://schemas.openxmlformats.org/officeDocument/2006/relationships/slideLayout" Target="../slideLayouts/slideLayout7.xml"/><Relationship Id="rId4" Type="http://schemas.openxmlformats.org/officeDocument/2006/relationships/hyperlink" Target="https://research.google.com/pubs/archive/4302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67A1FC6-22FB-4EA7-B90A-C9F18FBEF3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6246FDC4-DD97-431A-914A-9EB57A4A3C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CD4E68A2-74B0-42F5-BB75-2E1A7C2018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24372FB2-4DF9-4619-A61D-0BEBCA2E39F0}"/>
              </a:ext>
            </a:extLst>
          </p:cNvPr>
          <p:cNvSpPr>
            <a:spLocks noGrp="1"/>
          </p:cNvSpPr>
          <p:nvPr>
            <p:ph type="ctrTitle"/>
          </p:nvPr>
        </p:nvSpPr>
        <p:spPr>
          <a:xfrm>
            <a:off x="2461846" y="755904"/>
            <a:ext cx="8693837" cy="3084576"/>
          </a:xfrm>
        </p:spPr>
        <p:txBody>
          <a:bodyPr anchor="ctr">
            <a:normAutofit/>
          </a:bodyPr>
          <a:lstStyle/>
          <a:p>
            <a:pPr algn="l"/>
            <a:r>
              <a:rPr lang="en-US" b="1" dirty="0"/>
              <a:t>Fix Match : </a:t>
            </a:r>
            <a:br>
              <a:rPr lang="en-US" b="1" dirty="0"/>
            </a:br>
            <a:r>
              <a:rPr lang="en-US" b="1" dirty="0"/>
              <a:t>Semi Supervised Learning</a:t>
            </a:r>
            <a:endParaRPr lang="en-US" dirty="0"/>
          </a:p>
        </p:txBody>
      </p:sp>
      <p:sp>
        <p:nvSpPr>
          <p:cNvPr id="3" name="Subtitle 2">
            <a:extLst>
              <a:ext uri="{FF2B5EF4-FFF2-40B4-BE49-F238E27FC236}">
                <a16:creationId xmlns="" xmlns:a16="http://schemas.microsoft.com/office/drawing/2014/main" id="{6EA6AC83-8EA6-4F27-A277-D1C6A2667A01}"/>
              </a:ext>
            </a:extLst>
          </p:cNvPr>
          <p:cNvSpPr>
            <a:spLocks noGrp="1"/>
          </p:cNvSpPr>
          <p:nvPr>
            <p:ph type="subTitle" idx="1"/>
          </p:nvPr>
        </p:nvSpPr>
        <p:spPr>
          <a:xfrm>
            <a:off x="5697415" y="4089910"/>
            <a:ext cx="5531418" cy="763444"/>
          </a:xfrm>
        </p:spPr>
        <p:txBody>
          <a:bodyPr>
            <a:normAutofit lnSpcReduction="10000"/>
          </a:bodyPr>
          <a:lstStyle/>
          <a:p>
            <a:pPr algn="l"/>
            <a:r>
              <a:rPr lang="en-US" b="1" u="sng" dirty="0"/>
              <a:t>Reference </a:t>
            </a:r>
            <a:r>
              <a:rPr lang="en-US" b="1" dirty="0"/>
              <a:t>–</a:t>
            </a:r>
            <a:r>
              <a:rPr lang="en-US" b="1" u="sng" dirty="0"/>
              <a:t> </a:t>
            </a:r>
            <a:r>
              <a:rPr lang="en-US" b="1" dirty="0">
                <a:hlinkClick r:id="rId2"/>
              </a:rPr>
              <a:t>https://arxiv.org/pdf/2001.07685.pdf</a:t>
            </a:r>
            <a:endParaRPr lang="en-US" b="1" dirty="0"/>
          </a:p>
          <a:p>
            <a:pPr algn="l"/>
            <a:endParaRPr lang="en-US" b="1" dirty="0"/>
          </a:p>
          <a:p>
            <a:pPr algn="l"/>
            <a:endParaRPr lang="en-US" b="1" dirty="0"/>
          </a:p>
        </p:txBody>
      </p:sp>
    </p:spTree>
    <p:extLst>
      <p:ext uri="{BB962C8B-B14F-4D97-AF65-F5344CB8AC3E}">
        <p14:creationId xmlns="" xmlns:p14="http://schemas.microsoft.com/office/powerpoint/2010/main" val="2646983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2552700" y="804139"/>
            <a:ext cx="6781542" cy="5222117"/>
          </a:xfrm>
          <a:prstGeom prst="rect">
            <a:avLst/>
          </a:prstGeom>
        </p:spPr>
        <p:txBody>
          <a:bodyPr vert="horz" lIns="91440" tIns="45720" rIns="91440" bIns="45720" rtlCol="0" anchor="ctr">
            <a:normAutofit/>
          </a:bodyPr>
          <a:lstStyle/>
          <a:p>
            <a:r>
              <a:rPr lang="en-IN" sz="6000" dirty="0" smtClean="0">
                <a:latin typeface="+mj-lt"/>
              </a:rPr>
              <a:t>Algorithm Used</a:t>
            </a:r>
            <a:endParaRPr lang="en-IN" sz="6000" dirty="0">
              <a:latin typeface="+mj-lt"/>
            </a:endParaRP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9EE4102F-1398-4DAD-8D31-8ADA4989796C}"/>
              </a:ext>
            </a:extLst>
          </p:cNvPr>
          <p:cNvGrpSpPr/>
          <p:nvPr/>
        </p:nvGrpSpPr>
        <p:grpSpPr>
          <a:xfrm>
            <a:off x="1646582" y="244476"/>
            <a:ext cx="2527301" cy="987424"/>
            <a:chOff x="3886199" y="1730376"/>
            <a:chExt cx="2882901" cy="987424"/>
          </a:xfrm>
        </p:grpSpPr>
        <p:pic>
          <p:nvPicPr>
            <p:cNvPr id="4" name="Picture 3">
              <a:extLst>
                <a:ext uri="{FF2B5EF4-FFF2-40B4-BE49-F238E27FC236}">
                  <a16:creationId xmlns="" xmlns:a16="http://schemas.microsoft.com/office/drawing/2014/main" id="{36911DCC-B9AD-4D1D-95D8-5A46BB0099B7}"/>
                </a:ext>
              </a:extLst>
            </p:cNvPr>
            <p:cNvPicPr>
              <a:picLocks noChangeAspect="1"/>
            </p:cNvPicPr>
            <p:nvPr/>
          </p:nvPicPr>
          <p:blipFill>
            <a:blip r:embed="rId2" cstate="print">
              <a:alphaModFix amt="35000"/>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3886199" y="1730376"/>
              <a:ext cx="2882901" cy="987424"/>
            </a:xfrm>
            <a:prstGeom prst="rect">
              <a:avLst/>
            </a:prstGeom>
          </p:spPr>
        </p:pic>
        <p:sp>
          <p:nvSpPr>
            <p:cNvPr id="2" name="TextBox 1">
              <a:extLst>
                <a:ext uri="{FF2B5EF4-FFF2-40B4-BE49-F238E27FC236}">
                  <a16:creationId xmlns="" xmlns:a16="http://schemas.microsoft.com/office/drawing/2014/main" id="{F7838CAB-B1F6-4395-9B59-5B80989485BF}"/>
                </a:ext>
              </a:extLst>
            </p:cNvPr>
            <p:cNvSpPr txBox="1"/>
            <p:nvPr/>
          </p:nvSpPr>
          <p:spPr>
            <a:xfrm>
              <a:off x="4508499" y="1900922"/>
              <a:ext cx="1638300" cy="646331"/>
            </a:xfrm>
            <a:prstGeom prst="rect">
              <a:avLst/>
            </a:prstGeom>
            <a:noFill/>
          </p:spPr>
          <p:txBody>
            <a:bodyPr wrap="square" rtlCol="0">
              <a:spAutoFit/>
            </a:bodyPr>
            <a:lstStyle/>
            <a:p>
              <a:r>
                <a:rPr lang="en-US" b="1" dirty="0"/>
                <a:t>Input Image</a:t>
              </a:r>
            </a:p>
            <a:p>
              <a:r>
                <a:rPr lang="en-US" b="1" dirty="0"/>
                <a:t>(32 * 32 * 3 ) </a:t>
              </a:r>
            </a:p>
          </p:txBody>
        </p:sp>
      </p:grpSp>
      <p:sp>
        <p:nvSpPr>
          <p:cNvPr id="7" name="TextBox 6">
            <a:extLst>
              <a:ext uri="{FF2B5EF4-FFF2-40B4-BE49-F238E27FC236}">
                <a16:creationId xmlns="" xmlns:a16="http://schemas.microsoft.com/office/drawing/2014/main" id="{648A3E93-B89E-4102-8982-01458601BE29}"/>
              </a:ext>
            </a:extLst>
          </p:cNvPr>
          <p:cNvSpPr txBox="1"/>
          <p:nvPr/>
        </p:nvSpPr>
        <p:spPr>
          <a:xfrm>
            <a:off x="5380106" y="568910"/>
            <a:ext cx="2252870"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600" b="1" dirty="0"/>
              <a:t>Image Data Generator</a:t>
            </a:r>
          </a:p>
        </p:txBody>
      </p:sp>
      <p:sp>
        <p:nvSpPr>
          <p:cNvPr id="8" name="TextBox 7">
            <a:extLst>
              <a:ext uri="{FF2B5EF4-FFF2-40B4-BE49-F238E27FC236}">
                <a16:creationId xmlns="" xmlns:a16="http://schemas.microsoft.com/office/drawing/2014/main" id="{6B51FEB1-CF18-467E-8104-DBD0A88DB858}"/>
              </a:ext>
            </a:extLst>
          </p:cNvPr>
          <p:cNvSpPr txBox="1"/>
          <p:nvPr/>
        </p:nvSpPr>
        <p:spPr>
          <a:xfrm>
            <a:off x="8736226" y="476577"/>
            <a:ext cx="2527301"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b="1" dirty="0"/>
              <a:t>Rotating images , Scale , Shear , Flip , Light , Hue , </a:t>
            </a:r>
            <a:r>
              <a:rPr lang="en-US" sz="1400" b="1" dirty="0" err="1"/>
              <a:t>etc</a:t>
            </a:r>
            <a:endParaRPr lang="en-US" sz="1400" b="1" dirty="0"/>
          </a:p>
        </p:txBody>
      </p:sp>
      <p:cxnSp>
        <p:nvCxnSpPr>
          <p:cNvPr id="10" name="Straight Arrow Connector 9">
            <a:extLst>
              <a:ext uri="{FF2B5EF4-FFF2-40B4-BE49-F238E27FC236}">
                <a16:creationId xmlns="" xmlns:a16="http://schemas.microsoft.com/office/drawing/2014/main" id="{DFE0EFC2-E80E-4F8B-8BD3-814D8102492B}"/>
              </a:ext>
            </a:extLst>
          </p:cNvPr>
          <p:cNvCxnSpPr>
            <a:stCxn id="4" idx="3"/>
            <a:endCxn id="7" idx="1"/>
          </p:cNvCxnSpPr>
          <p:nvPr/>
        </p:nvCxnSpPr>
        <p:spPr>
          <a:xfrm flipV="1">
            <a:off x="4173883" y="738187"/>
            <a:ext cx="1206223"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 xmlns:a16="http://schemas.microsoft.com/office/drawing/2014/main" id="{69195631-47B0-414E-BE07-6661EFC51123}"/>
              </a:ext>
            </a:extLst>
          </p:cNvPr>
          <p:cNvCxnSpPr>
            <a:stCxn id="7" idx="3"/>
            <a:endCxn id="8" idx="1"/>
          </p:cNvCxnSpPr>
          <p:nvPr/>
        </p:nvCxnSpPr>
        <p:spPr>
          <a:xfrm>
            <a:off x="7632976" y="738187"/>
            <a:ext cx="110325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 xmlns:a16="http://schemas.microsoft.com/office/drawing/2014/main" id="{78D59FBD-13B3-46B2-BA66-96B3C59A1E15}"/>
              </a:ext>
            </a:extLst>
          </p:cNvPr>
          <p:cNvSpPr txBox="1"/>
          <p:nvPr/>
        </p:nvSpPr>
        <p:spPr>
          <a:xfrm>
            <a:off x="8736226" y="1630017"/>
            <a:ext cx="2527301" cy="73866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t>Converting the images set to </a:t>
            </a:r>
            <a:r>
              <a:rPr lang="en-US" sz="1400" b="1" dirty="0" err="1"/>
              <a:t>numpy</a:t>
            </a:r>
            <a:r>
              <a:rPr lang="en-US" sz="1400" b="1" dirty="0"/>
              <a:t> array format, and normalization</a:t>
            </a:r>
          </a:p>
        </p:txBody>
      </p:sp>
      <p:cxnSp>
        <p:nvCxnSpPr>
          <p:cNvPr id="18" name="Straight Arrow Connector 17">
            <a:extLst>
              <a:ext uri="{FF2B5EF4-FFF2-40B4-BE49-F238E27FC236}">
                <a16:creationId xmlns="" xmlns:a16="http://schemas.microsoft.com/office/drawing/2014/main" id="{FA7BCC1E-659F-4FEC-868B-D8228F30CBDD}"/>
              </a:ext>
            </a:extLst>
          </p:cNvPr>
          <p:cNvCxnSpPr>
            <a:stCxn id="8" idx="2"/>
            <a:endCxn id="16" idx="0"/>
          </p:cNvCxnSpPr>
          <p:nvPr/>
        </p:nvCxnSpPr>
        <p:spPr>
          <a:xfrm>
            <a:off x="9999877" y="999797"/>
            <a:ext cx="0" cy="63022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 xmlns:a16="http://schemas.microsoft.com/office/drawing/2014/main" id="{095164FB-7127-47A7-86C2-1584C7CB0D5A}"/>
              </a:ext>
            </a:extLst>
          </p:cNvPr>
          <p:cNvSpPr txBox="1"/>
          <p:nvPr/>
        </p:nvSpPr>
        <p:spPr>
          <a:xfrm>
            <a:off x="5419863" y="1583850"/>
            <a:ext cx="2252870"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600" dirty="0"/>
              <a:t>Splitting the dataset into train , testing and validation</a:t>
            </a:r>
          </a:p>
        </p:txBody>
      </p:sp>
      <p:cxnSp>
        <p:nvCxnSpPr>
          <p:cNvPr id="21" name="Straight Arrow Connector 20">
            <a:extLst>
              <a:ext uri="{FF2B5EF4-FFF2-40B4-BE49-F238E27FC236}">
                <a16:creationId xmlns="" xmlns:a16="http://schemas.microsoft.com/office/drawing/2014/main" id="{DF7ADCD1-96EE-4306-9BA4-14CD19EEF394}"/>
              </a:ext>
            </a:extLst>
          </p:cNvPr>
          <p:cNvCxnSpPr>
            <a:stCxn id="16" idx="1"/>
            <a:endCxn id="19" idx="3"/>
          </p:cNvCxnSpPr>
          <p:nvPr/>
        </p:nvCxnSpPr>
        <p:spPr>
          <a:xfrm flipH="1">
            <a:off x="7672733" y="1999349"/>
            <a:ext cx="106349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 xmlns:a16="http://schemas.microsoft.com/office/drawing/2014/main" id="{1FCC185A-40C8-4AE3-9FF6-727700A31CD7}"/>
              </a:ext>
            </a:extLst>
          </p:cNvPr>
          <p:cNvSpPr txBox="1"/>
          <p:nvPr/>
        </p:nvSpPr>
        <p:spPr>
          <a:xfrm>
            <a:off x="1834044" y="1676182"/>
            <a:ext cx="211703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Model</a:t>
            </a:r>
            <a:endParaRPr lang="en-US" dirty="0"/>
          </a:p>
        </p:txBody>
      </p:sp>
      <p:cxnSp>
        <p:nvCxnSpPr>
          <p:cNvPr id="27" name="Straight Arrow Connector 26">
            <a:extLst>
              <a:ext uri="{FF2B5EF4-FFF2-40B4-BE49-F238E27FC236}">
                <a16:creationId xmlns="" xmlns:a16="http://schemas.microsoft.com/office/drawing/2014/main" id="{12C29883-CBCE-43C4-8A80-B4DCAD652EBD}"/>
              </a:ext>
            </a:extLst>
          </p:cNvPr>
          <p:cNvCxnSpPr>
            <a:stCxn id="19" idx="1"/>
            <a:endCxn id="25" idx="3"/>
          </p:cNvCxnSpPr>
          <p:nvPr/>
        </p:nvCxnSpPr>
        <p:spPr>
          <a:xfrm flipH="1" flipV="1">
            <a:off x="3951079" y="1860848"/>
            <a:ext cx="1468784" cy="13850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 xmlns:a16="http://schemas.microsoft.com/office/drawing/2014/main" id="{CD1BB2EB-6FC0-4836-BEBB-DDBC0CE974C1}"/>
              </a:ext>
            </a:extLst>
          </p:cNvPr>
          <p:cNvSpPr txBox="1"/>
          <p:nvPr/>
        </p:nvSpPr>
        <p:spPr>
          <a:xfrm>
            <a:off x="1113727" y="3089961"/>
            <a:ext cx="32360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Weak Augmentation of Image</a:t>
            </a:r>
          </a:p>
        </p:txBody>
      </p:sp>
      <p:sp>
        <p:nvSpPr>
          <p:cNvPr id="31" name="TextBox 30">
            <a:extLst>
              <a:ext uri="{FF2B5EF4-FFF2-40B4-BE49-F238E27FC236}">
                <a16:creationId xmlns="" xmlns:a16="http://schemas.microsoft.com/office/drawing/2014/main" id="{6D4D89EA-41A7-4A7D-9C3B-1239B82214D7}"/>
              </a:ext>
            </a:extLst>
          </p:cNvPr>
          <p:cNvSpPr txBox="1"/>
          <p:nvPr/>
        </p:nvSpPr>
        <p:spPr>
          <a:xfrm>
            <a:off x="953453" y="5256648"/>
            <a:ext cx="32360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Strong Augmentation of Image</a:t>
            </a:r>
          </a:p>
        </p:txBody>
      </p:sp>
      <p:pic>
        <p:nvPicPr>
          <p:cNvPr id="1026" name="Picture 2" descr="Interpret the key results for Bar Chart - Minitab Express">
            <a:extLst>
              <a:ext uri="{FF2B5EF4-FFF2-40B4-BE49-F238E27FC236}">
                <a16:creationId xmlns="" xmlns:a16="http://schemas.microsoft.com/office/drawing/2014/main" id="{A431BF72-E726-4040-9BBE-93F2B1A86F68}"/>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49078" y="2644180"/>
            <a:ext cx="1894785" cy="1260893"/>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SPSS Graphs">
            <a:extLst>
              <a:ext uri="{FF2B5EF4-FFF2-40B4-BE49-F238E27FC236}">
                <a16:creationId xmlns="" xmlns:a16="http://schemas.microsoft.com/office/drawing/2014/main" id="{70A1D041-EA3E-407B-9998-701A6D8C562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49078" y="4841437"/>
            <a:ext cx="1732264" cy="1199753"/>
          </a:xfrm>
          <a:prstGeom prst="rect">
            <a:avLst/>
          </a:prstGeom>
          <a:noFill/>
          <a:extLst>
            <a:ext uri="{909E8E84-426E-40DD-AFC4-6F175D3DCCD1}">
              <a14:hiddenFill xmlns="" xmlns:a14="http://schemas.microsoft.com/office/drawing/2010/main">
                <a:solidFill>
                  <a:srgbClr val="FFFFFF"/>
                </a:solidFill>
              </a14:hiddenFill>
            </a:ext>
          </a:extLst>
        </p:spPr>
      </p:pic>
      <p:sp>
        <p:nvSpPr>
          <p:cNvPr id="44" name="TextBox 43">
            <a:extLst>
              <a:ext uri="{FF2B5EF4-FFF2-40B4-BE49-F238E27FC236}">
                <a16:creationId xmlns="" xmlns:a16="http://schemas.microsoft.com/office/drawing/2014/main" id="{70DBE126-944E-43E9-B66B-14E5CF78495F}"/>
              </a:ext>
            </a:extLst>
          </p:cNvPr>
          <p:cNvSpPr txBox="1"/>
          <p:nvPr/>
        </p:nvSpPr>
        <p:spPr>
          <a:xfrm>
            <a:off x="7672733" y="3099416"/>
            <a:ext cx="1894785"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Pseudo Label</a:t>
            </a:r>
          </a:p>
        </p:txBody>
      </p:sp>
      <p:cxnSp>
        <p:nvCxnSpPr>
          <p:cNvPr id="46" name="Straight Arrow Connector 45">
            <a:extLst>
              <a:ext uri="{FF2B5EF4-FFF2-40B4-BE49-F238E27FC236}">
                <a16:creationId xmlns="" xmlns:a16="http://schemas.microsoft.com/office/drawing/2014/main" id="{B39152CF-3757-4775-A76D-C90B89713D06}"/>
              </a:ext>
            </a:extLst>
          </p:cNvPr>
          <p:cNvCxnSpPr>
            <a:stCxn id="29" idx="3"/>
            <a:endCxn id="1026" idx="1"/>
          </p:cNvCxnSpPr>
          <p:nvPr/>
        </p:nvCxnSpPr>
        <p:spPr>
          <a:xfrm>
            <a:off x="4349752" y="3274627"/>
            <a:ext cx="69932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 xmlns:a16="http://schemas.microsoft.com/office/drawing/2014/main" id="{A55F83C6-6630-4E28-B380-E784644D4B46}"/>
              </a:ext>
            </a:extLst>
          </p:cNvPr>
          <p:cNvCxnSpPr>
            <a:cxnSpLocks/>
            <a:stCxn id="1026" idx="3"/>
            <a:endCxn id="44" idx="1"/>
          </p:cNvCxnSpPr>
          <p:nvPr/>
        </p:nvCxnSpPr>
        <p:spPr>
          <a:xfrm>
            <a:off x="6943863" y="3274627"/>
            <a:ext cx="728870" cy="945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 xmlns:a16="http://schemas.microsoft.com/office/drawing/2014/main" id="{0BE1C65B-17C5-4EB9-AF3D-0E79B277B5F0}"/>
              </a:ext>
            </a:extLst>
          </p:cNvPr>
          <p:cNvCxnSpPr>
            <a:stCxn id="31" idx="3"/>
            <a:endCxn id="1030" idx="1"/>
          </p:cNvCxnSpPr>
          <p:nvPr/>
        </p:nvCxnSpPr>
        <p:spPr>
          <a:xfrm>
            <a:off x="4189478" y="5441314"/>
            <a:ext cx="85960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 xmlns:a16="http://schemas.microsoft.com/office/drawing/2014/main" id="{95352180-F188-441E-BF73-BDD882401457}"/>
              </a:ext>
            </a:extLst>
          </p:cNvPr>
          <p:cNvSpPr txBox="1"/>
          <p:nvPr/>
        </p:nvSpPr>
        <p:spPr>
          <a:xfrm>
            <a:off x="8620125" y="5022574"/>
            <a:ext cx="2618422"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400" dirty="0"/>
              <a:t>Minimizing Loss</a:t>
            </a:r>
          </a:p>
        </p:txBody>
      </p:sp>
      <p:cxnSp>
        <p:nvCxnSpPr>
          <p:cNvPr id="57" name="Straight Arrow Connector 56">
            <a:extLst>
              <a:ext uri="{FF2B5EF4-FFF2-40B4-BE49-F238E27FC236}">
                <a16:creationId xmlns="" xmlns:a16="http://schemas.microsoft.com/office/drawing/2014/main" id="{B2035CD0-D3CC-4439-8B49-A44D513A4BB5}"/>
              </a:ext>
            </a:extLst>
          </p:cNvPr>
          <p:cNvCxnSpPr>
            <a:stCxn id="44" idx="2"/>
            <a:endCxn id="55" idx="0"/>
          </p:cNvCxnSpPr>
          <p:nvPr/>
        </p:nvCxnSpPr>
        <p:spPr>
          <a:xfrm>
            <a:off x="8620126" y="3468748"/>
            <a:ext cx="1309210" cy="155382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 xmlns:a16="http://schemas.microsoft.com/office/drawing/2014/main" id="{48FA722A-D161-4919-886A-8BE908339E4B}"/>
              </a:ext>
            </a:extLst>
          </p:cNvPr>
          <p:cNvCxnSpPr>
            <a:stCxn id="1030" idx="3"/>
            <a:endCxn id="55" idx="1"/>
          </p:cNvCxnSpPr>
          <p:nvPr/>
        </p:nvCxnSpPr>
        <p:spPr>
          <a:xfrm flipV="1">
            <a:off x="6781342" y="5253407"/>
            <a:ext cx="1838783" cy="187907"/>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 xmlns:p14="http://schemas.microsoft.com/office/powerpoint/2010/main" val="3619655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792482" y="821265"/>
            <a:ext cx="6979918" cy="5222117"/>
          </a:xfrm>
          <a:prstGeom prst="rect">
            <a:avLst/>
          </a:prstGeom>
        </p:spPr>
        <p:txBody>
          <a:bodyPr vert="horz" lIns="91440" tIns="45720" rIns="91440" bIns="45720" rtlCol="0" anchor="ctr">
            <a:normAutofit/>
          </a:bodyPr>
          <a:lstStyle/>
          <a:p>
            <a:pPr algn="r">
              <a:spcBef>
                <a:spcPct val="0"/>
              </a:spcBef>
              <a:spcAft>
                <a:spcPts val="600"/>
              </a:spcAft>
            </a:pPr>
            <a:r>
              <a:rPr lang="en-US" sz="6000" dirty="0" smtClean="0">
                <a:ln w="3175" cmpd="sng">
                  <a:noFill/>
                </a:ln>
                <a:latin typeface="+mj-lt"/>
                <a:ea typeface="+mj-ea"/>
                <a:cs typeface="+mj-cs"/>
              </a:rPr>
              <a:t>Code Section</a:t>
            </a:r>
            <a:endParaRPr lang="en-US" sz="6000" dirty="0">
              <a:ln w="3175" cmpd="sng">
                <a:noFill/>
              </a:ln>
              <a:latin typeface="+mj-lt"/>
              <a:ea typeface="+mj-ea"/>
              <a:cs typeface="+mj-cs"/>
            </a:endParaRP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792482" y="821265"/>
            <a:ext cx="6979918" cy="5222117"/>
          </a:xfrm>
          <a:prstGeom prst="rect">
            <a:avLst/>
          </a:prstGeom>
        </p:spPr>
        <p:txBody>
          <a:bodyPr vert="horz" lIns="91440" tIns="45720" rIns="91440" bIns="45720" rtlCol="0" anchor="ctr">
            <a:normAutofit/>
          </a:bodyPr>
          <a:lstStyle/>
          <a:p>
            <a:pPr algn="r">
              <a:spcBef>
                <a:spcPct val="0"/>
              </a:spcBef>
              <a:spcAft>
                <a:spcPts val="600"/>
              </a:spcAft>
            </a:pPr>
            <a:r>
              <a:rPr lang="en-US" sz="6000" dirty="0" smtClean="0">
                <a:ln w="3175" cmpd="sng">
                  <a:noFill/>
                </a:ln>
                <a:latin typeface="+mj-lt"/>
                <a:ea typeface="+mj-ea"/>
                <a:cs typeface="+mj-cs"/>
              </a:rPr>
              <a:t>Output Analysis</a:t>
            </a:r>
            <a:endParaRPr lang="en-US" sz="6000" dirty="0">
              <a:ln w="3175" cmpd="sng">
                <a:noFill/>
              </a:ln>
              <a:latin typeface="+mj-lt"/>
              <a:ea typeface="+mj-ea"/>
              <a:cs typeface="+mj-cs"/>
            </a:endParaRP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95558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hart 13"/>
          <p:cNvGraphicFramePr/>
          <p:nvPr/>
        </p:nvGraphicFramePr>
        <p:xfrm>
          <a:off x="849087" y="418011"/>
          <a:ext cx="10672354" cy="6113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195558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hart 15"/>
          <p:cNvGraphicFramePr/>
          <p:nvPr/>
        </p:nvGraphicFramePr>
        <p:xfrm>
          <a:off x="1332411" y="522514"/>
          <a:ext cx="10175965" cy="57737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4449" y="178525"/>
            <a:ext cx="11480800" cy="5632311"/>
          </a:xfrm>
          <a:prstGeom prst="rect">
            <a:avLst/>
          </a:prstGeom>
          <a:solidFill>
            <a:schemeClr val="bg1"/>
          </a:solidFill>
        </p:spPr>
        <p:txBody>
          <a:bodyPr wrap="square" rtlCol="0">
            <a:spAutoFit/>
          </a:bodyPr>
          <a:lstStyle/>
          <a:p>
            <a:pPr>
              <a:buFont typeface="Wingdings" pitchFamily="2" charset="2"/>
              <a:buChar char="Ø"/>
            </a:pPr>
            <a:r>
              <a:rPr lang="en-US" sz="2400" dirty="0" smtClean="0"/>
              <a:t>As we </a:t>
            </a:r>
            <a:r>
              <a:rPr lang="en-US" sz="2400" b="1" dirty="0" smtClean="0"/>
              <a:t>increase the threshold value from range 0.1 to 0.9</a:t>
            </a:r>
            <a:r>
              <a:rPr lang="en-US" sz="2400" dirty="0" smtClean="0"/>
              <a:t> we have observed </a:t>
            </a:r>
            <a:r>
              <a:rPr lang="en-US" sz="2400" dirty="0" smtClean="0"/>
              <a:t>that there </a:t>
            </a:r>
            <a:r>
              <a:rPr lang="en-US" sz="2400" dirty="0" smtClean="0"/>
              <a:t>is a decrement in accuracy of the model but the </a:t>
            </a:r>
            <a:r>
              <a:rPr lang="en-US" sz="2400" b="1" dirty="0" smtClean="0"/>
              <a:t>deviation is quite minimal </a:t>
            </a:r>
            <a:r>
              <a:rPr lang="en-US" sz="2400" dirty="0" smtClean="0"/>
              <a:t>till </a:t>
            </a:r>
            <a:r>
              <a:rPr lang="en-US" sz="2400" u="sng" dirty="0" smtClean="0"/>
              <a:t>the </a:t>
            </a:r>
            <a:r>
              <a:rPr lang="en-US" sz="2400" u="sng" dirty="0" smtClean="0"/>
              <a:t>Unlabelled/</a:t>
            </a:r>
            <a:r>
              <a:rPr lang="en-US" sz="2400" u="sng" dirty="0" err="1" smtClean="0"/>
              <a:t>Labelled</a:t>
            </a:r>
            <a:r>
              <a:rPr lang="en-US" sz="2400" u="sng" dirty="0" smtClean="0"/>
              <a:t> Ratio of dataset is 0.8 which is nearly by 2% </a:t>
            </a:r>
            <a:r>
              <a:rPr lang="en-US" sz="2400" dirty="0" smtClean="0"/>
              <a:t>, </a:t>
            </a:r>
            <a:r>
              <a:rPr lang="en-US" sz="2400" dirty="0" smtClean="0"/>
              <a:t>afterwards the </a:t>
            </a:r>
            <a:r>
              <a:rPr lang="en-US" sz="2400" dirty="0" smtClean="0"/>
              <a:t>decrement is considerably more</a:t>
            </a:r>
            <a:r>
              <a:rPr lang="en-US" sz="2400" dirty="0" smtClean="0"/>
              <a:t>.</a:t>
            </a:r>
          </a:p>
          <a:p>
            <a:pPr>
              <a:buFont typeface="Wingdings" pitchFamily="2" charset="2"/>
              <a:buChar char="Ø"/>
            </a:pPr>
            <a:endParaRPr lang="en-US" sz="2400" b="1" dirty="0" smtClean="0"/>
          </a:p>
          <a:p>
            <a:pPr>
              <a:buFont typeface="Wingdings" pitchFamily="2" charset="2"/>
              <a:buChar char="Ø"/>
            </a:pPr>
            <a:r>
              <a:rPr lang="en-US" sz="2400" dirty="0" smtClean="0"/>
              <a:t>T</a:t>
            </a:r>
            <a:r>
              <a:rPr lang="en-US" sz="2400" dirty="0" smtClean="0"/>
              <a:t>he </a:t>
            </a:r>
            <a:r>
              <a:rPr lang="en-US" sz="2400" b="1" dirty="0" smtClean="0"/>
              <a:t>shallower network</a:t>
            </a:r>
            <a:r>
              <a:rPr lang="en-US" sz="2400" dirty="0" smtClean="0"/>
              <a:t> of </a:t>
            </a:r>
            <a:r>
              <a:rPr lang="en-US" sz="2400" u="sng" dirty="0" smtClean="0"/>
              <a:t>VGG - </a:t>
            </a:r>
            <a:r>
              <a:rPr lang="en-US" sz="2400" u="sng" dirty="0" smtClean="0"/>
              <a:t>16 and its </a:t>
            </a:r>
            <a:r>
              <a:rPr lang="en-US" sz="2400" u="sng" dirty="0" smtClean="0"/>
              <a:t>modified version with the dropout layer </a:t>
            </a:r>
            <a:r>
              <a:rPr lang="en-US" sz="2400" dirty="0" smtClean="0"/>
              <a:t>is outperformed from the deeper </a:t>
            </a:r>
            <a:r>
              <a:rPr lang="en-US" sz="2400" dirty="0" smtClean="0"/>
              <a:t>Convolution Model </a:t>
            </a:r>
            <a:r>
              <a:rPr lang="en-US" sz="2400" dirty="0" smtClean="0"/>
              <a:t>such as </a:t>
            </a:r>
            <a:r>
              <a:rPr lang="en-US" sz="2400" dirty="0" err="1" smtClean="0"/>
              <a:t>Resnet</a:t>
            </a:r>
            <a:r>
              <a:rPr lang="en-US" sz="2400" dirty="0" smtClean="0"/>
              <a:t> - </a:t>
            </a:r>
            <a:r>
              <a:rPr lang="en-US" sz="2400" dirty="0" smtClean="0"/>
              <a:t>50 </a:t>
            </a:r>
            <a:r>
              <a:rPr lang="en-US" sz="2400" dirty="0" smtClean="0"/>
              <a:t>and </a:t>
            </a:r>
            <a:r>
              <a:rPr lang="en-US" sz="2400" dirty="0" err="1" smtClean="0"/>
              <a:t>Resnet</a:t>
            </a:r>
            <a:r>
              <a:rPr lang="en-US" sz="2400" dirty="0" smtClean="0"/>
              <a:t> - </a:t>
            </a:r>
            <a:r>
              <a:rPr lang="en-US" sz="2400" dirty="0" smtClean="0"/>
              <a:t>18 </a:t>
            </a:r>
            <a:r>
              <a:rPr lang="en-US" sz="2400" dirty="0" smtClean="0"/>
              <a:t>which is due the </a:t>
            </a:r>
            <a:r>
              <a:rPr lang="en-US" sz="2400" b="1" dirty="0" smtClean="0"/>
              <a:t>over-fitting</a:t>
            </a:r>
            <a:r>
              <a:rPr lang="en-US" sz="2400" dirty="0" smtClean="0"/>
              <a:t> in </a:t>
            </a:r>
            <a:r>
              <a:rPr lang="en-US" sz="2400" dirty="0" smtClean="0"/>
              <a:t>the </a:t>
            </a:r>
            <a:r>
              <a:rPr lang="en-US" sz="2400" dirty="0" smtClean="0"/>
              <a:t>graph (the model has better accuracy for the training dataset but it is not generalized for the overall image dataset and lead to high error rate in test dataset which is due </a:t>
            </a:r>
            <a:r>
              <a:rPr lang="en-US" sz="2400" b="1" dirty="0" smtClean="0"/>
              <a:t>to high variance</a:t>
            </a:r>
            <a:r>
              <a:rPr lang="en-US" sz="2400" dirty="0" smtClean="0"/>
              <a:t>) </a:t>
            </a:r>
            <a:r>
              <a:rPr lang="en-US" sz="2400" dirty="0" smtClean="0"/>
              <a:t>for deeper model as compared to </a:t>
            </a:r>
            <a:r>
              <a:rPr lang="en-US" sz="2400" dirty="0" smtClean="0"/>
              <a:t>VGG-16 </a:t>
            </a:r>
            <a:r>
              <a:rPr lang="en-US" sz="2400" dirty="0" smtClean="0"/>
              <a:t>which can be </a:t>
            </a:r>
            <a:r>
              <a:rPr lang="en-US" sz="2400" dirty="0" smtClean="0"/>
              <a:t>concluded from </a:t>
            </a:r>
            <a:r>
              <a:rPr lang="en-US" sz="2400" dirty="0" smtClean="0"/>
              <a:t>the above graph</a:t>
            </a:r>
            <a:r>
              <a:rPr lang="en-US" sz="2400" dirty="0" smtClean="0"/>
              <a:t>.</a:t>
            </a:r>
          </a:p>
          <a:p>
            <a:pPr>
              <a:buFont typeface="Wingdings" pitchFamily="2" charset="2"/>
              <a:buChar char="Ø"/>
            </a:pPr>
            <a:endParaRPr lang="en-US" sz="2400" b="1" dirty="0" smtClean="0"/>
          </a:p>
          <a:p>
            <a:pPr>
              <a:buFont typeface="Wingdings" pitchFamily="2" charset="2"/>
              <a:buChar char="Ø"/>
            </a:pPr>
            <a:r>
              <a:rPr lang="en-US" sz="2400" dirty="0" smtClean="0"/>
              <a:t>The </a:t>
            </a:r>
            <a:r>
              <a:rPr lang="en-US" sz="2400" b="1" dirty="0" smtClean="0"/>
              <a:t>accuracy by varying </a:t>
            </a:r>
            <a:r>
              <a:rPr lang="en-US" sz="2400" b="1" dirty="0" smtClean="0"/>
              <a:t>the </a:t>
            </a:r>
            <a:r>
              <a:rPr lang="en-US" sz="2400" b="1" dirty="0" smtClean="0"/>
              <a:t>threshold from 0.95 to 0.9 </a:t>
            </a:r>
            <a:r>
              <a:rPr lang="en-US" sz="2400" dirty="0" smtClean="0"/>
              <a:t>we have observed that with threshold </a:t>
            </a:r>
            <a:r>
              <a:rPr lang="en-US" sz="2400" b="1" dirty="0" smtClean="0"/>
              <a:t>0.9 it has a </a:t>
            </a:r>
            <a:r>
              <a:rPr lang="en-US" sz="2400" b="1" dirty="0" smtClean="0"/>
              <a:t>better accuracy</a:t>
            </a:r>
            <a:r>
              <a:rPr lang="en-US" sz="2400" dirty="0" smtClean="0"/>
              <a:t>, by consider all the other parameter such that optimizer, epochs to be </a:t>
            </a:r>
            <a:r>
              <a:rPr lang="en-US" sz="2400" dirty="0" smtClean="0"/>
              <a:t>same for </a:t>
            </a:r>
            <a:r>
              <a:rPr lang="en-US" sz="2400" dirty="0" smtClean="0"/>
              <a:t>both the results.</a:t>
            </a:r>
            <a:endParaRPr lang="en-US" sz="2400" b="1" dirty="0" smtClean="0"/>
          </a:p>
        </p:txBody>
      </p: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792482" y="821265"/>
            <a:ext cx="6979918" cy="5222117"/>
          </a:xfrm>
          <a:prstGeom prst="rect">
            <a:avLst/>
          </a:prstGeom>
        </p:spPr>
        <p:txBody>
          <a:bodyPr vert="horz" lIns="91440" tIns="45720" rIns="91440" bIns="45720" rtlCol="0" anchor="ctr">
            <a:normAutofit/>
          </a:bodyPr>
          <a:lstStyle/>
          <a:p>
            <a:pPr algn="r">
              <a:spcBef>
                <a:spcPct val="0"/>
              </a:spcBef>
              <a:spcAft>
                <a:spcPts val="600"/>
              </a:spcAft>
            </a:pPr>
            <a:r>
              <a:rPr lang="en-US" sz="6000" dirty="0" smtClean="0">
                <a:ln w="3175" cmpd="sng">
                  <a:noFill/>
                </a:ln>
                <a:latin typeface="+mj-lt"/>
                <a:ea typeface="+mj-ea"/>
                <a:cs typeface="+mj-cs"/>
              </a:rPr>
              <a:t>Future Scope</a:t>
            </a:r>
            <a:endParaRPr lang="en-US" sz="6000" dirty="0">
              <a:ln w="3175" cmpd="sng">
                <a:noFill/>
              </a:ln>
              <a:latin typeface="+mj-lt"/>
              <a:ea typeface="+mj-ea"/>
              <a:cs typeface="+mj-cs"/>
            </a:endParaRP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95558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TextBox 13"/>
          <p:cNvSpPr txBox="1"/>
          <p:nvPr/>
        </p:nvSpPr>
        <p:spPr>
          <a:xfrm>
            <a:off x="635000" y="673100"/>
            <a:ext cx="11379200" cy="3108543"/>
          </a:xfrm>
          <a:prstGeom prst="rect">
            <a:avLst/>
          </a:prstGeom>
          <a:noFill/>
        </p:spPr>
        <p:txBody>
          <a:bodyPr wrap="square" rtlCol="0">
            <a:spAutoFit/>
          </a:bodyPr>
          <a:lstStyle/>
          <a:p>
            <a:r>
              <a:rPr lang="en-US" sz="2800" dirty="0" smtClean="0"/>
              <a:t>Since it has a great </a:t>
            </a:r>
            <a:r>
              <a:rPr lang="en-US" sz="2800" dirty="0" smtClean="0"/>
              <a:t>achievement </a:t>
            </a:r>
            <a:r>
              <a:rPr lang="en-US" sz="2800" dirty="0" smtClean="0"/>
              <a:t>in field of machine learning for using the </a:t>
            </a:r>
            <a:r>
              <a:rPr lang="en-US" sz="2800" dirty="0" smtClean="0"/>
              <a:t>unlabelled images </a:t>
            </a:r>
            <a:r>
              <a:rPr lang="en-US" sz="2800" dirty="0" smtClean="0"/>
              <a:t>all around the internet to use them for training the machine using </a:t>
            </a:r>
            <a:r>
              <a:rPr lang="en-US" sz="2800" dirty="0" smtClean="0"/>
              <a:t>fix-match algorithm </a:t>
            </a:r>
            <a:r>
              <a:rPr lang="en-US" sz="2800" dirty="0" smtClean="0"/>
              <a:t>since this will reduce the cost for making the large dataset for the </a:t>
            </a:r>
            <a:r>
              <a:rPr lang="en-US" sz="2800" dirty="0" smtClean="0"/>
              <a:t>training purpose </a:t>
            </a:r>
            <a:r>
              <a:rPr lang="en-US" sz="2800" dirty="0" smtClean="0"/>
              <a:t>for supervised learning and here the semi-supervised </a:t>
            </a:r>
            <a:r>
              <a:rPr lang="en-US" sz="2800" dirty="0" smtClean="0"/>
              <a:t>learning has an </a:t>
            </a:r>
            <a:r>
              <a:rPr lang="en-US" sz="2800" dirty="0" smtClean="0"/>
              <a:t>edge for get the remarkable accuracy with least deviation and with large </a:t>
            </a:r>
            <a:r>
              <a:rPr lang="en-US" sz="2800" dirty="0" smtClean="0"/>
              <a:t>number of </a:t>
            </a:r>
            <a:r>
              <a:rPr lang="en-US" sz="2800" dirty="0" err="1" smtClean="0"/>
              <a:t>unlabel</a:t>
            </a:r>
            <a:r>
              <a:rPr lang="en-US" sz="2800" dirty="0" smtClean="0"/>
              <a:t> data with some label data.</a:t>
            </a:r>
            <a:endParaRPr lang="en-US" sz="2800" dirty="0"/>
          </a:p>
        </p:txBody>
      </p: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E67A1FC6-22FB-4EA7-B90A-C9F18FBEF3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6246FDC4-DD97-431A-914A-9EB57A4A3C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 xmlns:a16="http://schemas.microsoft.com/office/drawing/2014/main" id="{CD4E68A2-74B0-42F5-BB75-2E1A7C2018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 xmlns:a16="http://schemas.microsoft.com/office/drawing/2014/main" id="{F205C452-0C90-45A0-8AF3-678DEFABF8B4}"/>
              </a:ext>
            </a:extLst>
          </p:cNvPr>
          <p:cNvSpPr txBox="1"/>
          <p:nvPr/>
        </p:nvSpPr>
        <p:spPr>
          <a:xfrm>
            <a:off x="3444659" y="755904"/>
            <a:ext cx="5854086" cy="1101031"/>
          </a:xfrm>
          <a:prstGeom prst="rect">
            <a:avLst/>
          </a:prstGeom>
        </p:spPr>
        <p:txBody>
          <a:bodyPr vert="horz" lIns="91440" tIns="45720" rIns="91440" bIns="45720" rtlCol="0" anchor="ctr">
            <a:normAutofit/>
          </a:bodyPr>
          <a:lstStyle/>
          <a:p>
            <a:pPr>
              <a:spcBef>
                <a:spcPct val="0"/>
              </a:spcBef>
              <a:spcAft>
                <a:spcPts val="600"/>
              </a:spcAft>
            </a:pPr>
            <a:r>
              <a:rPr lang="en-US" sz="6000" dirty="0">
                <a:ln w="3175" cmpd="sng">
                  <a:noFill/>
                </a:ln>
                <a:latin typeface="+mj-lt"/>
                <a:ea typeface="+mj-ea"/>
                <a:cs typeface="+mj-cs"/>
              </a:rPr>
              <a:t>References</a:t>
            </a:r>
          </a:p>
        </p:txBody>
      </p:sp>
      <p:sp>
        <p:nvSpPr>
          <p:cNvPr id="3" name="TextBox 2">
            <a:extLst>
              <a:ext uri="{FF2B5EF4-FFF2-40B4-BE49-F238E27FC236}">
                <a16:creationId xmlns="" xmlns:a16="http://schemas.microsoft.com/office/drawing/2014/main" id="{6CDC3B19-8B1A-4E55-BF97-BAB3ADA36981}"/>
              </a:ext>
            </a:extLst>
          </p:cNvPr>
          <p:cNvSpPr txBox="1"/>
          <p:nvPr/>
        </p:nvSpPr>
        <p:spPr>
          <a:xfrm>
            <a:off x="5008098" y="2321169"/>
            <a:ext cx="61948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a:hlinkClick r:id="rId2"/>
              </a:rPr>
              <a:t>https://www.coursera.org/learn/machine-learning</a:t>
            </a:r>
            <a:endParaRPr lang="en-US" dirty="0"/>
          </a:p>
          <a:p>
            <a:pPr marL="285750" indent="-285750">
              <a:buFont typeface="Arial" panose="020B0604020202020204" pitchFamily="34" charset="0"/>
              <a:buChar char="•"/>
            </a:pPr>
            <a:r>
              <a:rPr lang="en-US" dirty="0">
                <a:hlinkClick r:id="rId3"/>
              </a:rPr>
              <a:t>https://www.cs.toronto.edu/~kriz/cifar-10-python.tar.gz</a:t>
            </a:r>
            <a:endParaRPr lang="en-US" dirty="0"/>
          </a:p>
          <a:p>
            <a:pPr marL="285750" indent="-285750">
              <a:buFont typeface="Arial" panose="020B0604020202020204" pitchFamily="34" charset="0"/>
              <a:buChar char="•"/>
            </a:pPr>
            <a:r>
              <a:rPr lang="en-US" dirty="0">
                <a:hlinkClick r:id="rId4"/>
              </a:rPr>
              <a:t>https://amitness.com/2020/03/fixmatch-semi-supervised/</a:t>
            </a:r>
            <a:endParaRPr lang="en-US" dirty="0"/>
          </a:p>
          <a:p>
            <a:pPr marL="285750"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13680401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15655827-B42D-4180-88D3-D83F25E4B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 xmlns:a16="http://schemas.microsoft.com/office/drawing/2014/main" id="{24ACCB06-563C-4ADE-B4D6-1FE9F723C7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 xmlns:a16="http://schemas.microsoft.com/office/drawing/2014/main" id="{40761ECD-D92B-46AE-82CA-640023D282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 xmlns:a16="http://schemas.microsoft.com/office/drawing/2014/main" id="{9A928607-C55C-40FD-B2DF-6CD6A7226A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 xmlns:a16="http://schemas.microsoft.com/office/drawing/2014/main" id="{400A20C1-29A4-43E0-AB15-7931F76F8C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 xmlns:a16="http://schemas.microsoft.com/office/drawing/2014/main" id="{EBCBF79F-C3BE-40AD-99CA-62248AEF6BA3}"/>
              </a:ext>
            </a:extLst>
          </p:cNvPr>
          <p:cNvSpPr>
            <a:spLocks noGrp="1"/>
          </p:cNvSpPr>
          <p:nvPr>
            <p:ph type="title"/>
          </p:nvPr>
        </p:nvSpPr>
        <p:spPr>
          <a:xfrm>
            <a:off x="355600" y="643468"/>
            <a:ext cx="11633200" cy="3436408"/>
          </a:xfrm>
        </p:spPr>
        <p:txBody>
          <a:bodyPr vert="horz" lIns="91440" tIns="45720" rIns="91440" bIns="45720" rtlCol="0" anchor="b">
            <a:normAutofit fontScale="90000"/>
          </a:bodyPr>
          <a:lstStyle/>
          <a:p>
            <a:r>
              <a:rPr lang="en-US" b="1" dirty="0"/>
              <a:t>Department of IT,</a:t>
            </a:r>
            <a:br>
              <a:rPr lang="en-US" b="1" dirty="0"/>
            </a:br>
            <a:r>
              <a:rPr lang="en-US" b="1" dirty="0"/>
              <a:t>Shri G.S. Institute of Technology and Science, Indore</a:t>
            </a:r>
            <a:r>
              <a:rPr lang="en-US" sz="3100" b="1" dirty="0"/>
              <a:t/>
            </a:r>
            <a:br>
              <a:rPr lang="en-US" sz="3100" b="1" dirty="0"/>
            </a:br>
            <a:r>
              <a:rPr lang="en-US" sz="2700" b="1" u="sng" dirty="0"/>
              <a:t/>
            </a:r>
            <a:br>
              <a:rPr lang="en-US" sz="2700" b="1" u="sng" dirty="0"/>
            </a:br>
            <a:r>
              <a:rPr lang="en-US" sz="1800" b="1" u="sng" dirty="0"/>
              <a:t>Date</a:t>
            </a:r>
            <a:br>
              <a:rPr lang="en-US" sz="1800" b="1" u="sng" dirty="0"/>
            </a:br>
            <a:r>
              <a:rPr lang="en-US" sz="1800" b="1" u="sng" dirty="0" smtClean="0"/>
              <a:t>10-04-2021</a:t>
            </a:r>
            <a:r>
              <a:rPr lang="en-US" sz="1800" dirty="0"/>
              <a:t/>
            </a:r>
            <a:br>
              <a:rPr lang="en-US" sz="1800" dirty="0"/>
            </a:br>
            <a:r>
              <a:rPr lang="en-US" sz="1800" dirty="0"/>
              <a:t/>
            </a:r>
            <a:br>
              <a:rPr lang="en-US" sz="1800" dirty="0"/>
            </a:br>
            <a:r>
              <a:rPr lang="en-US" sz="1800" dirty="0"/>
              <a:t/>
            </a:r>
            <a:br>
              <a:rPr lang="en-US" sz="1800" dirty="0"/>
            </a:br>
            <a:r>
              <a:rPr lang="en-US" sz="2700" b="1" dirty="0"/>
              <a:t>Guided By –  </a:t>
            </a:r>
            <a:r>
              <a:rPr lang="en-US" sz="2700" b="1" u="sng" dirty="0"/>
              <a:t>Dr. Neeraj K. Rathore </a:t>
            </a:r>
            <a:r>
              <a:rPr lang="en-US" sz="2700" b="1" dirty="0"/>
              <a:t>, </a:t>
            </a:r>
            <a:r>
              <a:rPr lang="en-US" sz="2700" b="1" u="sng" dirty="0"/>
              <a:t>Mr. Upendra Singh</a:t>
            </a:r>
            <a:r>
              <a:rPr lang="en-US" sz="1600" u="sng" dirty="0"/>
              <a:t/>
            </a:r>
            <a:br>
              <a:rPr lang="en-US" sz="1600" u="sng" dirty="0"/>
            </a:br>
            <a:endParaRPr lang="en-US" sz="1800" dirty="0"/>
          </a:p>
        </p:txBody>
      </p:sp>
      <p:sp>
        <p:nvSpPr>
          <p:cNvPr id="4" name="TextBox 3">
            <a:extLst>
              <a:ext uri="{FF2B5EF4-FFF2-40B4-BE49-F238E27FC236}">
                <a16:creationId xmlns="" xmlns:a16="http://schemas.microsoft.com/office/drawing/2014/main" id="{217CBE3B-B221-4C33-93E4-8EFA16683E19}"/>
              </a:ext>
            </a:extLst>
          </p:cNvPr>
          <p:cNvSpPr txBox="1"/>
          <p:nvPr/>
        </p:nvSpPr>
        <p:spPr>
          <a:xfrm>
            <a:off x="3430586" y="4851400"/>
            <a:ext cx="8558213" cy="1538883"/>
          </a:xfrm>
          <a:prstGeom prst="rect">
            <a:avLst/>
          </a:prstGeom>
          <a:noFill/>
        </p:spPr>
        <p:txBody>
          <a:bodyPr wrap="square" rtlCol="0">
            <a:spAutoFit/>
          </a:bodyPr>
          <a:lstStyle/>
          <a:p>
            <a:r>
              <a:rPr lang="en-US" sz="2000" b="1" dirty="0"/>
              <a:t>Group No. – G8</a:t>
            </a:r>
          </a:p>
          <a:p>
            <a:r>
              <a:rPr lang="en-US" sz="2000" b="1" dirty="0"/>
              <a:t>Presented by – </a:t>
            </a:r>
          </a:p>
          <a:p>
            <a:r>
              <a:rPr lang="en-US" b="1" dirty="0"/>
              <a:t>Harshit Tripathi – 0801IT171032, Jitendra Sharma – 0801IT171034, Naman Malpani –0801IT171050</a:t>
            </a:r>
          </a:p>
          <a:p>
            <a:pPr algn="r"/>
            <a:endParaRPr lang="en-US" b="1" dirty="0"/>
          </a:p>
        </p:txBody>
      </p:sp>
    </p:spTree>
    <p:extLst>
      <p:ext uri="{BB962C8B-B14F-4D97-AF65-F5344CB8AC3E}">
        <p14:creationId xmlns="" xmlns:p14="http://schemas.microsoft.com/office/powerpoint/2010/main" val="314891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259" y="310020"/>
            <a:ext cx="10018713" cy="1752599"/>
          </a:xfrm>
        </p:spPr>
        <p:txBody>
          <a:bodyPr/>
          <a:lstStyle/>
          <a:p>
            <a:r>
              <a:rPr lang="en-IN" b="1" dirty="0">
                <a:solidFill>
                  <a:schemeClr val="tx1">
                    <a:lumMod val="95000"/>
                    <a:lumOff val="5000"/>
                  </a:schemeClr>
                </a:solidFill>
              </a:rPr>
              <a:t>Table  Of   Contents</a:t>
            </a:r>
          </a:p>
        </p:txBody>
      </p:sp>
      <p:sp>
        <p:nvSpPr>
          <p:cNvPr id="3" name="Content Placeholder 2"/>
          <p:cNvSpPr>
            <a:spLocks noGrp="1"/>
          </p:cNvSpPr>
          <p:nvPr>
            <p:ph idx="1"/>
          </p:nvPr>
        </p:nvSpPr>
        <p:spPr>
          <a:xfrm>
            <a:off x="1839214" y="3606451"/>
            <a:ext cx="10352786" cy="3771379"/>
          </a:xfrm>
        </p:spPr>
        <p:txBody>
          <a:bodyPr>
            <a:normAutofit/>
          </a:bodyPr>
          <a:lstStyle/>
          <a:p>
            <a:r>
              <a:rPr lang="en-IN" dirty="0" smtClean="0"/>
              <a:t>System Design</a:t>
            </a:r>
            <a:endParaRPr lang="en-IN" dirty="0"/>
          </a:p>
          <a:p>
            <a:r>
              <a:rPr lang="en-IN" dirty="0"/>
              <a:t>Architectural </a:t>
            </a:r>
            <a:r>
              <a:rPr lang="en-IN" dirty="0" smtClean="0"/>
              <a:t>Design</a:t>
            </a:r>
          </a:p>
          <a:p>
            <a:r>
              <a:rPr lang="en-IN" dirty="0" smtClean="0"/>
              <a:t>Algorithm Used</a:t>
            </a:r>
            <a:endParaRPr lang="en-IN" dirty="0"/>
          </a:p>
          <a:p>
            <a:r>
              <a:rPr lang="en-US" dirty="0" smtClean="0">
                <a:ln w="3175" cmpd="sng">
                  <a:noFill/>
                </a:ln>
              </a:rPr>
              <a:t>Code Section</a:t>
            </a:r>
          </a:p>
          <a:p>
            <a:r>
              <a:rPr lang="en-US" dirty="0" smtClean="0">
                <a:ln w="3175" cmpd="sng">
                  <a:noFill/>
                </a:ln>
              </a:rPr>
              <a:t>Output </a:t>
            </a:r>
            <a:r>
              <a:rPr lang="en-US" dirty="0" smtClean="0">
                <a:ln w="3175" cmpd="sng">
                  <a:noFill/>
                </a:ln>
              </a:rPr>
              <a:t>– Analysis</a:t>
            </a:r>
          </a:p>
          <a:p>
            <a:r>
              <a:rPr lang="en-US" dirty="0" smtClean="0">
                <a:ln w="3175" cmpd="sng">
                  <a:noFill/>
                </a:ln>
              </a:rPr>
              <a:t>Future Scope</a:t>
            </a:r>
            <a:endParaRPr lang="en-US" dirty="0" smtClean="0">
              <a:ln w="3175" cmpd="sng">
                <a:noFill/>
              </a:ln>
            </a:endParaRPr>
          </a:p>
          <a:p>
            <a:r>
              <a:rPr lang="en-US" dirty="0" smtClean="0">
                <a:ln w="3175" cmpd="sng">
                  <a:noFill/>
                </a:ln>
              </a:rPr>
              <a:t>References</a:t>
            </a:r>
            <a:endParaRPr lang="en-US" dirty="0">
              <a:ln w="3175" cmpd="sng">
                <a:noFill/>
              </a:ln>
            </a:endParaRPr>
          </a:p>
          <a:p>
            <a:endParaRPr lang="en-US" dirty="0">
              <a:ln w="3175" cmpd="sng">
                <a:noFill/>
              </a:ln>
            </a:endParaRPr>
          </a:p>
          <a:p>
            <a:endParaRPr lang="en-US" dirty="0">
              <a:ln w="3175" cmpd="sng">
                <a:noFill/>
              </a:ln>
            </a:endParaRPr>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258673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2552700" y="804139"/>
            <a:ext cx="6781542" cy="5222117"/>
          </a:xfrm>
          <a:prstGeom prst="rect">
            <a:avLst/>
          </a:prstGeom>
        </p:spPr>
        <p:txBody>
          <a:bodyPr vert="horz" lIns="91440" tIns="45720" rIns="91440" bIns="45720" rtlCol="0" anchor="ctr">
            <a:normAutofit/>
          </a:bodyPr>
          <a:lstStyle/>
          <a:p>
            <a:r>
              <a:rPr lang="en-IN" sz="6000" dirty="0" smtClean="0">
                <a:latin typeface="+mj-lt"/>
              </a:rPr>
              <a:t>System Design</a:t>
            </a:r>
            <a:endParaRPr lang="en-IN" sz="6000" dirty="0">
              <a:latin typeface="+mj-lt"/>
            </a:endParaRP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TextBox 13"/>
          <p:cNvSpPr txBox="1"/>
          <p:nvPr/>
        </p:nvSpPr>
        <p:spPr>
          <a:xfrm>
            <a:off x="635000" y="673100"/>
            <a:ext cx="11379200" cy="3970318"/>
          </a:xfrm>
          <a:prstGeom prst="rect">
            <a:avLst/>
          </a:prstGeom>
          <a:noFill/>
        </p:spPr>
        <p:txBody>
          <a:bodyPr wrap="square" rtlCol="0">
            <a:spAutoFit/>
          </a:bodyPr>
          <a:lstStyle/>
          <a:p>
            <a:r>
              <a:rPr lang="en-US" sz="2800" dirty="0" smtClean="0"/>
              <a:t>Here we are performing comparative study SSL algorithm due to which the system design is very simple.</a:t>
            </a:r>
          </a:p>
          <a:p>
            <a:endParaRPr lang="en-US" sz="2800" dirty="0" smtClean="0"/>
          </a:p>
          <a:p>
            <a:pPr>
              <a:buFont typeface="Arial" pitchFamily="34" charset="0"/>
              <a:buChar char="•"/>
            </a:pPr>
            <a:r>
              <a:rPr lang="en-US" sz="2800" dirty="0" smtClean="0"/>
              <a:t> Different deep learning models.</a:t>
            </a:r>
          </a:p>
          <a:p>
            <a:pPr>
              <a:buFont typeface="Arial" pitchFamily="34" charset="0"/>
              <a:buChar char="•"/>
            </a:pPr>
            <a:r>
              <a:rPr lang="en-US" sz="2800" dirty="0" smtClean="0"/>
              <a:t> </a:t>
            </a:r>
            <a:r>
              <a:rPr lang="en-US" sz="2800" dirty="0" err="1" smtClean="0"/>
              <a:t>FixMatch</a:t>
            </a:r>
            <a:r>
              <a:rPr lang="en-US" sz="2800" dirty="0" smtClean="0"/>
              <a:t> algorithm - </a:t>
            </a:r>
          </a:p>
          <a:p>
            <a:r>
              <a:rPr lang="en-US" sz="2800" dirty="0" smtClean="0"/>
              <a:t>	</a:t>
            </a:r>
            <a:r>
              <a:rPr lang="en-US" sz="2800" dirty="0" err="1" smtClean="0"/>
              <a:t>FixMatch</a:t>
            </a:r>
            <a:r>
              <a:rPr lang="en-US" sz="2800" dirty="0" smtClean="0"/>
              <a:t> is a combination of two approaches to SSL: Consistency regularization and pseudo-labeling. Its main novelty comes from the combination of these two ingredients as well as the use of a separate weak and strong augmentation when performing consistency regularization.</a:t>
            </a:r>
            <a:endParaRPr lang="en-US" sz="2800" dirty="0"/>
          </a:p>
        </p:txBody>
      </p:sp>
    </p:spTree>
    <p:extLst>
      <p:ext uri="{BB962C8B-B14F-4D97-AF65-F5344CB8AC3E}">
        <p14:creationId xmlns="" xmlns:p14="http://schemas.microsoft.com/office/powerpoint/2010/main" val="2648494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0" name="Rectangle 14">
            <a:extLst>
              <a:ext uri="{FF2B5EF4-FFF2-40B4-BE49-F238E27FC236}">
                <a16:creationId xmlns="" xmlns:a16="http://schemas.microsoft.com/office/drawing/2014/main" id="{384E03DA-B800-46E1-AF36-59DF74A4B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6">
            <a:extLst>
              <a:ext uri="{FF2B5EF4-FFF2-40B4-BE49-F238E27FC236}">
                <a16:creationId xmlns="" xmlns:a16="http://schemas.microsoft.com/office/drawing/2014/main" id="{D7A9900B-CB87-464C-884A-B15D70B64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extBox 1">
            <a:extLst>
              <a:ext uri="{FF2B5EF4-FFF2-40B4-BE49-F238E27FC236}">
                <a16:creationId xmlns="" xmlns:a16="http://schemas.microsoft.com/office/drawing/2014/main" id="{F205C452-0C90-45A0-8AF3-678DEFABF8B4}"/>
              </a:ext>
            </a:extLst>
          </p:cNvPr>
          <p:cNvSpPr txBox="1"/>
          <p:nvPr/>
        </p:nvSpPr>
        <p:spPr>
          <a:xfrm>
            <a:off x="792482" y="821265"/>
            <a:ext cx="6979918" cy="5222117"/>
          </a:xfrm>
          <a:prstGeom prst="rect">
            <a:avLst/>
          </a:prstGeom>
        </p:spPr>
        <p:txBody>
          <a:bodyPr vert="horz" lIns="91440" tIns="45720" rIns="91440" bIns="45720" rtlCol="0" anchor="ctr">
            <a:normAutofit/>
          </a:bodyPr>
          <a:lstStyle/>
          <a:p>
            <a:pPr algn="r">
              <a:spcBef>
                <a:spcPct val="0"/>
              </a:spcBef>
              <a:spcAft>
                <a:spcPts val="600"/>
              </a:spcAft>
            </a:pPr>
            <a:r>
              <a:rPr lang="en-US" sz="6000" dirty="0">
                <a:ln w="3175" cmpd="sng">
                  <a:noFill/>
                </a:ln>
                <a:latin typeface="+mj-lt"/>
                <a:ea typeface="+mj-ea"/>
                <a:cs typeface="+mj-cs"/>
              </a:rPr>
              <a:t>Architectural Design</a:t>
            </a:r>
          </a:p>
        </p:txBody>
      </p:sp>
      <p:cxnSp>
        <p:nvCxnSpPr>
          <p:cNvPr id="19" name="Straight Connector 18">
            <a:extLst>
              <a:ext uri="{FF2B5EF4-FFF2-40B4-BE49-F238E27FC236}">
                <a16:creationId xmlns="" xmlns:a16="http://schemas.microsoft.com/office/drawing/2014/main" id="{2095369B-D528-438E-80C9-A093047670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23149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A5C233-3A81-4525-AB74-B53575B6C83E}"/>
              </a:ext>
            </a:extLst>
          </p:cNvPr>
          <p:cNvSpPr txBox="1"/>
          <p:nvPr/>
        </p:nvSpPr>
        <p:spPr>
          <a:xfrm>
            <a:off x="1311965" y="2077532"/>
            <a:ext cx="4611757" cy="212365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wrap="square" rtlCol="0">
            <a:spAutoFit/>
          </a:bodyPr>
          <a:lstStyle/>
          <a:p>
            <a:r>
              <a:rPr lang="en-US" sz="2400" b="1" u="sng" dirty="0">
                <a:solidFill>
                  <a:schemeClr val="accent6">
                    <a:lumMod val="50000"/>
                  </a:schemeClr>
                </a:solidFill>
              </a:rPr>
              <a:t>Weak Augmentation</a:t>
            </a:r>
          </a:p>
          <a:p>
            <a:pPr marL="285750" indent="-285750">
              <a:buFont typeface="Arial" panose="020B0604020202020204" pitchFamily="34" charset="0"/>
              <a:buChar char="•"/>
            </a:pPr>
            <a:r>
              <a:rPr lang="en-US" dirty="0"/>
              <a:t>Horizontal Flip</a:t>
            </a:r>
          </a:p>
          <a:p>
            <a:pPr marL="285750" indent="-285750">
              <a:buFont typeface="Arial" panose="020B0604020202020204" pitchFamily="34" charset="0"/>
              <a:buChar char="•"/>
            </a:pPr>
            <a:r>
              <a:rPr lang="en-US" dirty="0"/>
              <a:t>Vertical Flip</a:t>
            </a:r>
          </a:p>
          <a:p>
            <a:pPr marL="285750" indent="-285750">
              <a:buFont typeface="Arial" panose="020B0604020202020204" pitchFamily="34" charset="0"/>
              <a:buChar char="•"/>
            </a:pPr>
            <a:r>
              <a:rPr lang="en-US" dirty="0"/>
              <a:t>Rotate ( 90 , 180 , 270)</a:t>
            </a:r>
          </a:p>
          <a:p>
            <a:pPr marL="285750" indent="-285750">
              <a:buFont typeface="Arial" panose="020B0604020202020204" pitchFamily="34" charset="0"/>
              <a:buChar char="•"/>
            </a:pPr>
            <a:endParaRPr lang="en-US" dirty="0"/>
          </a:p>
          <a:p>
            <a:r>
              <a:rPr lang="en-US" b="1" dirty="0">
                <a:solidFill>
                  <a:schemeClr val="accent4">
                    <a:lumMod val="75000"/>
                  </a:schemeClr>
                </a:solidFill>
              </a:rPr>
              <a:t>Note  -</a:t>
            </a:r>
            <a:r>
              <a:rPr lang="en-US" dirty="0">
                <a:solidFill>
                  <a:schemeClr val="accent4">
                    <a:lumMod val="75000"/>
                  </a:schemeClr>
                </a:solidFill>
              </a:rPr>
              <a:t> Selecting at random 1 or more type of augmentation of above </a:t>
            </a:r>
          </a:p>
        </p:txBody>
      </p:sp>
      <p:sp>
        <p:nvSpPr>
          <p:cNvPr id="4" name="TextBox 3">
            <a:extLst>
              <a:ext uri="{FF2B5EF4-FFF2-40B4-BE49-F238E27FC236}">
                <a16:creationId xmlns="" xmlns:a16="http://schemas.microsoft.com/office/drawing/2014/main" id="{404A35DE-33AC-45BB-89AE-8E483C4B189E}"/>
              </a:ext>
            </a:extLst>
          </p:cNvPr>
          <p:cNvSpPr txBox="1"/>
          <p:nvPr/>
        </p:nvSpPr>
        <p:spPr>
          <a:xfrm>
            <a:off x="6096000" y="1120676"/>
            <a:ext cx="5923722" cy="40626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wrap="square" rtlCol="0">
            <a:spAutoFit/>
          </a:bodyPr>
          <a:lstStyle/>
          <a:p>
            <a:r>
              <a:rPr lang="en-US" sz="2400" b="1" u="sng" dirty="0">
                <a:solidFill>
                  <a:schemeClr val="accent6">
                    <a:lumMod val="50000"/>
                  </a:schemeClr>
                </a:solidFill>
              </a:rPr>
              <a:t>Strong Augmentation</a:t>
            </a:r>
          </a:p>
          <a:p>
            <a:pPr marL="285750" indent="-285750">
              <a:buFont typeface="Arial" panose="020B0604020202020204" pitchFamily="34" charset="0"/>
              <a:buChar char="•"/>
            </a:pPr>
            <a:r>
              <a:rPr lang="en-US" dirty="0"/>
              <a:t>Horizontal Flip</a:t>
            </a:r>
          </a:p>
          <a:p>
            <a:pPr marL="285750" indent="-285750">
              <a:buFont typeface="Arial" panose="020B0604020202020204" pitchFamily="34" charset="0"/>
              <a:buChar char="•"/>
            </a:pPr>
            <a:r>
              <a:rPr lang="en-US" dirty="0"/>
              <a:t>Vertical Flip</a:t>
            </a:r>
          </a:p>
          <a:p>
            <a:pPr marL="285750" indent="-285750">
              <a:buFont typeface="Arial" panose="020B0604020202020204" pitchFamily="34" charset="0"/>
              <a:buChar char="•"/>
            </a:pPr>
            <a:r>
              <a:rPr lang="en-US" dirty="0"/>
              <a:t>Rotate ( 90 , 180 , 270)</a:t>
            </a:r>
          </a:p>
          <a:p>
            <a:pPr marL="285750" indent="-285750">
              <a:buFont typeface="Arial" panose="020B0604020202020204" pitchFamily="34" charset="0"/>
              <a:buChar char="•"/>
            </a:pPr>
            <a:r>
              <a:rPr lang="en-US" dirty="0"/>
              <a:t>Shear X, Shear Y</a:t>
            </a:r>
          </a:p>
          <a:p>
            <a:pPr marL="285750" indent="-285750">
              <a:buFont typeface="Arial" panose="020B0604020202020204" pitchFamily="34" charset="0"/>
              <a:buChar char="•"/>
            </a:pPr>
            <a:r>
              <a:rPr lang="en-US" dirty="0"/>
              <a:t>Translate X , Translate Y</a:t>
            </a:r>
          </a:p>
          <a:p>
            <a:pPr marL="285750" indent="-285750">
              <a:buFont typeface="Arial" panose="020B0604020202020204" pitchFamily="34" charset="0"/>
              <a:buChar char="•"/>
            </a:pPr>
            <a:r>
              <a:rPr lang="en-US" dirty="0"/>
              <a:t>Auto-Contrast , Invert</a:t>
            </a:r>
          </a:p>
          <a:p>
            <a:pPr marL="285750" indent="-285750">
              <a:buFont typeface="Arial" panose="020B0604020202020204" pitchFamily="34" charset="0"/>
              <a:buChar char="•"/>
            </a:pPr>
            <a:r>
              <a:rPr lang="en-US" dirty="0"/>
              <a:t>Equalize , Flip</a:t>
            </a:r>
          </a:p>
          <a:p>
            <a:pPr marL="285750" indent="-285750">
              <a:buFont typeface="Arial" panose="020B0604020202020204" pitchFamily="34" charset="0"/>
              <a:buChar char="•"/>
            </a:pPr>
            <a:r>
              <a:rPr lang="en-US" dirty="0"/>
              <a:t>Solarize</a:t>
            </a:r>
          </a:p>
          <a:p>
            <a:pPr marL="285750" indent="-285750">
              <a:buFont typeface="Arial" panose="020B0604020202020204" pitchFamily="34" charset="0"/>
              <a:buChar char="•"/>
            </a:pPr>
            <a:r>
              <a:rPr lang="en-US" dirty="0"/>
              <a:t>Color , Brightness , Sharpness</a:t>
            </a:r>
          </a:p>
          <a:p>
            <a:pPr marL="285750" indent="-285750">
              <a:buFont typeface="Arial" panose="020B0604020202020204" pitchFamily="34" charset="0"/>
              <a:buChar char="•"/>
            </a:pPr>
            <a:r>
              <a:rPr lang="en-US" dirty="0"/>
              <a:t>Cutout</a:t>
            </a:r>
          </a:p>
          <a:p>
            <a:pPr marL="285750" indent="-285750">
              <a:buFont typeface="Arial" panose="020B0604020202020204" pitchFamily="34" charset="0"/>
              <a:buChar char="•"/>
            </a:pPr>
            <a:endParaRPr lang="en-US" dirty="0"/>
          </a:p>
          <a:p>
            <a:r>
              <a:rPr lang="en-US" b="1" dirty="0">
                <a:solidFill>
                  <a:schemeClr val="accent4">
                    <a:lumMod val="75000"/>
                  </a:schemeClr>
                </a:solidFill>
              </a:rPr>
              <a:t>Note  -</a:t>
            </a:r>
            <a:r>
              <a:rPr lang="en-US" dirty="0">
                <a:solidFill>
                  <a:schemeClr val="accent4">
                    <a:lumMod val="75000"/>
                  </a:schemeClr>
                </a:solidFill>
              </a:rPr>
              <a:t> Selecting at random 1 or more type of augmentation of above and magnitude of the above ranging from (0-30)</a:t>
            </a:r>
          </a:p>
        </p:txBody>
      </p:sp>
      <p:sp>
        <p:nvSpPr>
          <p:cNvPr id="5" name="TextBox 4">
            <a:extLst>
              <a:ext uri="{FF2B5EF4-FFF2-40B4-BE49-F238E27FC236}">
                <a16:creationId xmlns="" xmlns:a16="http://schemas.microsoft.com/office/drawing/2014/main" id="{ECF55E38-3EF4-400B-BE69-B43778B9C7CB}"/>
              </a:ext>
            </a:extLst>
          </p:cNvPr>
          <p:cNvSpPr txBox="1"/>
          <p:nvPr/>
        </p:nvSpPr>
        <p:spPr>
          <a:xfrm>
            <a:off x="1623390" y="291548"/>
            <a:ext cx="10396331" cy="523220"/>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ln w="3175" cmpd="sng">
                  <a:noFill/>
                </a:ln>
                <a:solidFill>
                  <a:schemeClr val="accent6">
                    <a:lumMod val="50000"/>
                  </a:schemeClr>
                </a:solidFill>
              </a:rPr>
              <a:t>Architectural Design ( Building Blocks Description)</a:t>
            </a:r>
          </a:p>
        </p:txBody>
      </p:sp>
    </p:spTree>
    <p:extLst>
      <p:ext uri="{BB962C8B-B14F-4D97-AF65-F5344CB8AC3E}">
        <p14:creationId xmlns="" xmlns:p14="http://schemas.microsoft.com/office/powerpoint/2010/main" val="693611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BIcAAANQCAYAAACy7Q+CAAAABHNCSVQICAgIfAhkiAAAAAlwSFlzAAALEgAACxIB0t1+/AAAADh0RVh0U29mdHdhcmUAbWF0cGxvdGxpYiB2ZXJzaW9uMy4yLjIsIGh0dHA6Ly9tYXRwbG90bGliLm9yZy+WH4yJAAAgAElEQVR4nOzdeYwk2X0f+O+LyIi8M6uyrj7n4syQHB0casc0tdauKNk0aK0FUgtBELG2uVjtjv+QAAkWsCIE7Mr2agEZsMU9bMgYLWlSACWKa0lLrqGL0tKiaUnUDGkewxnO3d3TV92Vd0bG8faPru6q3/tFd1V3XdmT3w9ATL/sF5ERkc36vReV7xvGWgsiIiIiIiIiIppO3kkfABERERERERERnRzeHCIiIiIiIiIimmK8OURERERERERENMV4c4iIiIiIiIiIaIrx5hARERERERER0RTjzSEiIiIiIiIioil2oJtDxpgPGGNeMsa8aoz56GEdFBERER0u1mwiIqLJx3pNJ8VYa+9tQ2N8AC8DeD+AywCeBfBha+0Lt9smCDxbKvq795FzQM5rObevPKeLu5uc3cI9yzTnvH3jy7a3970z9/p57sHlvbmR+03SVG2SZXKjgq+PN8kSd8d7vrd72nkfv3tOhYK+Dn5Bvpfvy2sXxznnlDrXys/5/J1z2NiM1qy1C/ooiYhov+62ZteroZ2bLd9qeznF2P05Xwj2/pmeJHKbLMvUNuVyMf8kdkmzOxczP6e+FJw6lSRuDdU1sRD4zt/rounWffecAV3T8+SOH3bv985/DQBI07z3cY7PGdtYqz8D963yxmvutfjOG+us10REB3Qvc2xjjPiB3KzrOmqdOpT7c93IelDwZb3Ir0PWaemakrovZbK2Bk6tBXQdsmpCnX8Och85Yxdn3u1eFwDwnXm3nnPrI2y38/pMLmvdmy43FA6wz/cAeNVa+zoAGGM+A+CDAG77D7dU9PF975q91S76JdXHy5x/hCV93KWi7FN0/yGH+r0jp08/0h9gvdh02lW535xL6P4DC4s5N5SsfM3z5Hmvtrtqk/EgEu1mU99s2RyuyxeM/j9Wlsh/3PFY9skbSKbxWLTn5iqqT3NeXuRqvS7ay8s9tU3UkedUrugPyvcC0f70Z1++qDoREdHduquaPTdbxv/00z9wq12BHmheX9kS7flTeTVd1pyNdVnvhqOh2ua7nnhItLOc2tsbxbKPU7daOQPjmZmaaK+vtlWf1BkAthZmnL/XtbgYOmOSQqD6DHvyeNVvuQCUQjkk8zxZn4OcX9S4g9Ot9kj1sJC1tlSTNX0cDdQ2BeeXWO5NMgCIx/Kcvv/vfYr1mojo4O56ju36wb/2oHotdua+Xs6NlSSQc7VWqyzapZwylEFuE3uR6tMfynl4OmiI9tlTLbWNO++OUz13D4tObdpjzg0AK1sd0Y4G+nhnZmSt3xisqT7uvPtzn1vVfe5DB1lWdhbAm7val7dfIyIiosnCmk1ERDT5WK/pxBzkm0P7Yox5GsDTgP7tGhEREU2G3fW6NaN/20ZERESTYXfNJjosB7k5dAXA+V3tc9uvCdbaZwA8AwAzjZJtFHeWlblfbwP0V9ySdKz6hEX5le2i87WuDHob35OvFYxeD9nbkn28itzv3Jz+WnXJXfZm9VfOyyX5VfZKZV60u0N9HYzzVfzM6q+/l51MhWEcqz6ZdZeRyb/3Pf3V+7nFOdGuVvXXDqORXBrQ68slbiurelkZnMPzwxnVpVzS15iIiA5sz5q9u17PzQb2z5599tbftYJZuDbW5BKmR9Ml1ae9uinaNpb1uz/Wy8p6I1lz1jd1/Rs7eTcPPXBKtNdCXYOyRH7l+/WXL6g+Q+dr62974mHRThJ9vKEvxxPFUNfV9ro8njjT9XqmIZd7+U4eU6shl28DOhtxeXVd9en25Vfmz54/L9q9nvyK/Y1jqanXXHGsx1pERHRgdz3HdjOHqiVdL/q2L9rjnJ/h1lmqPBzJPu4cHABKFbn0LGcqjNmqrCnL67JTr6Nr6/y8nBOWyjlrzJ2l4JWynFtWq4tqk44z7zaZvh2SWblsvpKTYzhwrt+P/ldyfu9GuQBA6sS9JLFe0rYwL2NtZhbdKBe5JA8Arl+XY4xRzhLzSnVnP3/wx1fV3990kK/yPAvgMWPMw8aYEMBPAvj8AfZHRERER4M1m4iIaPKxXtOJuedvDllrE2PMzwD4IwA+gE9Ya799aEdGREREh4I1m4iIaPKxXtNJOlDmkLX29wH8/iEdCxERER0R1mwiIqLJx3pNJ4UJ0UREREREREREU+zIn1a2m2d8VIo7gVQDO1B93HAsNxgLAEYjGeQYFuVpFMv6KStuONZMpar6rGzITus9GY6V6vxIzC/I4Mm8oK52RwZyep4M7nrknH464ZoTwLnV04GczaYMCJ0phKpPfyiv5+aGPKdGo6m2CZz8rCjSIWFbXRl81RvKz7IQ6M8gKMnXPE8HdSWpDgonIqLjlaQZ1no7QYkxuqpPpyuL4upXX1V96p78uV8OZOhyO9bjgGEm61001r/HWtmQfQYjWWfPLLbUNv0tWcs213SdWhvI/a4m10W7WNBjErfs+6av+tjEqXdGn1N7IF9Lx/L6lkt6v7Wi3GY81g+4gC/HBq9fkdfKfVAFAIycWry5uaX6jMc6SJOIiE6e507mAKRj+cN+nOlA6mJR1sUskbVgDBmoDACpEwrtzvcAoFqU8+VsXm6zfF2PBdx598KifthDWJIFeKu9IdqeJ8ccAPDoA/KhDKvrur5t9uRrMzN6TDEbyNp68bIcL6R55diX5zDfmld9qjU5zhgN5UMjur01tc31FWeMlvO8iEK4c9/A6o/xFn5ziIiIiIiIiIhoivHmEBERERERERHRFOPNISIiIiIiIiKiKXasmUMwcg2ku/YRAGLfyRMK9frCvdY/umsfASBw1jpWinq/83NyuyyriXY0HqltRrFcF1iq6nWWCeQ6yq6TafBIc0Zts+WcQ6enswaiRH58o1FH9cmca1NvNEQ7KOpFiaOBfK+NVb3f1Nlva35OtCs1nem0tixzisY5QQdexvuVREQnLbVAZ7zzc96HDt0bJLJ+DCKdQVNuypo4jOW6+CzUmXZZyc0e1Hl6EWSNXGnLOhWWZLYfABSszCaIUl1vNgeyzq+vyfep52QaFjw5JvEyvZg/MHK72dkF1Wdk5TG3I/ne1ZLOTogT+V420Z+B7+T7bazLcyz4er9RKvc7GuZkGg5yAhWIiOjErW3pXBrrxBBlnq5VKlUvC5y/17UgGcs67nk6PzbxZW3KnNzhhUWdvRM5+x3GOvOvVJN1M4Gcw3b6Ok/o0RmZ2buZ6fFN28nWjWJ9y2Q4kvP5uZbMJdpY1zlKTWfOnxMNpbJ+NzvyWLoDfU8gCOUYIyjrMZDn7zoHfSl3+t3+r4iIiIiIiIiI6K2ON4eIiIiIiIiIiKYYbw4REREREREREU0x3hwiIiIiIiIiIppixxpInaQJ1tvrt9puMBagw7Fy85L2CMdyg7EAHY7lBmMBQGbldsWiDJYa54RRjZ1Q7e5Q79cN6dzclMFSb188rbZ523n52jgntPPNq1fle3f1e0eRDJ4c9mW71dLhmp6R9wwXlxZVHz+Un0FYdoI+Yx3u5TmhmEmsg9AKOf8miIjoePmeh+ruUOex/l2SLci6WtHlBEhkbYgLsjYUKjkhj5HsY61+gMR47NSYTBaP1y9fVtss1WQQZBzrQOU4ludkncDnTk8/mKJckufoQde2gRO+iZ4Oydzobcr39uUIqJPqB0hcd4Kjc3LD1YvjWIZZ1sp6v3EixzZJogNGR7nvRUREJ22QMxcuBLKWlnMesGCccOaiLx/O5Ju62qZRlw81MH5X9YmdOV8hke/t6+cYqXn3ONIPMuo6D5HoO3PujQ19LE+cOivajz94VvUZF+X1u5gzpuh05Hu7D4FqNJtqG/dBUKNBT/VZX5ZB14mz37kFHd5drcvPafW6Pu8o2RnzWD1MuYXfHCIiIiIiIiIimmK8OURERERERERENMUOtKzMGHMBQBdACiCx1j51GAdFREREh4s1m4iIaPKxXtNJOYzMoR+y1q7tp6O1FsPxzvo8d+0jAJRK8jWT6UyAUK1/lO16rQyX8eWavty8m0S+98KczBxKx/o0PSOPL4n12n1jZG5AJZALK0uBzEwCgPawI9rjnJwDZPKLX7VqTXUJC3Lf8Ugenx/r9/YDebxeoLqgXJX5Dql18glivS60Ua07fXSGQZbdYREkEREd1L5qtm88NEs7NWVzq636eIkcQtSbOjQuW5c/06NQ1pf+uq4DJSP3U6vrsYIH+doolfsduJlEAGZkLAIiPbxAlsr3DjyZixD4OgkxjuQ5BsWc6+BkGnadGn+jj7sfWZ996GLcHcqT6OmYAcw15FimVJL12YYygwgAYs8Z2+R8zzyo6PEDEREdmn3PsV2er+tQ4uTs+Tk/wysVWSi7m7KWRp6ej9qC3G+zpuvk2ZacA7bOLYj28pau2Wm0Itqel5cTKOe1es6t58buvHtrqMc3466T2ZTpIlivyXNaW10V7UFP5z7Nz8l7FG7OLwAsnT4l2m7Ob7GixwIjZ8zj5vwC8t6HvUPoEJeVERERERERERFNsYPeHLIA/tgY81VjzNOHcUBERER0JFiziYiIJh/rNZ2Igy4r+wFr7RVjzCKALxhjvmOt/dLuDtv/oJ8GgGLI55QTERGdkDvW7N31ulI+jFXnREREdA/uao5NdFgONPqz1l7Z/u+KMeb3ALwHwJecPs8AeAYA6rXQ7l4D6a59BIBKWa7FKztrHwGg56xLHMdy/aMt5OXdyDWIp2f1GsTZs/Oi7QfyZlaxordpJ5E8tqin+pQ9ubaxXpb7uby+rLa5tHpFtFe6W6qPhcxqCIt6DWLsXOOyc32rtRm1zTiR+QPDkc5GiK0MNgic/ZZyPjfrXIdBFqk+0VhnNhER0cHtVbNlvQ7sytrOz/kg50ezGThZc2WdHzRXlXVpdSh/7o8S/UujoCj3k0Y642AUyTrlVWSWX5BXD63cb2eks3Z6Y3l8lVjux0POL7ms/BJ2lunr4PID/cVtd89uroDx9ZDNTVislhuqT1iQuUnReFPuw9djJjdDolTW13M81HkKRER0cHc7xzbGWGcHap+NhqwP5Zyf6+3+wGnL4h96ejBgnXpWqupaVSjKGn15dV20Hzy7qLYpOlm1W4meN3ZHcj5aUXNuuQ8AuLR2TbQvrlxWfa53ZJ1059yAnnc3qk3RHo/08bpZv27OL6Czfiu1O+f8Ajrrt1nTY4FkvHMOnrn9F3bueVmZMaZqjKnf/DOAvw3g+XvdHxERER0N1mwiIqLJx3pNJ+kg3xxaAvB726ngBQC/aa39w0M5KiIiIjpMrNlERESTj/WaTsw93xyy1r4O4F2HeCxERER0BFiziYiIJh/rNZ0kPsqeiIiIiIiIiGiKHf/jSHYFZNXrOiTKDT3sOMFYN16TgdRuOJYt6HtepYo8VTcYCwCurm2I9mAsw6VLczq4qx/LsKnBSAc0NgP5XjaV21xclqFcADDyZRjkwpmW6tNry+M10AFVYSivxe4wKgBIdF4ZYidcczjS+x31ZEBopS4DtUpF/U/LJE6ImafDsIzP+5VERCfNeIBX3Pm53qzqep2syJ/pm8s6qPLMgqwNhbGsHbWmrhUzNflAA5OFqg+M3G/VCaTOrH7gxcip16OcByDEidwuSeV4Y5ATiOk7AZhxTmEtFp3XPB1uaXHnPn6ogyudoQJqJf0wiK0tOY4ap3Kjul9U2yTOeCKJ9Dllyd7B20REdPzm5ubUa26t6vU3VZ+RE6Jcq8mHKHlunQKQOg8YKtdmVZ+tSNaLzYGc7w3eeE1tU5qX8+7+WNffwUjWt5lAHq875waAN66vibY75waAxbPy+vXaeq7uzruNs59KWdfjal1em3GiH2Q1HLZFO7bywVDuQ6AAoFR17jV4etw0yLkWeTgTJyIiIiIiIiKaYrw5REREREREREQ0xXhziIiIiIiIiIhoih1r5lChUECrtZOd43k5GT79LdGOIp0JUK3JdXXu+sc009uUqjOi3Y70WvmtobxXtt6T+zm3KNcxAkCzIdf0dbZ0RtLIWd/v5gBlJifTJ5LZRcO4r/qUQ3n9Bj393r4vj2+YyfyErZz1puVqxWnP6D6+vH7NWZmJ1O3qY4kzJ8Mp1LlPhUz/myAiouNlTQZb2skHGudk5MydaYr26Dv6903z7o/0mqxJyzmjkMzImr7VGak+1sr9lDxZt5JU5/85pRf1nDyA7lBuFxTk+5hMZxP4Ru44CPR1KITy+tmc6+n+uq4fybpf9PVYoejUUWP1e7edcYktyOub2Jy66xzeuK9zESrB8cdWEhHR3rJM15h+T2bZ5M2XrVPjwpLcj7G6DgFyP42yzpRFJPd7Zn5BtL95YVVt8sCSzDpsNnU+XntT1snhHnNuQM+7hyM9Z3VzhyvFnHsWXfneYShropvzC+is39jqazVwsn6HPTkuqTZ0/mDZOT6V8wsA/q73Mjmhw9v4zSEiIiIiIiIioinGm0NERERERERERFOMN4eIiIiIiIiIiKYYbw4REREREREREU2xY00TtNaKgKx+v6P6pE5gshuMBQBhca9wLB3CVHfDsSK931OtedEexTIAqrfVVduU6zLQsoCS6tMfyeOtluSxzM/qwOe6lSGTV9bWVJ9kLPdT8MqqzziR1yZ0AquqM/p41zfXRXtpqaX6BGUnmMuTYV7Fig66Mk7oVl4AWDzOCTEjIqJjZTwgKO/UrnFOwHNiZFjzuVP6900Pn3bCmrdknXrhZVlvAOCyMzbo93W9rpdkDbId2ccaOZYAgDCQIY6tUlP1qRbksGjQlnU/KOUMmwJZt4q+vg7Gc2pizoMoCqFb02U7LOj6WMjk8Qy7keqTJvK8ewM5Rqq29bHMLcj9lmo6CDQ0OaHaRER04tZWdW1NUlmHgpIONu60ZQ2JR/KBECVdClCvy3rR622pPuFYvne1IOe5taJ+SFF3U44Fyo2cBxlBjin6Q1mXaiVdNxdbs6LdsHq/b67IgOwk0vsJnAdhuHV9mOpxyGZvQ7QrNf3elZo8vorfEO2mc78CALodGY49znLuWYQ7D9YyRn/2N/GbQ0REREREREREU4w3h4iIiIiIiIiIptieN4eMMZ8wxqwYY57f9VrLGPMFY8wr2/+dvdM+iIiI6OixZhMREU0+1muaRPvJHPokgH8J4Dd2vfZRAH9qrf0VY8xHt9u/sNeOkiTF+trOWjt37SOg1z92O3r9fDySOQfu+sdaTZ9Wv98WbXftIwBUCnLt4BMPPCDar199WR9LKtc2prG+39ZP5JrDrdhZ31/Q6/4aNXksi039s+HNq5uibaGvVdHJR3DjmdZX5NpHABgnct3ixoZeM1mtyzWeblZCqiMMkBXkNmFJ5x1FA50XRURE+/ZJHELN9oxByd8prqnVQQN9Z437Y41Q9Xn7I7KOJm/IHITiaEVtUx/LuvquB3QuXyuUta3Tl8eynlPjh0NZy84t1FWfZlHWpe9ckev248TJ2wMwqsoaHoR6HFAKnHFJoIukl8nXygV5zcu+Pl44dXVg9DjAK8hrYcZyv92uznSaacnPMop1RmA76unjISKi/fokDmmO7ZrLyaXpD2V+UJTqn+uliqyBmRMt1x/p2hWNZW2t1fV4oe7ME0c9OS+f83T2Tr8vj9edcwN63t1z5tyhO+cGgLHcplnX731qRm538YqeL+fNu3eruPm8AJJE1lsv0OfU2ZDvderUnOzg6czmekte33FUU33GvZ3sSIvbZwbu+c0ha+2XALhX5IMAPrX9508B+NBe+yEiIqKjxZpNREQ0+VivaRLda+bQkrX22vafrwNYOqTjISIiosPFmk1ERDT5WK/pRB34UfbWWmuM0d/f3maMeRrA0wBQDPmYciIiopNyp5q9u16XK3xeBRER0Um5mzk20WG515tDy8aY09baa8aY0wB0aMA2a+0zAJ4BgJlmxbZmd9bN9Ucj1X+cDkW7WNa5NHutf3TXPgJAtSbXz9dyblSN+s4avk25FvPaBb3ecMXK1/o6cgHDopOj5Kx/7Dv5QgAQpXJNYjrWmQBxKtcyhkX9cXrO+L69Js9xnHOtWvMy36Hf7qs+A2cdqB/Kc3SzjgAAgTyYRlmv8QT08RAR0YHsq2aLej0bWJPs/MweDnQNmi3IGnT+9KLqU6k2RLvVlHX14UW9Lv6dTVn3v++dZ1Sfmiff++qGzC9YzsnRCYysS+/5nodVny0nu+jPvvqSaH/1oh4HXO/IcUs/J4YgHsn3nn9Y17+wKOcAiZO91B/oHfsFWVet1eft1tXQqcVJrOcena58r3qlrPoYFSuhx3RERHRX7mmO7d5EGgx1npAbv+MHOhuoWpY/+4tOnbeJrgVRX9bAzY6uBV5LjgUuvXlVtB89K/MJAeDqqzKjcNmuqz495xTcOXcn1jWxV5P1N0r13DNx5t15eYOhM9ctOfcAoljX7CSVr125rMcUtaY8qSiW45t0pO9hOLcNkFp9b8Fg92d3+18A3uuvBj8P4CPbf/4IgM/d436IiIjoaLFmExERTT7WazpR+3mU/W8B+AsAbzfGXDbG/BSAXwHwfmPMKwD+1nabiIiIThBrNhER0eRjvaZJtOeyMmvth2/zV3/zkI+FiIiIDoA1m4iIaPKxXtMkYuIkEREREREREdEUO/DTyu5GlmUYjHYCspJU9/EDmeZULY1Vn7AgD9smMrxyPNBBWFtOuKI3W1d9Ll++Lvfbke99amFWbdPvbop2lumTGvWcQCorQyZ9N8EKwNgJ/4yGQ9XHT5wQSS8nZNu5fGnkhGcFOvB72HcCvlMdVlkI5WvG+dyKZX19fU+ek7U6qKuQE+hNRETHy1qLeFeQY+qEIwPA4qKsiX7OAySiVG5XDWXQ4oOndK2oOGGMjz6gn+TrO8OXUmtOtGd6OmCy6NTe73rHo6pPClnbAqeWJaEMqAaA0bcvymOJ9XXYuC7DQa3ugplFWQCTWBbwRlkXyEYgr0Mc6QdIeEaedxjIc6zNyKDQG+R7t7d0uGlRZ5kSEdEE6A176rX+UNYCkzPnqhRl8LJfkXPLUqi/V9I65wQ8x1t6x5mc883PyCL4yguvqk1OL7ZEu9/R4c1ZKueso65zD8DqsYtfcgKfcx64EQ1kzVNzbgCI5bUZOnPuTj/nwVvOg6Dmcu4t9LbkZ9d3Ar8LzkOgAKBYdgKzA/05NXc9CMp4eh838ZtDRERERERERERTjDeHiIiIiIiIiIimGG8OERERERERERFNsWPOHErRH+6shx+M9DpA4yyZKztrHwHAK995/ePsmYraZpy0nYPReTdzTs5BqyazBh5Z1OsCN7fkOsVCVS/gjApyneIYcn3kzExTbbPgvFe9pjMBuh15Di9duqj6vLmyKtpeWV6rUklfX+tEF0WpPqdZZ61o5uQnpJ7Oe/CNvA6Zp9dvBiXeryQiOmme56Gya336qN9Rfd758HnRnsnZTxjIGnP2lMwPSn2dORSUy6L9wNm3qT59Z3G/LcrxRKGoa1Dm5OiMfD1WmFuQ2UWPZ/L437iyrrZ5/aVLoj1T12OFsCiL5PqWzk6IarLWBlU5JqnUZa4DAFSczKHZmbLq4zthfu1uV7T7fZ1TVEhkLS6Her/lojs2WFN9iIjo+M20dEXuXXXrTt6cS9aqrU0nby7V+XPeOblNvaFvL1gna2ccy5r9jrPzaptHT8nMoY1NnQ3kzruj4M5zbgCYnZXXZnGppfo06nJu3mnr/KAXL7wh2heXV0R7c6Tn2CWnlg56+vjcrN9C5ub86sA/N+u34OlrJbJ+c7KYbuJMnIiIiIiIiIhoivHmEBERERERERHRFOPNISIiIiIiIiKiKcabQ0REREREREREU+xYA6n9go/m7E7AU//6Zk4v936VDl1qbw1lO5PhWN4ZJx0ZQK0uT9WOdVDTOJHhTJWaDH+0qQ6jSpyArUbJV33ecXZBtIs1eSynzp9V2yycka/VGzpYzDincGn1QdXn8qoMiIzkpUO1qkMmjS+Dryolo/pUSjJAay2Sn8EXv/Zttc03XnhNtMNZHQDm5YSTEhHR8TIw8M1OrZrPeXDC+/7zvy7a/vqy6rN1RT4UYX5uUb5PTYdQDjI5DqgtnlF9ZnxZl6obMlS5P9I1PnNqW7OVU4OcgOeZuqyR51q6Zj7YkmMOz4xVn6QozymL9EMmvESOH8olOf5pVnQgNWJZe4Mg57wTOU5JIjnWGVsdiGkK8jqUSvq9BzlB1kREdPJGsZ6zwsi66T6s4MZrsh4UPFm7jK2pbbJE1qos0/sdOsHQm3FPtB9r5TwgyZl3J5GurU1n3v1d5+UYo1jXtzrOPCgfprF49rzq02jKB0u4c24AuLDysGhfWpbjnX/1m3+stimX5Xm6D4ECgJHzIKjWrBx3uA+BAvSDoNyHQAHOg6D01P4WfnOIiIiIiIiIiGiK8eYQEREREREREdEU2/PmkDHmE8aYFWPM87te+8fGmCvGmK9v/+9HjvYwiYiIaC+s2URERJOP9Zom0X4yhz4J4F8C+A3n9Y9Za//53bxZZi2iONp5wegFb+76R7+QqT57rX/MEr3W0V3/OIJeY78Vy/Xz0dUV0b7krNsHgMxZ0pck+n7bwpzcbmFBZjecWdJ5CkFZ5hEYTy8wNM45LFZ0hsGpR+SaybGzXHM40mtSBz25DnSxrNeXFkxXtE/Py/d56O++Q23zmeBPRPsrr76m+oycNahERHRXPolDqNlplqHd26kPiy1dXxpzMrNnqaUz417uykwcvyDrfq2gs2z6PVmLe8O26rO4IN97cUnuZzzU2QSZL8cBpZrOD4J16rwTe7g0q3MQv/ttp0X74uWu6rOVyMACb6hrbxbILIJRRV6rtKnHQyVnm3JORqD72iCMRDvLdOhB4DnHMtDjn3gcqdeIiGjfPolDmmO7er2heq3ekDU6ivVceGNDblf25K2CuZw636jLelEK9e0F48s6sxzIOv+tyzqz8IIz73bn3ICedy/Oy20WF2iXuzgAACAASURBVHVm77lT50Q7qOhMRXfe7c65AeCUs92ZR+W4JPoxfbw1J+vXFPRJuVm/1bJ879WRHFcBwBee/aZof+1br6g+4dzcrT+nqT6fm/b85pC19ksANvbqR0RERCeLNZuIiGjysV7TJDpI5tDPGGO+uf2VuNnbdTLGPG2Mec4Y81w8vv1dKiIiIjoye9bs3fV6PNbfUiEiIqIjd9dz7OM8OHpru9ebQ78G4G0AngRwDcC/uF1Ha+0z1tqnrLVPBWHO89qIiIjoKO2rZu+u12HI51UQEREds3uaYx/XwdFb334yhxRr7a2FgcaYXwfw7/azXZZl6PV31jLW6jrLJorlbys3N/WayZKz/rE1K/dTr8m1j4Be/2h8PfBdCeQavmtbTkZAV7YBYGlGrknc6utvR11akfkDs0tyTWKa6ptmoZG5BmmsjzcayGtjMp215IdOHkFd7qcX6cyAjY68DoWcL3yVId97cE2uFX3bu75LbfORH/07ov3qxz+t+qxu6qwGIiK6d/dSszMLRLvK8Vpbf/P913/3/xXtf/B3P6D6LD7+kGj7fVlzKlbnFyROSfStXpM/6Mi8gqJT/oynC1etKscKNtDfjkqcmljw5X4aZV2LH1ySeUydLZ0HsLUpM4Yem9XDr25BvtaJ5XkPIp3JZwvyYnW7OmtpFDvXvCG3cTMlAKAfyfPudvQ5zc/nZDYREdE9u9c5tqtc0fl4BWdO2NvU2XeJk0MUGVnzhiNdY4YjWav8nBwd38nHK9Vl0b66oud/XkfOu0/N6vzdzZ483ovLHdFunZ6DK3Hm3e6cG9Dz7lFf34/wnHm37wxE3vv2t6tt3Kzfflef96mKHBcVjDyns07mIgA88mNPiPZvBH+o+vz5yzs5RPYOXw6/p18NGmN2py/+GIDnb9eXiIiITg5rNhER0eRjvaaTtuc3h4wxvwXgfQDmjTGXAfwSgPcZY54EYAFcAPAPj/AYiYiIaB9Ys4mIiCYf6zVNoj1vDllrP5zz8seP4FiIiIjoAFiziYiIJh/rNU0iJk4SEREREREREU2xewqkvlee54mArEKgg6P7TuCiG4wFAGMnHGvkhGONopwgLCccyw90kGLJCbJOBnKbLNbB0bGV4VODsVF9XnzjumifPn9KtLs6Expw8r7GkQ7C2thoi7aX6veulGLRbs5WRLtWlkGaAGDsqmj3BjqIMizKa9PrynDQC6+9rrbJWouiPRroILRGVYeNERHR8Sr4PmaaO6GIWdpRff7j154V7WG8pfq8/699r2gvlGQN6g91HRiksr7YNV3/ek44ZNEp6Q8sLahtHqrJkEebxapPfyDr6sr1y6LdHupQ6IozdliaywkCLcj0x4WFU6rP9aE8nle6a6IdQF8H48n9ejlPkBj2nWvsy8+g4KZ5A0gTZ5ucUPBSwHpNRDSJKlX9c73jzNV8X6cSF6tyruuncs7tFfR+Y2d+bKHn2J2BfO/hSLa9mt6vO+9259wA0Hfm3c+/dk20zzx4Rm2j5t06Yxvjkay36+t6fOPOu6vOnHvxrH7ghvsgqPV2X/Vxy3gFch7evyLPEQAe/z451vof/usfVX1e/rVP7ryHf/sHQPGbQ0REREREREREU4w3h4iIiIiIiIiIphhvDhERERERERERTbFjzhwyKFd21uZ3ezrLxl3/WKzonB8/u/P6R3ftIwBYyLXx3ZwcneFIvpY5OUVbY70u0ItmRbtQ1Gvw2z25vvDq5sj5e525UK0not3Z3FB93rx0RR4L9FrMell+xIO2vHaVkt6mvboi2msjnXNg52VmQWrkNX/xlUtqmxXI1zbaOsNitqXXZxIR0TEzgLdrOX2tqfPpvJr8uX8x52f6v/mjfy+3ccrdxqauLyVf5hWYVOcTDoeyrlacY3lwSWbcAcA7H3pYtBtNXa87XSdzaFnW3s1NnTsQQr530ddjEDfXx/j6vfvOmKjoZCNaT+dDDIdyXFKtzKg+p840RXs0loEGvYHOUTJw3ktHDmFrQ18LIiI6ecOorV7LnJ/j5Zyc16wg607PmbNu5WTkpIms0WHO3HLg1KpsLGu4O+cGgE0nh9gbtVSfQkke71ZXHu/lDT3G2OrK19w5NwC0N9ZF++KFN1Ufd97dqMjrMNOqqm1qZVmPjV1WfXp9ea2Kbs5vR38Gr7/yqminc0uqz2hXVqPN9HjiJn5ziIiIiIiIiIhoivHmEBERERERERHRFOPNISIiIiIiIiKiKcabQ0REREREREREU+xYA6mzLMUo2gmsdIOxAKBUkeFYWSEntHFLhli1OzLEMU30abnhWIOhDqTOYrnfYlluU2rqUMyVS5uiHRfLqs/IOdFXrsmQqwedECkAqHuxPBYY1ae3LoOjI6Pv9SVVecxmLIMyN6BDuF564zXRHnbGqo+fLoj2zJwMK3U/EwB4eVNeqzTnnAYjHbJFRETHy2ZAPNwJLMzKOmQ5trLmJJmuvZsbMhwydh7AkDjhyABQ8mXttbHqgngswxSzsqy9L1zTYcnfuvCcaDfqugYVK/JhCz0ny3J5Q9YxAIidIOlWTth0PZXXr9rT1+raijxm05TXYW5eP7Bh0Jfjlo2erqHFqrw2hUBe83I15zoU5XvZWPcJ1T8JHaxJRETHLwz1z+ySUye7Az2/29ySNdrGRdEuBnquGRRlnzjWc8vQueXQco6lE+SMBWZkDbx+QT+caRzJmu3OuV+6sqa2efg7L4u2O+cGgJIzR+2u6frmzruTSM65r7yur1XVubewtaL3uzqUAw+7IM8xMXo89vxLF0R7GRdUn7WtnZDyJNXX+yZ+c4iIiIiIiIiIaIrx5hARERERERER0RTb8+aQMea8MeaLxpgXjDHfNsb87PbrLWPMF4wxr2z/d/boD5eIiIjysF4TERHdH1izaRLtJ3MoAfDz1tqvGWPqAL5qjPkCgP8WwJ9aa3/FGPNRAB8F8At32pExQLBrDWSxrPN5es76x632SPXZa/2ju/YR0OsfQ+j1erMleTzGWa8ZLOnMIeNk5AwGkerTjeR7P//am6JdGPf08Q7la00nBwEAXnrjmtzG6jWeizX5EUezMhuol+l1lhdX5DlFHf0ZPPpAU7SXfPkZpCN9HVbb8pz8IFR9giAniIqIiPbj0Oq1zYBkVzk2RtfVvlu74o7q4xtZY2xR1lXf07kIFafP+qreb1iS9bhck7VjpKMUkDq5P5WGHoMUQnmebTc7IacWWyd3YBDpOuY5u+l0dHbCY088fseNxp7OUcoaMt/owkZb9emPZLaA8ZzxjyfzmwAgDJ0MRl+fd6Wss5WIiGjfDq1mu8ZRV70WOGW8Udc/19sbsl70+7I+FIOcubCRc81SzjwcodzPMJJzy2ZORlJw2snN1dNRDPryxY4z5/7GKxfVNoWxvDbxUF+rmWpVtF987Yrq4867l+ryOsxV9L2GdSfr98XXXlF9Bm1Zf/10SbRn5+UcHAC22jL78MWNddVnd9avzcn9vWnPbw5Za69Za7+2/ecugBcBnAXwQQCf2u72KQAf2mtfREREdDRYr4mIiO4PrNk0ie7qaWXGmIcAvBvAVwAsWWtvfnXlOoCl22zzNICnAaBUYsQRERHRUTt4vT7Wh5kSERFNrYPWbKLDsu+7NcaYGoDfAfBz1lrxHW9rrQWQux7IWvuMtfYpa+1TQcibQ0REREfpMOp1qJ9TTkRERIfsMGr2MRwmTYl93a0xxgS48Y/209ba391+edkYc3r7708DWDmaQyQiIqL9YL0mIiK6P7Bm06TZ83vjxhgD4OMAXrTW/uquv/o8gI8A+JXt/35ur31ZmyGOdgIsCzl5VXUnHKuzmao+AxWOJU/DDcYCgGLRCT8OdQDjKJIBUMOhDHfKcsKbZhdloGWvo0OhYyezszeQ4VlfeUUGSwPAZl+GeNZyAsBeurwm2uWS7tMK5DHXq/L6bo718V5YlsFcCyX9G+TNzlC0l/pymyvXV9U2w0S+V6mRE+zp6yBrIiLa22HW6xu/qNz5ZWUy1g8vqBRlILFf0nV1ZlbW3iSSNb3XkXUWAHrtTdFuzldVn6IzgEgzWTuyRNe2wNmmXKqrPrMN+V5FXyZb18p6fLGxJV9r5AxuTrljG+dhFgBw+tyCaI978tr0Ex3MXWrK+tyb0yHRXSdr031exGCgUz7DQO6n19OBnaOhfpgGERHtz+HWbKlZa6jX0oKsF+urOfV3S9boWjgj2qfm9H6LNTkn7CT6XtZ47BSeTI4XkrEeP7haS/ohEt228+AGd87d1/Xtz1+6KtobPT2+qYdyTv3iJT2vdefdH/r+h0X7ymV9HdwHQb1xXdfRkfMwrscfcj4DX3+3Jx3KbVa29H79XQ/cMEaPQW7aT6jA3wDw9wF8yxjz9e3XfhE3/sF+1hjzUwAuAviJfeyLiIiIjgbrNRER0f2BNZsmzp43h6y1XwZu+7yzv3m4h0NERET3gvWaiIjo/sCaTZOICdFERERERERERFPsWJ9VW/A9LNR31vNHVt8sTT1nfb+OBEC/7WYLyIwAz+rsneFYrodMPL3WLnbWAcJzsnbGOv8oieVax4Kv83mqoZO5YGTo/DjS27y+Js9xvq4zDJKyzARYj3WY/UYsP+LBlsws6EZ6nWW14uQn5GQOLW/J6+lbmX90uauPt7IoP5dBpvMTYnO7G+hERHRcjAE8fycDIMrJyCmV5O+XgtqM6hMWnZ/pJVlHi0FTbRPH66I932qpPlurMgPHKauolnQN8gqytl3f2lB9AucpbW79RqLr4djJcfADnZ0QzMprlXb07+aev3BBtB85/aBoh0V9HcKiPPE03VR9KhWZ01CuyuMNBnLcBQChc60qDZ1lVK6411jnJxIR0fEb9XSGa1itifZMU+f59Z28G5PIGlOu6do6zrpOW8+Xo5GcL/vuF6asnsMmI1mHkkj3iZ2sopIzGIgLumYXjKxn7Uif0xvttmiPc7IEB7Gc137jOzKX6ItjXRNfvybnvotlfXw//oMPifbplsws/IP/+FW1zdcTWcejhv5sa4WdfxOen/sAvBt/d9u/ISIiIiIiIiKitzzeHCIiIiIiIiIimmK8OURERERERERENMWONXPIZkA82lnjNopz1rlX5Rq5Zs6auUFjj/WQ1bz1kD3RjvPWQ0Z7rYfU99JsJt87S3XWgO/m6ATysvtFvZa/vyrzHRqqB7BwdlG0R/qtUfBl1sDq6nXRfmBWZ0Q0Z+TxpiOdy7Dck5lD8Uiuu7yyrI/lVFOeZ+jpz7831hlIRER0vIzxUAx36kepqNenDyNZV21OZlzoyxre3pD5dEj1evtWfV60e5s672g8krUirMkaFGcDtU21KI9lHOlxwJvLK6LdDOU2jVCPSaplOTYYJEPVB0VZa+uzuqpfWpFZS1fXZH7B7ILOUxwP5XjIIlR9kkSOOTJnbGM8PRQMnKylWkVnQ6WZruFERHTyalU9t4Tn1LyceWOlLOtD6Mu8G2v0RlEka0G5UlF9CkVZ60d9p056hzXHlnXSL8p5MAD0V+TYRVc3YOn8KdEe7mOO/WcvvCTa3VFOrm9V1ttmTq7v9U05filY+eaXOvo+R3XJzfVtqz5xunOtspyMp5v4zSEiIiIiIiIioinGm0NERERERERERFOMN4eIiIiIiIiIiKYYbw4REREREREREU2xYw2kBix2p1/VcoKj9xOWVS7dfVjWOJKhUKWKDqjyQxkKFQ1kWJZxA6oBJLHcbxzrPlnmBDw7YdhppkOhxqncb2+kwzWDTIZPjaH3kzihnMbI/bbqOrDMWhks1kn09VzuO5+Tkz02MjIkEwC2rsv9hPM11cek+jyJiOh4WWuR7HpAQOrr0MTQk/XDZjp8cXn5TdHudzqiXS7oWtyozIr2bK2l+sRDGRydprImVat5wcxO/WvNqT6jnqx/nhOYXfB0KHS5JGtblDMOaLfleddLevxzfkYecyWU+20U9e/zLq51Rdv39H57A7mfcRaJdnNWjwNqVVnUBwMdCt7rddRrRER08spFXYdid86aJqpPKZQ1uRjK+tDt63maO0tMxzlhx5msXyZzxxR6rpk4Dyka72uOnTjtnABtZ47dHebNsWU9HucdnzN/r83LB0081JJjGQCYmXWOd7iu+lzrOg99GspjuSyfLQUAOD0jP7e8hz51xzuv2Zz7Kzfxm0NERERERERERFOMN4eIiIiIiIiIiKbYnjeHjDHnjTFfNMa8YIz5tjHmZ7df/8fGmCvGmK9v/+9Hjv5wiYiIKA/rNRER0f2BNZsm0X4yhxIAP2+t/Zoxpg7gq8aYL2z/3cestf98v29mjEGhsHM/Kgxz1kM6mQBmH+shw0Cuse85WUHAYa2H1DxPblMq6/X+Sey8l5GXfRQ7+T0AgoLsUwx0fkLROe/usKv6JInMFoCVxxLHek1i37l+Pd1FXfOoIPdbXdTn1NuQx2LWI9UnK/PLbERE9+jQ6jWshU13Vc5UZ+1USrIWm7IuFqWSzCuohbJWJCNdiwMj60dBDxVgnHo9drIJglAfr5s9OOjptf6nGjIj4MFT50R7q6fz9LJUnnelVFF9qmFdtBs52UAPPyzfOx3L67AxWFXbuLESzbJ+bxPL8UTsZBHWq7ruDobyPDsdncng+TkfDBER7dfh1WzHqKun+AVnbolU5wQGTq7ewKl5650NtU1NlrfcmwupU6Njp74FoZ5ze76sTeVKzhzbnc87c+zhPubYpVDPsUtqjq0z9uLYmdcaORaYa+yd69vOyfW1PefeR1U2hzm5vptXnVzfxZxc32Snjht7+4zfPW8OWWuvAbi2/eeuMeZFAGf32o6IiIiOD+s1ERHR/YE1mybRXX1NwxjzEIB3A/jK9ks/Y4z5pjHmE8YYHcl9Y5unjTHPGWOei8Z3iMYmIiKiQ3HQej1mvSYiIjoWB63Zx3SYNAX2fXPIGFMD8DsAfs5a2wHwawDeBuBJ3Ljr+S/ytrPWPmOtfcpa+1Qx5JIhIiKio3QY9TpkvSYiIjpyh1Gzj+1g6S1vX6M/Y0yAG/9oP22t/V0AsNYuW2tTa20G4NcBvOfoDpOIiIj2wnpNRER0f2DNpkmzZ+aQMcYA+DiAF621v7rr9dPbayUB4McAPL/nu1kPyBq3mlFPB2H5+wjLKnhO2FRfBkJtdDfVNlUnl+lewrI8s3f4ohtQDQDGCdf0fBm6Vcy5R+eFMgirnhNwGRi5XTLU18rzZbBYUJT78UMdluWN5fUs+TnLCzIZANYdyPCswqy+wqOKvH4m0CFh83NugNaKfm8iIlIOs14bYxAUdupHlurg6NFIBiuaTD9AolaTP9OrDZlc2c8JVswG8rX+UNf0wVCGKYYlWTPHkQ63NE4I9OlZ/U397z73gGjPlOXxvnr5G2qbtOiEYRf0e7d7PdHejHR4dzQvA76vXr8o2oWaHoMEgXytVtLBmiaRr42cB3/0+/r6Zk6oZyHQNT2J9UMliIhofw51ju0IsqZ6reA+eGmsH2SURbL+1pyg6Nq8no/Cef6DzXlYQeDMvMu+nH/2ch6q5DqqOXajVFV93Dl2PNh7jp25D30a6zrfG8ixSy+njBadubn70Kfakp4/d52HPHmrOQ99quyck71DcsB+nlb2NwD8fQDfMsZ8ffu1XwTwYWPMkwAsgAsA/uE+9kVERERHg/WaiIjo/sCaTRNnP08r+zKAvK/M/P7hHw4RERHdC9ZrIiKi+wNrNk0iJk4SEREREREREU2x/SwrOzTWGiTDnfV5xaCs+rjrIUfjnupjI7mOruqsh6zO6f26Z5q3HrIAuZ+SL9ckmpybu51+x+mj1xcGodxuFMl1i6nVWQ6eL9cTFnM+KfdhMo1yoPrETk7EOHHWIPp6TWJ9Vr53Lee8bUfu13iyz9ZAXwfrrAOtVHQ2QmfUV68REdHxy3at5Ve1A0A2lnVgfqmu+sDKn/uDvqx/mV7Gj8Q4fQK9ON6E8rVOvy3axUTn6TVmZAZDWNdjhbAs+4ximb8wiPWYJAxlLQsCXdsGQ5nHNBrrc1rurot2UpDvXQp01kN/KGvteLSu+nhGnmeUym2sr8cOw2go2mGhqPqEJmesRUREJ65R1nWoVJY/s/Py8ZplmYnTmpE/+9OxzrsxYUO0u6meN/bbsnY2azOifeX6NbjaTl3PnWMX5XsNR4czxy46c+xmJWeOnch9J0WZXeQX9TjEHzt13dfXE5n8XDrOuKkwpw/YDp1rHur9Ls7vjNGCQlv9/U385hARERERERER0RTjzSEiIiIiIiIioinGm0NERERERERERFPsWDOHPACVXe9YyVsPWZLr8/LWQzac9ZCzzf2sh5RZCL289ZAdmXfTrMrsgUFfrsEHAMQyRyC2I9XFOnk8QUGeY2+ktzEFed8uKOiPqlmT51RtVlWfKyur8oVIXhvf6LWYobP4srulr2fRyrWXaUGuhxx0dD5FxclwQpaoPoNIryclIqJjZgBvV/kteLpmjpwcHWt1rVhbk+vaN1dlu5CTaTe3JGtvpVJTfU456+k7XblfL2e/5VDWu0uX3lB9wkhmMjxy/rRonzl1Rm0zGndFu1bROQNJJPMWhj1d/6KRrKueJ2t8IWcc4IdyP4VMfwZpLMdM8OR1sDm/J/QyZ9wS6LHYTH3WeeV11YeIiI5fs6LnU7OzMreu6OvsO9936lfm7Kega0xYkHO+INX7LRfd+aesibNOBhEAIJZzy7w5drbHHLs71Nt4gTPHDnLm2HWZo1Sd0eOQy8vLor3ZlTnEubm+LTfXV9df275zru9mX+/XOuODak6ub3u0c81Tqz+jm/jNISIiIiIiIiKiKcabQ0REREREREREU4w3h4iIiIiIiIiIphhvDhERERERERERTbFjDaQu+MBcfSeIKQx1WNbMjAyDzAvL8u4pLEv2yQvLKqmwLBlQPYYT6ghg3gnDNjmBkamVwVKRzNdCs+IENQMYpPK9w5zrUDByR826Dssaj2Sg5fVVuY0Z5wRRQoZYeWMdrlkO5HsNYxnWPVuVnyMAeLEMtKwGgeqTIlavERHR8fIMUAp3fmanqa5tkZWhiNeuXld94rEMg6zX5IMTZhtzahvfl/Uj1tmL6LQ3RLs1J8MsazlhjDaW44B+oB/IkHiyLm2OZOBzo6pDM5OxDNbMEv3winIga3jP0ye1uiKvleeMJ7yKHttkRm5TrenaOxrI7YaQ55QOdN0NU3n9fE8HUmexPh4iIjp573yktWefkq9/rtdqMoj5yptvina9oeesSwuyrqeZnrNudOSDG1JP9ul09Rx7YUbOP00hZ964xxx7pqrnsINU1uy8ew2BM8eeaeTNseW16key9hdyH/okz6GzqR9OUXIe+pS4D31q5z30yXkh0/P7/mhnu7zP6CZ+c4iIiIiIiIiIaIrx5hARERERERER0RTb8+aQMaZkjPkrY8w3jDHfNsb8k+3XHzbGfMUY86ox5reNMfo73ERERHRsWLOJiIgmH+s1TaL9ZA5FAH7YWtszxgQAvmyM+QMA/wjAx6y1nzHG/GsAPwXg1+60o1LRx9sf3lkDGQR7/1sv5qyHrFZljs61K5dFu1bX6yEX5yuinbfWbrMr1yC66yHblZw1iU4+QWO2ofpETs5BnMp7coWCXg/5xncuinbJ1+sLH3pIZgt4Bb22sdmU+QiVktxPYPQ5tWbkOazkZCNUQ/nZmYIR7cb8GbXN699ZFe3ZGf05BYlee0lERPt2KDXbGIOCv1Or4rH+2TwaOhkBOSX9zJl50Q6cmh56ug70ezLLZrPdVX3SVB7P+obMIGpv6eOtBHLIE4azqs/K2rrcT1++9zsePKe2mclktsNguKX6hEV5cZZO6+wEP5Dn3R7I/ILNvjxHAKiW5XhilFNCPV9e43JJHstwoDOSfMiaHo91RmQ/Z/xARET7dmhzbNd/97/8B/Xac5/970U7ycmNS6z8uf7kk0+I9qins4EMZH2Yaep5LSDnqHEi3+eH3itrDgD83h//uWgHnh5kNOdkFlA0lnPWcaq/B1P43lOi/doLb6g+fiLz/M60dJ7fuUU5hnhiLNt/8uVX1TaLraZoz5TPqj6dsaz1zYK8h/GgvtWAbiaPN9MfE87P7FyrF5y8wt32/OaQveHmXZNg+38WwA8D+Lfbr38KwIf22hcREREdHdZsIiKiycd6TZNoX5lDxhjfGPN1ACsAvgDgNQBb1tqbv6O6DEDf+rqx7dPGmOeMMc/1BvxWCBER0VG615q9u16P8r6CQkRERIfmsObYx3O0NA32dXPIWptaa58EcA7AewC8Y79vYK19xlr7lLX2qVplP6vYiIiI6F7da83eXa9LJdZrIiKio3RYc+wjO0CaOnf1tDJr7RaALwL4fgAzxpibo8dzAK4c8rERERHRPWLNJiIimnys1zQp9vzVoDFmAUBsrd0yxpQBvB/AP8ONf8A/DuAzAD4C4HN77atcKuG7n3h8580DHciYJjIcyw3GAoAwlKFQjz/ygDxm6ODEZsMNx9LhzW44VmZlOFaUE8iJTO6nVNXnNE5jZz/yfXxPh26//eyM00d/VK15mUjVbvdVn82uDOZ66Ly8IV3N+e2w51yaF7+jr1W5JD+D2ZYMBMuMDjmr+bLP0kJT9RlAHu9vfu4PVR8iIsp3eDXbAtnOz/Ew0L9LmmnIh0OUckIoT52SP/f73Y5ob61sqm1W12QtKwQ6tNp3HoLgGSfM0tfBlYNU1qWS0ec0Gsn3tp6s+1dXrqttMicIEkbX1fFAvnfg67FCzQmZzIpym85I7zfN5GuFTId6Rk6YdGTlmMMv6DFIFstxS+brsVg76qjXiIhofw5zjr0fT/3E/3UYuzk2X/6N/0a+kOXMR2uylkbJnefcgJ53P3FeP5zCnXfP5cxZt7bkg6w2nDn3ow/I8Q8AhM6DHOZm9X6XPTmmUA+BCnSdby7Ih2W8G3vsWwAAIABJREFU+u1l1ac1uzNGCwr6ARc37ed746cBfMoY4+PGN40+a639d8aYFwB8xhjzywD+E4CP72NfREREdHRYs4mIiCYf6zVNnD1vDllrvwng3Tmvv44bayOJiIhoArBmExERTT7Wa5pEd5U5REREREREREREby3GWr1+78jezJhVABcBzANYO7Y3Pjge79G60/E+aK1dOM6DISKadqzXx+atdLys10REJ4A1+9i8VY73tvX6WG8O3XpTY567nx67x+M9Wvfb8RIRTYv77eczj/do3W/HS0Q0Te63n9E83qN1L8fLZWVERERERERERFOMN4eIiIiIiIiIiKbYSd0ceuaE3vde8XiP1v12vERE0+J++/nM4z1a99vxEhFNk/vtZzSP92jd9fGeSOYQERERERERERFNBi4rIyIiIiIiIiKaYrw5REREREREREQ0xY795pAx5gPGmJeMMa8aYz563O+/F2PMJ4wxK8aY53e91jLGfMEY88r2f2dP8hhvMsacN8Z80RjzgjHm28aYn91+fVKPt2SM+StjzDe2j/efbL/+sDHmK9v/Jn7bGBOe9LESEU071uvDxZpNRERHYdLrNXB/1exprtfHenPIGOMD+FcA/g6AJwB82BjzxHEewz58EsAHnNc+CuBPrbWPAfjT7fYkSAD8vLX2CQDvBfDT29dzUo83AvDD1tp3AXgSwAeMMe8F8M8AfMxa+yiATQA/dYLHSEQ09VivjwRrNhERHar7pF4D91fNntp6fdzfHHoPgFetta9ba8cAPgPgg8d8DHdkrf0SgA3n5Q8C+NT2nz8F4EPHelC3Ya29Zq392vafuwBeBHAWk3u81lrb224G2/+zAH4YwL/dfn1ijpeIaIqxXh8y1mwiIjoCE1+vgfurZk9zvT7um0NnAby5q315+7VJt2Stvbb95+sAlk7yYPIYYx4C8G4AX8EEH68xxjfGfB3ACoAvAHgNwJa1Ntnucr/8myAieitjvT5CrNlERHRI7td6DUxw/btp2uo1A6nvkrXW4saduIlhjKkB+B0AP2et7ez+u0k7Xmttaq19EsA53LjT/Y4TPiQiInoLmrT6dxNrNhERkTRp9Q+Yznp93DeHrgA4v6t9bvu1SbdsjDkNANv/XTnh47nFGBPgxj/aT1trf3f75Yk93pustVsAvgjg+wHMGGMK2391v/ybICJ6K2O9PgKs2UREdMju13oNTHD9m9Z6fdw3h54F8Nh2cnYI4CcBfP6Yj+FefB7AR7b//BEAnzvBY7nFGGMAfBzAi9baX931V5N6vAvGmJntP5cBvB831nB+EcCPb3ebmOMlIppirNeHjDWbiIiOwP1ar4HJrX9TW6/NjW9EHR9jzI8A+N8A+AA+Ya39X4/1APZgjPktAO8DMA9gGcAvAfh/AHwWwAMALgL4CWutG6h17IwxPwDgPwD4FoBs++VfxI01kZN4vN+LG2FYPm7cmPystfafGmMewY3wtBaA/wTg71lro5M7UiIiYr0+XKzZRER0FCa9XgP3V82e5np97DeHiIiIiIiIiIhocjCQmoiIiIiIiIhoivHmEBERERERERHRFOPNISIiIiIiIiKiKcabQ0REREREREREU4w3h4iIiIiIiIiIphhvDhERERERERERTTHeHCIiIiIiIiIimmK8OURERERERERENMV4c4iIiIiIiIiIaIrx5hARERERERER0RQ70M0hY8wHjDEvGWNeNcZ89LAOioiIiA4XazYREdHkY72mk2Kstfe2oTE+gJcBvB/AZQDPAviwtfaF221Tr9fswlzrVjvLee80zUQ77/jiJHH6yG1Mzj0vY2Q7y/R+Pc/ZztyxCQDwfblNoaDf2/f22lHOOcbytSzLVB8L57WcA/Sc947jVO431u9tnIuV+97O5xKGBdEu+Po6uJ+TzTlv15Vr62vW2oU9OxIR0W3dbc1uNpt2cXFp1yv653WWOvUk/51Fy60d1uha4Xm+aBeM3rNbVuHJGpTEY7VNksjXgjBUfVLnnJLYGW9k8u8BoFiqyHaxpPrAutsluo9xrqczTklzNnE/FuNcOyDnmjvHkiR6x/E4kvvNeWv3RdZrIqKDu5c5dq1ata3W7K123twtc+fL7uQYefNGWR/SRO/33uaNgWi78+m8bfLJPlevrexjGwIAa21uaS/kvbhP7wHwqrX2dQAwxnwGwAcB3PYf7sJcC//0f/4fb7XHYz0g6XR6oj0a6wHe8tqqaI+dPqGvB3yekQOmwWCk+tTrVdE2nvwH5/v6Gs405TbzrbLqU60V5bF48v80mdHXYXVFDsyGOccbJQO530B1QbEqr8Xy1Y5o91ditY3v3CQbDAaqjztAPnt2VrTnWnKwDABxLM/BZvq93X+nv/DL/+ai6kRERHfrrmr24uIS/vf/4/+81U5T/fN60NsS7SjTQwrr/LImSeR+Yk/WUAAo1RryWIqR6lN06jMqLdFcu35FbbOxdkm0zzxwXvXZ2uyK9vrKsmhHfXnOAPDYE+8W7YceeUL1Qbwp29m66uIF8r37fXnenXU9BskyObYplvX1jJ2bYuOxrOmbK9fVNtfevCDaob7nBHdYyXpNRHQo7nqO3WrN4uf/0U/fag+HOfPGsXzND/QP9nJFzlmvX1sT7fa6nKcDgO+5c+y9541nzi6JdmtW1n0AiJ1f8mQ5v5xxbyD90i9/TPWhu3OQZWVnAby5q315+zXBGPO0MeY5Y8xznZ7+B0VERERHbs+avbtetzvtYz04IiIiAnAPc+xev39sB0dvbUceSG2tfcZa+5S19qlGrXbUb0dERET3YHe9bjaaJ304REREdBu7a3atqr81SnQvDrKs7AqA3d/JPrf92m1l1mIc7XxNutfVdzlHzp1Pd2kXADxwRn59PCzJpVM256vtxsg+xTDnq+wl+VU6dzlYra63aTbrol0u6/cOA7kf96vYI6PP8bGxfK2QsyowzZzlaDYv8UHup7Mlv+rXW9efgXv3eX1zQ/fpyaV9izPOVxNj/XXG/kBemzTTJxVFeukCEREd2D3V7JvSVNep3kD+vF5r6+VJdSeP5w/+8k3RfiV8WG3zoR86I9rf88Sjqs+X/up50f78c98U7VHO19ofqspzCJ59TvWZzeR2cy1Z9wc566veXJXLwUxpWfUJnF/FFdyMQwDGyLo525S/UHv8iQfVNq+9JpfKDYdD1cfNWkqdpX1uzhIAVKtyibxn9fL3KCfXiYiIDuyu63WtXsd/8b6/daut8m4BpKmb2bt3pk+nLetbe7Oj+vSdeePGhp43dntyafXcjKxvWaLrSX/g5O6lum660TJ0cAf55tCzAB4zxjxsbtx5+UkAnz+cwyIiIqJDxJpNREQ0+Viv6cTc8zeHrLWJMeZnAPwRAB/AJ6y13z60IyMiIqJDwZpNREQ0+Viv6SQdZFkZrLW/D+D3D+lYiIiI6IiwZhMREU0+1ms6KUceSE1ERERERERERJPrQN8culue56FY3gk5XFh6QPUpBfKQWjMV1WduYU60y3XZxwtlkCIAFArytWKo91soyODosBiqPlpOUvRenPyvZKiDM/2SDJc2pqj6IA1k090xgMQJjLROqGheAFin35Pb+Poe4mtvvCja3372/5PHMtThlXHqBHnmhKWNUwZSExGdNGst0mQnqDhO9AMP+pGsH8/9xZdVn0sXron2a1YGUNt3Pam2eWGrJNq//Q0dsvyHX5b7vW4WRPtDf12HN/+D75I189LHf1X1SX73/xbtcH5WbvODf1ttc+q/fK9oexVdr9XzF3JGX8/9xVXRrs/KYO4n3zOvthlG8uEQL732ouoT9+UYo+jJN0+SCK6Kk6Dt+zqI23iBeo2IiI5fpVLBu773e2+1PU8XGesUorxA6jiW87Ask7U/TfT8rtuT80aTN2987WXR/vpX/0K0o6GuQ4kzZzVG7zdvbEIHw28OERERERERERFNMd4cIiIiIiIiIiKaYrw5REREREREREQ0xY41c8haILG71juWZlWfrrN2sLOmM2jeWF8T7SRNRTsvBajgrJdPM71G0ffl5TBG7snLuZXmGbkeslLSa/Dr9ZpoLzoZBv2BzlP4Tr8q2sWqzkj6ngcbol0KcjIBrDxPv+BcnUBmOwCAV5avmaI+J7u+KdqvvNkW7aS9orZZXDot2guLDdWn0dLnQEREx8taizjeyRawOTVz3O+I9gvf1E/afeGli6I9/wPvFO1KQecX/OXXX5H7CPR7r1+VWTuPPvV20f7PFvR+sSLrUnDtTdWlZmU9bkPW4kGo6+FmV+YtbLxxXfUJQzm+sFZnDf77L31DtB96t8xNKp3S7/1Y6Zxon35UZ0j85Z/JB95E6+ui3ajofMXHH1oU7UpZjxWSQc41JiKiY9fpDfEnf/n8rXa5oueNjz8sc+zCIOc2QCZriOfkw5pA16HKrJzXFnLqZOjU3wuXZJ0cdLbUNktLS6K9sDin+sy0dBYfHQy/OURERET/P3t3FmRJdt/3/X8y71p1b21dvW+zYvYFQGMGCy2AIEGClASAYZohWKTgMBwjR5gRZJgPQvBFEkMOkw6J9AMtKkYGAkMHF8AkQcAQuIwGIAc72DMYzI7Zeqb3pfbtrpnHD13oqv/5n+6qrr1xv58IxPTJPifvuVmN+mfmveeXAAAA6GHcHAIAAAAAAOhh3BwCAAAAAADoYdwcAgAAAAAA6GFbGkjdzb1MzLevtP/uiWdsn25btcuRMOQk0dvabT0mjdzzqlR04GIeCdesBIGLeabDFrPMhmO3GvOq3R+ZbxhSffedN6m2H73djPl/XtaBYOU+G/z4zwf1ezq6y77vWlm/Txekanux4ZXS1aHQnTwzXSqHdAjmnXe9U7W/9dUvmjEHCmXVHhzZY/oUI8cPALC1vPfSarWutJPEPixgeiYIb55rmT77DuhAyU98+H7V/sZTf2/G/PC8rndJnz1VKeqyL7cPvU+1x9604dg/GNMB1HvOnjR9CsHbPJvrmjRdsuHN5YkJ1T538oLpUwvCQc+dt689PqEf7PDgrn2qvWvhrBlzINVjBu95r+lz5OBNqv36C8+q9ssvPWXGpLVBvSGx5wHjE/bBEwCArTc135T/79tLD3OoVOxDBD7SX1ft/aN106da1kUwDKSOXTf6oDzkLXsuMLxPP5Torrv1ucCTX/0bM6ZQ1PV2eMQGUhcjNRnrwzeHAAAAAAAAehg3hwAAAAAAAHrYupaVOefeFJFZEclEpOu9P7YRkwIAABuLmg0AwM5HvcZ22YjMoZ/03o+tpmOxWJQ9+w9eaZfHF2yfIHOoUrIZNN6HeTz6753T6yNFRJIga8e5SC5Rf1W1ux2dMdRu2vlWiv2qXUhtLkPX6/0887LOGni+a/OE3soOqHZ/dcj0+dK39Gvderhq+hzeq/sMV3S729GZESIi8x29eDTx9p/JaEn/DG69R68dfeoH3zBjWrl+n2nBrhMtlex7AABsmFXVbO+9dJfVpsTZOjUzPanbc7ZG7tqts+UGa7pgz55/3YxxclBvaNv99ld0Hs+ePl2T/FwQSiQiLqjhyfyM6SNBvkKnb0C1C/01M6TV1K/lIzl9eRDTMDdtX7sS1L9in677fd7mOLiifq1zuT3/8XuPqPYDd96m2necfsjud+a8an/rib82fc6cmTTbAAAbZtXX2O12R06dXsql6+uzteqJbzyn2kcP7zZ99u/VeXP1Pp0X22nbOtRs6+tcF1mYNBBk/77trntU+6nvf8+M6WThdaO9J1Aqlc02rA/LygAAAAAAAHrYem8OeRH5W+fcU865R2IdnHOPOOeOO+eOz8xEPqUDAABb4Zo1e3m9np2d3YbpAQAAuc5r7Hbw9Gxgrda7rOwnvPdnnHN7RORx59zL3vsnl3fw3j8qIo+KiNxy662R56YDAIAtcM2avbxe33zzLdRrAAC2x3VdYw/tPUzNxoZY180h7/2Zxf9edM59QUQeEpEnr9Y/TVMZGKwtazftPjM9JZdEMofCxfvBEvsksWvuQ0kkG0hEb2t19Py82DEuDV4rbItInun5tnP9HjvlETNmtKyzjPbX7f/n6/m0ao+fmrLzy+uq3e3Tr51lNnOo4vTa0Upi13O6qs5GqA/pjKR3v//nzZhzr31ftQuRzKFiZBsAYP2ut2Y7Wao7pZI9XZic0lEIzabN+ZlY0DXx88cnVPtc4VYzpq+uMw8WZm3kQnXoqGp30uBcoWvPL8oLOnPIB7mCIiLtVH+heiE4V0jK9pxkrqn3081tPtNcWx+b8YsXTZ9qVb/vpKIzIypij68EeQuzDVvTm6k+DzhU17lPd95zpxnTPT+s2s/WnjJ9XHLCzgcAsG7XW68LaSojw0sZebsG+k2fkuhadeHMOfu6ua4zI0FOYJbZOlRI9DVqJXItlwV5wINDo6r9E//op8yYk6+/rF8nkjlULHLduNHWvKzMOdfvnKv/6M8i8jMi8vxGTQwAAGwMajYAADsf9RrbaT3fHNorIl9YfDJYQUT+2HtvH2cBAAC2GzUbAICdj3qNbbPmm0Pe+zdE5IENnAsAANgE1GwAAHY+6jW2E4+yBwAAAAAA6GHrfVrZdXGJk1JpKUwqSWL3pvQ272yfXDI9IujjwmBKEREfBDonNly6o3crmdd9XCTnOvc6eLIbpmOLiAT76Wa6TyHTIZkiIo2qDnh+6OEjps9P3qGDKCNZoDJ2aUa1RyfGVbvsW2bM8Kzuk+W2j7T1Nt/R7/FQ9bAZMnC7ft/lsg3ObPEoRgDYds5dDrj8kV2jo6bP7Jz+fd3t2BDoZqpDld9IdC0bec/DZsyBmj41Ofvyy6ZPq1xR7VJZPyThwQfeacbkYzp8s92w8+0WgnODfh3GmZbtAxryoO6Xwn2ISO71CcZCJDh61+5bVLtY1UGbha4Nuk6DB0bMR+q1c/rYFDM9P9+xJw8uy/Xchu2DM/r6+sw2AMDW8yLSXXYN/a6H7jN9jt11SLVb7cz0GRvTD40ozM/pdqS+pU19HZu17bVcPq0fwjDX1dfluwd2mzHVO/RrlSPZ082GvYbG+vDNIQAAAAAAgB7GzSEAAAAAAIAexs0hAAAAAACAHralmUNZlsnc3FIGTpJE8nnCTS6P9NHbwjihPDIk3HESuS/WyfSOurkekzq7zlKcHpNF3pIE43IJMoi6dr3/xGxHtX94smP63HVY5wj0l+178kHm0OCJ11S7HXlLZ53OMOi6iunTFN1nwel/SuO5zSe487a6ah8sjZk+r7z4kp0QAGBLee+l3VmqO4VCZLF/kO/nI7W3UNe1oK+qc2r+6YP7zZh33jys2v/xwnnT57VGkOETlMi77nnQjLn4df0k4AszNqsg2aUzkupB1k6rYDMNW039xkuxPsGJyUIkJ2Ff/5BqDwUHtD+SEThZ1/l+TW9fe7QYFPpCkNsYySus9deCdr/pk8VPtgAAWyzLc5meXcqyO3HSXmPdekTn+lQjIT7NSX3dWLqks/oakevcjtfXn3nkGrsb1LN2cO3eKdkxN998q2oPlW1G0g8jmYRYH745BAAAAAAA0MO4OQQAAAAAANDDuDkEAAAAAADQw7g5BAAAAAAA0MO2NJC6WCzJ/n03XWmXf3jC9Gk1uqpdcJGQZQkCqcIUzDChWkS81wla3Y4NeO4GbedNOrYZI0G4dKyHD99Cqg971rXvsRC8p1dOTJo+X+rqPrfttunSlZYOpzxbPKLancSOmQqOeadh0yrz5pzuszCl9zH+92ZM87w+5pV7a6bPwC77swMAbK0899JuLf3un52ZM312Derg6DS1tazcr/skZR1sPJzaUOO76roal9oX7Pxm9Wv9w1PPq/b/PmVDrEun9ZjBez9i+tSD5y/MHzio59tng5mb3YZqF+uR8OYggLpYtMeqVB3QfXJ9rlOyWZwyHTxAIk2rpk+hqLe58EwlkiSeBAHktV32PfXvseHXAIDt4WTpGur1E2fM3/tM/64/vGfQ7qOrH3zQaevf87mzV7qNXF+7tZv24Qmdlq6TzYY+p5gYf9aMmTivzx/efu9R02dwyNY8rA/fHAIAAAAAAOhh3BwCAAAAAADoYSveHHLOfcY5d9E59/yybSPOucedc68u/nf4WvsAAACbj5oNAMDOR73GTrSazKHPisjvi8gfLtv2KRF5wnv/2865Ty22/9VKO+p2ujJ2fuxK23m7gD4JlzLmNoPGBcOSIOcgidzyyrIgc6hrc3S6mc45cIkOH3CRPIUwZcjnkdShYJNzei1/GrlH11qYVe2sbrOBTl3U42Yujps+6amn9H5nx1S73ZgxYzrzOj+oNWP32wjyE5ptvZZ014hdx3pT/QHVnpw+YPrs3VUx2wAAq/ZZ2aCavbx4TU7a3LuREX3OWq2WTJ+an1bt9tRZ1f7Kt/Tfi4icekUX+UtjtgaVva4x002dO/DNCzq/R0Rk/973q/ZNd/+M6fPkuH6fI5mumUdnw3RCkWpBZzL4yKlVVm6q9sCh+02fcn1UjxkeUu3X+m3ujxvR7/P8hYbpU2jq4+lznTuRxc6zgvOdgaE+02fvAXuMAQCr9lnZoHrt81yaC/NX2t26zeI5F1wnTlw6a/rMndN5wAtzukY3G/MSai3o/KD5mSnTp9HQtanV1jUxPJ8QEdlTf1i1J6dtn927qEMbbcVvDnnvnxSRiWDzR0XkscU/PyYiH9vgeQEAgOtEzQYAYOejXmMnWmvm0F7v/bnFP58Xkb1X6+ice8Q5d9w5d3xm2n5CCAAANtWqavbyej03Z59OBgAANtWarrHbkW/0AGux7kBq770Xkas+f9x7/6j3/pj3/tjAoF1qBAAAtsa1avbyel2r1bZ4ZgAA4Eeu5xq7VLXLjoG1WE3mUMwF59x+7/0559x+Ebm4mkHddksunH59aUPbrocsOH2/ykUifMIMnyQIKjK5RSLig/9vJZH/r6VBWJEZE5lMuFQ/WMp/5dX0jvVhT729R9dptVS7VLI/qrdV9drRV47/temzcO4N1Z45/ax+nY6dcF+1L2jbn9OBfXtUuzZ4VLXvefs9Zsx999yh2n7O3uXOI/MBAKzLddds55wUCkt1Z37WfvO3FETEHbj1FtNnpK7bA/06i2BwyGYIXJrTmXuVis0yuufAPtU++vYHVTsd0Hk9IiIHfvi0at8y96rpM90NsnXaus6W2h0zptPV9frCjM39mZ/R76lvvz1W2eF3qnazrG/QDd1nP2ArBlmJY0/bH61P9H7u26/POXZHghoLhfCY2/Of1rzNbgQArMuarrHz3Et72bVjqWTr5r6a/j3+7FNPmT5TF3QO0aUz+jqy04nk7gXXiX19NqNu/77dql0f1FlB9z1wnxlz7z136ddesLU17671VgauZq3fHPqSiHxi8c+fEJEvbsx0AADABqNmAwCw81Gvsa1W8yj7PxGRb4vIHc650865T4rIb4vIh5xzr4rITy+2AQDANqJmAwCw81GvsROt+F0s7/3Hr/JXP7XBcwEAAOtAzQYAYOejXmMnWncgNQAAAAAAAG5cW5riVC6V5JbDB6+0LzQXTJ9GEMTsIwnPboWg6NgdL+/CQOpYn6BtOkTCkn0WbLB7Dt9C2E7NPkQKwW7S1IZBvvd2Heb15tfPmD63vfOY3s+9h1W727av7YP34F1q+tSCoLMwBNw5G0bW7pb1mFj2dGID1AAAW8uJkyRZ+t3f7dpakTf1L/HdA6OmT9qdU+07SydVe1/Vhho/98Zrql187Yemz8RpXf+Ojur5ffAXPmrGvOxvVu2v/sC+dt+Bg6pdq+uHLbzvHv33IiJ9Rd0+dXHM9BkY1KHQ33p1xvR5pbFLtV+7pN/T3S1bNPcFpTbL7bnC66d0iOdbh/Vc9g/Zn21aCIt65NzGZnMDALaBcyLpsouxNLW/sx+444hq/+BbXzF9HnzHO1Q7u/d21e62bSC1Dx9YEHmAU1+5cs0uSRIUUhHpZrpT7u1ti6RgrzexPnxzCAAAAAAAoIdxcwgAAAAAAKCHcXMIAAAAAACgh21p5pAXL35Zbk+hYNcXtlqzqt2JZOIUCnraXdHr8PPc5gjkub4P5hKTKCQS5BJ5r8fkkcyhXIK1l3aZpeRBBkCeh5lJduF+6vRrZR0735lpneXQP1A3ffpLeo1nKdFrM+e782ZMu9sJ2k3TZ76js6FconOJ6rE1qcFb6MQyh4rDkY0AgC3ldCaAyRQQkbSkc+RKJft505snL6h2+aUXVfvUiVfNmHZQ7zJv68mpl55S7Yvn9etMNGx+Xbb3ftUerxw1fSoVnccjTX0OcvFFW4u7mZ7f9ELZ9EmLuk+WVU2fdlvnEL18Kji3+aY9vncc0edR49P2fOKNS+OqPbug31P/u+yp4E336P2mie1TJusBAHaMZFnmUCwncGZa15ha3V43VoNsICnoOjSf6WtPEXvd2O3Ymj0X9EmC68b2Kq4bu5m9cEyL1KGNxjeHAAAAAAAAehg3hwAAAAAAAHoYN4cAAAAAAAB6GDeHAAAAAAAAetiWBlKnhaIM7Np7pV06O2b6ZLkOqHKR21c+DHgO/r7RbkkozJIul2wYdpbr8K5uEGwdhmddnl8Q+BUJre6aQGrdx3dtwGWlule1B/sqps/hPTpIbO+ADbgMA7M7Ehzfqg3yqhb0Qa+EiWAiUqvo41eu6PDPwZEg1FNEmgtTqn3+1AXTxzfHzTYAwNZzyxKpY/WvWNDBy3v37jF9XnzlJdUen9KBmLtuvc2MGQ7qy8Hb7zZ9kqAunTp5TrXPvX7CjukMqnYr8lyKyUu6/mVOnyZdLNs62+nqc4Vmwz7EIQsecNGNPJChWNbHs9ynzy9OTekHdoiIfP81fayquQ31nG/oB0+0FvR7aM3bh3h4r2t45DRFqpHzEgDA1kuSRCqVpd/J9X57fXcgqNG7BgdMnzy8qg5+9xcq9vd+udCvh0TuxFdJAAAgAElEQVSuG/sqQX0L2kPDuj6LiDQWdM07e+qc6dNt2YBsrA/fHAIAAAAAAOhh3BwCAAAAAADoYSveHHLOfcY5d9E59/yybf/GOXfGOffM4v9+fnOnCQAAVkLNBgBg56NeYydaTebQZ0Xk90XkD4Ptv+e9//fX82JJWpDqwK4r7Upl3vTJgynlEsv50Rk+zuk+3kUWxyd6DWU45vLAYJ1lsHY/i+QJJcFL+dz2yTPdKfN6fb/LYlkOOsOnkNof1UInmEuQ/yAi0ggikW4KconmFuzPoN3VO84iGU7zs7rP9Lxe89lq2wyDubYeM7F7n+nTvJSZbQCAVfusbFDNFpU5ZD9LSoJQwJGRYdOnP8g9OHXmjGoP1EfMmIGazi84Wq2bPocPHlLtrugxxw7qGioiMjb9jGoXazbjoBPU67l2UJPaNm/Bp/q1XCSXKPc6GyiLnINkTtfjrK1zGVOTsChSyPRrd8s2Z+LmdEK1//md+n3fqQ/d5ddu6p9tUnKmz+499pwDALBqn5UNqtfOOSkWl+pM7Lqx2dH1LC3YPu2gz94hXX/n5u11Yze4bux07DVgeJ3YDK4/L0Sun9MsyOgdsDV7evys2Yb1WfGbQ977J0VkYqV+AABge1GzAQDY+ajX2InWkzn0q865Zxe/Emc/LlzknHvEOXfcOXd8coJ//wAAbIMVa/byej07a5+MBQAANt11X2O3FnhqFzbGWm8O/YGI3CoiD4rIORH5D1fr6L1/1Ht/zHt/bHjEfn0cAABsqlXV7OX1ul63S7kAAMCmWtM1drmvtlXzw4+51WQOGd77Cz/6s3PuP4vIl1c5UPLu0nr+rNMxXbrthmpnvmv65B299t17fY+r421uTRqs78/ToukT7if3QSaAs/fSMtFzySOv7YP3kIfvO2+aMe2WPg6TDXus/usLl1T74ph9T+2y/hEPvvZ91a6dPWHHTOpveKXzC6ZPPdPvs7gwo9oHEjvfouhshOZHftn0Ke8ZMtsAAGu31pq9PH0nSW1GTlrQNafWb28o7R0dVe3Tb+ncn1df/aEZM1zXuQJTYxdNn26QTzA2Nq7a7aAmiYhUw1Oehu1TKek6VUx0/U7SyPlFQW8rFGw+TxLuJ/bRnNN9fJBPKJk9H0okeO2uzVwsFfQ4N6aPQ//N95sxharOLqr4yHvyazqFBABcxZrrdZ5Lu7V0PTmz0DB9vvPsy6p9bsxe30lwKdk6o68TO5F6PDM1qfs07GsXvK5NPrjOHSzac4xComtM7b0fMH2qfXyQtdHW9M0h59z+Zc1fEJHnr9YXAABsH2o2AAA7H/Ua223Fj32cc38iIh8QkVHn3GkR+dci8gHn3INy+YPFN0XkX27iHAEAwCpQswEA2Pmo19iJVrw55L3/eGTzpzdhLgAAYB2o2QAA7HzUa+xE63laGQAAAAAAAG5wW5wm6CRZlsJYLuSmx2g9CJfu2D6drg5XnJ3XoVYLC/NmzOCAfhJgntr9ZkHIcpCdJT63YVk+CKnOMxtW6XI930oxCNgKg69FJA2DuCNhoHOzFb2hdNj0mUh1qGT/K2dU+54T3zBj2kHoZaFr31MpC45frg9WZIhMuapqj0/Yn9PRd7zNDgQAbCsXSVAuBLWsUq6YPnfdeZdq1+v6oQPveOdD9sWC+nH+7CnTZWZ2WrWn51uqfenieTNmz/5bVXtytmX6VBNdp9Kifk+Js4HPSXBskjQWSJ1cs315XLAtPDeIhWEHD8EoONsnCc4nXnz5TdW+/WZ77nDzLbodeduS53y+CAA7hVv2GAmX2OvG+Tn9kINiyT4EaC54OFPjlK6l1UuvmzEDwXW5y+01dhpcVOfBdWPWsGPmghrTmpg2fd52/11mG9aHyg4AAAAAANDDuDkEAAAAAADQw7g5BAAAAAAA0MO2OHPIS74sTOC2m0Zsl+6can7v+Cumy4VLY6rdaHRUO7LcX6qpzhYoOrvOUpwemHX1+sdSpWaGtFvBOsswi0dEGk29xjPpL+q5VG1OQzXR+2nOzZk+SVPnB32kf8H0+fvaQdWebeq/z8ftfmVA5xR1+/tMl6yo30PeP6A7HDhixhT261yDyczud2i4bucDANhybllNdM4W1lKxpNpJYvvcd++9ekxZZ/o899xzZky1omvD2CWbHzQ3M6nazSBr8PTJN8yY0VFdD6uVsunjE31alKS6nbogD1BE0kRnJyRpJJcocl4SeXHVdGEEUezjPB/u2HbKM91nIThnmp2NnAcE2h2bzzQ/Z7cBALaecyKlZRfAjXn7e73s9XXig7vtNddJp+vvuef0NaxMzZoxhf4gq69qr++SIDu31Nev2v2795oxldHdqv3SjM3UGxoaNNuwPnxzCAAAAAAAoIdxcwgAAAAAAKCHcXMIAAAAAACgh3FzCAAAAAAAoIdtbSC1c+KSpftRpYJNaPzSX35OtU+ePmP69Nd0iFW7rQOqKiUdliwiMj87rtrNlg2VbLYaqp0WdVjlvgNHzZjhoVHVrlVtaHWlrgOnw2DHzty0GVMO8rV29aemz0133KHab7xSMn3eHNevVbnnAdXe+7P3mTGX2vrYXJqzQdetPh025oMA0QeOPWTGyB4dBtr53OOmy9mTp+w4AMCWcs5J4pbVnUgaclrQtdZFPm/qtHT4cX+fDq78zne/bcb0BQ9/eM/D7zB9an369MUnukZOTOoHV4iIzDV0QGepVjV9wtDMsO3EPnTCJkfbLuKCcZGA7zwY5232ZmSMHpRHXtxnekfN4Gey0NTtmEbDnjONTTQiPQEAW82JSGHZNfZgpL697ah+WNDUm/aa6+w5/bCH/ptvVe33/+x/Y8ZMN/TTjiZnbWi1lPU1dVrS7be/811mSN8ufY396h//helz+hTXjRuNbw4BAAAAAAD0MG4OAQAAAAAA9LAVbw455w47577mnHvROfeCc+7XFrePOOced869uvjf4c2fLgAAiKFeAwBwY6BmYydaTeZQV0R+w3v/tHOuLiJPOeceF5H/QUSe8N7/tnPuUyLyKRH5V9fakfdesmX5QNMzdr36aydOqvbYxITpc2tVr6Psr+qsnSS197x8rtfcP/yue02fyfFLqn3+4kXdPvmSGfPqi3qd5cjwqOlz6Mgtqr17zz7V7g/ye0RE3jz5jGqnRZtLdOdP/ZxqfzXyu+Pct3+o2rc88F7V3vPf/YQZM/6Cfu1zP3jK9JGCzlFyif4ZvCAjZshTL+hcgzfn7c/pY6OH7WsBAFZjw+q1iIhblqXjwlydyLZSyebeLcwHmXVBRs7A4IDdr+icn/vuu9/0eevN11T7ltt0Bt/fff27ZszklM4hOjyy3/Tp+iAbKA8zfSzngpwisbmHiQtOtyLHM8wPMuFFkZwiF2zz3mYDJUE2VLmqcxtzb/cbvvb0tM2QmJqej4wDAKzShtXsrNOW6bMnrrQHyjZ/7m0/fUy1j3ftbYDZ0zpz6NDb7lHt9/z3HzNjXnzhOdWeeOZp0yesQ5Lo9oW2GSKvPv2G7hO5bzC6e5/ZhvVZ8ZtD3vtz3vunF/88KyIvichBEfmoiDy22O0xEbH/WgAAwJagXgMAcGOgZmMnuq7MIefcTSLydhH5rojs9d6fW/yr8yKy9ypjHnHOHXfOHZ+cnIx1AQAAG2i99XpmZmZL5gkAQK9bb81ut3h6JDbGqm8OOedqIvLnIvLr3nt11ui99xJ/eKt47x/13h/z3h8bHmbJJAAAm2kj6vXAgF3uBQAANtZG1OxS2T66HliLVd0ccs4V5fI/2j/y3v/F4uYLzrn9i3+/X0QuXm08AADYfNRrAABuDNRs7DQrBlK7y2mHnxaRl7z3v7vsr74kIp8Qkd9e/O8XV9yXOEmSpeDGYtGGNoafVk5NT5k+pZIeVyjoe1zlgg6HFBHpdHQY8uyUDbq+cO68ao8E33S67567zZhvfuvber5jp02f5oIOkz7+3TnVHh21oZjnTuqwzdNDu02fkWqQ3nX4vaZPe+ycaj89p792+H88rl9HRKSvWNP72PWQ6VPM9PG8uKADLV99xiaLvXXujGrfEwniHt130GwDAKxsI+u1iJMkWaqtSbJyGHKxaAOpW00dWtxu69pQq9fNmBMn3lLtM+ftefEzz7yg2kePHlHtXSN2v+fP6v3uPXCz6ZOWg9OiXEdQO2c/wM2DB154Eywtkgf7ycPgaxHxEhzj4JibvxcRlwRh2JGP/ErFsmq32/pnksdStgNzszZ8OsuiH2YDAFZhI2v2wuyUPP3Vv7zSfmlgyPQZ6NP1rb7/dtNnbmJctV9Y0NfLj335782YSknvtztwyPRJgjo5Na/PBb7/vVfNmFNn9DXsgZq9btyz115DY31W87Sy94nIr4jIc865Hz3G6jfl8j/YzzvnPikib4nIL23OFAEAwCpQrwEAuDFQs7HjrHhzyHv/DZHIx1WX/dTGTgcAAKwF9RoAgBsDNRs70XU9rQwAAAAAAAA/XlazrGzDJEkitf6l9YKNln0ayv/0yf9RtVvtpunz/LPPqvYrL7+o2mnJvq0kyCmSyHr/iUmdbzQzM6vaw8M2w2D/nhHVdsGaShGRI0d0FsL5cxdUe89u+xS3gug1lG++9abp8/2vfE61Rx6yWUvzl3SO0kSQCfHWk/rYiYj0e50nVJ6z+UzdKZ3dMN9cUO3O0C1mzOEDOjfpI8fsmlRZsK8FANhiTsQty7xJ0shnSUHmUFqwtTcNak6pop+oMhDJHJqbUQ9rkTfeeMP06Wa61k5OTqr2vv37zJiL42/quRRi70k301S/J+diY3T2TuI6to8E2UWxHkH4T6FYDdo206mYBrlP9jRARPSx6gbvKZaR1G7pPIj5uZbp4/OrfeANANhKpVJRDh9Zuq6KXTd+/W++rNq3veMDps/UeHDdGOTaXfq779jXDmpg3rAZdQvTl3S7oa8bi3WbrXvooK7jH3z4HaZPpzFntmF9+OYQAAAAAABAD+PmEAAAAAAAQA/j5hAAAAAAAEAP29LMoWazIS++9NKV9kLT5gmlQa5Bp23XuQdL7GU2yCdot/U6fRGRUkmv1Z86cdL02bP/gGrfcovOzTm4b48ZMzOr10zWBrqmz0B9ULXHLuh1l4cP6dcVEdlz002qnTu7tj9t6vc9fvaE6TPkdG7A7qFdqt0u2YCCi5M6a6lx/lnTp08a+nVKOj8qP3yrGfPhD9yv2v/oAftzuvD6C2YbAGBrORFxy4qtCwuviEgSBvRE8v6KFdUulXUeT72/ZsbU+vtVe25m2vS57967ggnrc4f6kM4DFBGplHXen4tk7aSprolJ2E5szfReZ/o4b49VEtTwSEkXFxy/8GjGTth8kL3U7ti8ozzT5yXNhj73yjJ73tLt6nOvZtOei83O2lwJAMDW6++vyUPvee+Vto8UGd/W124Xzp02faqJrgejo0O6Q1HXZxGRsUmdFzt54U3Tp+R0pl6tos8Nhg/pfF4RkQ998L2q/d5jt5s+p068ZrZhffjmEAAAAAAAQA/j5hAAAAAAAEAP4+YQAAAAAABAD+PmEAAAAAAAQA/b0kDqTqcr58+fv9Kenp0xfWZmdfBkY2HB9Bka0uFYD7797ap9cWzcjJmY0GFZzz7/vOkzN6/DFWsDOmR5z+huM6bT0uGPDz/8sOmz78Bh1T5+/Puq/daZc2bM6IgO6Tywe9j0GRjVQdazB2yY1+6a/hH/z7/wE6r90qz9J/Do46+o9pkpG/Y1NamDPX1XB5i5jr3v+PIlHWj5/x63IaN39pXNNgDAFnNOkmTp93gsiNmENyf2936xVFTtQkvXnJtvvtmMmZ2d0/tI7WuPj+s632rrWtw5betqpaxfe35uyvQpeR2S6TL9ntJi5LQp16HQ4euIiBSCh2LkkdDqXPQ2HwRmd7s2ODpxuo8P5rK4UY8Jfk5p5OfWai8EbRs+3ddXMdsAAFsvzzNpzi9dV+/bPWr6DAfXsaXd9rpxqN6n2r/y3/5j1T49Za/LP/9X31Dt5vRF02dmMrg2D8Kxy21b3966MKnaf/ud50yfAwNFsw3rwzeHAAAAAAAAehg3hwAAAAAAAHrYijeHnHOHnXNfc8696Jx7wTn3a4vb/41z7oxz7pnF//385k8XAADEUK8BALgxULOxE60mc6grIr/hvX/aOVcXkaecc48v/t3vee///apfzYmkhaXsgGrV5ss4p3N+KsE6fRGRVqut2ocOH1Xt/QcPmTHj42OqXa/XTJ/ZeZ1zMDM7q9pzQVtEZKGpxzSadi2mBHEJk0Gu0sxcbC2/Pjalos0nuO+e21T7+4266fPcmD5W/+UF/dqTmb0/eHZOr/tcmLXZQPvljGrX992q2ieTphnzzadfUu1XnN3vr79/j9kGAFiVjavXgTS1tWI1mUOFgj7NCMfs2mVzEUZGRlR7/NIl06e/qs8NikWdO9Dt2Owd39W5ROOXzps+fZmuvfVdVdVOnT0ncYl+rSTJTZ8wNsmJN31ckDGUmd3Y8wBxkW2BPNc7ajb1eUE3s8eq29V5EN63TZ/cR/KNAACrtWE1O/deGs2lbNdi0Wb13XP3nap9etZeh5+4oK/Nvvns66o9H8kGGpvR17FzkUzheqqvC0f2HlTtTmpr4vee+oFqv5DamvPxDx0z27A+K94c8t6fE5Fzi3+edc69JCIHrz0KAABsJeo1AAA3Bmo2dqLryhxyzt0kIm8Xke8ubvpV59yzzrnPOOfs47Quj3nEOXfcOXc89s0bAACwsdZbr2em7Tc7AQDAxltvzW417YoNYC1WfXPIOVcTkT8XkV/33s+IyB+IyK0i8qBcvuv5H2LjvPePeu+Pee+P1ep22RMAANg4G1GvBwYHt2y+AAD0qo2o2eVKZcvmix9vq7o55JwryuV/tH/kvf8LERHv/QXvfea9z0XkP4vIQ5s3TQAAsBLqNQAANwZqNnaaFTOHnHNORD4tIi9573932fb9i2slRUR+QUSeX2lf3ot0u0thUkkkSLFc1uFYhdROsVzWYVitdku1Ox0bnDg6ulu1h4bsN/TaLR3A2G7qdikSjh2GQc4vNEyXp5/6nmpfunROtduZne/MrF5yumtowPQ5f06HaU637fxOzQ+p9v/9TR0knbdsGPZCQ4dq33L0JtPnl469Q7/2nB7z6b9+XEIu+Mrj7XffbPoU836zDQCwso2s1+K95H4pyDgMlr68TQc8J4mt6YnTn0EVi7pO+dyGUO4Z3aXaZ0+dNH3mSzqA2gWJz7lNc5ZmW8+3al9a+vp0DSo6vd/+kg3w9F6/7ySxO85zfd6S+1gfH/TR78E7+3lengfbIvsNt2US7NeOkLytz2VcYkNIY+cuAIDV2cia3Wo25dXXXrvSHhkeMn3On9fXjeMLRdPnwpSuk1/42nHV7rTt8rVGQ9eLw0ePmj4fevhu1Z6d0w90+vx/+TszptvS1/fvuPcu08f5jtmG9VnN08reJyK/IiLPOeeeWdz2myLycefcg3L5vOJNEfmXmzJDAACwGtRrAABuDNRs7DireVrZNyT6/FT5ysZPBwAArAX1GgCAGwM1GzvRdT2tDAAAAAAAAD9eVrOsbMMUiwXZs2fPlXajsXLeTbtl17SnQbZAmIWQ+6oZ0+3q9fKdtl2jmAcZBplJfrc3d/v6+1S7WLbrN8Mso3e+80HVvjA2ZsacOXdatScnbRZPq6HXfbYLr5g+pVndnnP6CTSt+Ukzpjs7odpvZHOmz6Pf0SkFzQX9QmNnL5gxD73r7ar9c+/+R6ZPoWCPHwBgG6isGlv/wtob1mYRkTzX+TblILOn1dSZAiIie/bsVe2HHn636ZMFQTkvvvSSarcjNb5U0vOrVm29qdf0+UM3yP3JfSYhn4cZPjbFx0snaEc+LA6HpeFf2xylYHqr+sQvzE8sRH5ujdngXKxpz8WiOYwAgC3X6XTk7NmlXNnJSXt91wyygXxif4dPzug+F7yuk43gek9EpDk3o9ppbuvva8e/GsxF3wM4d1bnIYmIvOtd71TtD7z3ftOH68aNxzeHAAAAAAAAehg3hwAAAAAAAHoYN4cAAAAAAAB62BZnDhXlwIEDV9qTk+OmT+disE7RLt03+UFJou9x5bkdlCb6rRYLkbXymc5CyMKcoo5dc99o6G0LQQ6QiMihA0dUe3TXHtWem7frNycm9FrRCxcumj7ttg4bmJg4Y/pMvv7GNeebZTbDwAW3DH0xzF4SGZ/Xx2+gprOX7r7jqBlz5Kb9qj3bXDB9aoN2PgCAreVFZ+e4SEZOWHvDDCIRmzkU9imXbS0Oswdvu+MO06cYZBd98cv64S7dSG07sHe3at9z76jdbzC/RkOfTyQde36RBFlALre5RNWSrqMusZ/N+XDXiT7mYf7R5UF6Py7Sx+d6P3mQB+EiOUrjl/T5WbthMyT2ju422wAAW69er8sH3v/+K+0LF2z2a7utr2vHJ+y15ekTJ1S7EVzXxq8bdY0pFm1dbzd0za7XdJbunXfcZsYcPXpYtecX7HVjfWDIbMP68M0hAAAAAACAHsbNIQAAAAAAgB7GzSEAAAAAAIAexs0hAAAAAACAHralgdTtdltOnnzrSts5G+xYLukQq0K6csBlGFDd7dqwrCzLrtm+vOMgQKuk51cxaZEiPgh/zLo2tLEdBFlXyjq8ud5XN2P2ju5T7dtuucX0ydot1U4q9l5fO8jHDoOux6d1+/KO9XsIQ8NERIaHdJDnwOCwag8OVM2YUv+AavdHgkjLSddsAwBsLx95OkSa6ppTLBXtwCDHOgvCmssV+8CDap+ukYNBfRGxoZhHDusHP8zMzJgxRw4dVO2Hjh0zfV5+U4/zzeB8I48Ec0uq2mnkY7duNzznsOcp3eAQh8/WiP0M7KZIILXXdbXVCgKpU/tzm5ia1/uIvO9KNfJgDwDAlquUK3Ln2+680r41ct3Yaevr0ULJXmOHodXhdePklL1uzINr6uh14/CIag8M6iDpwYGaGVPp09uqlbLpU0zNJqwT3xwCAAAAAADoYdwcAgAAAAAA6GEr3hxyzlWcc99zzv3AOfeCc+7fLm6/2Tn3Xefca865zznn+H4xAADbiJoNAMDOR73GTrSazKGWiHzQez/nnCuKyDecc38lIv+riPye9/5PnXP/SUQ+KSJ/cK0dee+l022rdihJ9P2qNLWLCcNtxaJeLx9mEInYfII8t5lDPtPzyc2YlTOHpGzX7le8zt/xQWZSuFbz8mutPF8XhA0UCvZY9dcHVXt4WGc31CNrPLtdvSZ1fGzM9Gm39XwKRb0ONMyiEBFxwc+2WLB90tTmGgAAVm1DarYTEbfs13FYQ0VsRuDQkM0GmpiYUO12S2flVSKZQ97rOlDrt7l8R48eVe1/91u/pdqdjs3/C7Pw2mHIj4hIQc+31Q3OSYq2xjebDb3fINdBRKQb5BHOLjRNHynprCXvdE1vBcdOxJ6XhOcOIiJZpt9DoaB/brFa3Gzq86i+fpshUYucPwAAVm3DrrHTQiojI0u5PrFaEIbUFQr2NkCtruutvW609Ti87o5fN+oaWCjqOhS7bgzvCcSuc2P3CbA+K35zyF82t9gsLv7Pi8gHReTPFrc/JiIf25QZAgCAVaFmAwCw81GvsROtKnPIOZc6554RkYsi8riIvC4iU37pERinReTgVcY+4pw77pw7Pht5eggAANg4a63Zy+t17GlfAABg42zUNfbc3FysC3DdVnVzyHufee8fFJFDIvKQiNy5wpDlYx/13h/z3h+rDwysPAAAAKzZWmv28no9QL0GAGBTbdQ1dq3GMl9sjOt6Wpn3fkpEviYi7xGRIefcjxYrHhKRMxs8NwAAsEbUbAAAdj7qNXaKFQOpnXO7RaTjvZ9yzlVF5EMi8jty+R/wL4rIn4rIJ0TkiyvvS4dJRUOhg5BqLzYw0kkQWux0u1RaOdQ9FtQVBlL7VQQ9hoHUuV/5PYWiEczhcYjsI9wUO57Nhg69PNc4q9rj4/ZYlcKA70hgtg9mHb52sWj/aYXb0kiwWOIIpAaAtdqwmu1EkmSleq1/Xw8P7zJ9Gg0dojw7O6/a5UgdKBX0Aw76IqHVu5cFb4qIVMu6T2y+aUm/VvhwiMv7HQ32o/skBVujGjPjqj0zfsH0uZw1uuSNU5Omz95DB1R7dJ+ey7nzb5oxtZr+hlcY+ikiMjOtlxtcPKfnMnHhVTOm4PQJRq1uA6lLpdU80wQAELOR19hpmsryb/xu3HXjOdUeH9f1TmS1143Xfu34daPebyyQ2nHduOFWU9n3i8hjzrlULn/T6PPe+y87514UkT91zv07Efm+iHx6E+cJAABWRs0GAGDno15jx1nx5pD3/lkReXtk+xtyeW0kAADYAajZAADsfNRr7ETXlTkEAAAAAACAHy9upTycDX0x5y6JyFsiMioiY1v2wuvHfDfXteZ71Hu/eysnAwC9jnq9ZX6c5ku9BoBtQM3eMj8u871qvd7Sm0NXXtS54977Y1v+wmvEfDfXjTZfAOgVN9rvZ+a7uW60+QJAL7nRfkcz3821lvmyrAwAAAAAAKCHcXMIAAAAAACgh23XzaFHt+l114r5bq4bbb4A0CtutN/PzHdz3WjzBYBecqP9jma+m+u657stmUMAAAAAAADYGVhWBgAAAAAA0MO2/OaQc+7DzrkfOudec859aqtffyXOuc845y46555ftm3EOfe4c+7Vxf8Ob+ccf8Q5d9g59zXn3IvOuRecc7+2uH2nzrfinPuec+4Hi/P9t4vbb3bOfXfx38TnnHOl7Z4rAPQ66vXGomYDADbDTq/XIjdWze7ler2lN4ecc6mI/F8i8nMicreIfNw5d/dWzmEVPisiHw62fUpEnvDe3y4iTyy2d4KuiPyG9/5uEXm3iPwvi8dzp863JSIf9N4/ICIPisiHnXPvFpHfEZHf897fJiKTIvLJbZwjAPQ86vWmoGYDAIeXzeIAACAASURBVDbUDVKvRW6smt2z9Xqrvzn0kIi85r1/w3vfFpE/FZGPbvEcrsl7/6SITASbPyoijy3++TER+diWTuoqvPfnvPdPL/55VkReEpGDsnPn6733c4vN4uL/vIh8UET+bHH7jpkvAPQw6vUGo2YDADbBjq/XIjdWze7ler3VN4cOisipZe3Ti9t2ur3e+3OLfz4vInu3czIxzrmbROTtIvJd2cHzdc6lzrlnROSiiDwuIq+LyJT3vrvY5Ub5NwEAP86o15uImg0A2CA3ar0W2cH170d6rV4TSH2d/OXHu+2oR7w552oi8uci8uve+5nlf7fT5uu9z7z3D4rIIbl8p/vObZ4SAODH0E6rfz9CzQYAQNtp9U+kN+v1Vt8cOiMih5e1Dy1u2+kuOOf2i4gs/vfiNs/nCudcUS7/o/0j7/1fLG7esfP9Ee/9lIh8TUTeIyJDzrnC4l/dKP8mAODHGfV6E1CzAQAb7Eat1yI7uP71ar3e6ptD/yAity8mZ5dE5J+JyJe2eA5r8SUR+cTinz8hIl/cxrlc4ZxzIvJpEXnJe/+7y/5qp853t3NuaPHPVRH5kFxew/k1EfnFxW47Zr4A0MOo1xuMmg0A2AQ3ar0W2bn1r2frtbv8jait45z7eRH5P0UkFZHPeO//ty2dwAqcc38iIh8QkVERuSAi/1pE/lJEPi8iR0TkLRH5Je99GKi15ZxzPyEiXxeR50QkX9z8m3J5TeROnO/9cjkMK5XLNyY/773/LefcLXI5PG1ERL4vIr/svW9t30wBANTrjUXNBgBshp1er0VurJrdy/V6y28OAQAAAAAAYOcgkBoAAAAAAKCHcXMIAAAAAACgh3FzCAAAAAAAoIdxcwgAAAAAAKCHcXMIAAAAAACgh3FzCAAAAAAAoIdxcwgAAAAAAKCHcXMIAAAAAACgh3FzCAAAAAAAoIdxcwgAAAAAAKCHcXMIAAAAAACgh63r5pBz7sPOuR86515zzn1qoyYFAAA2FjUbAICdj3qN7eK892sb6FwqIq+IyIdE5LSI/IOIfNx7/+LVxvS51A9JYU2vt1wi7tptp9sxsS6Fgr5X5nN9bDrd3IzJRfdZy9F0svJ817ZnEWfeqL9mU0QkSfSYtJCaPoVkhf1GhPuNjci6eutr7fkx7/3uFXcOALiq663Z/aWyH6nWrrRbWdf0aQe/xbu5rZGZD2tk+Jvf1r+wT/Q8Jdyv6WP3Wwxq/L6RYdNnpF5T7e78gmo3JmfMmG5XH5vYOUga1sxIn2aro9pZcA7i7eFd1alBIdWvVakWrz03Eckz/WJZZl8onA/1GgDWby3X2KVC0VfL5fW/9gpbVnGJHWWuAYOSkq+mzq/hddc43VXu/Pr3Ho6w1+krH6v4VFaey/LzpPlmQ5rtdnTQeu7UPCQir3nv31ic1J+KyEdF5Kr/cIekII/I/qVJRvrkwTRTsTcm+oIvPPU5/TbKBft/jjTRr5YW7auPDvepdqulT/jOj8+bMY3gZoY9fbYnuuHNoGLs/4rBptjJsQ9eLY18D6xY0CeBZj+R/ZbL+piP7BowfYbrwTHOOqZPqK+mx2SRozU5nqn2Pz3x7bdW3DEAYCXXVbNHqjX59ff97JX2mxPjps8pF9TIVsP0me3o2tDJ9O94SW39C2+2dDq2Vvhc76fdauq/T+3pzf6humr/5i//ounzS+9/t2pPfO9Z1X7+z/7GjBkbG1PtvpI9B6mX9XySUsn0eeWNs6o9PddW7VYzctbUWvmDml1DFdW++759ql0r2/Os5qx+7ZnplunT1vfN5B9TrwFgI1z3NXa1XJb33n3/ul84dfpiMvywI03sxWZ4YyJ2n6Jc1jUvDz5MajR1zYn1yaM3Sa79wVDks481ib2nJDgW9pLaTjgcUynbc4FSaYVr94hiUZ9jxMa0ln0A9df/8J2r7ms9y8oOisipZe3Ti9sU59wjzrnjzrnjC5KFfw0AADbfijV7eb2eb+ubLQAAYEtc9zV2u7vyh/TAaqx/jdcKvPePisijIiKHXNVXXPXK32Xe3izqev0JYSb2TmI7+KZQpaTbfTV9x01EpBJ81a7RtJ9wNoI7lIWK3k9/vz1cfkHPt5nZ+23h3bvwrmx/ZNlWrVpV7UbTnqh70Z/klcv2tavBfsI7qoWSPVZJqo9DrV4xfWo1fSzCr5x32vaXlCvq/SbOzrfUxw1EANgOy+v1rUPD/lC6VH9LsXpd1XVgKrE1shl8miXB0qk8+qHRyp+Sea/rZvjpYCuza7BGgmVkd955h+nTDb7pFH4iWop84yf8uLAQvmcRGdwzpNqNjj23qQffrk0TXZ9baWRpX7C2K4+cg3TmdJ+Lb03p19nfb8aUSno/9UF7rpBXg2N8wnQBAGyS5TV7qL/ml19fxlecrLTMO7LaJbhWi9W3QqrrcTf8hrDYbwGF36ApRq6FzZeGY+/JX/tbS4XIN50KhfAa1s7XB7U1jSzPSSPfUF5pTHhOUYi875W+BRSbr/lmU2x5e2yJUcR6vjl0RkQOL2sfWtwGAAB2Fmo2AAA7H/Ua22Y9N4f+QURud87d7Jwricg/E5Evbcy0AADABqJmAwCw81GvsW3WvKzMe991zv2qiPyNiKQi8hnv/QsbNjMAALAhqNkAAOx81Gtsp3VlDnnvvyIiX9mguQAAgE1CzQYAYOejXmO7bHogtXqxxMlo31K4sY8+Xk4HQHU79vGpjbbelgYh1tU+u+NC8LjcYsE+nj1LguSr4DG9I4P6UfciIgM13Z6at/M1cwnCpyolu7pvYEAHSWe5fTRuHj4+3sWCPYPgq0S/tos8F7BQDB6zV7J9siC0M011WGWpakOsfXA8C5H9Dgza9wkA2FqzIvL3yVJNuThgQxMnXBCSWAgfgCDS39Q1vR08vKAbec5slultnci5QhjIWAgeVNFp2VqcFvSOKlUbLt0N6mpe1O+7v9+GNw8GdbavYo/V8E36QTPp1LTpM3RJB0X3Jzq0Ou+3odAdnbEtmc2slm5wzPPg5Gthzp47FGtB4HckI9xt7SkkAOAqnHNSKtoacS15bn/327Dj4IELkVDjJKjjpcTOIxZ+rcZEHpAUBjO3TUK1ZQKfI/MNHywRhmXHrfygjPC1V9MnFhIdziccU4z8nM3Dr1I7F7fsGIc/s+XWkzkEAAAAAACAGxw3hwAAAAAAAHoYN4cAAAAAAAB62JYuGE+TROq1pUyZVOx6t0pZrwOMLd+bn59X7Vz0GsS+yLr8+QW9dj+LLC9M02C9XnDrLC3bHIGS050KFXu/baX1hWnRrvnsC2INYsshFxb0Rh8JcUrSIDcg+Ps0j8w3yH3KIiEGTvR+u90gKyqyjtX8nGr2eFbrNqsIALC1WiLyxvIaXa6ZPqVgjXshUlg7ZZ3h0811u+xsDcqyYFuknogP1uSn+nSmGBnTbuvzgHarYfoUqvp9JkE2Qd/uITPmSPeIak+0Z02fpF/nMVXaHdOn1qf75EFGYBbJPHDB8TNxESLSbOjX6rT1sUsip4LO622thj1W3ebK+QoAgM3nnFMZPbHfzmlqr7tC3a6+VvNBrS0Ubb3odnXhCfNvRGzGTXhtHMvrCbclycrX2KYd+RpMoaA3xq6fw/cUO6IrZQy56E8hyACMXOCH+w0PZ+y6PMx0Koj9Wauf3TXmzjeHAAAAAAAAehg3hwAAAAAAAHoYN4cAAAAAAAB6GDeHAAAAAAAAetiWBlJn3st8ZykYcWp60vTp69eBxH19NqC4r1pW7YGKDpDsZjY4sRWEYErBhlanSRBInQahVgV7uMJwrJqLHVK933BMuWLnUizp/WSxlMksDJuy4VNh3lQ8HEvL83CQHZMG76HT0eFYswstM6bd1cdhetYGlu0p2WMBANhazjkpJkt1KPc2NHF8XNfwRiS0uL9fP10hCdIhXWLrQCh8sIKIPXkJy1QhEvI4UK+r9tDQsOnj8uDhFUE4pwwFT4sQkYGBo6rdGDtv+jTbQU2M1NVKRZ/vhHmY3tn3VFxFdnclCLbuBA/BiIVqZsGOipHa3G3aUEwAwNbzItJddq0YPoBBRKQQXMcWCra2pkG9KAXXyz5SW835QSwFeoVLy/DhCrE+xfT6b1vE3mMYjp1HArQjz38wVgqkjomFda+03zC0umPCskXyXO+33bb1ua+2dIyvNQ++OQQAAAAAANDDuDkEAAAAAADQw7g5BAAAAAAA0MPWlTnknHtTRGZFJBORrvf+2LX6Zz6Xic7Clfa5bN708dMzql2dsfevqmlJtW8/rNf77x7SuQIiIs1c7zdP7ZrJclGvSywGaxLDtZoiIqWi3pZGbrflYV5QsN+0GlnzGazvTyJrA9OyPg6tpl1fmudhtoCeoI/kSBSS4H1GliUWzOJR3Sx27IFYCPIJJi4tmD7jM037YgCAdbuemu1EpLAsW26uYX83T05OqXazaTOHxscnVHv37l2q3Ve3GT4uyNYpF8qmTyPV9SRc+l/KIoUryCvIirb2FnPdpxRkHEqfncvc/Jxq94/uMn26QS5fIbO11wcnEK4c5EMkNt+gXNTbso7NIvA+DC/SzSySX5AF80uLJdNH0uvPWwAArOx6r7G999LJlupMK+uYPuG2pB3JlA2uE+s1netbKdtakAVFJZYflAb1K8zVieX3hPlHsYgfk50TXp5GLsyTsNZGThfCrEOTPyiriiWy+11F9u9K+cBJYs8fukEdb7UiP//O0n2CaJbxoo0IpP5J7/3YBuwHAABsLmo2AAA7H/UaW45lZQAAAAAAAD1svTeHvIj8rXPuKefcI7EOzrlHnHPHnXPH5zyPPQUAYJtcs2Yvr9etVisyHAAAbIHrusZud+wyImAt1rus7Ce892ecc3tE5HHn3Mve+yeXd/DePyoij4qI7HNFf3FuKaOgLZG8G6enlHt7/6rV1av8zl0aV+19ozebMfv371Ht+a7Nu0mDNfZhrk6xZA9XrabzElzBrhNsta6do1Pqr5pthSDLyKypFBGf6ZttWWLXD+bBIU6CdaBJqrONLr+WbsfWgZaCY+Uaul2p2v3Ozev5dbv2ZzszTuYQAGySa9bs5fV6ZHiXLy6rF2Fmjohd/18s2t/7zeasap88eUq1Dx86YMYMBJ9blSM3qlxQw/NU15fqvK2H3aAunT5/wfTZP6rPFZKKrs99fTp/QUTEdXTRzLs2/2968pJqF1J7PpH0V1TbF4J6Hckcypx+n+3cnit0JDhXCE8MJJZTpOc3N2d//pOz3EAEgE1yXdfYg/01vzxTJpaHYypIpFMWXAQ2mvq6rFrRdUpEpK+vT+8ji3wZxIe5RHo2SWKvCcNzitj16LWyc0RE0khecJg5FDsOYSZvLKN3JbH5rmpcuCG475EWbF5i0tXzy02dF+k082V/f/XEpHV9c8h7f2bxvxdF5Asi8tB69gcAADYHNRsAgJ2Peo3tsuabQ865fudc/Ud/FpGfEZHnN2piAABgY1CzAQDY+ajX2E7rWVa2V0S+sPiVqYKI/LH3/q83ZFYAAGAjUbMBANj5qNfYNmu+OeS9f0NEHtjAuQAAgE1AzQYAYOejXmM7rTeQ+rotjz+qehuoVAym1Fe0Yc19BR1QVQhCmKYnpyS09/Bu1R4ZqJs+eRC42ZoPwpETG96UO/3axVLJ9CmlQXhXEFDlKpEQz66eS6Fg+1TK+lg5ZwPAOsF+kiDmyqX2ZxCGWMXitNJWsN+2TsmP7FbC/M0kjYR7ZWsL7wIAbCCngxxjoY9hgGQsALHd1uHMzeacas++bOt1LQv2O2ADMHcHr5VPTar2cGTV/MSF86r9n37n902fJ269XbVvHxlW7Xfu2WfG7Ep0fW4tzJg+YUCnj4R69g8PqnZnQZ+D+K59Gk3W0sHcsYdXhEU87JN17Jh2S7/WfMP+bMfH7fsEAGy/2NVUEtTFNHKxlobB0MGv/rCmi9hr9UK5bPqE5wd5cE6xmvBmFwmtTlcYlxTsmHAuSRI5Di7cZq/D7fVyMJfIQyTC+hudfRAWnSfB63g7KjwMaw3DFln/o+wBAAAAAABwA+PmEAAAAAAAQA/j5hAAAAAAAEAP29LMIS8i2bLFi3Vn19ynwZq+2Iq5vUN9qj1Q1ve46rv0un0RkTzVeyoXbDaQr/er9kKQMVS0y/2lE+QULXiby5AFuT+lsn7tbseu32y39Lb+sj1WvqDn573dT3j/Lw2yEbKC/SeQBke927L77Xb0wegEa1K9t/kExWC5ZqkWuTc5H2QftGwXAMDmcs5Jsmy9fDeSdxOan5sz21ot/Uu8HCzjP9C0++3PgmJxy62RPromDj31qmrfFvns62TeUO189x7TZ2pInz98/a2Tqn32hG6LiLxvr95PZd7mKBUqutZmztZIH5xzZOYt2DFh7lMsZsDmK+gxXbGZQ91OmA9hj2erZc93AABbz4tXeTY2M8fm0MSusStBdm4xyOwplyPXz0E7rDEiImlR18Dw3MBF4vLC2pVFri19kM+TpEF9a9s6FeYdxbKXkjAvKJbnFzDHN3IcQlk3Mr/gfZsswchcXDDfNJa1tOwc4lqRRHxzCAAAAAAAoIdxcwgAAAAAAKCHcXMIAAAAAACgh3FzCAAAAAAAoIdtaSC1Ey8uXwpnLkb6VIPwpiS3oUtpEOQ4ekSHQbZH7J4bQeBTUrZJTP2pPhz1UlW1C0U7plQOQiaLXdOnHQROd4MQ61LXzrdWqal2JbE/qk6u99uK3OsLw7C6xSC8smSDxcKczG7DpkKHAWDOB8HXkZizJNhxud++p3IWjCOQGgC2nPdeusseppC17S/jQpAg6XIbrNhp6RDoxOk+h0U/YEJEJA+CK5/84fOmz1E/pNoPpbtUe08kK7lR0fXu/vc/bPoUbrlZtZ/4879S7f/65b8xY040dTj2P7n/iOlzy9t2q7Yr2XrdDcI2fVsfu0LbhnFmwTHPM9vHOf1aPgi2zhJ7nuWDcMtuO/LAi2slWgIAttjS7/LYb2dzbRbJWA5/rVf79bWwK9prtzAwOawfIiJJsONiuvItCBMUHUmtDsObw7bzdi5pQV93h3MTse8pjxysMIBawvftItfl4euIPVkxedM+DBK38w2nUoj8nDJ1bK5ev/nmEAAAAAAAQA/j5hAAAAAAAEAP4+YQAAAAAABAD1txwZ9z7jMi8k9E5KL3/t7FbSMi8jkRuUlE3hSRX/LeT67mBZfnDSSRdXYDZb0OsNZXNX1aXo+bDf5+tGozfNJOWbVdud/0OROsqT/dWlDtiea8GbPQ1flB3Y7ponIbRETSVN+Tq0Zu0Q336/mNDgyZPvuHhlV7dyE1faTbVM1OQa/FTJ3NHCrkeh1iO5I1kHeDNZ0F/U8peFkRESkG2QjV3GZYDObBfKbtfgAAcRtWs73OloutTi8EeQClkq29WVD/JMi3OeptLd4b5PCVW2XTZ7foc4M7M12DkkiOznnRBbrw0oumz4XvHlftk3/3LdV2s+NmzHSQd/S6t+c2+0W/h4FI1qDken4LLV17vbd5QmYXkT7hOC9hloLVNflRq8hbAACs2kZfY+t9222F4DqxWLC3AcIakgUBONXYtWZQHpIwK0hEWkH270KQx9vu2AtomycUyccL5hvWpVidKgd5u+WivRauVnTNLkfekw/rpHmtSDZQ0E6ySEBieP4SZhlFhqRezy+NHKvishyia9Xv1Xxz6LMi8uFg26dE5Anv/e0i8sRiGwAAbK/PCjUbAICd7rNCvcYOs+LNIe/9kyIyEWz+qIg8tvjnx0TkYxs8LwAAcJ2o2QAA7HzUa+xEa32U/V7v/bnFP58Xkb1X6+ice0REHhERqV/jsWkAAGBTrKpmL6/XfVX7iHkAALCp1nSNXSnZpVHAWqz15tAV3nvvnLML25b+/lEReVREZI9LfSNZWlNYFptlM5foHBpXsVkDxX590nr6UnDTNbWBN7WKzud5bTq8USvyh68+r9qvTuhsgW5iV+Y32nrhn89iaxL14XHB2sFiEmQyiEhf8H/yatEeh2MH96n2v7j/AdPnaDHINUj0mk4fWUMpXn+hrDY0YPsMD+p2kKNU9/afRH1BZzjVx+wS2u58cCzO2EwIAMDaXKtmL6/XI8O7gsJlP9wpBvWlv9/mB6VBpkF/R9f4o6m9CZUE6//H8wumz0BX15wR0XWqltv5zjcqqv3U5580fS7NNlR72Ov5tlN76E6X9Xt87KSd7+tBxt5H7rnH9DlU1vPzQd6COHsOUizoY9VObE1Pgu+Id72us3ks8yAIkVhoNEyPTixkEQCwIa7nGnugv9/ny669YvlzeZAw5yPrh5JU17OFZpAPG/meRzHV5wILDXsdfnp8TLXnm7pPmIUnItLNgvdw1SNxddHspeDaN43UzeF6TbUP79lj+lRMZtO1r/cXt6pWMXJTz5WDceGbiFxjh/nG7ZbN9c2X5T6F+cfLrfVpZRecc/tFRBb/e3GN+wEAAJuLmg0AwM5Hvca2WuvNoS+JyCcW//wJEfnixkwHAABsMGo2AAA7H/Ua22rFm0POuT8RkW+LyB3OudPOuU+KyG+LyIecc6+KyE8vtgEAwDaiZgMAsPNRr7ETrZg55L3/+FX+6qc2eC4AAGAdqNkAAOx81GvsROsOpL4euXhZWBaE6HIbcNiY1wGH1XzB9Bn0I6o9MDKk2rWRI2ZMa0iP+ZNvPWH6fOPUedXuOP3FqiwW2uiCbc6GcJnwrk4QJJUHodEi4lr6OBQSGz41H4R0DhdsePO/uPN21a62dAh4u2gDyyTTr5Wm9p9JoVbV7aLuUynZAO1SSb/PbHre9Jlu2583AGBrefHSjQYVL0mCpOOwLSLigm2V4O/7I0GQf5vph0H8bT5u+vxCSdf5ZqJrTl9ma+bNnbpqf71tHwbxcl0X7Le1da2rtO0xOR28hbORxM4vnDit2pORMOdH3nFMtYdFv6csPN+Q/5+9O42RJD3vA/9/IyPvrLuqq++7hzPDGXFIjklRlLAUJdrUZVIL2TB3ZdCWsNSHpVfC6oMJfVjJ10ICLMnAypB2BBJD7cqiCR0mLXBNURTpEUlxZppzX5y+76PuqjwjM+PdD13TXc/zvN1VXV1H9uT/BwzYT9QbkZGZxXoiIvP9B5AtyedU8rZft9RxVEcFjIYCO+Hlk2q17LGCzgolIqLtk64IRO6ktl90E/lHO+naHpjPy76TM7XsiQAQqZtTXLk4bcbMLC6J2qvG4wMhy+tKoF7DJtqqeTlnX4eu2h8dYg0A+8bHRR3pwO80cNMnHVrt7HFTrMKi9XFUKEBbB0x32/YYo5OuWHaHl3a9mUNERERERERERPQ2wItDRERERERERER9jBeHiIiIiIiIiIj62JZmDkWIUHClm/VQyc5brJQqoh4aHDJjduyaEHU1lXMFr7xp8wmeSc+I+oXLl82YgVJJ1I22nJffDUzQi9T1tUxgvr+agggTHxSYO9hRj5XCzodsZWXWwLcvzpsxR6Lzoj7s5GPtPLzLrLNjVM6hREmnRACNrsxWWpqWr/n1q/Y9SJty/mutaefDdtr2eRIR0dby3qO7Io/ABYJpdEZAGgih8V4u059IFQPHAVeqU6Ie2m9zBD/28/9C1GOjO0T9wl//tVkn+/XvifpkVDVjLudlDz/m5XFBuWX7IVoyS2GpOmeGzKrDrWcvXTVjfuaQ7OE7nMx6qHdsTqPTGYGxzTCMYtn3C0WVCZixvbiq4gocbI6g24g8CCIi2hArz0nj2J5bZlU2UC6XM2OKRdmTu6ns4bVFmxe7qM6X55eWzBj92DrHN9xN3B2qNQqstJbO5dX58uyiPV4oqkzeosolKg3IaxoAUFAZTlEgy6irjptaTXnOnTRtvrFXxwLtju3rK4/H/B1eBX5ziIiIiIiIiIioj/HiEBERERERERFRH+PFISIiIiIiIiKiPsaLQ0REREREREREfWxLA6lzcRb7RnffrI/sGzNjBidHRB3lAiGIXl7TWpyTIY5/d/INs87VlgzQejCy18Vip8KZvAqJCoVNq3WcSZsGoIOlVAhUOxBI3VYBWp3QdlsynLJss6fw3RdPifr1SIZp/s+PPmTWyQ/L96Wdts0YqGWT4ztFvTibmFXOX5Th2IuhMKxA6CkREW29dEUQZSiQWtPh04ANsyyqz6RygUDqpspdHhwctA/2zn2iPKWOCzpjw2aV2YIMxLyUt+HNPpXPM6e36+3rEKt1otT2to66qYS+4QUATC3KY5lmST6HWsuGUMYd+RxiZ49T9HuXUQGYUeD4IqMOkYoFG8S9mKjnwHxqIqJtEbkIpRVh0oMDZTMmp8OQA+efWl31nelZe8OFVkeeExYC3z0xxxCZzTnfS1UjCrUlsyywK/qGCy7Q16dm5GsRO/m8jw7bm2pl1XWN4HGTurlHsShvjIF24CYSdRmY3QlsVzzRO/RrfnOIiIiIiIiIiKiP8eIQEREREREREVEf48UhIiIiIiIiIqI+tmrmkHPucwB+GsB17/0jy8t+A8D/AmBqedivee+/stq2MnGMkfFbeTZje3eZMbPNBVHXqw0zpq6ygM6puftT4xWzTvGyzMB5b2qzjAA5hy/yOVGn3k7QS52c0+d0bhEAr7Y7q7IH4m7gbVCbaQe2W2vJfIKWs3kEs2oi5UxJ5gl95/oUtNGDB0U9ENusAdTldqt1+R5EO3eYVXbE8vUs1+pmTJLYrCIiIlqbjezZKzMCokBOX5qG5rRLXjWz2Mn+PV9dNOs0VJZNSYfwATh79qyo603Z//bN2/6StmXvbTmbp1f08tjARC0Fsgmyqj2HDqx8Kh+7ntiePleT2YhJUR7L5PKyhwJANpaZQ52G7aHtRD7PbqL2pWaPHRYX5ZhqYLuBQyIiIlqjjezXURShsCIbrqBzagC0u7IXtFQvAGxmT0P1TZ+1HS7qyPPcSrx6lpHm19BQQtGHej2dRkKjUwAAIABJREFUteNCTVtHDAeGdFP5nNJAhk9bbaebkz16tip7OgCUKrKvx5HNPtRxTGlX7kscyAAsqxen3Q68tytzJKPbZz6t5ZtDTwL4aGD573rvH1v+b9VfWiIiItp0T4I9m4iIqNc9CfZr6jGrXhzy3j8FYHYL9oWIiIjuAXs2ERFR72O/pl50L5lDn3bOveSc+5xzbuR2g5xzn3LOHXfOHa92A7dEJyIios22as9e2a8TfZtyIiIi2gp3fY7dajOWgzbGqplDt/H7AP4Nbsza+zcAfhvAL4QGeu+fAPAEABweHPEDu29l3ixG9uEHJveIemxo2Iz523MX5Trvfo+oD5QGzTrTfyy/lbfj7LQZM1vW8/7kfLw4MCmxozKH8l07JzFVB9mtSM7vj3NFs46eepk4u92SylpKmvNmzPwOOed030c+IupT1apZ57nrV0X90z/898yYcktmQSUNuS+Z2L63wypPKGp3zRgz5/Spr5oxRER0V9bUs1f26+HhER/KGboTFxgfObVM5edFgZ6pt5Kkdu58rFrFeKmsRth1CuqxH8oOmDGduuxLnY7sdR1nt5tV2QTwtrchkh+OtQO5hw31UvhYrhN3bF/1KgsoqdmcxlZD7k9XRQx12zYfoqH6da1jn1NbBzcQEdG9Wtc59tjwsM8Vb2XRpIFImXxBnm+WczbvZnpB5gAOTMjz8LHYrjOjzsvRtB8ude+QcQOEs4F0ZmHoiCRVxxA63y+KVs8/0o8DAJlUrtft2t7v83LM+K7dom617ZdiFlS24N5dO82YrsoY0nUUCF8y58+BTMiVI7JP2wzDm9u/7U/uwHt/zXvf9d6nAP4QwPvWsx0iIiLaXOzZREREvY/9mrbbui4OOedW3mbsZwG8sjG7Q0RERBuJPZuIiKj3sV/TdlvLrez/BMCHAIw75y4C+HUAH3LOPYYb31A6C+CXNnEfiYiIaA3Ys4mIiHof+zX1olUvDnnvPxFY/NlN2BciIiK6B+zZREREvY/9mnrRegOp16U4WMajP/ZDN+t8oWTGFIblsnbOhjZeOX1O1AMZGQj1Mx/7sFmnUV+S2/j9/2bGPFeQAVrP5OqizrXtLLyOyoT6uc4OM+ZYZa+o/7b6hqgvRjZAspGVwVIuEEi928m37x0t+1r9xP/wQ6Le8T/+hKj/+m++Y9Y5MTsn6twu+5zykQzm6rRl7QPBYx0VGhZnbKhZnLXLiIhoaznnRJCjDkQEgFQFHppARNiQSdMZAjd6gAqHTAPbTdX+tBMZ/DgcOHbYVR4X9S8fO2bGTJ+UwZpnZk+J+grkcQEAXILcl1AQKFRP9Kl9Tl3dI3Oyx9dq9m40xcDNHwz1WPp9048LAB0VQN31oXBLBlITEfWCbDaLyd23wo0zGdsb4qxc5jI2rPmyOgfUW9lzYC+0sup5106dN2Pm1R3L9R3MVz8SAMay9gZOZXVTp8WavDlT0rV9U283kO+MWCXv5PXNNQDs3i0DqMcO7BP15UvyBk8AUG3Ic/5s0T6nnD4GUj3brSGQOjRm5U1GMvHtg7rv5Vb2RERERERERER0n+PFISIiIiIiIiKiPsaLQ0REREREREREfWxLM4d8Lotk3+TNenB83A5ycs7c4qmLZkjl9Uui3rco5+vF5WfMOrumZeZQOT9kxvz8opz/GA/LfXm1bOfcd9Vc/r0DNp9nfFA+z/jNE6JutG2GQT6S2Tt7qh0z5khaEPXogJ23uGNQLuucOSPrCxfMOiemrov62ekpM2bvTvk8M5G8zjg/L+d8AkAuL/e32aiaMd///ptmGRERbb2Vc9ZDeUJ6HvxaImj0kEzGfkYVqc+tQnPnW22ZI1CD7JH78zZzaKAtt3N60fa2i90FUedVdpFrBObp6yyCNYQnuIwdFKv8oFw2J+pmbI9BdK5EXvVZAEgy+vhB5gmF3lst9B64YF4UERFtuShCpnjr73+hYHuB/jteX7LnYZ2qzMRJ1aWC2tVp+9Bt2VOKcc6M0Rk+uqU0EMi1U72pXLJZxSXV8zJNeb6ftu35c6TOWbOBDMCiOjaJc7bf5XPyXL1dk+fzSb1m1mk2m6JeCIwp6hwitXtJS24DsMcCOjcQkOfmLZXTuBK/OURERERERERE1Md4cYiIiIiIiIiIqI/x4hARERERERERUR/jxSEiIiIiIiIioj62pYHUZ65cwT/7t//uZj0xMWbGpCrgcGxm0Yw5dlGGHY9fkGFT1587abergq4GWzaschwyaPLn2zJ0+dqCDXdqduRj711YMGOWsnJ/f6wuw7M+6G2QdOTlWzPZtcFRx9pyO2c6S2bMG1/8lqgbeFo+TtPu73wkA8r+z9/6v8yYeIcK3u7K12Fxye5LLicDyrodGwA2OztnlhER0dZbGQbZTW3/04HUqV89ULKtkhVzZRuaWWjK44DUJ2aMU0GQD+46JOrSFXnjBwC4kLZE/X8vvWHG1GPZy/5RpixqHwhh1su6OqAaAFLZ013Gvp6xfErItOWCbEcGhQJAuyGfU+TtY3fV26Jbby5jQ7ZHyvIYqV5rmTFN+3YTEdE2qNZq+Pazz96sTagxbD+OAqHFmYbst522/EN/dckGKMcqXToT6JOFSPaZHbEMl070DS5gjzvixIZLNxJ5vjmobuhUydn+pgOp48A9GQpOrtfy9rGvnZM3yOrisqiTtj12aaZyO889/6IZk9Vh4urYKmnbawIZ9fqaG4YAaLVu9fFmy/b0t/CbQ0REREREREREfYwXh4iIiIiIiIiI+tiqF4ecc/ucc99wzr3mnHvVOffLy8tHnXNfc86dWP7fkc3fXSIiIgphvyYiIro/sGdTL1pL5lAHwK96759zzg0A+J5z7msA/hmAr3vvf9M59xkAnwHwL++4oa7H9dqteXJXly6bMS4v5yBONm3m0EhHZvjUUzmvstiW2wCAHPKqDszFy8mXo/GTj4s6PaRydgAUL8vMnos1u7+NRGUCJAdFXQq8Dbkh+Rzas/NmTPx1ma30jtaAGVOuybyEGTV/swg7H3I2ko916sp1M2a+Iec7JioTqROYD9luy3mWaWrnpIbmSBIR0ZpsWL92ziGbXdGbAnPyu13ZT8J/v+WKLdWDhiq2bw1X5Xz7U5Gd63/osMwYOrhjj6hnztu+VYxlr81Etgfp7IFYZfiEMn2g8hUCrQ3wMg+gGMhBKKn9S5qyj3a9fRPatbpcEHjwRPXejnqffCArKla7VynZ4xRXU++LfZuIiOj2Nqxne+/F3/pWYrNfI5Uvlwn87S+qvt5x8m9/HoEGp/Ju4ALZfGpRaXJc1OWizQLutuQ5ajtwbunU/lbMcYjdl0xWPqc0CeQazsrXr5BmzZhIZRW31fGNc7bPd1SjbNZtlmBTPc+u7tmBY600lccHgUM2kTl1p/PtVb855L2/4r1/bvnfSwBeB7AHwMcAfH552OcBfHy1bREREdHmYL8mIiK6P7BnUy+6q8wh59xBAO8G8DSASe/9leUfXQUwuaF7RkREROvCfk1ERHR/YM+mXrHmi0POuQqAPwPwK957MXfK3/ieUugbTHDOfco5d9w5dzwN3AqXiIiINs5G9OtWq7kFe0pERNTfNqJndzqc10sbY00Xh5xzWdz4pf1j7/2fLy++5pzbtfzzXQDsBH8A3vsnvPePe+8fj/ScRCIiItowG9Wv8/lCaAgRERFtkI3q2XG8lhhhotWt+pvknHMAPgvgde/976z40ZcBfBLAby7/75dW3RYixLh1wBnF9tqUhzwgzXTqZsy8k99Aei2WQVKljAxhBoCjKkgqFIY8m5f7M/7OR+S+vOeAWefk+XOifuPcCTNmIpLPKVuU9XS9ZtZ57zseEvWRq/ZT3JlvnhJ16FBeP8/r6vrcya4NpJpXYd1p2V7Uy6vgsFwiH6cT2fe2rS4OthJ7lbvZtqFgRES0ug3t185h5cFmJmP7QKslb7bgU/vhplPBlHXVX6pTs2adkabcTnOpasY0Xjsr17mgAhzPBAKpVXjkI3Xbp76dlfvXcXJfokDQJtSYTGyDKzPqg984tY89WpDHLvqxm3azyDRVv27bnt7pqIBR9QlzKOga6vhseLhihgwWVDjoNbsZIiIK28ieDTgRgBw4DQOcWhg4B+yokOpGKvtFnAncnEAvCPQU/Uijw8Oizgzac/elqgyFri3ZkO2sk+ejWX1jh44NsR4eljd/y7btzKbLs9+XCwLPyatlbVU3AjOm9Osbuhbi1PFWpN7MUJi0XhYa0w283yFrucz4QQD/FMDLzrkXlpf9Gm78wn7ROfeLAM4B+MdrekQiIiLaDOzXRERE9wf2bOo5q14c8t5/C6H7wN3wYxu7O0RERLQe7NdERET3B/Zs6kV3dbcyIiIiIiIiIiJ6e9nS9KoUHkn31ty/yNtrU3FGzh3MeJtz0N29W9Sn9h8T9X9/5nmzzsf9mKjnsGjGvKGmBn5s6ZKoi1N2wv/FKxdFXQ68pN2MfJ6+Kx+oVLBpQQ0n5wW+MmvzE76Uyv3bEdm5hPmc3PZ3cg1R7z8mXzsAiM7IfKOoa98DPfVytRoAnMocymTt+58L5vETEdGWi259oOky9u91pyuzCFKTKmAzhzpqzFJH5hYBwKQ6DqhfvmDG/Jff+T1R/0DmQVEfaQX6ocpE+kQ8asZ0BufUErlOqjMbAMDJY4Ni1h4HdNoyP/HY6A4zZt+IPE7Jxyp3oGuPFdrpvKiX5m2GYVs976SrPqgO5B9FXo7pdu37VMwzAJWIqDd4pCvybFzwPEz+Xdf9GQDiQlEuKMksoAvTM2ad8XxJ1J3UZsrWVf5OriF7VTFr96VWl30zE8r8U88pVZk+obzEVPX1pUbDjLnSkPlGoW6nb7RVVc97YHjQrNNZWhB16HxZL9LZRiH6vXSBYxURXRR6Ld8at+qjERERERERERHR2xYvDhERERERERER9TFeHCIiIiIiIiIi6mNbO2Hce3RX5O1kszbDJxvJ+Xpx1DZjSpDrtRZnRV2PErNONZXbOe/smG82pkT9zJO/K+rCQMWsU0jlSxi5nBmj5wpGap5fLrJvQz0r11lctBlJC8l5Uf/9eMyMGVX5DuecnOs4lJH5QgDQjuQ1w4G4ZMZ4J/e5lZFzSYMzGbtyXzpq/ilgc4mIiGh7+BVz+eO87W0muib0h1/nAajZ9LPeZtn8YGZc1Ke87VMH1GqjkAvyXTtHP4llbxsp2WOQn6zJvKOrTZlFMAvbozoqnyeO7GP/6ANHRf0/7T1oxuzOyde41pKZDPmm3W6k8o10xiEA1NvyeKfdlWOyHfvGZdVxSbVRN2OqiX1fiIhoe/j01nlWFNtzy0hnDqWBnqLOUX1Hnj/rHg4AXZXz0wxkDs23ZC998bWXRZ0J7a/KzQllJJnQHjUmE8je0ccqSWKvCTSasv+O5otmTKxev2ZXbqfk7XmuV2fImcA1AKh91rGAaWozFa31h/jym0NERERERERERH2MF4eIiIiIiIiIiPoYLw4REREREREREfUxXhwiIiIiIiIiIupjWxtIvQYdFWycFOwuNi7NiXrvRRlE+Uh2p1nn3d2CqN+XHzBjDjs55tpVud35eRvION+SgYzNjg2ASqGDo3RApzWUk6GYh2ymFXZGk6L+EWcDqesq0LKlXoeFZ2QgGAC0cvKaYbQvb8ZEeRnkWYjlc1oZPH5TIkPNAnmhRETUAzw80hU3DcjlVr/ZQtK2N5DwKjhxQX0kdTq1QZCH2nK7RzNDZkzFyR606NSNH7p2XxLVygY/9h4zZte4PDZ46c+fEvXC2bNmnb2pDKl+/94HzZif+MDjos5fstvxDdmva6pOmzYMO1KNtBy4gcRityoXdGRYaCaywdz6o8NSwYZxztds6CgREfUqdeIVuIFBuynPfXMt+Xd+Im97TFn1kMGcPW8sZuSYpCu3223bs+G2CnhOAwHaq51KBs5GkcnIXpoLbKSinudQzvbArnoOqTomaszOm3VSFQoel+x74NT74tRNL6LIrqPPu3VOt3mMO/yM3xwiIiIiIiIiIupjvDhERERERERERNTHVr045Jzb55z7hnPuNefcq865X15e/hvOuUvOuReW//vJzd9dIiIiCmG/JiIiuj+wZ1MvWkvmUAfAr3rvn3PODQD4nnPua8s/+13v/b9f86M5J+b5hebMxU7OA6wXK2bMm2WVBVRtiHoykDUwl5XzHw/D5ic8EsusgR8sjIu6MjFq1lmoLom6XWuaMd2umkepshHSwJzPocqgqJN6w4xpqmW1js1uuObkaxGlcn5kLWNfqytqXuhAIBWprN4771f/Elomk6o6NCHyTrMgiYjoDjasX3vv0VqRE5fP2wyBOJaHELVazYyJItnTMyqL4Hpb9nMAeC6WffRLbtqMKaWyhx+J5HaPBpIIGpCZAdHhB8yY4k+/X9TjJXlccOpzf2LW2TktM33eHw2aMfm5WVFXm3NmTGFEHmPEbfnaJUv2tVqYWRD10MiwGTM6IPenHsnjljhjDwXrNflYjZZ9Pbsp+zUR0T3YuHNsAG7FuVn4r7Nc6iM7Sp/FtjvyPDGX2hQfnRdcCFxeKGdlzx7Ky36cK9hjjCSR57WhPFudfbgWOkOx27H5eZ2OfKzU23PhRC9T+9INHIe0VW5SHNhuFrL3O7d6r9VjQuvI6y633+aqF4e891cAXFn+95Jz7nUAe1bdSyIiItoy7NdERET3B/Zs6kV3lTnknDsI4N0Anl5e9Gnn3EvOuc8550Y2eN+IiIhoHdiviYiI7g/s2dQr1nxxyDlXAfBnAH7Fe78I4PcBHAHwGG5c9fzt26z3KefccefccR/4KhoRERFtnI3o162WncJEREREG2sjenYnMDWKaD3WdHHIOZfFjV/aP/be/zkAeO+vee+73vsUwB8CeF9oXe/9E977x733jzuVPUBEREQbZ6P6dShjiIiIiDbORvVsnQFItF6r/ia5G4lGnwXwuvf+d1Ys37U8VxIAfhbAK6tuC8CKPGrx77cUVCB1Jps1Y64NFkR9LpKfcHYbMqARAJJEjhmy+U+IVDhTrK6dlRbttbS8uuCVDQQ86SVeB1QFsrQ6S/JbVo1AKLReYqOwgZoOu1Z1HAgAa6kveJUuXjZj9qvnXSjI98R7+zrEqVwnCjzxbpdXvomI1mMj+3WaAknzVjPwgfDhwQH5Tfdc1gZHtxPZUHQg9dW2/Zs/0ZaByQ8/csyM6QzK8ObjT78h6nrgphOlRB5PvPhX3zVjLtSuiXpYBWDu3GsDn99xaFLUi4GQ7evfPyHqXKjXdWUfHVA/nr42C+3c1UVRd67aoOvdE2OiHsrKINC56XmzzsyiDBfvOnu4GLFdExGt20b2bECeb4YCiTPqZkKhG0MlGfmHPfGyB1Y7tr+lSV0+TvBc+M6hylFwf/WydZxjB+gQ63QNodZpYIg+D3dqf6PAhQ79WKEbeVQq8mZcGbWdUAi3fn1D7/9aw7vXcpnxgwD+KYCXnXMvLC/7NQCfcM49hhuXNs4C+KU1PSIRERFtBvZrIiKi+wN7NvWctdyt7FsI3+/sKxu/O0RERLQe7NdERET3B/Zs6kV3dbcyIiIiIiIiIiJ6e9nS9CoXOeRyt+b8x7Gdi5fJyl0qZO0uVrIys6CWyFl/XdicIhfL62BLgXmWekKhnpsXnqu3+hw/TW8l9TZPyEFlL0WB5+Tkc/Cp3U5XpddnVFZQmtrtFlQOUSjkbGpqRtT79+8TdakgMw0AIIkSUbeTwN1wmDlERLT9vBcZcO122wwpFuXf+QMHDpoxMzOyV1RVHs/11KblXajJ/ILS/IwZU1PLznqZFbQQuAHGuGuIunvJ9rbqy/KxKxk55kBJ5gIBwL6KzCFanLa5h9dnZa7PjsqQGXP5xBVRF9TxRMfb45a2Og6YrdrHrjaron5ot+zXmcChYEtlQdW97c25rT2EJCKi23FOZAiFzkcjnYljMn2AWOXb6HO14JmwPrdcbV8ROqcOhfqsLSPnXq3l3D20f/o5uDU8pYw6ptDn8gDQaMjjIp1BFDov76p8xNArJ/b3Dk+Z3xwiIiIiIiIiIupjvDhERERERERERNTHeHGIiIiIiIiIiKiPbW3mECDmQ2azNu9mZSbRjTE5M2ZsbEzU1eqSqJO2zTAol8vycQKPHakJepG6duYCczMjlV0UBeYO6nl9em5jKCvIbCKw3Sgjl6WB7dRqNVEnicyN8IFchrKa26ifI2DzJ/TjVMpyGwDQcTKzYDjwtJuB94WIiLaWh0dnRWZdq2Uz4nTPCc2DHx0ZEXVJZdm0yzIHCADONGRGTq5p8446Ki+vOzYp69hm5DwwJLOB/o//7Z+bMYNDA6I+/93vyfq1WbOOd/J1uHZlyoxZmJPrjTh7bFNOZD++NC/zgxqBwwudK9AJJA2kXdWvVe7TeFk+ZwAoLsn3YL5ZM2M6oeMdIiLacg7y/DJ07mbOWQPngPm8zJ1tt2VebOhcU/f+0GPrM2hnTo7NKuZ82awTooesM7ZIn/OHcoc76nimm8rcHwR6ZNZkKdvnpF/jjsoPDl0/8Sq/2AUyCt2K53CnV5KdnYiIiIiIiIioj/HiEBERERERERFRH+PFISIiIiIiIiKiPsaLQ0REREREREREfWxrA6ldhNyKoKtczgYy6lCrTMaGZZVKJVEfPXpM1ItLc2YdHeakQ64AIKOypuLM6gFbev/WEgAWek6aDr4KBWHp5xAKCSsWi6LudGVYVsevHu4V2m5GvTb6cXRYNgBkU/kcHsgVzZirqQ0RJSKireW9DKRuq94BAN2u/Hut+ywAJOrmBV0V4NgKxCLWCrLHx1nbM9up7EE6qDJB3awzNjYo66P7zBhcuia3szAv6nKgt6WJvAnGwuKCGdNoyODtpflFM8anMgg0Vf2507G9uOXlYzedHeNUUGW9LtfxORtIHWflvmSaiRnTgf2dICKi7eDE+WXoXFOfj4bOhfW5+eDgkKh1QDUQPke1e6dqHTYd2Jc1jVFbDt08yvC6DJxjY/VAan2dIFW91q8hQDu03dWuG6zltSrlbGh1q31ru1FgGzd/dtufEBERERERERHR2x4vDhERERERERER9bFVLw455wrOuWeccy865151zv2r5eWHnHNPO+dOOuf+s3POzhEjIiKiLcOeTURE1PvYr6kXrSVzqAXgw977qnMuC+Bbzrn/D8D/DuB3vfdfcM79AYBfBPD7d9qQcw757K05cNnYzofTWTZryfAZGRkW9eiYnB8JAK1WS9RJEpg/35LLfFfOHewGMhf0dMJMZOd46nmAoeekhXJ+ND1PMTh3NCtf46yqMzmZKwAAsXpfQvNW46x8n/Qc1W5q51COqvyEh+v29YzdlsZgERG93WxIz/apR3NF32wH8oTaHZknFOqrbZU51OnIv/uhtqr7XwLbD7tdmZuTy8i+5Ts2cyhy8ljBBzL3WvNyvcaifJzRgtwGAMxcvCzqar1qxiSQr99M02YONVLZR1Mve283EBHQVtsN5QDlnNxOvaZyior2fdOfHcaBw8XUh9YjIqI12sBzbHl+GTrXdG71zCG9LJ+X54mFgj1v1OfHoXPYVI1ZS7buavsGBDKH1pLz49T5c+BYwOQQBTarX+NI9U0XyCiM9HsQyEgy21V16KWK1WtTDHz/x0e3VrzT67TqVQp/w1tHOtnl/zyADwP40+Xlnwfw8dW2RURERJuHPZuIiKj3sV9TL1pT5pBzLuOcewHAdQBfA3AKwLz3/q2PrC4C2LM5u0hERERrxZ5NRETU+9ivqdes6eKQ977rvX8MwF4A7wPw4FofwDn3Kefccefc8a76CjoRERFtrPX27JX9ut3hlCEiIqLNtFHn2HoKN9F63dXdyrz38wC+AeADAIaduxkQsxfApdus84T3/nHv/eOZQMYQERERbby77dkr+3U2Zv4lERHRVrjXc2ydKUu0Xqum/zrnJgC0vffzzrkigI8A+C3c+AX+OQBfAPBJAF9abVtR5FBcEYCcie3DF1TwVRwYo5dFKgQ6l7cBygMDlTuuAwBOhyiruhMI5NTLQmFZOmRLB3WFgrv0OqFgMR0UHQqO1vT+hV7fVD3vbjfwvL3c5456Dl1nn9NEqSTqHQW7v0mXf9yIiNZro3q2h0d3RX9LkpYZ01KfVCYtO8aESydynVAgdfDmD4rud6nqOaGeOTU1I+rpqSkzJteUgdS1pZqor16W2wCAuWm5bLbVMGOakbrhRSBkuwU5JoV8jj5ww4aMCrcsBg7rdlRkiPZwVvbirg7eBKDyOpFxgWOm1fNDiYjoNjbyHBtwoi+Gzxt1IPXqN33S5416G4C92VHoXNjQgdSBGxmZ8+PQZtVqJug60N/MolDY9BrCuzU9JhQ2bfYv9LzVDtqwbrtOXn0BpxC4WOi6t9aLAvv2lrXcGmoXgM875zK48U2jL3rv/9I59xqALzjn/i2A5wF8dg3bIiIios3Dnk1ERNT72K+p56x6cch7/xKAdweWn8aNuZFERETUA9iziYiIeh/7NfWiu8ocIiIiIiIiIiKitxdn57Ft4oM5NwXgHIBxANNb9sD3jvu7ue60vwe89xNbuTNERP2O/XrLvJ32l/2aiGgbsGdvmbfL/t62X2/pxaGbD+rcce/941v+wOvE/d1c99v+EhH1i/vt7zP3d3Pdb/tLRNRP7re/0dzfzbWe/eW0MiIiIiIiIiKiPsaLQ0REREREREREfWy7Lg49sU2Pu17c3811v+0vEVG/uN/+PnN/N9f9tr9ERP3kfvsbzf3dXHe9v9uSOURERERERERERL2B08qIiIiIiIiIiPoYLw4REREREREREfWxLb845Jz7qHPu+865k865z2z146/GOfc559x159wrK5aNOue+5pw7sfy/I9u5j29xzu1zzn3DOfeac+5V59wvLy/v1f0tOOeecc69uLy//2p5+SHn3NP0w7BNAAAgAElEQVTLvxP/2TmX2+59JSLqd+zXG4s9m4iINkOv92vg/urZ/dyvt/TikHMuA+A/AvgJAA8D+IRz7uGt3Ic1eBLAR9WyzwD4uvf+GICvL9e9oAPgV733DwP4QQD/6/Lr2av72wLwYe/9uwA8BuCjzrkfBPBbAH7Xe38UwByAX9zGfSQi6nvs15uCPZuIiDbUfdKvgfurZ/dtv97qbw69D8BJ7/1p730C4AsAPrbF+3BH3vunAMyqxR8D8Pnlf38ewMe3dKduw3t/xXv/3PK/lwC8DmAPend/vfe+ulxml//zAD4M4E+Xl/fM/hIR9TH26w3Gnk1ERJug5/s1cH/17H7u11t9cWgPgAsr6ovLy3rdpPf+yvK/rwKY3M6dCXHOHQTwbgBPo4f31zmXcc69AOA6gK8BOAVg3nvfWR5yv/xOEBG9nbFfbyL2bCIi2iD3a78Gerj/vaXf+jUDqe+S997jxpW4nuGcqwD4MwC/4r1fXPmzXttf733Xe/8YgL24caX7wW3eJSIiehvqtf73FvZsIiIiqdf6H9Cf/XqrLw5dArBvRb13eVmvu+ac2wUAy/97fZv35ybnXBY3fmn/2Hv/58uLe3Z/3+K9nwfwDQAfADDsnIuXf3S//E4QEb2dsV9vAvZsIiLaYPdrvwZ6uP/1a7/e6otDzwI4tpycnQPwTwB8eYv3YT2+DOCTy//+JIAvbeO+3OSccwA+C+B17/3vrPhRr+7vhHNuePnfRQAfwY05nN8A8HPLw3pmf4mI+hj79QZjzyYiok1wv/ZroHf7X9/2a3fjG1Fbxzn3kwD+A4AMgM957//dlu7AKpxzfwLgQwDGAVwD8OsA/guALwLYD+AcgH/svdeBWlvOOffDAP4WwMsA0uXFv4YbcyJ7cX9/ADfCsDK4cWHyi977f+2cO4wb4WmjAJ4H8PPe+9b27SkREbFfbyz2bCIi2gy93q+B+6tn93O/3vKLQ0RERERERERE1DsYSE1ERERERERE1Md4cYiIiIiIiIiIqI/x4hARERERERERUR/jxSEiIiIiIiIioj7Gi0NERERERERERH2MF4eIiIiIiIiIiPoYLw4REREREREREfUxXhwiIiIiIiIiIupjvDhERERERERERNTHeHGIiIiIiIiIiKiP3dPFIefcR51z33fOnXTOfWajdoqIiIg2Fns2ERFR72O/pu3ivPfrW9G5DIA3AXwEwEUAzwL4hPf+tY3bPSIiIrpX7NlERES9j/2atlN8D+u+D8BJ7/1pAHDOfQHAxwDc9hd3aGjY75jcdbNuNTt2h/J5UWdi++WmbjcVdZRxoi7mMna7ZjPOjNkYoYttd36s0AW69VyzC66yyoY66rUEgFStk8/aXxO36su3vtdXr/XCiy9Me+8n1rUxIiJ6y131bN2vQ60kX8iJ2q3eGBCpMd4H1jGPZcfoh9L757tds07aUcccgf1d7QOzKBPohxl5gLGW12EtLbLTlfuyVG2YMc1mS9SNxoIZk9SX7npf9HNwgUHtTiJq7z37NRHRvbvrc+zR0XG/Z8+Bm3Wn1TJjkmZT1D7YW+WyTEaeU3cTuQ0AaDVqcp04a8Zk8yW5Ly3Zz2r1qt3fdlvWnbYZk3p5HhtHcn9D/Vj3eX1cEloWZ+y1Bed075c/76b2eCJN5bFJaP8y+jlE8nHiWB57AUBpYETUlaGKGbNysxcunMPszHTwSOReLg7tAXBhRX0RwPvvtMKOyV34D7/3Rzfr0yemzZiJA4dFPTBWNGMWavIXqFSWL9K7DgyZdUYr6oX2oRl1+qB19Ss0doxdJ1IHjvriS7ttD2L1QWHg98s8lA88dtccIMvnODVnDxpbiTyAPrp33IxxkdxOpLar/w8TeOjgsbH+P8no2Mi5wDAiIro7d9Wzdb9OWra/HHt4v6ijwMFTrPpSqSA/AEqSwAdALXloovsLAGTzcky3Iw8Qm4HeVp+dErXL2APYTiIveKRq9n1pZMysUxiQB71x4AMqqIM7l7PPKVWNfnpe9uL//q0XzTrfP3la1K+88BUz5vRL35SPrRMFnH1vc1l5XJUJ9PSrUxdEnbRb7NdERPfurs+x9+w5gC/9xXdu1tdP2T/HF958Q9Qdb3tVJit79NDwoKirF+U2AODki8/IdcZ2mjE7D79H1OfOvCTq7z33LbPOmatXRX1x5poZ02jLi0wj5QFR5wMf6OgvRuQDX0Sp5GQPHB0cMWMKakwUyceqtewHOlV1DSMbOG6qVORrni/ICz2jY/vMOo//+D8S9Qc++gG73aFbj/XRH7/9r9OmB1I75z7lnDvunDu+sDC/2Q9HRERE68B+TUREdH9Y2bNn1YcfROt1L98cugRg5aWrvcvLBO/9EwCeAICjxx7yKz99PP3t42aj9RdOiXrskL06NvHgQVHvGJXfYu407detauorWMW8/cQwrz7tyxVW/9530pJXHwPfZEe7Iz+V66pPUjuR/dSukcjtJoFvF+kP8kp5e62vkJfPIZuVz7HatVcsc6l87KGRYTNGf2NKf90uCn1zSElTO6UtingDPSKiTbBqz17Zr/fvP+ZXfrs31K+vP7JD1B/8+E+ZMeUdo6LOqW8BxS7w7Z21zEpWvaIxXxf19KmTZpXqjPwUcmTXLjMmX5GfOkalsqjjgj2+qM/Lbyk1l+zUrnxFfvJXHLOfQrqsfC1y6hPPPbvt8dC3n/q6fOzAJ5WVEfk8l2YuizqK7HFARx3M+MC3i9aXWElERKu463PsRx99r1/ZF3XPAYDysOw7jZaNd9FnZpVJuc6eoz9i1tl55AFRu+ygGXPu9e/LBbHsrbm83V/dd7yz58KxOhZottV0utQ+R9POIns5JJtRM5cCfTJbkM+zk8jjkNFRe4xRqshvJzcadjqd7uP1lpzK123b53T6hadFfeDBI2bM0Uf3rKhuf6B1L2fizwI45pw75JzLAfgnAL58D9sjIiKizcGeTURE1PvYr2nbrPubQ977jnPu0wC+CiAD4HPe+1c3bM+IiIhoQ7BnExER9T72a9pO9zKtDN77rwCw6YdERETUU9iziYiIeh/7NW0XBrwQEREREREREfWxe/rm0N3KF3Li1rc6zBIAvvv//CdRZ5+24Y+lHXtFPX7kYVHnVKAkAEzuPSbqwUn72JURGSxVLMvH1regB4BMriDr2O6v9zLeq1xRL7u31+hmZmSoVW2pbsZks3I7xZIN9iwW5bKRUVmXizYATN/dNw7c4i9Wt7LXr0y7Y8OmW20V3p3a17OUY8QlEdF2i/N5TBw4fLPWN4sAbL9eOG1DoD/xmV8RdWn/HlHXq4GwyFj2l05igxObVX3rehkC3Q4EM2dVv84VymbM0KS8wUV5XAZqB+4NgctzMlBS3y4YsEGgI91DZoyLVQBmRt5SOOPtg1+/9Jqop6/Y92By94Oibi7NibrTlQGZAExTT01MaWAQERFtDwe43K1eGbrpge47uao9t0xU74yy8hxwbI8NWR7dLc/L5+ZaZkzm/EVRL1y+IupOIBy73ZE9b2JwzIwZLJTkYy/MiLoQuAFVISt7ay5XMmNGxuTzzMR2O5WKPF6II/kc4sB2ddj03sEhM6a+NCvqmevyJhLo2teqtiBfz4Vr182Y5IHdN/8duCfUTfzmEBERERERERFRH+PFISIiIiIiIiKiPsaLQ0REREREREREfWxLM4ecc4gymZv1Bz/+U2aMziw4/tWvmjFt1xR10l0UdWVo3KzTnJJzHStje82Y0shuUcelYVHrzAAAOPjAPlFnA/k8GbUsSjrq53Ye40BevjXJgs0aaM3I592YapsxcV5mKrRr8jlM7rfPqZSX+Q6Nps0VSDty2dSsnF96bdbOh6yr3IikY/f3wSMFs4yIiLZWJo4wMHYrA2fs0D4zRmcChvp1q1oT9T/89L8Q9fjhB8w6SUv2u07d9r/2kux/rUWZM1Cq2Dy9a6cuidplbL/OFmXuT1JfktudkBkDAJAvyfyCjs+YMQ2VpxDKemjVZBZQ18n9m5uWzxkAFhdlrsDS9EUzpliWfb4wII+RqrPydQEAn1G5gj4QUBDIYSQiou2RrshydVl7bqlz7XTPAYD561dFffWU7OH1eVkDwJFHjop6YNhm7ex65BFRf/eLnxX1uYs217A8Ks/L9++w5+7dlswbRCT7bz6vsvwA7N55QNTDOw6aMZmS7JMLczbDZ3b6gqh3jck841bXZi9FKth3Yqd97J2P/6ioL56R10ZOvvpts46+/uC9zWrsdlf27Nv3b35ziIiIiIiIiIioj/HiEBERERERERFRH+PFISIiIiIiIiKiPsaLQ0REREREREREfWxLA6lvPOCtAKTyjlHz80985ldErcMsAeC17z0jF5RlYGR1qmHWyc5NifpA4LrYjt17RD2+SwZS58s21Kq5NC/3t2kDwNKmCqRKZKB2I7HBzI1EBnC2ExsG2WnL9bqB4Ks4lq9fzsnt5FL7WlWz8rVJEvtaLdVk0NVcU9Z1uyvwLbmw0WiaMeNF+ztBRERbq9tNsVCr3qwnHjxoxpRUOKS+WQRg+3X0BzKE8h/8ggyoBoDC4JDc7pINYk4WZU/X4ci5Adm/ASDKy5BM7+whUFvdS+H8M98V9dg+eZwAAOWdMowzk82bMbqDJy3be3UQaDuVwZppy97o4ZEjMuRz4fpZM2bq4glRT+x9WNSZnL0RRLedqCX2GIRx1EREvaHbBRZXnA63qrYfX78se8zs1Wt2Q5G80UQnkn3n9JmzdpWSPD8uB24M9dr3XhB1a0KGQj+sagDY/8B7RV2fu2rGzM3IGyoMDk+KemjE3kRiaEL28fyA3d96S/a8ZjdwUwYVSH363GuiLhVsMHepNCjqS+fP2Meuy+ODpCXfy9FRe4OQ0Z37RZ2rDJoxK/LK73g/CX5ziIiIiIiIiIioj/HiEBERERERERFRH7unaWXOubMAlgB0AXS8949vxE4RERHRxmLPJiIi6n3s17RdNiJz6Ee999NrGRg5h1Lh1lz8HJwZU9ov5wH+w0/bPAKdWVBtLIg6PzBm1hkelXMOJ0YmzZgIMuentTgr6lOvv2TWmZqReUcHDz9ox1w7L2rXrou61tJz+4F6Q+YJHT58yIwpD8n5hO2G3c6Fy6+L+vTzMiNppFQx6+w68E5RN72dM7mYyPeuAzlHNW3YbIRI5UcVhm2GUylm5hAR0SZaU8+OMg6l8q2/6ztG7bz98SMyuybp2mwgkwmo+vX0qTfMKpWJHXJf0q4Zk83LnpMrlEWdH7XHAWOHZH8+8fxxM2Ze5Rtdfu0VUb9y/FtmnUff/6OiHhrZb8ZUJkdEHWXtF7evnpI9MirKdRauyewgAHhkQo5pP/JeM+a//s2fibpRl1lR5XGbX7BwUb4vPrL76wMRDEREtGHWfI7dbHXw2onrN+uMt31zblr2t1COne4zLz//16LuVGUPB4AzRx8V9bs++GEz5oF3ynPLJXX+XK7IrEEAmJ25LhfE9rxxZOcRUbe68jldnrpo1nnxzN+Kuhp4TklLvlb5QDbfYFEui1WfbLdt7lN1SZ7ft6pzZkzaqop6jzovn3z0h8w6B94l8wf3H7K5i0f3Z8yyEE4rIyIiIiIiIiLqY/d6ccgD+Cvn3Pecc5/aiB0iIiKiTcGeTURE1PvYr2lb3Ou0sh/23l9yzu0A8DXn3Bve+6dWDlj+hf4UAOzZY7+6TERERFvijj17Zb+emNy9XftIRETU7+7qHHtM3Z6daL3u6eKQ9/7S8v9ed879BYD3AXhKjXkCwBMA8OgPvMcnya0vK8Uua7ZZr8q5guOHHzBj/sEvyBwinVnQqsqsIABwqZwcf+ncGTOmVpdjdh98h6g7C3a7cSLnE77x0rfNmJOnXhV1MS+ft4tldgIAZGP12rSnzJiZucuiXqrbuY0zap8rkXzL3/uonRcaDcvtpDn7a1KryTGNebVO085jLRfk3MyhwQEzphnIYSAionu3Ws8W/fpdj/l3HbiVAdBp2j6Vq8i/4ZWhcTOmOtUQtc4EDPXrdl1GLFQCGYED4/LYIFJ5AK2qzPYDgFS1pWq7YcY895Q4hEEyK/evVbP7q2fxH3rk/WbMnqM/IuqxPbvMmPq8zBw6deKCqHX2AwAcUNl9R8ZtbsPEiMyLmr4qMyX2v/PHzTqFMXmiUZu+YMaUKjKPcGnR5jYQEdHdu9tz7OHRPf6LX3jy5s+uX3rNbHNxUWb4PHLkETNG59jpHlMcl3m3ADAxJntBujBjxnQXZYbPwYceEvX1yzZayeVklmC9abN1Z6bkczp/5U1Rnzln84KTlsw7SrttM6aQkZ29XAjkHR15TNQVlQWcydhz2tjJzN5y1m53bGynqAdH5THQgMplBIDigNxOzh6yrdm6z8Sdc2Xn3MBb/wbw9wG8cue1iIiIaKuxZxMREfU+9mvaTvfyzaFJAH/hblwBiwH8J+/9f9uQvSIiIqKNxJ5NRETU+9ivadus++KQ9/40gHdt4L4QERHRJmDPJiIi6n3s17SdGPBCRERERERERNTH7vVuZXfHA93WrYfsODvExXJh0uqaMYVBGbhYUcFMOswSAJqtlqizhbwZk05fFHV9QYZc1WtzZp2Tp06KeqFlAy4XluT+dCFTMZstG968a1QGSC4t2Bdrdu6qqFsqdBsAdu06LOq9k0dF3QiEgk8tzou6Mm5fq2xZJl2l8HJA1wZstWrytRnaZdOyqlHgl4KIiLZUHAGjlVuBjLXAjRMm9x4TdXPqohmTnZM3UxhWvU3fLAKw/bo4YI8D2g0Z3pzMy7517oS8UQUAtFSvHQ7c3aU4K4OX60uyb3kng68B4PlXXhB1t2v72M4jMkB7dPdeM+bII7I/nz5zVtSdqg181uGgxZLtve8+9qiov/m8vHHG7BV5HAMAuUJF1EliA77HVHApA6mJiLZHktRx9sJzN+vpwN/1JXWeu3D9rBnTfuS9otY3OQj1mJ0HZbD17qMPmzH1JdmzR9VND86dkkHSAPD6y98U9dKSvTnT0qIMv56euyLqZs32pYWG7OvmJlAAmuq8tpN6M2b6yilR+xEZJL1j8pBZZ3zHflEPDo6ZMYWiDPjOD8kx2QEbCt5St8Z48dySGbNW/OYQEREREREREVEf48UhIiIiIiIiIqI+xotDRERERERERER9bGszh+AQ4c6ZMp1E/rxTD2QNLC2KOkrlmMrIpFlHZxaUh+2YHXtkPs/Zs3Iu4XOvHTfrVOty3uLo0LgZg8qAKC+pXIZCvmxWiTPyul291bSPrfKNKgU7D3SsLLedL8i8hFrX5h21m1VRJ9N2nqVzcm5j7OV8zfaSzV4qJYmoH374cTNmaLfNcyAioq3m4PytPlTM2zn5g5My768yZnN0DqjPoCZUf7507oxZR2cChvr17Pmzop6ZkhmBL77yHDSXkc9hcqfNHCrEsl+P7Dgg6ihrM/gunp8V9dDYTjPGZWVGwNxcy4wZGJY5A0ff+ZCozxyV2UEAMDEm19HZDwAweex9op5XmUh/9+zfmHXyBbnddsceg3S7Ni+KiIi2XreTYPH6+Zv15O4HzZhiWebETV08Ycb817/5M1FPjMicQJ1hB9ge01xYNGNmpq6JOrsox1w9+R2zTpzI3rpvbMSMaY/ITKSyOn4YWrA5xCcunxb11NKsGZPLye2kgfNll5HHPLmcPA9vNeT5NAB0E5V3FDh3L43IY6tOUR4/XJyxOUpVdS3h2RdfNWPWit8cIiIiIiIiIiLqY7w4RERERERERETUx3hxiIiIiIiIiIioj/HiEBERERERERFRH9vSQGrngGx+xUNG9tpUsyoDDnX4NAAki1OizuZzoh4Yf8Cs027URK3DLAEgzstQqKk5+ThX522o1d6d+0W9b3K/GXP6igy+itXzPrBrt1nHq5zHJBAGmYvl804SO+batXOibnVkMHdcsgHa7a7aTrVkxsyp98W12qKecDZk++CRfaIeHrNj2p7XK4mIesOt4OJ8LmN+WhmRIYmlEdvLduyWoc8RZA+q1W2ocTotb9qgbxYB2H5dnZOBkhPDMtARAOoN2bcWL9sw7N3veEzUpb2yp1991YZS7t7zU6Leefg9Zsy5178v6sz5i2bMrkdkmHRZ3eDiXR/8sFknXZiR+3L0YTNGh4P+xId+RtQtb8PGL189K+qZ66fNmGxsfyeIiGjrdTttLM1cvlk3l+bMmMKA7CkTe22/aNRlyPL0VRla/c3nv23W0Tc50D0GAN555Iio2y15U4bDh+QNGAAgbctzy2l1TgsA+UJF1CMleW4Zd+U2ACBVN6NoJPYmSouNuqizgfsl1Zry2gLUTS/mFmV/BoDIyfPc0oA9Dy9UhkW90JTv5bMv2xtkDYzLY57r8za0eq14Jk5ERERERERE1Md4cYiIiIiIiIiIqI+tenHIOfc559x159wrK5aNOue+5pw7sfy/I5u7m0RERLQa9mwiIqLex35NvWgtmUNPAvg9AH+0YtlnAHzde/+bzrnPLNf/crUNeQ90O7fyBRrzdTOmOSfnyLUC8/XgvShzBTm/MMrZiYHJ/LyoZ6aumzE6s2B+Uc7T7zj7ch068qhcEJiDn0zJOYiDI3J+YadrMxeycV7UlWLFjImdnOMJb7MQ4OT+1OpV+ThtOxezrDIh5pvXzJir12VeQj6R+7Lz8HvNOjv/npzbWkuLZkzFM8OAiOgePIkN69m3em2u4MzPi2WZexeXhs2Y8V1yWWtR9tndB99h1qkvyP589uwpM0ZnAup+3WzKPAMAOH/+Vbm/GdvTj6mchlJBZu55dfwBADuH5LH7uQt2fxcuX5H7e8mOyX1HZjIceu8Pi/qBd77TrNNVz7u+VDNjZqZkD9fZD8ce+ddmnb/46l+I+it/+QdmjD4EISKiu/IkNqhfOwBRdOscqtNNzJjq7CVRZwLny+VxmQ+7/50/LurZKyfNOn/37N+IOpRjp/tMIZbn5dmqzchZVMcCS0v2mkBL5QWVy0Oids6eG+8YGhX1I4ffZcY8f/JluX+BnOSFeXkcMlO6IOoM7Huw1FHHKhO7zJj2yJio5xvyOsGJ158z6yQteWyVKQ+aMWu16jeHvPdPAZhViz8G4PPL//48gI+vew+IiIhoQ7BnExER9T72a+pF680cmvTev/Ux2FUAkxu0P0RERLSx2LOJiIh6H/s1bat7DqT2N75jbb9nvcw59ynn3HHn3PHZWXsreCIiItoad+rZK/v1zDT7NRER0Xa5m3Ps1NuIEqL1WEvmUMg159wu7/0V59wuADbAZ5n3/gkATwDAIw8/5ptzSzd/Nn3Kzltst+TcwVLFZu3kBmSGQX5Uzs1rVW2W0bkTb4j6xVfsfL2J4R2i1pkFcWT//9mpyXyCN86fMGOqicz1qRTkc0pS+3/otCmzgSqlATOmlFdZS7DzKjupzA9qNOX8x8jLnwNAfUHOoWw2bS5R3GmKemR4j9zfnTJXCQDaam7rGy/bk4+jD42ZZUREdE/W1LNX9ut3v/vdtz0gfUuq8nfKwzY3M1+W2XKnXn9J1J0F/Y16oK766nOvHTdjrs7L/qEzAUP9uq36XyG2vffNU2+KupHI44BCXuYsAcDEtcuizuXtcUunJfvzuYs2c+jhiQOiXppZEvXMlDwuAIDRMfmaL567asYgI/MfIpVpOFwM5ChV5OuZi+3hYpqu+itCRER3Z13n2Nls3keZFd/5CPx59hkZFNdt20ychYvyfLkwJs/vcgXb3/Iqm+/y1bNmjM6x++cfl7Plzj/9VbNOu6XP523Qne5D2Zzs0flAz2605Llv19m826I6Z41Te46dj5waI8+NS0X5ugBAKS+3m3f2PWirc+zX1HHTwtx5s069Ko9DEDi/X6v1fnPoywA+ufzvTwL40rr3gIiIiDYTezYREVHvY7+mbbWWW9n/CYC/A/AO59xF59wvAvhNAB9xzp0A8OPLNREREW0j9mwiIqLex35NvWjVaWXe+0/c5kc/tsH7QkRERPeAPZuIiKj3sV9TL7rnQGoiIiIiIiIiIrp/rTeQel3STgf12Vthx9UZG5yYVQFQ105dMmOivAx4Gjv0oHoc+9gtFQbpVEAjANQbi6I+f/5VUeswSwC4eO2sqHXIFQA0Vbh0xssAq3xRhkMCQKsmgyiHSsNmTF4t852aGZPryoDvDGQAZycQht1oyDDQUmR/TQ4eeUju39g+Ue99SL4nANDqyOc9++ZpM2Z8omCWERHR1vMrAqeTlu0VGdWvDz6wz4xpLs2LekqFLMeJDF4EgJPqZhXVesOM2btzv6gPHXlU1PpmEYDt17NzM2ZMI5EBmHNN+di5tr1BQzWRxzLeBcKwO/LYoDy624zZ/8B75ZjKkKivX7Y3cTinArSvnvyOGXP4kOzX2eqCqENBoK0p+b4NBW6KgThwsEVERFvOAci4W9/5SGF7tjd3NAuMieT3RmrTF0SdJPamTzpAeea6Pb/7yl/+gaj1TQ90zwGAUnlCjgncIGl4Ypeoc3nZq5ZmbJ9/6czrop6v2+dUiWWQ9eiAveFGpF5Pr24CVcjJG3IAQFFtJz84asZcmb4m6ueOf1nUC/P22oi+P0S7bY+b1orfHCIiIiIiIiIi6mO8OERERERERERE1Md4cYiIiIiIiIiIqI9taeYQnBNZPyO7dpkhuUJZrpKx16+8k7t94vnjoq4G5tkNT+wR9eTOPWbM4uUzoo4z8nEKsZ2bqTMLfGTzg7ptOZfRq3mMGW9zdvIDcg5iuTRmxmSKcl5lo2bzjqqLMqMgX5DPKZcxq5jMpgh2u1nXkgtUtlExZ3+1Hnj3YVGfevmsGaPnaxIR0Xbwy//d0A38ac6oXpaNbb9uNWW+38HDMo/ujZe+bdZZaMl+Mjo0bsbsm5SZQ4hlM3vj/Amzjs4EDPXr2dqUqCtDk6JOGjbb7+KMzAfwzr5YE4OyhxRhRlYAACAASURBVO/fsdeMqc/J7KJOIvusy8njIwB4/eVvijpOZs2YVOUkLS5cF3W7ZfMWdNbDsb2HzZjZrnys06dtzgQREW2+TreNqdnLK5bY7Dt4uSwwAjqWqFRROb8TNnun25UrZWN7culk7Cz+3z+VGUShXDvdd46pvFsAqAzuEPX0rOyjF6u2J16YviLqgbJ97FJZ9ts4Z48XipF6Ul72/oEBmye0c9/DonblSTPmlVe+Luqpa7K3RpG9HtE2B2mhd3dt+M0hIiIiIiIiIqI+xotDRERERERERER9jBeHiIiIiIiIiIj6GC8OERERERERERH1sS0NpPbeo5MkN+t8xQZADU3KEMRssWjGtFVg8vzSoqife+ops05x9oKoC7F97N3veEzUx5bmRP3mqTfNOo1EBjnqMEsAqJSGRN1Vic8ub0Ou8uWKqBedDYxsV5dEfe7kq2ZMRgVFjwzIYLHBinwcAMhn5f40AgGcc7OXRF0ckO9bVwVgAkApLwPKDr7DBnLmc7xeSUS0/RyiFTeEaHdsuKFXyZWZQCB12pShylPXzov65CnbtxaW5I0UEDhWOH1FBjQmUzL4uprYHtRsVkWtbxYB2H6dy8vHnltQ+wagoW6CEUf2dRgsyN7bbS2YMXMzsq+OxPL4p95MoC0tyWOOfWM2LHT62jm1zowaoUI1AbSa8vULBYFeql4U9bN4xowhIqLN571Hu91afeBdWlpcuGO9Xvv365tKdMwYfdMD3XMAYDCWfX2hJdcpD8kbZwDAe97zHlEvLS2ZMe2W7IFV2P5bycvA6WxZ9t+Ws9cw5pvyWOqVl79rxhx//q9ErY+1ujaPOtDF7RK/xpBqnokTEREREREREfUxXhwiIiIiIiIiIupjq14ccs59zjl33Tn3yoplv+Gcu+Sce2H5v5/c3N0kIiKi1bBnExER9T72a+pFa8kcehLA7wH4I7X8d733//5uHzBdcT0qKpXNz8vjcv5eUrfzAM8/I+fnXX7tFVEns3K+IQDUl1T2zo4DZkxpr5z/WFIZAY3EzuWca8rtVoYmzRidWfDyieNyu3HXrPPoHpl/VKvb3J/W0ryoC3ZaJXKQ+UHeyzmIV6ZsfkI+JzeUi+2vSTuV25mfuybqhWmZnQAAS7NyXuiugzYboZMEJlISEdFaPYkN6tmpvzU/vRuYq16uyN4QJTYzAElTlE7l/BTzMivoxmPJ7VyasjkDOtdncGRc1JWCzdPLqP7nY9s0dSag7teVnN3fkbLs8c1A7sPcgsr5iTJmzOCwOn5w8jWfmbpu1llalNttjwyZMXn1WrQSedySpva9HZ7YJerK4A67vyrrgYiI7sqT2MBz7PvJ+fPnVx1z+rTMFuy1XLuTOLXdu7ApVv3mkPf+KQD2agsRERH1FPZsIiKi3sd+Tb3oXjKHPu2ce2n5K3H2KyBERETUK9iziYiIeh/7NW2b9V4c+n0ARwA8BuAKgN++3UDn3Kecc8edc8fnF+ZuN4yIiIg2x5p69sp+PT1jpxwTERHRplrXOfZW7Ry9/a0lc8jw3t8MmHHO/SGAv7zD2CcAPAEA73zoMV8aGbv14IGQnLaK3ylNTJgxY/v2iPqV498Sdatmv6HnXUHUUTZvxlx9VWYNeC/n4Rfydn9z7baok4bNBppbkAfZOrOgPqeyCAC88dILos5H9jreSF4+p8nhMTPGd+X+panM9EmdzGAAgGpN5ggkGZuNUKnI5zA3d0XUp16RuVAAMLJzn6hHxz5gtztkH4uIiNZvrT17Zb9+7LHHfHtFQ+5ENpcGXvalTGzzeBqJ7EG1ViJqF8j9abZkLy7kbT7hgV27Rd3pyt6WpDa/Ll+UfT/jC2aMy8sxOhMw1K+jjspaSm32UkFlK+XzRTNmaEQe77S6cjvnr7xp1plWvbdcsMc2IyrfsVyWuUTZXODYRmUlTs9eNWMWWpwNQUS0kdZ7ju2cCzRporu3rm8OOedWJhX+LIBXbjeWiIiItg97NhERUe9jv6bttuo3h5xzfwLgQwDGnXMXAfw6gA855x4D4AGcBfBLm7iPREREtAbs2URERL2P/Zp60aoXh7z3nwgs/uwm7AsRERHdA/ZsIiKi3sd+Tb3oXu5WRkRERERERERE97l1BVKvl8tEKAyUbtb1+SUz5vKcDEPOl2y4YnnnUVE/+v4fFXUo0vj5V2TA88XzNkhx956fEvXOIXn3wIlrl8061USGNF6cuWbGNNoNUY+UZdCjCbMEMHddhkzmY3sdr61CJEcH7d0OC2qMi+RbPjq6C1qpIgNDG42qGdNsyedUbzVF3W3b53T6hadFfeDBI2bM0Uf3mGVERLS1vAc63Vv5lo3EBjzPzNRFPZC3hxSNRAU6N2RAdTYQYr1rVAYzxxnb/7zanWwsjxXSpu1brZo85sgPjJox+XJF1I/ueUzU+mYRgO3XoVjQgroJxu6dB8yYoQnZ/14/dULUZ869ZNZp1hbkNhbsXeZidWMK52R/zgdutrE0I4O3L1btMVN5yK5HRERE9y9+c4iIiIiIiIiIqI/x4hARERERERERUR/jxSEiIiIiIiIioj62tZlDziHO3UoEai4tmDEX3nxD1B1vE4Qyau7+0Mh+UR965P1mnW7XyXXGdpoxOw+/R9TnLpwSdS4vswgAwKtwAe+6ZkwcyWtwzXZLDkhtPo/JLIjsW5XNFNUY+1plC4OiHh6TGUNxrgRN5wntHRwyY+pLMn9g5rrKY+ra51RbkLkMC9eumzHJA7vNMqL/n707D7LrPO87/zx37X1voBsbsXEDKYsUKVmSJVuSrRlbsUd2ylGimXiUKlcpNTWekiuumag8lYqTmUw5iS1lqjxxSoo0kmsc2a7YjpRYtkUrkiVqoQmSIAEQJLHvQO97993OO3+gSfTzPgfoi0Z34zbu91OlIp7T73vuubdb/Zz79j2/A2DzJSv6ULnie9v8rM0cKk/7MZUoq2j//n3RgFE3Z3ba9us4005EpFy12zpabX/uaLPZfiIi3W09pm5v63djZtQ+p/mFeVMXM/5vai4TMKVfF6Je27Ntr99P54CpR8e/a+pyyec0Ti/afn3yyhk3JhmyWUbbum3W0mLJf99eOXvC1BfHrrox73jHO9w2AACwdfHJIQAAAAAAgCbG4hAAAAAAAEATY3EIAAAAAACgibE4BAAAAAAA0MQ2NZBaRERWhDkWO3zAc3tPr6kXSz7YOInqju12zs6D73dzhg48ZGrNd7kx50+8burpKzaAsZpyLJWqDXIc7PIBl10tNohycnrc1C3FvJvTEoVux2GWIiK9Ubh0Nuf309ExaMdEodqlWhSOLSKZrN3P4NBeN2bo6Q+a+tLZU6Y+dfx7bk4+Cu0MQd2YWi1O4gYA3BMrfh1ryp+S8nl7ClEan3FjqpWKqdu7be8dn4xuZiAiE5PXTD0X3SRBRKSQK5g6p7aftBXb3ZxiFEidbfWh1ZU5G/pcmp0ydW+xxc8p2GNxN4uQlH7dNuDGLJTs2c3cnL1pR1Kzr6WISD7q+6PRzSJERBbL9vV7fP/bTV1TfzOLqQUbzN3Z7l+r2VkfkA0AALYuPjkEAAAAAADQxFgcAgAAAAAAaGKrLg6p6m5V/Zaqvqqqx1X1U8vb+1T1GVU9ufzf3tX2BQAANgb9GgCArYGejUZUT+ZQVUR+LYTwoqp2isgLqvqMiPwDEflmCOE3VfXTIvJpEfnHt92TimjhZi5Aa7//We+t7TN1YW7BjSlH+QOZvF3j6t9pr+0XEenbscvUk5M+ayd74ZKppy6fNvX5S7YWEWnv22HqPdt2uTG1ks0NkIy9vr9Y9PkEO4YeMHXPtr3+eKPMgunJETdmYuyiqRdHLpi6rcVnGbW12UyIyxfOujELC/Z7UC4tmbqvb7eb0ze0x9SFDp/7lBA5BABrtW79OohIWBE61Fb0f0tqbbN5N4ujPhOnFuXaVRbLpp5dsL1DRKSU2OydjhbfI8vlaF6wmYAZ8RmBoTpvj3e+5sacP3Xc1C02Tki29/hcwb6u6Fwm4zN84kzAtH69VLPPu1yyGU4tWb/fJbFNs1AoujEzi/Y86qVTR03dWvA5Sh1RplNbu89wqpT89xsAULf1e48NrJNVPzkUQrgaQnhx+d+zInJCRHaKyEdF5MvLw74sIj+/UQcJAABuj34NAMDWQM9GI7qjzCFV3SsiT4rIcyKyPYTw5u28ronI9nU9MgAAsCb0awAAtgZ6NhpF3YtDqtohIn8sIr8aQjCfdQ4h3PgEevq8T6rqYVU9PDExdlcHCwAAbm9d+vX4+CYcKQAAzW09evYmHCaaRF2LQ6qalxs/tL8fQviT5c3XVXV4+evDIuIvoBeREMLnQghPhxCe7usbSBsCAADWwbr1636frQMAANbPevXszTlaNINVA6lVVUXkCyJyIoTwmRVf+pqIfEJEfnP5v1+t5wGTFYnDms+7r2vOBk+W5ifdmKmRa6a+dtqGTC5M2VpE5MDjB03d2eODmIcff9zUhe8fMPWhQRsSLSKy56Gn7GNPXnNjJscvm7qrx346sLt30M3pHtxp6mKnX1hbKNnwyjjMUkQkzE7YOgrHLsWhniJSqdhtc7P+L8hjV8+Yuq9vm6l3PvCYmzOwz25r6e1zY7K5O7rSEQCwbF37dQhSq90MbG4pqhvS2mp7eK7oQ4tzOduPL145YerxadujRESGh/ebuj8lDPn69fN2g9qw5mriw6YLNXsjhbkZ/2nmbDSmIDbgOdR8CHNLwYY351v8zRY6Omyfj28WIeL7dTEKim5PCeauRndxSGo+iDsf5U3nM7bP5hI/p6/ThmznUoKu56TstgEA6rPe77GB9VDP3cp+TER+SUSOquqR5W2/Ljd+YP9IVX9ZRM6LyMc25hABAEAd6NcAAGwN9Gw0nFUXh0IIz4qI/5PhDT+5vocDAADWgn4NAMDWQM9GI+IaHgAAAAAAgCZWz2Vl66ZaCzI2dfPa9kI25eGz9rr2mvr1q0piswUyrfba+NMn/bX8Z86eM/XBxx51Y9q7ba7PvqfeZ+rZ8Vk/p6Pb1NVyyY3pjXKURG1GQCklI+DE6ZOmHh3/rhszN2fzg8qlGTcmzizo7eoxdUe3z0bIZqM8AvWL2u15+5z6+4dM3dXn77rYOWhziVo7fX5CFN0AALhnbv7uz+ez7qu9fTZzqDLf68YU1GbhnXlpytQdGX8esGu7zQgstrS4MaWqzRSaX5gz9eKSz8PJij2WYot/7N5Om0cYgu1/SeKz/TR6Dj39w/6xix32+EYuuDFxJmDcr2vznW5OT6fN7ptf8t+D6alRUxcz9jnlsv48qz16zbMpeVJzi1NuGwAA2Lr45BAAAAAAAEATY3EIAAAAAACgibE4BAAAAAAA0MQ2NXNodm5R/vrZl9+qd+7Y7cZkg80RmBzzOTpJyWb0TF+3+TxHX/orN6ca5fOcPfg2N+btP/YhUz/02GOmHh+1mQYiIiNXxkytBX9d/kKUfTA+OmLqC1ffcHPOnn/F1OWSzztKahVTt2R9JkR7i831iTMLQq/NChIR2bZ9n6kHtu1xY7q6+u1jt9qchmK3/bqISL7T5huVxB/vy+f98wQAbK5qLZHRyZu/j+dqKf2l1ebobN+TkjmULJq6t83Oeepttu+KiCyqzTKaT8nly7XZjMB8xfbDTHQuISJSjfKCCv4pSVeHPb6ro7bHJykZfH19NmMoV2hzY0o1m0fY1pIyprxk6jgTMK1fFwpRdl8278aMt9kcxlxiHyck/rWS6PXLt/vv7Vhlwc8DAABbFp8cAgAAAAAAaGIsDgEAAAAAADQxFocAAAAAAACaGItDAAAAAAAATWxTA6mXlkry+qkzb9Xf+8433ZiRy6+aemZmxI15/MDjth60QYkP9EQBjSLSOmCDHQf7fRhkMj1u6tqMDcPu6/eBjOdP2zDpE0e/7cbMzo7aesY+ztjkVTdnad4GaE8vLrox+ZwNnlyS4MZUE7utp7PP1C7MUkRKizZ4u1ZOeewo6Lqtd5t93Fb7eouIXBq3z2mu6MO7n3/5uNsGANhcSQhSKt8Mgi5EYc4iPvu4rejDmufy9m9Qww/YGz1kemw4sojI6MyUqStL/mYQlZqd1y42QHlh2vZdEZHFxUlTJz7nWor5oq0LBVPPzftjaeuwN51YKvmemYlerLY23yMrFfucsln72sU3ixDx/XoyOr8QEcmKPb626AYSLSnnAZ3RuUJJ/ZgT18+6bQAAYOvik0MAAAAAAABNjMUhAAAAAACAJrbq4pCq7lbVb6nqq6p6XFU/tbz9N1T1sqoeWf7fRzb+cAEAQBr6NQAAWwM9G42onsyhqoj8WgjhRVXtFJEXVPWZ5a99NoTwW/U+2OLitBw78vW36rTr8seunjL17NglN2Z65JypK48/ZeoDA91uTmubvV5+aO/jbsyOg4dMvTA7b+qZ89fcnGunvm/qXHnCjdkdZRVVeu3xtbfYjAMRke7pMVOfvHLGjRmdtY9VKPj9JDUbqjC/FOUmxaER4jMLMurXENs6B0zd0tFj6uklm+0gIvL80cOm7hzY5saMTE27bQCAuqxbvy7mc3Jw183f8929PW5MLmd7w+KSz70rl+2YpWDzbpKCPw3pGLC9rDzm9ytzdj9TS9ft4yxV3JS2jH2sTJRTJCKyuGj7fiFn55Sz2ZQ5NvdnV5c/Bxkc2mvqyxd8Xs/crO29ObUZTgPb9rg5cSZgWr+erdr8xLZii6lbO32e4tBuez40lfK9nZn1+UsAgLqtW88G1suqi0MhhKsicnX537OqekJEdm70gQEAgPrRrwEA2Bro2WhEd5Q5pKp7ReRJEXluedOvqOorqvpFVfV/egIAAJuOfg0AwNZAz0ajqHtxSFU7ROSPReRXQwgzIvK7InJARJ6QG6uev32LeZ9U1cOqerha9resBQAA62c9+vXEhL8lOgAAWF/r0bM37WBx36trcUhV83Ljh/b3Qwh/IiISQrgeQqiFEBIR+byIvCttbgjhcyGEp0MIT+cKLWlDAADAOlivft3X1795Bw0AQBNar569eUeM+92qmUOqqiLyBRE5EUL4zIrtw8vXSoqI/IKIHFttX+WFWTnzyrffqjt6h92Y7TseMXVru/8k3eilk6b+z//1j0092Dvo5jz54Nvs4zzo/3+2NG1DG8dHbcBlWnjz/n2Pmjqp+BDMsevnTV1s6TB1b1u7m5Or2f0kQ/4S1MUoiHJmccGNyUfrcdNTo6Yeb7vo5mSlbOo4zFJEZGnQfu8qvfaNxNRi4uacPPGiqcslH96dbe9y2wAAq1vPfq0qopmbgcgh+EDiXMYGJidVP2Z23o6ZKdt6ft5/ojjfXoiOxYdAT87avnRtxN68Ilf1+917wPbrvJb8ficum7qS2OPt6PDnAfHNNRZmfW8bevqDdsxC2g057I0n2vP2RhpdXX7BLt9ix8Q3ixDx/bqotscXu/rcHG3fbupjR3/oxswvzLptAID6rGfPBtZLPXcr+zER+SUROaqqR5a3/bqIfFxVnxCRICLnROQfbsgRAgCAetCvAQDYGujZaDj13K3sWRHRlC99PWUbAAC4B+jXAABsDfRsNKI7ulsZAAAAAAAA7i/1XFa2rnTFetTs+BX39aXZSVO3pFw/P7jrkKkXF3aZeuyazSQSEfn2S98z9VTNL9T+zAd+ztSPHThg6kyu6Obk56ZNPTM94sbMztq7vpSirKD29m43R7Vq6m3dPhPg8f1vN/VLp47648vY9b9ilBGRS3wuQ1trm62LPkg8ziyoRPkOr554xc2Znrxg6oU5//2XUPPbAACbLrPiD5q5rM/9iROGRidSMnyWbM+pis0TWpzyPSiJ9pwLPudHSzaXrxhlGfX2+Jy+7v7ddkPN5/60dtrMwqlJmz04OXlVYgsl+xzGR3xvu3T2lKnLJf+8+/q2mbq/f8jULVFvFhFp67VzWjp63Jg4EzDu11fHonxFETl27JumPvzSN9yYpdKc2wYAALYuPjkEAAAAAADQxFgcAgAAAAAAaGIsDgEAAAAAADSxzc0cUhHRm1kCmYzPMKjWbJbN3MRlNyZbsBk47QM2R2DPYz/l5kxctdf7/+D5/+rGlKJcgwcf/+em7mmNExZELjz3l6aulBbcmDiIPknsfvIFm8EgIlIsRrkMJZ/FU1P7+rUWfDZQLrHZRbmsXQ8Mid9vS6HV7rez1x9fl81AijMLXjz8NTdnesp+LxP/ckql4jMgAACbTUX1Zr/IqP9bUqWamPr6RNWNWYhiiJJFOyZZ8nOkZntQZdb3hUFtN/XQ/qdM3THk8wp3PfqIqVsL/hSoVrFZRtNjtm+dPvbDlDnRc6j553TquM097Ovb7cbsfOAxU3f1bTd1sdtmB4mIVFu77PEuTboxU4v2+xRnAqb169HrZ0wdQuLGxOdwScr5BAAA2Dr45BAAAAAAAEATY3EIAAAAAACgibE4BAAAAAAA0MRYHAIAAAAAAGhimxpIrapSyN8MWq7WUsILo5DikFU3pFaxodXTl14zdUv/Tjen0NJh6mJLmxtz5do5U//pX/6pqYc6/MtVGp0ydVv7oB+zZAMuewaH7bEVO92c2fFxU79y9oQbM7Vgw687cj7Yui8Kk25viUKrg/8edHbasOmh3YfcGG23QZnHjn3T1HGYpYhIJmMDLStp3//4BwAAcG/49muUKvZ3+kLZTwglm0idmZs3tetJIlKatwHUbeWyG7P3gA10Hnqn7VOVlBs0lKr2+B56cr8b01a0IcuzE3Om7h3yQdJnjjxn6vnpq25MPmf/Ftc3tMeNGdhnA6k7B7fZfXTa8GkRkUvj06Z+/uhhN+bkiRdNPT15wdZT/sYfcb+u+TxqkUC/BgDgfsInhwAAAAAAAJoYi0MAAAAAAABNbNXFIVVtUdW/UdWXVfW4qv6z5e37VPU5VT2lqn+oqv6aJgAAsGno2QAAND76NRpRPZlDJRH5UAhhTlXzIvKsqv65iPwjEflsCOEPVPXficgvi8jv3m5HKipZvbkeFdRfr56IvbA9hLQL3aMxGbvGNT920c0ol20+T6W65MaMj9icnK//l39n6kLOv1zdbTYv6MFdPsPgwQOPmrqjy+YIjE1cc3MuzU2Y+uKYzzDobLeP3dbe7sbkCkVTZ4t2TL7dZhKJiJS01dRTS/77dOzoD019+KVvmDrt+xZnFqTHWditgQwiALgT69izb0qStN/p9vdzuVpxYxYXba9t6bH9pbvLZ+51D9vz4EOHnnZjevptL5tP7H5fOzrm5ky8YXv86aPn3Ji9D+8y9fBe2yP7+t/j5jzwyAFTT18fcWNCsL2t0OHzg1p6bd5fa6d9TiWxeUgiInNRT+8c2ObGlEv2fGJh7oqpk5Q2G2cCpvZr2jMA3I1169fAeln1k0PhhjcTGfPL/wsi8iER+Y/L278sIj+/IUcIAADqQs8GAKDx0a/RiOrKHFLVrKoeEZEREXlGRE6LyFQIobo85JKI+FuEAQCATUXPBgCg8dGv0WjqWhwKIdRCCE+IyC4ReZeIPFLvA6jqJ1X1sKoeriVpty4HAADrZa09e2W/Hh/3l2UBAID1s17vsTfsANF07uhuZSGEKRH5loi8R0R6VPXNEJ5dInL5FnM+F0J4OoTwdDbjr5cHAADr70579sp+3d8/sIlHCgBA87rb99ibdJhoAqsGUqvqoIhUQghTqtoqIh8WkX8pN36Af1FE/kBEPiEiX11tX5VqWa6N3gyLTs8yjLYGPyreEmcft3W0uTn9gzZUshanI4tIPmcXrzRKYEzSUhtzVVNO1CbckMtzl0zdlZsz9XTJz2nvtoGc73jHO9yY2dlZU1dKPgx0Tsq2Xpwy9VjFBnWLiJy4ftbUM7Nzbsz8gn3spZIdk0lbCIy/l2k/AOkp1QCAOqxXz9Yb+3qrzmT835LaCvaX+CMHWtyYgVYbstyWs/VS3u93LmMbQfcOv99KsPM6gu05Bx/t98cyaPcTUj7NXCzY/VbL9lyho9v3toNvs5/4Lz+0w42p1exrlXY6kc3Zxy5E96d5+bztuyIiz7983NQjU9N+v+1R+HWwz7tSWfQH4xp0SnOONxFQDQB1W8/32MB6qeduZcMi8mVVzcqNTxr9UQjhv6jqqyLyB6r6f4rISyLyhQ08TgAAsDp6NgAAjY9+jYaz6uJQCOEVEXkyZfsZuXFtJAAAaAD0bAAAGh/9Go3ojjKHAAAAAAAAcH/RkJLps2EPpjoqIudFZEBEttKtUDjejXW7430ghDC4mQcDAM2Ofr1p7qfjpV8DwD1Az94098vx3rJfb+ri0FsPqnp4KyWrc7wba6sdLwA0i632+5nj3Vhb7XgBoJlstd/RHO/GWsvxclkZAAAAAABAE2NxCAAAAAAAoIndq8Whz92jx10rjndjbbXjBYBmsdV+P3O8G2urHS8ANJOt9jua491Yd3y89yRzCAAAAAAAAI2By8oAAAAAAACaGItDAAAAAAAATWzTF4dU9adV9XVVPaWqn97sx1+Nqn5RVUdU9diKbX2q+oyqnlz+b++9PMY3qepuVf2Wqr6qqsdV9VPL2xv1eFtU9W9U9eXl4/1ny9v3qepzyz8Tf6iqhXt9rADQ7OjX64ueDQDYCI3er0W2Vs9u5n69qYtDqpoVkf9HRH5GRA6JyMdV9dBmHkMdviQiPx1t+7SIfDOE8KCIfHO5bgRVEfm1EMIhEXm3iPzPy69nox5vSUQ+FEJ4u4g8ISI/rarvFpF/KSKfDSEcFJFJEfnle3iMAND06Ncbgp4NAFhXW6Rfi2ytnt20/XqzPzn0LhE5FUI4E0Ioi8gfiMhHN/kYbiuE8B0RmYg2f1REvrz87y+LyM9v6kHdQgjhagjhxeV/z4rICRHZKY17vCGEMLdc5pf/F0TkQyLyH5e3N8zxAkATo1+vM3o2AGADNHy/FtlaPbuZ+/Vm30xyQgAAIABJREFULw7tFJGLK+pLy9sa3fYQwtXlf18Tke338mDSqOpeEXlSRJ6TBj5eVc2q6hERGRGRZ0TktIhMhRCqy0O2ys8EANzP6NcbiJ4NAFgnW7VfizRw/3tTs/VrAqnvUAghyI2VuIahqh0i8sci8qshhJmVX2u04w0h1EIIT4jILrmx0v3IPT4kAMB9qNH635vo2QAAWI3W/0Sas19v9uLQZRHZvaLetbyt0V1X1WERkeX/jtzj43mLqublxg/t74cQ/mR5c8Me75tCCFMi8i0ReY+I9KhqbvlLW+VnAgDuZ/TrDUDPBgCss63ar0UauP81a7/e7MWh50XkweXk7IKI/D0R+domH8NafE1EPrH870+IyFfv4bG8RVVVRL4gIidCCJ9Z8aVGPd5BVe1Z/neriHxYblzD+S0R+cXlYQ1zvADQxOjX64yeDQDYAFu1X4s0bv9r2n6tNz4RtXlU9SMi8m9EJCsiXwwh/ItNPYBVqOpXROQDIjIgItdF5J+KyH8SkT8SkT0icl5EPhZCiAO1Np2qvk9EvisiR0UkWd7863LjmshGPN4fkRthWFm5sTD5RyGEf66q++VGeFqfiLwkIn8/hFC6d0cKAKBfry96NgBgIzR6vxbZWj27mfv1pi8OAQAAAAAAoHEQSA0AAAAAANDEWBwCAAAAAABoYiwOAQAAAAAANDEWhwAAAAAAAJoYi0MAAAAAAABNjMUhAAAAAACAJsbiEAAAAAAAQBNjcQgAAAAAAKCJsTgEAAAAAADQxFgcAgAAAAAAaGJ3tTikqj+tqq+r6ilV/fR6HRQAAFhf9GwAABof/Rr3ioYQ1jZRNSsib4jIh0Xkkog8LyIfDyG8eqs5XV09YXDb8Mq9rOmx/bHUNerO9xtvSHmpgtbx+kU70rD6sWj0YGmPEu+lVqu5MZlsNtpPtKeUHWv8gtbxFP2Qtf1cxU6ffm0shDC4LjsDgCZ1pz27u7s3bNu2444eI4Qk7XFNXWwpmjoX9SgRkcWlBVOXS2U3phr1O38qc+d9VkQkm7PHk42OL0lSul304JmMf+xcLheN8X+bm5+fN3WlYp+3psyJn3fa96COSXVMSXve9rHGxkbp1wBwl9byHlu1njekEBE5cPDQOu3J9vr61iPW8ijxjuvo2alv8G/+c+TaFZmenkw94lzaxjq9S0ROhRDOiIio6h+IyEdF5JY/uIPbhuX/+le/d/MYU17FtG2rjUk7yVptTupjR69jLlrESVJOukLGbqtpyslxdO6bDdFJYsq5XDY6mJC28BM9hampKTemvafH1JUQn1D7H558dMCZqn+tkug51dyi0+1/KG8lfon/9i+86/zqswAAq7ijnr1t2w75N//3V96q/cmJ75ml0qIbU2ixzeLAg/tN3dff5ea8evyoqc+ePefGjE/OmrpStQeTtpASP4OM+Obb32d7Zltnu6nL5YqbU63YbS2FohszODhg6ta2VjfmueefM/XlK1dMXWj1c6pV29OrFb+QplFjTaLjTWpVN0eS+FzBn4MslpZM/YXP/w79GgDu3h2/x0b9/vVnv2Lqta9H2POMxlqP8D175dv7T/1Pf/eWx3g3l5XtFJGLK+pLy9vsgah+UlUPq+rhmWm/eAEAADbcqj17Zb+enp7c1IMDAAAisob32Jt2ZLjvbXggdQjhcyGEp0MIT3d196w+AQAAbLqV/bq7u/deHw4AALiFlT37Xh8L7h93c1nZZRHZvaLetbztNnTVj2mtNQNppbSPdcX7redxggsLquPB067Ljz79lXLhWcocOyqb9c+pXLYf6Z6d9Z/Mam2JvsUZ+xF/zeTdnJrGj+UfuxY9zcRdVuafZSYakv6jwCWzALAB7qxnq8jKVpCalRf1u2zapVzRmHKUJ6SJvWxLRGTX9m2mHrvsD3Mubx9rfn7O1JWUbKBc1HQKOf+cpibGTF0s2h7Z29Xt5lSr9rKshYUFNybOBEx7PQf7bFzPyNURu4+Sv/wrfpbZ+Dp2SbkkMPr4eaimXFYWP47/hLpk3LkCAGAdrOE9NupVzyVj9a1HxO91V7/MrGHWI27zsHfT2Z8XkQdVdZ+qFkTk74nI1+5ifwAAYGPQswEAaHz0a9wza/7kUAihqqq/IiJ/KSJZEfliCOH4uh0ZAABYF/RsAAAaH/0a99LdXFYmIYSvi8jX1+lYAADABqFnAwDQ+OjXuFe4YBwAAAAAAKCJ3dUnh+5UCEGSFUHLaSFMcXhTWphTNmsDF+P9lMvlVfebFkYVb0ky0ZaU8CaXKZkW8BSFSwe1dZKyRpfROL3Z73Z03IZVfvvbz7gxb3/0EVMfersNtK+kBlLZjYn4JMoQJ1K7ASlBWHGeVh3fAwDAvZeWmeiDFVN6RaVi6tK07VtLRd+vtWTnPPbQfjdm25QNoL4+YW/I8Maps27O2NioqWtV/9htLS2mrkZB0tUh/xz7+vpMnXZuE5+XFIoFN2bnLnun4tdee83UmZQTjGpij6eWpIRLu95r69QeHwVt1jIpidTcPwIAsMUk8fvyNa9H2GUUvx5RStlvdGOoe7gecSt8cggAAAAAAKCJsTgEAAAAAADQxFgcAgAAAAAAaGKbmjmkquaavbTr7NLm1LNtpbTrAuM5afuIrxVM4msQ4xygG5PsY6ek5mi0LX4cVX8NYCbOJUoqbsy5s6+bulKedWMuXXjD1A8fetTU2UKXm1NLbDZC2gpiJsqWSJIoeyLl9a1Wo+ekWTemVuf1kACADRTEXLOe+ps5aom5rO8WybztSzq/ZOqxM1fcnJlozPAenzm0a5vN+Wlvbzd1f2+vmzM2Nm7qU6dPujET4xOmvn7tuqkXl+yxiYgsLi6aenBwwI2ZnbWvQ5xTJCLS1tpm6oEBu5+xMZvXJCKiUeZQLvXcxo4pRz2+lvHf3VrVZhfFWYkiIolv4QAANLR6cohjqquvLfjH8U2yUdYjbnfkfHIIAAAAAACgibE4BAAAAAAA0MRYHAIAAAAAAGhiLA4BAAAAAAA0sU0NpBapL/RpNXFQUywtkLqefbiAKhcktXoAVDbl+eWi/SRRgGStZsMhRXxI9eLClBtTWrLbentb/WPn7X6yWVuH4B+7sjBv5xRSvmclO0aiQOpEC/5YWjpMrXkf1JVNCakGAGwyFRHTz1J+N0ehiJr4HpmNeszMyDVTXzh51M0pdg+aemF+zo3Zuf9hU3f32DmaWf1co6/Ph1YfP37c1Feu20Dq8SiwWkRkaalk6rRzkH379pl6bs4/p+HhYVMfOHDA1NeuXHRz4qeZhJTg6OiGFqpx2KU9JxERCVk7plbz+y1X/I0yAABoZOuxFiHS6OsR/pwtl7m57HO714BPDgEAAAAAADQxFocAAAAAAACa2F1dVqaq50RkVkRqIlINITy9HgcFAADWFz0bAIDGR7/GvbIemUMfDCGM1Tt4tevz6rkOMN5HfI19Rlf/QFSS+OvnxT22HaMphx5vq9Wqbkxvf5+pQ9XmE0yMz7o5IWMzACZHL7sx1aUZuyFZdGNmF+xzmFuwc9rb/Y9AR5t9HXJhwY3pbLVZA9Mz9jl0Du5yc0Jbu6njXAkRkXzR5yYBANZNXT1bRSQrGm2x4paYScv5ibb1dHSZOrvX94rDR14x9fXrV92Ycs32yKG9h0zdPWjze0REslF/mZubdmOeeucTpu46fc7UJ0+dcXOWFm3vPXvurBvT0WH739DwkBszH2UrDUdjWootbs7crM0eTMTnB2Xy8TmRPS/I5Xw2QaUWnWelZByEtNwDAMB6uaP32KjPamsRImtdj7D9N1NHjm6cQ7z84PEo++W61iN8JmDfQP9b/85mb31sXFYGAAAAAADQxO52cSiIyDdU9QVV/WTaAFX9pKoeVtXDMzOTd/lwAABgjW7bs1f26+lp+jUAAPfIHb3H3uRjw33sbi8re18I4bKqbhORZ1T1tRDCd1YOCCF8TkQ+JyJy4OAhPoMMAMC9cduevbJfP/TQY/RrAADujTt6j62adrERcOfuanEohHB5+b8jqvqnIvIuEfnObcZLrZZybd1tpF3zl4m2uWsHMynXxsdjUvZbrUZ5QYkdoynXKGbja/dTLlHMZ+0HtBbnbT5Bed7nHmSzdr8j1y66MYtRftDC4pwbE+cGHDlyxNQH9h50c/bu6Dd1T7t/UpPn7fFcvGAzkd424POE+ge7TV3sHXBjQmb16zMBAHfujnp2EMms0q4T10dTfn+32KydWbUZdr17H3JTHol64qnT592Y4y8/b/cbXV5/MCW/rqvf9raOTKcbU62WTb3vwAOm7uz2c06ceNXU169fd2NeO2nH9A/2ujHZ6Iyss9seb3tPh5szOWPjKBLxuYdJ2X4jc3n7QNXgMxjjWEaVvBuTWe0HBACwJnf6Hhv1u9O1CJHNXo+ITmg2YD3idolKa76sTFXbVbXzzX+LyH8jIsfWuj8AALAx6NkAADQ++jXupbv55NB2EfnT5ZW0nIj8hxDCX6zLUQEAgPVEzwYAoPHRr3HPrHlxKIRwRkTevo7HAgAANgA9GwCAxke/xr3ErewBAAAAAACa2N3ereyOhBBs6HNKoFIc1JQWAJVVG3qZida4auqDpkIU1KQpwceasY+VVOP9pO3XhkZVqyW/39Bl97IwbupMZdbNyWRs+GM5DssWkWKnDXhu6/cBz5ev2GDMvBRMfXBgyM3pzdvHOnviRTfmjVMXTD2850FTz8wvuTmdZftalSbH3ZjLI6NuGwBgk6lIkrvZj2txQrHIjRvtrlBLuVdKpWQ35trbTD0173vmgQffbeqZWd+vL4+PmHr86humXljw/eXp9/y4qQe37XFjaont19mMvfFDR4cPhd61c4ep/+qvnnFjzp49Z+pXXjnixrzn3fZ5V8r2tdm/z4Zji4icO3fK1HGgtohIyNiensvbc6a0m9wkUUh1teq//5WopwMA0Ogq8XvqNa5H5LbcesTKdYNb39yOTw4BAAAAAAA0MRaHAAAAAAAAmhiLQwAAAAAAAE1s0zOHSqWSqdPGrJR2jZ8GvW0tKdfPazbej9+vRNfYZ6OMhVzGX3MfEnuNX2d7wY3piK7vP3X1sqmHhgbdnPGZaVM/9tjb3Jip+TlTj01OuDHb+mym0LsPPWHq9uCf0ytHnjP16OgFNybb0mnq7oFhUw/t3ufmlCv2GskTJ152Y+bIMACAey5IkEq4+Ttbg7/GPW612ZQ/N+WijJ5asJk4Zy7bfigikhu0/eTxJ97nj+/4D0x94qTtJ/0VmxUkIjJywfbapOyf09Cuh03d02V7Xbnm8/Tm5uZN/XM/+xE35tvf/rap33jjdTdm5/B2Uw9EOYIPPWyz/UREjh63z/vUKb/fONIgV7Ab0rKiMhn7zQzB5x6mnUYBANDISks2j2errUfkU9cj7LlVZ0fRjelcsR6RuU3/5pNDAAAAAAAATYzFIQAAAAAAgCbG4hAAAAAAAEATY3EIAAAAAACgiW1qIHWSJLK05MMcV4oDn9ICoJIo3ylJ4tAoHwAVZSumBEKJZKMAqEzZhjtVEh+WnBEbaBkKHW5MNhrTt82GTl68PuLmFFtskFQh64OltvW2mbq3vcuNeWB7v6lLs5OmPv76q27O1YlRU5el1Y159OEfMfWOvTYoM9dqQzxFRK6P2se+PjHtxpSqPmQLALDZ1PbfKOxQRCQftdFaec6NyWTt7/S5eRsUffLMG27O+TPnTf3ffvDH3ZiDjz5u6kJ0L4ir1y66OS8+9z27jx8puTGZtrzdoLb3dnf3ujl9Pbb3LswvuDEf/skPmnppwb9WR144bOr3v//9pg41H6D94MGDpn756GE3prXVPof56HuQxCGaIpLNFaM678Zs8ikkAAB3bWlpcdUxjbweUa5nPaJ4+/UIlZQ7Uby1LwAAAAAAADQtFocAAAAAAACa2KqLQ6r6RVUdUdVjK7b1qeozqnpy+b/+c9YAAGBT0bMBAGh89Gs0onouGP+SiPyOiPzeim2fFpFvhhB+U1U/vVz/49V2FCRIpVa97Zh6rvGrBXudXBJdN6fBX0eXy9j9ZBKfbVMp2zwkrdlr+np7fKZPUrPXAc4sTLkxS1W7370PP2Tqat5fy3/21El7LCnH+/CDdj+FlhY3Jl+yj33qrM0Yev30UTenf3ifqbcPHXRjtj/wiKlbewZMPTXvsxxGooyhiWmfuVAo+nwjAEDdviTr0LNVRPKafatOEp93c+wVm29z8dzrbkwub+fNLNg+MLvo+4AUba/tONbuhvzUj77T1I89auu5Wd+DZiauRo896sa8dOI7pn7iMZt3ND3le/zAgM326+7ymXtzc/Z5fuRnPuLG/Kf/9KemfvXV46bu7e9zcw4etP06l/OndYvRa7ywZM+Rgvq/E6ra/eQL/ntQIyMQAO7Gl2Sd3mOjfuVV1iJE/PpDJmU9orqG9Yj8mtYj7FpDX0+3mxOvR0zPT7oxK9cjkpRje+uYbvmVZSGE74jIRLT5oyLy5eV/f1lEfn61/QAAgI1FzwYAoPHRr9GI1po5tD2E8Oaf4K6JyPZbDVTVT6rqYVU9PD83c6thAABgY9TVs1f26+lp/1cnAACwodb0HntzDg3N4K4DqUMIQeTW90MLIXwuhPB0COHp9g5/WRYAANgct+vZK/t12i3bAQDA5riT99ibeFi4z9WTOZTmuqoOhxCuquqwiIzUMykEiTKH/PV78aaUEe4aP83aNa5sxv//qBblJVSiHCAREQ32GsRir73Gfq624PcbzckU/BFfmbOfGBw9c9bU8ynZO929NsNg3+6dbkwxlzX1lbOn3Zg3zp8w9dyCzVjoG7RZQSIiLd0212D/oSfdmK4ue73j7KJ9bWbmF92cU2fOmbqa+O9TMcMN9ABgnd1xz05qNZmfvJmvMzPrP0n00nGbYVcpzboxvX02Ry4T9et81vfM7TuHTF1T3yvOXR2zc7p7TL1t72Nuzp4feYepnz38XTeme8gez8SEzRjqaPO5P2einr5v/36/3x47b27Wf5L6b/2tnzX1H/7hH5r6+LHX3Jz3f+AnTD00OOzGvPjCD02tas+HsrmUzKGo7urwGQdL1VtnFgAA1mRN77FRP59/vHnrEdVoPSKp+vfL8XpET2+HqWdT1yNsTnLaesSlufG3/l1Jbp27tNZ34l8TkU8s//sTIvLVNe4HAABsLHo2AACNj36Ne6qeW9l/RUR+ICIPq+olVf1lEflNEfmwqp4UkZ9argEAwD1EzwYAoPHRr9GIVr2sLITw8Vt86SfX+VgAAMBdoGcDAND46NdoRAS8AAAAAAAANLG1BlKvnd4MSEqLMgxJEg33gUpxoGU1CpbKZ/2aVzFvt/UNDLox1YoNqZ6btwGcmbx/uYrtLaZeWPQhUS+8eszOCXbO8MA2N2f3Thsq2dFedGMWo0DLls6CG3Nl8pqpNXppnnj7O92cwd0P2+Pt9gGc5bJ9zadn7fMeG7ch3CIi4+M2QLSrp9+NSQv8AgBsrmw2Kz29N0Oe2zrb3JgP/8zPmfrs6RNuzNKS7aPVJdu3shl7YwURkVrZBisO9vlekS/aPloOtrntPPCgm1NNyqbePvyAGzM9Z4/v+jV7E4fpor+Zxc6oXy8u+oDJYnS8+YLv1/m83faBD3zA1C+8dNTNmZ21j7VzeLcb89fTz5g6fujS0rybk1TtudhShw/QTrJ5tw0AgI3wT/73f7Qu+5m69K07ntO964Nu21rWI1qi9Yj+Qb8GUInXI6IbW6WuR3TYm38sLPi+/vyxV97693zKecpb+7/lVwAAAAAAAHDfY3EIAAAAAACgibE4BAAAAAAA0MQ2N3NIRSRzM1UmbWVKo2vYQ/DJRLVgr4VvKdo8nq42fy3/nh0Ddk7KM79+7ZKpe4ZsjkBISUlaqthshELOP3Z3V4+ph/u2m3qw12f6zM1Omboaym7Mi8deMPXI9QtuzI4Hbf5AR6t9Hfq3H3RzBgbtnMkFf13i3NycqZMoK+rMmdNuTq0av1YpeVKSuG0AgM2XrGh5uUKr+/qOnTazZ2h4uxuzNG+vlZ8YsX32+lXft8pRX+1t7/THVquZ+sTrr5n6yafe4eZ0dneb+j3v/XE3JmRsn79+bTKqbQaRiEhvb6+ph4aG3JixMZu519Hhn1NLS5SJtN2+nvv3+UzDY8dspuFjjx1yY7JZm+s0M2PPL8oln03gsqDSQiIL/H0RAHD/y2RT8hFXWY/oTlmPeGCXzTxuTVmPuHb1oql7h3eYup71iGLKekRP981zlWJK7uGb6OwAAAAAAABNjMUhAAAAAACAJsbiEAAAAAAAQBNjcQgAAAAAAKCJbW4gdRBJVgZMp4RNJ0nV1NmMX7+KY4w7Wm1QZldHUWIP7t9r6ta8D0M+dNCOkSjwspr4sOQkOppqSkhUJdqPRruplHzgc1+fDbGeiUI9b2ybMXX3tl43RtpbTHng4SdMPdi7102pJvY5VKs+DDtEIVwnTpww9eSEP962Fvt9aSn4H7/u3m63DQCw2VQ0e/N3dNwXRERC1EYzmndjWttsX9qxy/akgT4bzigikoluwFCpVN2YcrVkjyU6Vzh93gZfi4jsO7DX1Pm8P7/o77c3iDg5bQOz45sviIhkovDm1tY2N6YShUUuLPgQ6J4e2/enp6dNvf/AATfn+z/8oamzmYobs23QvsZnF2wgdRL8cyrNLdkxLf570NOWcs4BAMB9Jklqblu8ktAZ9f7uTr8e8fCB/aZuK/j1iMcfsmPcekRt9fWIyirrEe1t7e7rb+KTQwAAAAAAAE2MxSEAAAAAAIAmturikKp+UVVHVPXYim2/oaqXVfXI8v8+srGHCQAAVkPPBgCg8dGv0YjqyRz6koj8joj8XrT9syGE37qTB0tCIgulmzkBuWzWjWkr2MyCTM3n3WQy9tq7jjZ77V2x4K8LFLX70ZzPRoivzpuZmjX1fEpGwM5du0ydT7l2v6tgr0G8dn3E1G+cfMPNifMIuro73Zjh4X2m3rZ9wI3pjTN8gr3+sRoHIInI9MKcqWfnfSbS+bM2h+HqiH1OQf26Y29/vz3eoSE3JpsvuG0AgLp9SdahZwcRqa0IFUr7nZ5EXTPEIUQiosFm1YTE9v1a1e83VGy/Hujz2Tbnr42aev9DD5v6wqXLbs6FS1dM/cTb3+YfO7HH0xZdl7+4aLN4RESy0bnMtWtX3ZixsTFTd3X5fL2O9g5TLyzY3tvabjOJRESGdwyb+syp427M3/nY3zH15z//b019ac5mEImIlKLvQVpGZMrpDgCgfl+SdXqPjY2VF5+7F69HdLZvzHrE9KTNGJ6f9+sRu/bsNnXaekR+xXpEPmUN5k2rfnIohPAdEfHpwgAAoKHQswEAaHz0azSiu8kc+hVVfWX5I3G3vGWFqn5SVQ+r6uGF+dlbDQMAABtn1Z69sl9PT09u9vEBAIA1vMfezIPD/W2ti0O/KyIHROQJEbkqIr99q4EhhM+FEJ4OITzd1u4vjQIAABuqrp69sl93d3ObcgAANtma3mNv1sHh/ldP5pATQrj+5r9V9fMi8l/qmiciyYrr1is1fy1ePmczcbZFOTUiItmMve4vm4tyDlJyit547YSpW4r+Gr/yks0SWFyw+ynH1+CLyIXLl+yxZP16WyZjt83NLZh6ds5m/IiIJIm9VnBpqeTGtLTYfIL2Vn8yr4nN8OnqtjkH5ZrfbzXKiBgf939BPn3mnKkXo+Pr6+tzc7ZttxlDnZ1dbszULJ8uA4D1tKaerSIr43eStMyZ+Jr2lDG5rO213VEPqnX6PxrV5sdNffXKRTdmKOon+w/uN/X4nL1GX0Tk8sh1U++Y2OHG7N31gKkfeeQRUx995RU3J5ezp1ITKT1zYd72/f6Uc5vr0fEdO/ayPZbHn3Rzhods5tDV6JxERGT37gOmftc732/qSxdtFpOISDZrzwOWyv5cYXx8zG0DAKzdWt9jY2PtTMn1zWYqtq5jPeK1V20uYGtLynpElG24sGD7b9p6xLlLNgs4fT3iZs7QXMraw1vjbvmV21DVlWcjvyAix241FgAA3Dv0bAAAGh/9Gvfaqp8cUtWviMgHRGRAVS+JyD8VkQ+o6hNy48NA50TkH27gMQIAgDrQswEAaHz0azSiVReHQggfT9n8hQ04FgAAcBfo2QAAND76NRrR3dytDAAAAAAAAFvcmgKp10pVJZe7GYaUFpa0VFo09bbte9yY/Q/sMnWxYMOcytE+RESSqg2NqlV9mFMua1+OqRkbaBmHToqItLTYAO1qSsh2iEI6c3l7vNWqDX4UEalF+0kSv9+pqSlTl0pLbsyOYRvaGcWHysy0D+2sVuyo119/zY1ZWrSvcXt7u6m3bdvm5vT22sDstOddrVTcNgDA5goSpKY3fx/HfezGRtsrMqJuSCZjb4qg0U0nWoutbo522pst7Ni9z43Jiu2JS9HNDLZt73Fzzo/awMYr49fcmAf22EDq4aHtpj57xvY6Ed+3NOV16OywwduDKYHU1egGEU8+8ZipJ1MCJCtVe15y8OBjbszUjA3Dfu97f8bU5875QOrvPvsX9nFSzkHmFxfcNgAA7jfbh3wg9YG9u00d3+yqtFTPeoS/2YNbj4jeq+fyd78eUSgW3dffxCeHAAAAAAAAmhiLQwAAAAAAAE2MxSEAAAAAAIAmtqmZQyEkUq7cvLYuW/PX5avaHJqjx15yYx7ct9PU46Ojpp6amHBzctFD+UcWuXHXwJt6BqOMnFqc2CMyMTEZbUl7TnZbiB6nt88+jojIzp32OS4u+usW48dqbfXZDXGu09zMbPT1rMS+9Y1vmnpkZNSN6eyweQ5xTkNfX5+bMxNlOMWvi4hIS+HW10ACADZJEAk1W3u2v4SU/ldN7MTRsfHocfyOlxZsnl5b1u83VGxPnJ63vbhc8HP6um3f0pTnlI96YqVs8wnT8v9cj0+iyi6WAAAb40lEQVR5TrOztv+NT4y5Mdu223OB5/7m+6Z+8egJN+djf/cT9liC/5tfNmOPpxplRT388CNuzve+91fRPvy5QqXsXwsAAO43R1457LY9fMBmII+NjJh6cjw635G1rUf0brPvqdPWI8bH47UPfy6w8lwlSdnHrWcCAAAAAACgabA4BAAAAAAA0MRYHAIAAAAAAGhiLA4BAAAAAAA0sU0NpBaxwUu1pOK+XlO7rTsKkBQRuXz5vKlbCy2mnpuzYZYiKUHHKUFMC4sLpr4ydsnUmZRAxkL02ClZldLR0WmPb37utrWIyMKCPZZ8Pu/G9PT41yY2PRUFZkfJV9/9znfdnPPn7eu7Y+cuN+ahgzbAcmBg0NSjoykh1p32dSgUCm5MWkA2AGBzqahkw+1/H4eon6QFMdfiTRnby6rVsjg5269nZ2fdkMqC7Zst7faGDEuJv4lDW0e7fZiM//tYPmqSGbVjainnDjnXt/yY+PRhcdE/p/GJkqmPHbc35Hj1VR9Iffnq+0zd2e5vBnHi+En72PP2tRnavt3N6e0dsI9z+awbo0q/BgBsjv/jX3xmXfbzTz77FVMHqboxLdF6RE93hxtz8aLti20Fex4yO+vXI1rrWI+YX5w39eXRi6Ze63pEZ2fXza8nBFIDAAAAAAAgBYtDAAAAAAAATWzVxSFV3a2q31LVV1X1uKp+anl7n6o+o6onl//bu/GHCwAA0tCvAQDYGujZaET1ZA5VReTXQggvqmqniLygqs+IyD8QkW+GEH5TVT8tIp8WkX+82s40czOAQFPyCbLREb3jqR9xY3o67DV9IQ41UJt/IyJSLduL7wpZn3czkLHX6s+VbF5PuZxyTWLRZhi0tPhrEvv6+k09Nj5hj63q91ss2msS29ra3JhSyeYTVMo+u6ES7fsvv/ENU1+8fMXNeejhh0z9+OP+e5DP2uMrl+21mbt373Zz4udULvnjDep/JgAAdVnffp2s+PuRpgyIfl2n/v6OcmlCNKmW8jeqRGwuUcj4fp2I3W8m6unZxPfV0uKSqfvbO92YTHR8ly7Ya/2XlmzfTdvW0enPA65cvWDnlObdmMmLth9vH7bnDrk3fEbAufOvm/on3vdhN6ZYtK/x88+9bOoP/+QH3Zyf+9mPmvrz//7fujE+Yyol5AAAcCvr2rNRn5VrESK3WI+Ion7f+a4n3Jiezmg9ohrtJ7PNzamU7LlJMXo/LSIymLG9f7Zk1w3qWY9obfXnN/19N7ME4/fkK636yaEQwtUQwovL/54VkRMislNEPioiX14e9mUR+fnV9gUAADYG/RoAgK2Bno1GdEeZQ6q6V0SeFJHnRGR7COHq8peuiYi/3cWNOZ9U1cOqenhh3t+dAwAArK+77dfT05NpQwAAwDq72569KQeJplD34pCqdojIH4vIr4YQZlZ+Ldz4bHHq9UAhhM+FEJ4OITzdlvIRbgAAsH7Wo193dxNxAADARluPnr0Jh4kmUdfikKrm5cYP7e+HEP5kefN1VR1e/vqwiIxszCECAIB60K8BANga6NloNKsGUquqisgXRORECOEzK770NRH5hIj85vJ/v7ravkJIpFy+GQhZLGbdmIEB+9fKl19+wY3ZtXPA1P39ts63RSlSInLq7ElT93b1uTGPPPKgqbNzNmTy4oVLbk5/dLx9vT1uTBy8nCQ2tHH7dv9pwRsv+03T09NujAukrlTcmL/4iz839dycDcF8z3ve4+bs2r3X1LXEL1jHgdRx6PbCwoKbMztrLyu8csWHYY9NjrltAIDVrWe/FlHJ6M2/H6X92dIFUKf+bdP2snhO0LSka3tuUElS/o6VsX1+Ysr2yGKvDYoUEUlKNpBaU1K2c1n7WO3tNuSxkPfh2NWKDYdsbfNBj3HfLxT86de2IXsjh/h8aP9+f6OHmVnbM+cX/LnCe977blPv2rHX1KdOvuHm/OzP/nem/uEPn3Vjjh572W0DANRnfXs26rVyLUJEpCVlPWJw0K4TvPjS827Mnl12/WFgwN4QK9/mzxfeOG1vItHX3e/GHDpkbwyVnbXHe/6cvVGGiMjAoD1f6O/zn/4urbh5RhB/g4s31XO3sh8TkV8SkaOqemR526/LjR/YP1LVXxaR8yLysTr2BQAANgb9GgCArYGejYaz6uJQCOFZSb+JrYjIT67v4QAAgLWgXwMAsDXQs9GI7uhuZQAAAAAAALi/1HNZ2boJIZhcnIWUa+PbCzY359kXv+fGvPa6vc79XT/6TlP/vY993M35+jf+zNTXLl9zY371U/+LqV85+gNTj4/7W/uOXJsw9aFH3+7GPP3Uj5r65VdO2DmH3ubmtLXZvIRMxq/jjYzYfLLvfve7bkxvlIH03vfa4yu2tqU8tt2Wz/v8hMUFm3d0/vx5U589e9bNGR8fN3WtVnNjKqHqtgEANleQINUV+UAhJVAoSew162mRQ5nosvYkhHiDnxP1u1pK/6sU7LX8S8HWM1Nzbs72KENgcX7JjZGszR7oHrA9tC0lT6inu8vU1y5fdWOK2mLqzqLPPezptI/15BPvM3Up8RkB3/mBPU85ldJ7Hz7Qbep9+22+4vSUzSIUEenrt1mIT73r3W7MS0dedNsAAGhkcUbvwsKUG9NetGP++vnvuDGvnnjJ1O95r32///f/+//Rzfna12181NVL/nzhf/tf/5GpXzpiM//Gxvx6xPWr9j3244896cb86Lve+9a/y1Fu8Up8cggAAAAAAKCJsTgEAAAAAADQxFgcAgAAAAAAaGKbmjmkIpJZcTn/+Tded2MunJ41dVYW3Zh8i13Tujpy0dTf/cG33JyLV0+aem7eX2P//Ms23+jY0VdMfe7cJTenWrbHUk5a3JiDj7zD1A8fsrk/re2dfr9RHs+50z5H4Ow5u23vvoNuzKOHHjJ1R6d9LM3YfAURkZMnT9vHPn/BjVmYtq/fUslmN+QKPpchRIH8ifqA/kKx1W0DAGy+sOJXdBwVJOIzhjTld3qcS5Qktrel3aYliXOI1P8dqxZtyxRs7w0lmxcgIpLP2zFD2wbdmGqwR6TRsyy0+h5frcVZef5Ztbe22+NL/JhXX33D1P/qX3/G1BPzPpvg0ccfM/XIyKgb89AB+1jVmn1Oe/fuc3OKUS/ev2+/G5OPcp8qlZQMJwAAGkj81vfsayfcmHMn4/WIBTcm32rPQy5ft++Xv/3sM27OhSt27WM2ZT3ihy/afKNXXj5i6jNn7LqHSH3rEQ8devrm+JS8xzfxySEAAAAAAIAmxuIQAAAAAABAE2NxCAAAAAAAoImxOAQAAAAAANDENjWQOohISG4GN1ZTwgv37BwydWlpyo2ZX5gxdT5nQ5f+3y/9npuzc+cOUz986FE35nvPPWfqB3Y/YOoff8DP2bPnQVPvGPLBjpWqXYNrbc2b+sy5c27OtWvXTN3V1eXGfOinPmzqjg4f5jwzO2bq4yeOm/r06TNuztjouKmzGf9jkle7rVC0AdTVqg8DDVECWJKyNhmiIG4AwL0R0lKo7+DrIj6kOhP1gVpar0jiPuAfJ0ShynE/yeR8PxyfssGPfX0+kHqhHD1WxR7f4pI/3mzO9r/UVyVrj69UK7khE9O29w7vGraHcsWe+4iInD5jbyAx8NQDbkwm+h4kNRsS3tfX4+ZUouddbPWvZ6Fgz2UW5gmkBgA0tpVrESLp6xEPRP23tDTpxszP255ciNYjPvfvv+jm7Nq109TxTSVERL7zgx+Yet+evab+4D4/Z+8DD5t65/ABN2blekQIabcDuYFPDgEAAAAAADQxFocAAAAAAACa2KqLQ6q6W1W/paqvqupxVf3U8vbfUNXLqnpk+X8f2fjDBQAAaejXAABsDfRsNKJ6MoeqIvJrIYQXVbVTRF5Q1WeWv/bZEMJv1ftgISRSqZTfqnfu3OPGdHQUTF3MF9yY/sdsLtHc/Kyp3/mUz+fZMWwzh5IkcWMeOviEqfc/YK/db2/rdnMmJ+ZMrcG/pBpd1/fykRdMvbjocwR27LDXJPb0tLsx3/7WX5r6yrVLbszImM0uqlZtlkNba4eb095mt2nKEmIiUYZBiF7PlEm1WjUa4l+raoXMIQBYo3Xr1yI2UyiT8b/TkygbKM4TEvGZQ/V8XaO/W8X5Qjce29aVJMogUn8sixU75vylUTdmanrB1MVC1JOiPiYiksnZ7J1qSujQYtlmDPUV/fnEY287ZOrtu/tN/e1nn5FYnGmwa/iyGxP3/VrO1kniX6tczvbngb4BN2aVby0A4PbWtWejPpWK7ce7dvmsvs5OmyXYkrIeMfA2m0s0G61HvPudvs/vjN7fp61HPPLgO0x9cJ/NM05bj5i4w/WI27XvVReHQghXReTq8r9nVfWEiOy8/SwAALCZ6NcAAGwN9Gw0ojvKHFLVvSLypIi8eVuvX1HVV1T1i6rae4s5n1TVw6p6eHFhPm0IAABYR3fbr6en/Z05AADA+rvbnr1Jh4kmUPfikKp2iMgfi8ivhhBmROR3ReSAiDwhN1Y9fzttXgjhcyGEp0MIT7e2+UujAADA+lmPft3dnXouCgAA1tF69OxNO1jc9+paHFLVvNz4of39EMKfiIiEEK6HEGohhEREPi8i79q4wwQAAKuhXwMAsDXQs9FoVs0c0htpkV8QkRMhhM+s2D68fK2kiMgviMix1faVJInMzd0MX24vtrox7333+0xdLZXcmPjytDjMqa21zc3J5WzgYhJ8YqSK3dbZ3mLq55573s0pl+xjHzrkPx2VJDb26eGH9pv60qVTbs4ffuVLph4dG3NjajUbKtnZ3enGDA4Nmrql1R5fSn6oBLX7DeJDojN5G9RVS2xIZyYtZDQKqdY4xPoW2wAAq1vPfh1LC03MZu0pxGrh0yIiSYjDkFN+58ftOfj9hmhbiOIVa4mfU456pmjZjUmiEMfOdnt8LTm/32KLPZfp7e93Y7q6bO/t6fM3g5hesH3+//sPv2fqy9cvuDnvfOop+zjdPqhyfsGGbLdGYdiFgu3nIiI90X6WlhbcmNTvHQCgLhvZs3Frs7P2RlAdRb9u8P73/oSpq6UlN2YhXo+o2Z7Y3rZO6xEd9hzjB9//oZtTitYj3va4X49YeV5Uu03/ruduZT8mIr8kIkdV9cjytl8XkY+r6hNy4zTunIj8wzr2BQAANgb9GgCArYGejYZTz93KnpX0O559ff0PBwAArAX9GgCArYGejUZ0R3crAwAAAAAAwP2lnsvK1k0IQarVylt1KWWtNJ+3OT87h3a7MSNXr9n9JvbavIz6Na9s1l7jl8mkjbEHdP6czQL6wfeek9ihQ4+bupxyTWJ8PH/+9W+Y+oUXv+/mTE1P2w3+kkTp7LSZBao+GyionZgv2m95e8od5HLZQrTFv1aJ3D5roFr1WQ7ZTN7uI/jjJcMAAO69EOzv45CSB1dP5lAIcX+2vTio328tyrmL+5iISCZjHytTizKIan6/ueh4K5WqGzNZtr13YdbmHu7a3ufmLJUqpu7p63FjLl48a+renM8IHBsbNfUPvm/POfKtvhd3ddq7yu3Z5febyUZ5f9FrF2cTioi0ddushKWKz3/Mt0bnClPzbgwAAI0kfo+6lLYeUbDrEbt27HFjrl++auo1rUdk/ZhctB5x9sxJUz/7Hb9u8Pjjbzd1aWmV9YiUrKO3xt3yKwAAAAAAALjvsTgEAAAAAADQxFgcAgAAAAAAaGKbnDmUSLl687r1amnRjfmzP/vPpv7Y3/5FN+bA/n2mHrs+Zupy2efdxPkEk5NTbsyFC+ftfseumPpDH/hxN6dWs9kILx/5Gzfm5Mk3TH3kSHStoKbk88TXJKZct1jK223tUQaRiEiI5iXBvg61tEsOo+sQ07ImkijfqBZdvxnnSoiI1KJ8h4z4MSEtsx8AsMmC+d0fZweJiNRq9ne6pvSp1SQp+62GOjKHol6Ri/KOain5R0mUQxT32RvHYx87SeyYWmKz80RETp+7aOojrxx2Y3q6bX9u7/XZQBcu2XOZQ48+aeq5JX/e0tNrM5AqVd+v26Jswe07h019dcTmOIqIXB2zPf31M6fcmAf2HzT12NXn3RgAABrJyrUIEZHqkl+P+OpX/9TU/8PHPu7GPHjwgKlHr9ncwHLZZ/XF6xETE76vnztnMwpHRy+b+sM/+UE3J16PeOnFH7gxr7/+2orHHXNff+sYb/kVAAAAAAAA3PdYHAIAAAAAAGhiLA4BAAAAAAA0MRaHAAAAAAAAmtimBlLfcDNYMklq7qsLi7N2Q6bixnT3tJm6kOk39fTMjJtTrdrgzJ6enW7Mjh022HFyYpep//zP/8zN+fO/sNumpsbdmCTYx85no+DMmn+OhXzB1G3tbW5MiMI107KcVe23OJsr2n0Evz5YLtv9poVhh4x9TkGiEOuqDxCNjyVVWkA2AKDhJEnUK9bw56a0oOt4Wz1j4mDr9Hst2K2aElpdi55TNurF16fm3Jxz120IZaXs9zt9bdLU/3979xMbxXnGcfz3YK9tCkmAYkURpk1QUBGVUiKlUSL1UCFFor0kh6hqpUocIvXSQ6v0EvVSpWoPuTS9VK1SJQoHFEJJFShSDiRyG6K2UFLyB4iqEhJUogRKsAHX9tq7+/SwY+J33oFdnN3ZWc/3IyH2nX1n57Fl7W/8eueZc6+MR3NGR8NzkHu+Ht4E4/DhV6N9hkfWBuPKSHxjisHhkWB8/uKFYJxuvClJ09PhudiVq/G5zejYWGoLDakBAEWXOn/IWo+YTq9HxDePWrM2vR6xPhhPXr4c7ROvR6RzVNqwIVzXuPTpxmB88OCBaJ8/HdwfjCcm4obTi9cjpqZmo+cX8MkhAAAAAACAEmNxCAAAAAAAoMRaLg6Z2YiZHTWzt83spJk9mWy/y8yOmNlpM3vRzIZavRYAAOgeMhsAgOIjr1FE7fQcqkra7u5TZlaR9IaZvSLpcUlPu/seM/udpMck/fZGL+TumpurXhvXq/H1btV6eE3fy/v/EM3ZfOemYDxSCfvojIysjPb59FJ4vXx1Nj72hx9+EIyPvxleP3/y1Ilon3qq3qHhgXhO6lpGa4RzhofC+iVpZDj1NQ2NRHNWr1oVjG9ZfWs0pzIUXg+Z7vszWw2vfWzOCesbHIjXEGuNsE/SilTHo4GMdcdGIzyWefy94rNsAPC5dDSzbyTuOdT6DbzVa0pxL6Cs3kAt+xJlHMZS9bk3ojnpr2F6Lsy6y9Nxb4Kh4TBX5zw+taql6lsxHxd47pOwP8GlibB/oq+4Jdrn7Lmwr8DY2Kpozqt//kswnp0Lz1umpv8X7dNopHoyDMS/m3hGnwYAQNs6ltdoX7VaDcb16kw0Zzb1+/2+l16I5nxl093BOF6PiPsFX7wUZnZ1Jj72mQ/OBOM3j/49GL974p1on5tdj7jRqVjLMzlvWujAWEn+uaTtkvYl23dJeqTVawEAgO4hswEAKD7yGkXU1uc0zGzAzN6SdEHSIUnvS5p0v9b2+pyk+PZfzX1/YGbHzOxYdTZeHQMAAJ2z1MxenNdXLk+knwYAAB3Uqd+x86kWZdDW4pC71919m6QxSfdL2tLuAdz9GXe/z93vG8643AsAAHTOUjN7cV7fetva1jsAAIAl69Tv2F0rEKVzUx1e3H1S0rikByWtsc8a2IxJ+qjDtQEAgCUiswEAKD7yGkXRsiG1mY1Kmnf3STNbKekhSU+p+QP8qKQ9knZK2t/qtRqNuqZnpj7bUJ+P5lg9bBL1t7++Hs3Zu/v5YDw/GzZhymqKmW68NDcXH3s+1aRxcDBs5pTVvCndvDmr2ebwcCUYfyHVoGrdui/Gr5v6EuZrcePHxkCquXQtPvZgLWy4Wa+H41otbkgtT31vhirRlHQjUks1pB4ejPdRqnllulG3JDVqcYNQAEB7OpnZi/Msqyl0eltW/mXt11IbDalby6gllVOZ/RhTx6qlsreR8TVGudrIOnbqdMviObOpm3RUKmFz6S1fjf847KkbPczPV6M5V6+Gja1rtfBcpzGY9XfC1E0mPOOT342M8wcAQFs6mddo3/TM1XBD5npEmMdvHB6P5uze9ftgPD/TP+sRc7PXz+927lZ2h6Rd1jzqCkl73f2gmZ2StMfMfiHpuKRn23gtAADQPWQ2AADFR16jcFouDrn7O5Luzdh+Rs1rIwEAQAGQ2QAAFB95jSK6qZ5DAAAAAAAAWF4s65q0rh3M7L+SzkpaL+libgf+/Ki3u25U75fdfTTPYgCg7Mjr3CyneslrAOgBMjs3y6Xe6+Z1rotD1w5qdqyfbrtHvd3Vb/UCQFn02/sz9XZXv9ULAGXSb+/R1NtdS6mXy8oAAAAAAABKjMUhAAAAAACAEuvV4tAzPTruUlFvd/VbvQBQFv32/ky93dVv9QJAmfTbezT1dtdN19uTnkMAAAAAAAAoBi4rAwAAAAAAKLHcF4fMbIeZ/cvMTpvZE3kfvxUze87MLpjZiUXb1pnZITP7d/L/2l7WuMDMNprZuJmdMrOTZvajZHtR6x0xs6Nm9nZS75PJ9rvM7EjyM/GimQ31ulYAKDvyurPIbABANxQ9r6X+yuwy53Wui0NmNiDpN5K+JWmrpO+Z2dY8a2jD85J2pLY9Iek1d98s6bVkXAQ1ST9x962SHpD0w+T7WdR6q5K2u/vXJG2TtMPMHpD0lKSn3f1uSROSHuthjQBQeuR1V5DZAICO6pO8lvors0ub13l/cuh+Safd/Yy7z0naI+nhnGu4IXd/XdKl1OaHJe1KHu+S9EiuRV2Hu3/s7v9MHl+V9J6kDSpuve7uU8mwkvxzSdsl7Uu2F6ZeACgx8rrDyGwAQBcUPq+l/srsMud13otDGyT9Z9H4XLKt6G5394+Tx59Iur2XxWQxszsl3SvpiApcr5kNmNlbki5IOiTpfUmT7l5LpvTLzwQALGfkdReR2QCADunXvJYKnH8LypbXNKS+Sd68vVuhbvFmZqslvSTpx+5+ZfFzRavX3evuvk3SmJor3Vt6XBIAYBkqWv4tILMBAAgVLf+kcuZ13otDH0nauGg8lmwruvNmdockJf9f6HE915hZRc0f2t3u/sdkc2HrXeDuk5LGJT0oaY2ZDSZP9cvPBAAsZ+R1F5DZAIAO69e8lgqcf2XN67wXh/4haXPSOXtI0nclHci5hqU4IGln8ninpP09rOUaMzNJz0p6z91/teipotY7amZrkscrJT2k5jWc45IeTaYVpl4AKDHyusPIbABAF/RrXkvFzb/S5rU1PxGVHzP7tqRfSxqQ9Jy7/zLXAlowsxckfVPSeknnJf1M0suS9kr6kqSzkr7j7umGWrkzs29IOizpXUmNZPNP1bwmsoj13qNmM6wBNRcm97r7z81sk5rN09ZJOi7p++5e7V2lAADyurPIbABANxQ9r6X+yuwy53Xui0MAAAAAAAAoDhpSAwAAAAAAlBiLQwAAAAAAACXG4hAAAAAAAECJsTgEAAAAAABQYiwOAQAAAAAAlBiLQwAAAAAAACXG4hAAAAAAAECJsTgEAAAAAABQYv8HpgIVVSUY/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BIcAAANQCAYAAACy7Q+CAAAABHNCSVQICAgIfAhkiAAAAAlwSFlzAAALEgAACxIB0t1+/AAAADh0RVh0U29mdHdhcmUAbWF0cGxvdGxpYiB2ZXJzaW9uMy4yLjIsIGh0dHA6Ly9tYXRwbG90bGliLm9yZy+WH4yJAAAgAElEQVR4nOzdeYwk2X0f+O+LyIi8M6uyrj7n4syQHB0casc0tdauKNk0aK0FUgtBELG2uVjtjv+QAAkWsCIE7Mr2agEZsMU9bMgYLWlSACWKa0lLrqGL0tKiaUnUDGkewxnO3d3TV92Vd0bG8faPru6q3/tFd1V3XdmT3w9ATL/sF5ERkc36vReV7xvGWgsiIiIiIiIiIppO3kkfABERERERERERnRzeHCIiIiIiIiIimmK8OURERERERERENMV4c4iIiIiIiIiIaIrx5hARERERERER0RTjzSEiIiIiIiIioil2oJtDxpgPGGNeMsa8aoz56GEdFBERER0u1mwiIqLJx3pNJ8VYa+9tQ2N8AC8DeD+AywCeBfBha+0Lt9smCDxbKvq795FzQM5rObevPKeLu5uc3cI9yzTnvH3jy7a3970z9/p57sHlvbmR+03SVG2SZXKjgq+PN8kSd8d7vrd72nkfv3tOhYK+Dn5Bvpfvy2sXxznnlDrXys/5/J1z2NiM1qy1C/ooiYhov+62ZteroZ2bLd9qeznF2P05Xwj2/pmeJHKbLMvUNuVyMf8kdkmzOxczP6e+FJw6lSRuDdU1sRD4zt/rounWffecAV3T8+SOH3bv985/DQBI07z3cY7PGdtYqz8D963yxmvutfjOG+us10REB3Qvc2xjjPiB3KzrOmqdOpT7c93IelDwZb3Ir0PWaemakrovZbK2Bk6tBXQdsmpCnX8Och85Yxdn3u1eFwDwnXm3nnPrI2y38/pMLmvdmy43FA6wz/cAeNVa+zoAGGM+A+CDAG77D7dU9PF975q91S76JdXHy5x/hCV93KWi7FN0/yGH+r0jp08/0h9gvdh02lW535xL6P4DC4s5N5SsfM3z5Hmvtrtqk/EgEu1mU99s2RyuyxeM/j9Wlsh/3PFY9skbSKbxWLTn5iqqT3NeXuRqvS7ay8s9tU3UkedUrugPyvcC0f70Z1++qDoREdHduquaPTdbxv/00z9wq12BHmheX9kS7flTeTVd1pyNdVnvhqOh2ua7nnhItLOc2tsbxbKPU7daOQPjmZmaaK+vtlWf1BkAthZmnL/XtbgYOmOSQqD6DHvyeNVvuQCUQjkk8zxZn4OcX9S4g9Ot9kj1sJC1tlSTNX0cDdQ2BeeXWO5NMgCIx/Kcvv/vfYr1mojo4O56ju36wb/2oHotdua+Xs6NlSSQc7VWqyzapZwylEFuE3uR6tMfynl4OmiI9tlTLbWNO++OUz13D4tObdpjzg0AK1sd0Y4G+nhnZmSt3xisqT7uvPtzn1vVfe5DB1lWdhbAm7val7dfIyIiosnCmk1ERDT5WK/pxBzkm0P7Yox5GsDTgP7tGhEREU2G3fW6NaN/20ZERESTYXfNJjosB7k5dAXA+V3tc9uvCdbaZwA8AwAzjZJtFHeWlblfbwP0V9ySdKz6hEX5le2i87WuDHob35OvFYxeD9nbkn28itzv3Jz+WnXJXfZm9VfOyyX5VfZKZV60u0N9HYzzVfzM6q+/l51MhWEcqz6ZdZeRyb/3Pf3V+7nFOdGuVvXXDqORXBrQ68slbiurelkZnMPzwxnVpVzS15iIiA5sz5q9u17PzQb2z5599tbftYJZuDbW5BKmR9Ml1ae9uinaNpb1uz/Wy8p6I1lz1jd1/Rs7eTcPPXBKtNdCXYOyRH7l+/WXL6g+Q+dr62974mHRThJ9vKEvxxPFUNfV9ro8njjT9XqmIZd7+U4eU6shl28DOhtxeXVd9en25Vfmz54/L9q9nvyK/Y1jqanXXHGsx1pERHRgdz3HdjOHqiVdL/q2L9rjnJ/h1lmqPBzJPu4cHABKFbn0LGcqjNmqrCnL67JTr6Nr6/y8nBOWyjlrzJ2l4JWynFtWq4tqk44z7zaZvh2SWblsvpKTYzhwrt+P/ldyfu9GuQBA6sS9JLFe0rYwL2NtZhbdKBe5JA8Arl+XY4xRzhLzSnVnP3/wx1fV3990kK/yPAvgMWPMw8aYEMBPAvj8AfZHRERER4M1m4iIaPKxXtOJuedvDllrE2PMzwD4IwA+gE9Ya799aEdGREREh4I1m4iIaPKxXtNJOlDmkLX29wH8/iEdCxERER0R1mwiIqLJx3pNJ4UJ0UREREREREREU+zIn1a2m2d8VIo7gVQDO1B93HAsNxgLAEYjGeQYFuVpFMv6KStuONZMpar6rGzITus9GY6V6vxIzC/I4Mm8oK52RwZyep4M7nrknH464ZoTwLnV04GczaYMCJ0phKpPfyiv5+aGPKdGo6m2CZz8rCjSIWFbXRl81RvKz7IQ6M8gKMnXPE8HdSWpDgonIqLjlaQZ1no7QYkxuqpPpyuL4upXX1V96p78uV8OZOhyO9bjgGEm61001r/HWtmQfQYjWWfPLLbUNv0tWcs213SdWhvI/a4m10W7WNBjErfs+6av+tjEqXdGn1N7IF9Lx/L6lkt6v7Wi3GY81g+4gC/HBq9fkdfKfVAFAIycWry5uaX6jMc6SJOIiE6e507mAKRj+cN+nOlA6mJR1sUskbVgDBmoDACpEwrtzvcAoFqU8+VsXm6zfF2PBdx598KifthDWJIFeKu9IdqeJ8ccAPDoA/KhDKvrur5t9uRrMzN6TDEbyNp68bIcL6R55diX5zDfmld9qjU5zhgN5UMjur01tc31FWeMlvO8iEK4c9/A6o/xFn5ziIiIiIiIiIhoivHmEBERERERERHRFOPNISIiIiIiIiKiKXasmUMwcg2ku/YRAGLfyRMK9frCvdY/umsfASBw1jpWinq/83NyuyyriXY0HqltRrFcF1iq6nWWCeQ6yq6TafBIc0Zts+WcQ6enswaiRH58o1FH9cmca1NvNEQ7KOpFiaOBfK+NVb3f1Nlva35OtCs1nem0tixzisY5QQdexvuVREQnLbVAZ7zzc96HDt0bJLJ+DCKdQVNuypo4jOW6+CzUmXZZyc0e1Hl6EWSNXGnLOhWWZLYfABSszCaIUl1vNgeyzq+vyfep52QaFjw5JvEyvZg/MHK72dkF1Wdk5TG3I/ne1ZLOTogT+V420Z+B7+T7bazLcyz4er9RKvc7GuZkGg5yAhWIiOjErW3pXBrrxBBlnq5VKlUvC5y/17UgGcs67nk6PzbxZW3KnNzhhUWdvRM5+x3GOvOvVJN1M4Gcw3b6Ok/o0RmZ2buZ6fFN28nWjWJ9y2Q4kvP5uZbMJdpY1zlKTWfOnxMNpbJ+NzvyWLoDfU8gCOUYIyjrMZDn7zoHfSl3+t3+r4iIiIiIiIiI6K2ON4eIiIiIiIiIiKYYbw4REREREREREU0x3hwiIiIiIiIiIppixxpInaQJ1tvrt9puMBagw7Fy85L2CMdyg7EAHY7lBmMBQGbldsWiDJYa54RRjZ1Q7e5Q79cN6dzclMFSb188rbZ523n52jgntPPNq1fle3f1e0eRDJ4c9mW71dLhmp6R9wwXlxZVHz+Un0FYdoI+Yx3u5TmhmEmsg9AKOf8miIjoePmeh+ruUOex/l2SLci6WtHlBEhkbYgLsjYUKjkhj5HsY61+gMR47NSYTBaP1y9fVtss1WQQZBzrQOU4ludkncDnTk8/mKJckufoQde2gRO+iZ4Oydzobcr39uUIqJPqB0hcd4Kjc3LD1YvjWIZZ1sp6v3EixzZJogNGR7nvRUREJ22QMxcuBLKWlnMesGCccOaiLx/O5Ju62qZRlw81MH5X9YmdOV8hke/t6+cYqXn3ONIPMuo6D5HoO3PujQ19LE+cOivajz94VvUZF+X1u5gzpuh05Hu7D4FqNJtqG/dBUKNBT/VZX5ZB14mz37kFHd5drcvPafW6Pu8o2RnzWD1MuYXfHCIiIiIiIiIimmK8OURERERERERENMUOtKzMGHMBQBdACiCx1j51GAdFREREh4s1m4iIaPKxXtNJOYzMoR+y1q7tp6O1FsPxzvo8d+0jAJRK8jWT6UyAUK1/lO16rQyX8eWavty8m0S+98KczBxKx/o0PSOPL4n12n1jZG5AJZALK0uBzEwCgPawI9rjnJwDZPKLX7VqTXUJC3Lf8Ugenx/r9/YDebxeoLqgXJX5Dql18glivS60Ua07fXSGQZbdYREkEREd1L5qtm88NEs7NWVzq636eIkcQtSbOjQuW5c/06NQ1pf+uq4DJSP3U6vrsYIH+doolfsduJlEAGZkLAIiPbxAlsr3DjyZixD4OgkxjuQ5BsWc6+BkGnadGn+jj7sfWZ996GLcHcqT6OmYAcw15FimVJL12YYygwgAYs8Z2+R8zzyo6PEDEREdmn3PsV2er+tQ4uTs+Tk/wysVWSi7m7KWRp6ej9qC3G+zpuvk2ZacA7bOLYj28pau2Wm0Itqel5cTKOe1es6t58buvHtrqMc3466T2ZTpIlivyXNaW10V7UFP5z7Nz8l7FG7OLwAsnT4l2m7Ob7GixwIjZ8zj5vwC8t6HvUPoEJeVERERERERERFNsYPeHLIA/tgY81VjzNOHcUBERER0JFiziYiIJh/rNZ2Igy4r+wFr7RVjzCKALxhjvmOt/dLuDtv/oJ8GgGLI55QTERGdkDvW7N31ulI+jFXnREREdA/uao5NdFgONPqz1l7Z/u+KMeb3ALwHwJecPs8AeAYA6rXQ7l4D6a59BIBKWa7FKztrHwGg56xLHMdy/aMt5OXdyDWIp2f1GsTZs/Oi7QfyZlaxordpJ5E8tqin+pQ9ubaxXpb7uby+rLa5tHpFtFe6W6qPhcxqCIt6DWLsXOOyc32rtRm1zTiR+QPDkc5GiK0MNgic/ZZyPjfrXIdBFqk+0VhnNhER0cHtVbNlvQ7sytrOz/kg50ezGThZc2WdHzRXlXVpdSh/7o8S/UujoCj3k0Y642AUyTrlVWSWX5BXD63cb2eks3Z6Y3l8lVjux0POL7ms/BJ2lunr4PID/cVtd89uroDx9ZDNTVislhuqT1iQuUnReFPuw9djJjdDolTW13M81HkKRER0cHc7xzbGWGcHap+NhqwP5Zyf6+3+wGnL4h96ejBgnXpWqupaVSjKGn15dV20Hzy7qLYpOlm1W4meN3ZHcj5aUXNuuQ8AuLR2TbQvrlxWfa53ZJ1059yAnnc3qk3RHo/08bpZv27OL6Czfiu1O+f8Ajrrt1nTY4FkvHMOnrn9F3bueVmZMaZqjKnf/DOAvw3g+XvdHxERER0N1mwiIqLJx3pNJ+kg3xxaAvB726ngBQC/aa39w0M5KiIiIjpMrNlERESTj/WaTsw93xyy1r4O4F2HeCxERER0BFiziYiIJh/rNZ0kPsqeiIiIiIiIiGiKHf/jSHYFZNXrOiTKDT3sOMFYN16TgdRuOJYt6HtepYo8VTcYCwCurm2I9mAsw6VLczq4qx/LsKnBSAc0NgP5XjaV21xclqFcADDyZRjkwpmW6tNry+M10AFVYSivxe4wKgBIdF4ZYidcczjS+x31ZEBopS4DtUpF/U/LJE6ImafDsIzP+5VERCfNeIBX3Pm53qzqep2syJ/pm8s6qPLMgqwNhbGsHbWmrhUzNflAA5OFqg+M3G/VCaTOrH7gxcip16OcByDEidwuSeV4Y5ATiOk7AZhxTmEtFp3XPB1uaXHnPn6ogyudoQJqJf0wiK0tOY4ap3Kjul9U2yTOeCKJ9Dllyd7B20REdPzm5ubUa26t6vU3VZ+RE6Jcq8mHKHlunQKQOg8YKtdmVZ+tSNaLzYGc7w3eeE1tU5qX8+7+WNffwUjWt5lAHq875waAN66vibY75waAxbPy+vXaeq7uzruNs59KWdfjal1em3GiH2Q1HLZFO7bywVDuQ6AAoFR17jV4etw0yLkWeTgTJyIiIiIiIiKaYrw5REREREREREQ0xXhziIiIiIiIiIhoih1r5lChUECrtZOd43k5GT79LdGOIp0JUK3JdXXu+sc009uUqjOi3Y70WvmtobxXtt6T+zm3KNcxAkCzIdf0dbZ0RtLIWd/v5gBlJifTJ5LZRcO4r/qUQ3n9Bj393r4vj2+YyfyErZz1puVqxWnP6D6+vH7NWZmJ1O3qY4kzJ8Mp1LlPhUz/myAiouNlTQZb2skHGudk5MydaYr26Dv6903z7o/0mqxJyzmjkMzImr7VGak+1sr9lDxZt5JU5/85pRf1nDyA7lBuFxTk+5hMZxP4Ru44CPR1KITy+tmc6+n+uq4fybpf9PVYoejUUWP1e7edcYktyOub2Jy66xzeuK9zESrB8cdWEhHR3rJM15h+T2bZ5M2XrVPjwpLcj7G6DgFyP42yzpRFJPd7Zn5BtL95YVVt8sCSzDpsNnU+XntT1snhHnNuQM+7hyM9Z3VzhyvFnHsWXfneYShropvzC+is39jqazVwsn6HPTkuqTZ0/mDZOT6V8wsA/q73Mjmhw9v4zSEiIiIiIiIioinGm0NERERERERERFOMN4eIiIiIiIiIiKYYbw4REREREREREU2xY00TtNaKgKx+v6P6pE5gshuMBQBhca9wLB3CVHfDsSK931OtedEexTIAqrfVVduU6zLQsoCS6tMfyeOtluSxzM/qwOe6lSGTV9bWVJ9kLPdT8MqqzziR1yZ0AquqM/p41zfXRXtpqaX6BGUnmMuTYV7Fig66Mk7oVl4AWDzOCTEjIqJjZTwgKO/UrnFOwHNiZFjzuVP6900Pn3bCmrdknXrhZVlvAOCyMzbo93W9rpdkDbId2ccaOZYAgDCQIY6tUlP1qRbksGjQlnU/KOUMmwJZt4q+vg7Gc2pizoMoCqFb02U7LOj6WMjk8Qy7keqTJvK8ewM5Rqq29bHMLcj9lmo6CDQ0OaHaRER04tZWdW1NUlmHgpIONu60ZQ2JR/KBECVdClCvy3rR622pPuFYvne1IOe5taJ+SFF3U44Fyo2cBxlBjin6Q1mXaiVdNxdbs6LdsHq/b67IgOwk0vsJnAdhuHV9mOpxyGZvQ7QrNf3elZo8vorfEO2mc78CALodGY49znLuWYQ7D9YyRn/2N/GbQ0REREREREREU4w3h4iIiIiIiIiIptieN4eMMZ8wxqwYY57f9VrLGPMFY8wr2/+dvdM+iIiI6OixZhMREU0+1muaRPvJHPokgH8J4Dd2vfZRAH9qrf0VY8xHt9u/sNeOkiTF+trOWjt37SOg1z92O3r9fDySOQfu+sdaTZ9Wv98WbXftIwBUCnLt4BMPPCDar199WR9LKtc2prG+39ZP5JrDrdhZ31/Q6/4aNXksi039s+HNq5uibaGvVdHJR3DjmdZX5NpHABgnct3ixoZeM1mtyzWeblZCqiMMkBXkNmFJ5x1FA50XRURE+/ZJHELN9oxByd8prqnVQQN9Z437Y41Q9Xn7I7KOJm/IHITiaEVtUx/LuvquB3QuXyuUta3Tl8eynlPjh0NZy84t1FWfZlHWpe9ckev248TJ2wMwqsoaHoR6HFAKnHFJoIukl8nXygV5zcu+Pl44dXVg9DjAK8hrYcZyv92uznSaacnPMop1RmA76unjISKi/fokDmmO7ZrLyaXpD2V+UJTqn+uliqyBmRMt1x/p2hWNZW2t1fV4oe7ME0c9OS+f83T2Tr8vj9edcwN63t1z5tyhO+cGgLHcplnX731qRm538YqeL+fNu3eruPm8AJJE1lsv0OfU2ZDvderUnOzg6czmekte33FUU33GvZ3sSIvbZwbu+c0ha+2XALhX5IMAPrX9508B+NBe+yEiIqKjxZpNREQ0+VivaRLda+bQkrX22vafrwNYOqTjISIiosPFmk1ERDT5WK/pRB34UfbWWmuM0d/f3maMeRrA0wBQDPmYciIiopNyp5q9u16XK3xeBRER0Um5mzk20WG515tDy8aY09baa8aY0wB0aMA2a+0zAJ4BgJlmxbZmd9bN9Ucj1X+cDkW7WNa5NHutf3TXPgJAtSbXz9dyblSN+s4avk25FvPaBb3ecMXK1/o6cgHDopOj5Kx/7Dv5QgAQpXJNYjrWmQBxKtcyhkX9cXrO+L69Js9xnHOtWvMy36Hf7qs+A2cdqB/Kc3SzjgAAgTyYRlmv8QT08RAR0YHsq2aLej0bWJPs/MweDnQNmi3IGnT+9KLqU6k2RLvVlHX14UW9Lv6dTVn3v++dZ1Sfmiff++qGzC9YzsnRCYysS+/5nodVny0nu+jPvvqSaH/1oh4HXO/IcUs/J4YgHsn3nn9Y17+wKOcAiZO91B/oHfsFWVet1eft1tXQqcVJrOcena58r3qlrPoYFSuhx3RERHRX7mmO7d5EGgx1npAbv+MHOhuoWpY/+4tOnbeJrgVRX9bAzY6uBV5LjgUuvXlVtB89K/MJAeDqqzKjcNmuqz495xTcOXcn1jWxV5P1N0r13DNx5t15eYOhM9ctOfcAoljX7CSVr125rMcUtaY8qSiW45t0pO9hOLcNkFp9b8Fg92d3+18A3uuvBj8P4CPbf/4IgM/d436IiIjoaLFmExERTT7WazpR+3mU/W8B+AsAbzfGXDbG/BSAXwHwfmPMKwD+1nabiIiIThBrNhER0eRjvaZJtOeyMmvth2/zV3/zkI+FiIiIDoA1m4iIaPKxXtMkYuIkEREREREREdEUO/DTyu5GlmUYjHYCspJU9/EDmeZULY1Vn7AgD9smMrxyPNBBWFtOuKI3W1d9Ll++Lvfbke99amFWbdPvbop2lumTGvWcQCorQyZ9N8EKwNgJ/4yGQ9XHT5wQSS8nZNu5fGnkhGcFOvB72HcCvlMdVlkI5WvG+dyKZX19fU+ek7U6qKuQE+hNRETHy1qLeFeQY+qEIwPA4qKsiX7OAySiVG5XDWXQ4oOndK2oOGGMjz6gn+TrO8OXUmtOtGd6OmCy6NTe73rHo6pPClnbAqeWJaEMqAaA0bcvymOJ9XXYuC7DQa3ugplFWQCTWBbwRlkXyEYgr0Mc6QdIeEaedxjIc6zNyKDQG+R7t7d0uGlRZ5kSEdEE6A176rX+UNYCkzPnqhRl8LJfkXPLUqi/V9I65wQ8x1t6x5mc883PyCL4yguvqk1OL7ZEu9/R4c1ZKueso65zD8DqsYtfcgKfcx64EQ1kzVNzbgCI5bUZOnPuTj/nwVvOg6Dmcu4t9LbkZ9d3Ar8LzkOgAKBYdgKzA/05NXc9CMp4eh838ZtDRERERERERERTjDeHiIiIiIiIiIimGG8OERERERERERFNsWPOHErRH+6shx+M9DpA4yyZKztrHwHAK995/ePsmYraZpy0nYPReTdzTs5BqyazBh5Z1OsCN7fkOsVCVS/gjApyneIYcn3kzExTbbPgvFe9pjMBuh15Di9duqj6vLmyKtpeWV6rUklfX+tEF0WpPqdZZ61o5uQnpJ7Oe/CNvA6Zp9dvBiXeryQiOmme56Gya336qN9Rfd758HnRnsnZTxjIGnP2lMwPSn2dORSUy6L9wNm3qT59Z3G/LcrxRKGoa1Dm5OiMfD1WmFuQ2UWPZ/L437iyrrZ5/aVLoj1T12OFsCiL5PqWzk6IarLWBlU5JqnUZa4DAFSczKHZmbLq4zthfu1uV7T7fZ1TVEhkLS6Her/lojs2WFN9iIjo+M20dEXuXXXrTt6cS9aqrU0nby7V+XPeOblNvaFvL1gna2ccy5r9jrPzaptHT8nMoY1NnQ3kzruj4M5zbgCYnZXXZnGppfo06nJu3mnr/KAXL7wh2heXV0R7c6Tn2CWnlg56+vjcrN9C5ub86sA/N+u34OlrJbJ+c7KYbuJMnIiIiIiIiIhoivHmEBERERERERHRFOPNISIiIiIiIiKiKcabQ0REREREREREU+xYA6n9go/m7E7AU//6Zk4v936VDl1qbw1lO5PhWN4ZJx0ZQK0uT9WOdVDTOJHhTJWaDH+0qQ6jSpyArUbJV33ecXZBtIs1eSynzp9V2yycka/VGzpYzDincGn1QdXn8qoMiIzkpUO1qkMmjS+Dryolo/pUSjJAay2Sn8EXv/Zttc03XnhNtMNZHQDm5YSTEhHR8TIw8M1OrZrPeXDC+/7zvy7a/vqy6rN1RT4UYX5uUb5PTYdQDjI5DqgtnlF9ZnxZl6obMlS5P9I1PnNqW7OVU4OcgOeZuqyR51q6Zj7YkmMOz4xVn6QozymL9EMmvESOH8olOf5pVnQgNWJZe4Mg57wTOU5JIjnWGVsdiGkK8jqUSvq9BzlB1kREdPJGsZ6zwsi66T6s4MZrsh4UPFm7jK2pbbJE1qos0/sdOsHQm3FPtB9r5TwgyZl3J5GurU1n3v1d5+UYo1jXtzrOPCgfprF49rzq02jKB0u4c24AuLDysGhfWpbjnX/1m3+stimX5Xm6D4ECgJHzIKjWrBx3uA+BAvSDoNyHQAHOg6D01P4WfnOIiIiIiIiIiGiK8eYQEREREREREdEU2/PmkDHmE8aYFWPM87te+8fGmCvGmK9v/+9HjvYwiYiIaC+s2URERJOP9Zom0X4yhz4J4F8C+A3n9Y9Za//53bxZZi2iONp5wegFb+76R7+QqT57rX/MEr3W0V3/OIJeY78Vy/Xz0dUV0b7krNsHgMxZ0pck+n7bwpzcbmFBZjecWdJ5CkFZ5hEYTy8wNM45LFZ0hsGpR+SaybGzXHM40mtSBz25DnSxrNeXFkxXtE/Py/d56O++Q23zmeBPRPsrr76m+oycNahERHRXPolDqNlplqHd26kPiy1dXxpzMrNnqaUz417uykwcvyDrfq2gs2z6PVmLe8O26rO4IN97cUnuZzzU2QSZL8cBpZrOD4J16rwTe7g0q3MQv/ttp0X74uWu6rOVyMACb6hrbxbILIJRRV6rtKnHQyVnm3JORqD72iCMRDvLdOhB4DnHMtDjn3gcqdeIiGjfPolDmmO7er2heq3ekDU6ivVceGNDblf25K2CuZw636jLelEK9e0F48s6sxzIOv+tyzqz8IIz73bn3ICedy/Oy20WF2iXuzgAACAASURBVHVm77lT50Q7qOhMRXfe7c65AeCUs92ZR+W4JPoxfbw1J+vXFPRJuVm/1bJ879WRHFcBwBee/aZof+1br6g+4dzcrT+nqT6fm/b85pC19ksANvbqR0RERCeLNZuIiGjysV7TJDpI5tDPGGO+uf2VuNnbdTLGPG2Mec4Y81w8vv1dKiIiIjoye9bs3fV6PNbfUiEiIqIjd9dz7OM8OHpru9ebQ78G4G0AngRwDcC/uF1Ha+0z1tqnrLVPBWHO89qIiIjoKO2rZu+u12HI51UQEREds3uaYx/XwdFb334yhxRr7a2FgcaYXwfw7/azXZZl6PV31jLW6jrLJorlbys3N/WayZKz/rE1K/dTr8m1j4Be/2h8PfBdCeQavmtbTkZAV7YBYGlGrknc6utvR11akfkDs0tyTWKa6ptmoZG5BmmsjzcayGtjMp215IdOHkFd7qcX6cyAjY68DoWcL3yVId97cE2uFX3bu75LbfORH/07ov3qxz+t+qxu6qwGIiK6d/dSszMLRLvK8Vpbf/P913/3/xXtf/B3P6D6LD7+kGj7fVlzKlbnFyROSfStXpM/6Mi8gqJT/oynC1etKscKNtDfjkqcmljw5X4aZV2LH1ySeUydLZ0HsLUpM4Yem9XDr25BvtaJ5XkPIp3JZwvyYnW7OmtpFDvXvCG3cTMlAKAfyfPudvQ5zc/nZDYREdE9u9c5tqtc0fl4BWdO2NvU2XeJk0MUGVnzhiNdY4YjWav8nBwd38nHK9Vl0b66oud/XkfOu0/N6vzdzZ483ovLHdFunZ6DK3Hm3e6cG9Dz7lFf34/wnHm37wxE3vv2t6tt3Kzfflef96mKHBcVjDyns07mIgA88mNPiPZvBH+o+vz5yzs5RPYOXw6/p18NGmN2py/+GIDnb9eXiIiITg5rNhER0eRjvaaTtuc3h4wxvwXgfQDmjTGXAfwSgPcZY54EYAFcAPAPj/AYiYiIaB9Ys4mIiCYf6zVNoj1vDllrP5zz8seP4FiIiIjoAFiziYiIJh/rNU0iJk4SEREREREREU2xewqkvlee54mArEKgg6P7TuCiG4wFAGMnHGvkhGONopwgLCccyw90kGLJCbJOBnKbLNbB0bGV4VODsVF9XnzjumifPn9KtLs6Expw8r7GkQ7C2thoi7aX6veulGLRbs5WRLtWlkGaAGDsqmj3BjqIMizKa9PrynDQC6+9rrbJWouiPRroILRGVYeNERHR8Sr4PmaaO6GIWdpRff7j154V7WG8pfq8/699r2gvlGQN6g91HRiksr7YNV3/ek44ZNEp6Q8sLahtHqrJkEebxapPfyDr6sr1y6LdHupQ6IozdliaywkCLcj0x4WFU6rP9aE8nle6a6IdQF8H48n9ejlPkBj2nWvsy8+g4KZ5A0gTZ5ucUPBSwHpNRDSJKlX9c73jzNV8X6cSF6tyruuncs7tFfR+Y2d+bKHn2J2BfO/hSLa9mt6vO+9259wA0Hfm3c+/dk20zzx4Rm2j5t06Yxvjkay36+t6fOPOu6vOnHvxrH7ghvsgqPV2X/Vxy3gFch7evyLPEQAe/z451vof/usfVX1e/rVP7ryHf/sHQPGbQ0REREREREREU4w3h4iIiIiIiIiIphhvDhERERERERERTbFjzhwyKFd21uZ3ezrLxl3/WKzonB8/u/P6R3ftIwBYyLXx3ZwcneFIvpY5OUVbY70u0ItmRbtQ1Gvw2z25vvDq5sj5e525UK0not3Z3FB93rx0RR4L9FrMell+xIO2vHaVkt6mvboi2msjnXNg52VmQWrkNX/xlUtqmxXI1zbaOsNitqXXZxIR0TEzgLdrOX2tqfPpvJr8uX8x52f6v/mjfy+3ccrdxqauLyVf5hWYVOcTDoeyrlacY3lwSWbcAcA7H3pYtBtNXa87XSdzaFnW3s1NnTsQQr530ddjEDfXx/j6vfvOmKjoZCNaT+dDDIdyXFKtzKg+p840RXs0loEGvYHOUTJw3ktHDmFrQ18LIiI6ecOorV7LnJ/j5Zyc16wg607PmbNu5WTkpIms0WHO3HLg1KpsLGu4O+cGgE0nh9gbtVSfQkke71ZXHu/lDT3G2OrK19w5NwC0N9ZF++KFN1Ufd97dqMjrMNOqqm1qZVmPjV1WfXp9ea2Kbs5vR38Gr7/yqminc0uqz2hXVqPN9HjiJn5ziIiIiIiIiIhoivHmEBERERERERHRFOPNISIiIiIiIiKiKcabQ0REREREREREU+xYA6mzLMUo2gmsdIOxAKBUkeFYWSEntHFLhli1OzLEMU30abnhWIOhDqTOYrnfYlluU2rqUMyVS5uiHRfLqs/IOdFXrsmQqwedECkAqHuxPBYY1ae3LoOjI6Pv9SVVecxmLIMyN6BDuF564zXRHnbGqo+fLoj2zJwMK3U/EwB4eVNeqzTnnAYjHbJFRETHy2ZAPNwJLMzKOmQ5trLmJJmuvZsbMhwydh7AkDjhyABQ8mXttbHqgngswxSzsqy9L1zTYcnfuvCcaDfqugYVK/JhCz0ny3J5Q9YxAIidIOlWTth0PZXXr9rT1+raijxm05TXYW5eP7Bh0Jfjlo2erqHFqrw2hUBe83I15zoU5XvZWPcJ1T8JHaxJRETHLwz1z+ySUye7Az2/29ySNdrGRdEuBnquGRRlnzjWc8vQueXQco6lE+SMBWZkDbx+QT+caRzJmu3OuV+6sqa2efg7L4u2O+cGgJIzR+2u6frmzruTSM65r7yur1XVubewtaL3uzqUAw+7IM8xMXo89vxLF0R7GRdUn7WtnZDyJNXX+yZ+c4iIiIiIiIiIaIrx5hARERERERER0RTb8+aQMea8MeaLxpgXjDHfNsb87PbrLWPMF4wxr2z/d/boD5eIiIjysF4TERHdH1izaRLtJ3MoAfDz1tqvGWPqAL5qjPkCgP8WwJ9aa3/FGPNRAB8F8At32pExQLBrDWSxrPN5es76x632SPXZa/2ju/YR0OsfQ+j1erMleTzGWa8ZLOnMIeNk5AwGkerTjeR7P//am6JdGPf08Q7la00nBwEAXnrjmtzG6jWeizX5EUezMhuol+l1lhdX5DlFHf0ZPPpAU7SXfPkZpCN9HVbb8pz8IFR9giAniIqIiPbj0Oq1zYBkVzk2RtfVvlu74o7q4xtZY2xR1lXf07kIFafP+qreb1iS9bhck7VjpKMUkDq5P5WGHoMUQnmebTc7IacWWyd3YBDpOuY5u+l0dHbCY088fseNxp7OUcoaMt/owkZb9emPZLaA8ZzxjyfzmwAgDJ0MRl+fd6Wss5WIiGjfDq1mu8ZRV70WOGW8Udc/19sbsl70+7I+FIOcubCRc81SzjwcodzPMJJzy2ZORlJw2snN1dNRDPryxY4z5/7GKxfVNoWxvDbxUF+rmWpVtF987Yrq4867l+ryOsxV9L2GdSfr98XXXlF9Bm1Zf/10SbRn5+UcHAC22jL78MWNddVnd9avzcn9vWnPbw5Za69Za7+2/ecugBcBnAXwQQCf2u72KQAf2mtfREREdDRYr4mIiO4PrNk0ie7qaWXGmIcAvBvAVwAsWWtvfnXlOoCl22zzNICnAaBUYsQRERHRUTt4vT7Wh5kSERFNrYPWbKLDsu+7NcaYGoDfAfBz1lrxHW9rrQWQux7IWvuMtfYpa+1TQcibQ0REREfpMOp1qJ9TTkRERIfsMGr2MRwmTYl93a0xxgS48Y/209ba391+edkYc3r7708DWDmaQyQiIqL9YL0mIiK6P7Bm06TZ83vjxhgD4OMAXrTW/uquv/o8gI8A+JXt/35ur31ZmyGOdgIsCzl5VXUnHKuzmao+AxWOJU/DDcYCgGLRCT8OdQDjKJIBUMOhDHfKcsKbZhdloGWvo0OhYyezszeQ4VlfeUUGSwPAZl+GeNZyAsBeurwm2uWS7tMK5DHXq/L6bo718V5YlsFcCyX9G+TNzlC0l/pymyvXV9U2w0S+V6mRE+zp6yBrIiLa22HW6xu/qNz5ZWUy1g8vqBRlILFf0nV1ZlbW3iSSNb3XkXUWAHrtTdFuzldVn6IzgEgzWTuyRNe2wNmmXKqrPrMN+V5FXyZb18p6fLGxJV9r5AxuTrljG+dhFgBw+tyCaI978tr0Ex3MXWrK+tyb0yHRXSdr031exGCgUz7DQO6n19OBnaOhfpgGERHtz+HWbKlZa6jX0oKsF+urOfV3S9boWjgj2qfm9H6LNTkn7CT6XtZ47BSeTI4XkrEeP7haS/ohEt228+AGd87d1/Xtz1+6KtobPT2+qYdyTv3iJT2vdefdH/r+h0X7ymV9HdwHQb1xXdfRkfMwrscfcj4DX3+3Jx3KbVa29H79XQ/cMEaPQW7aT6jA3wDw9wF8yxjz9e3XfhE3/sF+1hjzUwAuAviJfeyLiIiIjgbrNRER0f2BNZsmzp43h6y1XwZu+7yzv3m4h0NERET3gvWaiIjo/sCaTZOICdFERERERERERFPsWJ9VW/A9LNR31vNHVt8sTT1nfb+OBEC/7WYLyIwAz+rsneFYrodMPL3WLnbWAcJzsnbGOv8oieVax4Kv83mqoZO5YGTo/DjS27y+Js9xvq4zDJKyzARYj3WY/UYsP+LBlsws6EZ6nWW14uQn5GQOLW/J6+lbmX90uauPt7IoP5dBpvMTYnO7G+hERHRcjAE8fycDIMrJyCmV5O+XgtqM6hMWnZ/pJVlHi0FTbRPH66I932qpPlurMgPHKauolnQN8gqytl3f2lB9AucpbW79RqLr4djJcfADnZ0QzMprlXb07+aev3BBtB85/aBoh0V9HcKiPPE03VR9KhWZ01CuyuMNBnLcBQChc60qDZ1lVK6411jnJxIR0fEb9XSGa1itifZMU+f59Z28G5PIGlOu6do6zrpOW8+Xo5GcL/vuF6asnsMmI1mHkkj3iZ2sopIzGIgLumYXjKxn7Uif0xvttmiPc7IEB7Gc137jOzKX6ItjXRNfvybnvotlfXw//oMPifbplsws/IP/+FW1zdcTWcejhv5sa4WdfxOen/sAvBt/d9u/ISIiIiIiIiKitzzeHCIiIiIiIiIimmK8OURERERERERENMWONXPIZkA82lnjNopz1rlX5Rq5Zs6auUFjj/WQ1bz1kD3RjvPWQ0Z7rYfU99JsJt87S3XWgO/m6ATysvtFvZa/vyrzHRqqB7BwdlG0R/qtUfBl1sDq6nXRfmBWZ0Q0Z+TxpiOdy7Dck5lD8Uiuu7yyrI/lVFOeZ+jpz7831hlIRER0vIzxUAx36kepqNenDyNZV21OZlzoyxre3pD5dEj1evtWfV60e5s672g8krUirMkaFGcDtU21KI9lHOlxwJvLK6LdDOU2jVCPSaplOTYYJEPVB0VZa+uzuqpfWpFZS1fXZH7B7ILOUxwP5XjIIlR9kkSOOTJnbGM8PRQMnKylWkVnQ6WZruFERHTyalU9t4Tn1LyceWOlLOtD6Mu8G2v0RlEka0G5UlF9CkVZ60d9p056hzXHlnXSL8p5MAD0V+TYRVc3YOn8KdEe7mOO/WcvvCTa3VFOrm9V1ttmTq7v9U05filY+eaXOvo+R3XJzfVtqz5xunOtspyMp5v4zSEiIiIiIiIioinGm0NERERERERERFOMN4eIiIiIiIiIiKYYbw4REREREREREU2xYw2kBix2p1/VcoKj9xOWVS7dfVjWOJKhUKWKDqjyQxkKFQ1kWJZxA6oBJLHcbxzrPlnmBDw7YdhppkOhxqncb2+kwzWDTIZPjaH3kzihnMbI/bbqOrDMWhks1kn09VzuO5+Tkz02MjIkEwC2rsv9hPM11cek+jyJiOh4WWuR7HpAQOrr0MTQk/XDZjp8cXn5TdHudzqiXS7oWtyozIr2bK2l+sRDGRydprImVat5wcxO/WvNqT6jnqx/nhOYXfB0KHS5JGtblDMOaLfleddLevxzfkYecyWU+20U9e/zLq51Rdv39H57A7mfcRaJdnNWjwNqVVnUBwMdCt7rddRrRER08spFXYdid86aJqpPKZQ1uRjK+tDt63maO0tMxzlhx5msXyZzxxR6rpk4Dyka72uOnTjtnABtZ47dHebNsWU9HucdnzN/r83LB0081JJjGQCYmXWOd7iu+lzrOg99GspjuSyfLQUAOD0jP7e8hz51xzuv2Zz7Kzfxm0NERERERERERFOMN4eIiIiIiIiIiKbYnjeHjDHnjTFfNMa8YIz5tjHmZ7df/8fGmCvGmK9v/+9Hjv5wiYiIKA/rNRER0f2BNZsm0X4yhxIAP2+t/Zoxpg7gq8aYL2z/3cestf98v29mjEGhsHM/Kgxz1kM6mQBmH+shw0Cuse85WUHAYa2H1DxPblMq6/X+Sey8l5GXfRQ7+T0AgoLsUwx0fkLROe/usKv6JInMFoCVxxLHek1i37l+Pd1FXfOoIPdbXdTn1NuQx2LWI9UnK/PLbERE9+jQ6jWshU13Vc5UZ+1USrIWm7IuFqWSzCuohbJWJCNdiwMj60dBDxVgnHo9drIJglAfr5s9OOjptf6nGjIj4MFT50R7q6fz9LJUnnelVFF9qmFdtBs52UAPPyzfOx3L67AxWFXbuLESzbJ+bxPL8UTsZBHWq7ruDobyPDsdncng+TkfDBER7dfh1WzHqKun+AVnbolU5wQGTq7ewKl5650NtU1NlrfcmwupU6Njp74FoZ5ze76sTeVKzhzbnc87c+zhPubYpVDPsUtqjq0z9uLYmdcaORaYa+yd69vOyfW1PefeR1U2hzm5vptXnVzfxZxc32Snjht7+4zfPW8OWWuvAbi2/eeuMeZFAGf32o6IiIiOD+s1ERHR/YE1mybRXX1NwxjzEIB3A/jK9ks/Y4z5pjHmE8YYHcl9Y5unjTHPGWOei8Z3iMYmIiKiQ3HQej1mvSYiIjoWB63Zx3SYNAX2fXPIGFMD8DsAfs5a2wHwawDeBuBJ3Ljr+S/ytrPWPmOtfcpa+1Qx5JIhIiKio3QY9TpkvSYiIjpyh1Gzj+1g6S1vX6M/Y0yAG/9oP22t/V0AsNYuW2tTa20G4NcBvOfoDpOIiIj2wnpNRER0f2DNpkmzZ+aQMcYA+DiAF621v7rr9dPbayUB4McAPL/nu1kPyBq3mlFPB2H5+wjLKnhO2FRfBkJtdDfVNlUnl+lewrI8s3f4ohtQDQDGCdf0fBm6Vcy5R+eFMgirnhNwGRi5XTLU18rzZbBYUJT78UMdluWN5fUs+TnLCzIZANYdyPCswqy+wqOKvH4m0CFh83NugNaKfm8iIlIOs14bYxAUdupHlurg6NFIBiuaTD9AolaTP9OrDZlc2c8JVswG8rX+UNf0wVCGKYYlWTPHkQ63NE4I9OlZ/U397z73gGjPlOXxvnr5G2qbtOiEYRf0e7d7PdHejHR4dzQvA76vXr8o2oWaHoMEgXytVtLBmiaRr42cB3/0+/r6Zk6oZyHQNT2J9UMliIhofw51ju0IsqZ6reA+eGmsH2SURbL+1pyg6Nq8no/Cef6DzXlYQeDMvMu+nH/2ch6q5DqqOXajVFV93Dl2PNh7jp25D30a6zrfG8ixSy+njBadubn70Kfakp4/d52HPHmrOQ99quyck71DcsB+nlb2NwD8fQDfMsZ8ffu1XwTwYWPMkwAsgAsA/uE+9kVERERHg/WaiIjo/sCaTRNnP08r+zKAvK/M/P7hHw4RERHdC9ZrIiKi+wNrNk0iJk4SEREREREREU2x/SwrOzTWGiTDnfV5xaCs+rjrIUfjnupjI7mOruqsh6zO6f26Z5q3HrIAuZ+SL9ckmpybu51+x+mj1xcGodxuFMl1i6nVWQ6eL9cTFnM+KfdhMo1yoPrETk7EOHHWIPp6TWJ9Vr53Lee8bUfu13iyz9ZAXwfrrAOtVHQ2QmfUV68REdHxy3at5Ve1A0A2lnVgfqmu+sDKn/uDvqx/mV7Gj8Q4fQK9ON6E8rVOvy3axUTn6TVmZAZDWNdjhbAs+4ximb8wiPWYJAxlLQsCXdsGQ5nHNBrrc1rurot2UpDvXQp01kN/KGvteLSu+nhGnmeUym2sr8cOw2go2mGhqPqEJmesRUREJ65R1nWoVJY/s/Py8ZplmYnTmpE/+9OxzrsxYUO0u6meN/bbsnY2azOifeX6NbjaTl3PnWMX5XsNR4czxy46c+xmJWeOnch9J0WZXeQX9TjEHzt13dfXE5n8XDrOuKkwpw/YDp1rHur9Ls7vjNGCQlv9/U385hARERERERER0RTjzSEiIiIiIiIioinGm0NERERERERERFPsWDOHPACVXe9YyVsPWZLr8/LWQzac9ZCzzf2sh5RZCL289ZAdmXfTrMrsgUFfrsEHAMQyRyC2I9XFOnk8QUGeY2+ktzEFed8uKOiPqlmT51RtVlWfKyur8oVIXhvf6LWYobP4srulr2fRyrWXaUGuhxx0dD5FxclwQpaoPoNIryclIqJjZgBvV/kteLpmjpwcHWt1rVhbk+vaN1dlu5CTaTe3JGtvpVJTfU456+k7XblfL2e/5VDWu0uX3lB9wkhmMjxy/rRonzl1Rm0zGndFu1bROQNJJPMWhj1d/6KRrKueJ2t8IWcc4IdyP4VMfwZpLMdM8OR1sDm/J/QyZ9wS6LHYTH3WeeV11YeIiI5fs6LnU7OzMreu6OvsO9936lfm7Kega0xYkHO+INX7LRfd+aesibNOBhEAIJZzy7w5drbHHLs71Nt4gTPHDnLm2HWZo1Sd0eOQy8vLor3ZlTnEubm+LTfXV9df275zru9mX+/XOuODak6ub3u0c81Tqz+jm/jNISIiIiIiIiKiKcabQ0REREREREREU4w3h4iIiIiIiIiIphhvDhERERERERERTbFjDaQu+MBcfSeIKQx1WNbMjAyDzAvL8u4pLEv2yQvLKqmwLBlQPYYT6ghg3gnDNjmBkamVwVKRzNdCs+IENQMYpPK9w5zrUDByR826Dssaj2Sg5fVVuY0Z5wRRQoZYeWMdrlkO5HsNYxnWPVuVnyMAeLEMtKwGgeqTIlavERHR8fIMUAp3fmanqa5tkZWhiNeuXld94rEMg6zX5IMTZhtzahvfl/Uj1tmL6LQ3RLs1J8MsazlhjDaW44B+oB/IkHiyLm2OZOBzo6pDM5OxDNbMEv3winIga3jP0ye1uiKvleeMJ7yKHttkRm5TrenaOxrI7YaQ55QOdN0NU3n9fE8HUmexPh4iIjp573yktWefkq9/rtdqMoj5yptvina9oeesSwuyrqeZnrNudOSDG1JP9ul09Rx7YUbOP00hZ964xxx7pqrnsINU1uy8ew2BM8eeaeTNseW16key9hdyH/okz6GzqR9OUXIe+pS4D31q5z30yXkh0/P7/mhnu7zP6CZ+c4iIiIiIiIiIaIrx5hARERERERER0RTb8+aQMaZkjPkrY8w3jDHfNsb8k+3XHzbGfMUY86ox5reNMfo73ERERHRsWLOJiIgmH+s1TaL9ZA5FAH7YWtszxgQAvmyM+QMA/wjAx6y1nzHG/GsAPwXg1+60o1LRx9sf3lkDGQR7/1sv5qyHrFZljs61K5dFu1bX6yEX5yuinbfWbrMr1yC66yHblZw1iU4+QWO2ofpETs5BnMp7coWCXg/5xncuinbJ1+sLH3pIZgt4Bb22sdmU+QiVktxPYPQ5tWbkOazkZCNUQ/nZmYIR7cb8GbXN699ZFe3ZGf05BYlee0lERPt2KDXbGIOCv1Or4rH+2TwaOhkBOSX9zJl50Q6cmh56ug70ezLLZrPdVX3SVB7P+obMIGpv6eOtBHLIE4azqs/K2rrcT1++9zsePKe2mclktsNguKX6hEV5cZZO6+wEP5Dn3R7I/ILNvjxHAKiW5XhilFNCPV9e43JJHstwoDOSfMiaHo91RmQ/Z/xARET7dmhzbNd/97/8B/Xac5/970U7ycmNS6z8uf7kk0+I9qins4EMZH2Yaep5LSDnqHEi3+eH3itrDgD83h//uWgHnh5kNOdkFlA0lnPWcaq/B1P43lOi/doLb6g+fiLz/M60dJ7fuUU5hnhiLNt/8uVX1TaLraZoz5TPqj6dsaz1zYK8h/GgvtWAbiaPN9MfE87P7FyrF5y8wt32/OaQveHmXZNg+38WwA8D+Lfbr38KwIf22hcREREdHdZsIiKiycd6TZNoX5lDxhjfGPN1ACsAvgDgNQBb1tqbv6O6DEDf+rqx7dPGmOeMMc/1BvxWCBER0VG615q9u16P8r6CQkRERIfmsObYx3O0NA32dXPIWptaa58EcA7AewC8Y79vYK19xlr7lLX2qVplP6vYiIiI6F7da83eXa9LJdZrIiKio3RYc+wjO0CaOnf1tDJr7RaALwL4fgAzxpibo8dzAK4c8rERERHRPWLNJiIimnys1zQp9vzVoDFmAUBsrd0yxpQBvB/AP8ONf8A/DuAzAD4C4HN77atcKuG7n3h8580DHciYJjIcyw3GAoAwlKFQjz/ygDxm6ODEZsMNx9LhzW44VmZlOFaUE8iJTO6nVNXnNE5jZz/yfXxPh26//eyM00d/VK15mUjVbvdVn82uDOZ66Ly8IV3N+e2w51yaF7+jr1W5JD+D2ZYMBMuMDjmr+bLP0kJT9RlAHu9vfu4PVR8iIsp3eDXbAtnOz/Ew0L9LmmnIh0OUckIoT52SP/f73Y5ob61sqm1W12QtKwQ6tNp3HoLgGSfM0tfBlYNU1qWS0ec0Gsn3tp6s+1dXrqttMicIEkbX1fFAvnfg67FCzQmZzIpym85I7zfN5GuFTId6Rk6YdGTlmMMv6DFIFstxS+brsVg76qjXiIhofw5zjr0fT/3E/3UYuzk2X/6N/0a+kOXMR2uylkbJnefcgJ53P3FeP5zCnXfP5cxZt7bkg6w2nDn3ow/I8Q8AhM6DHOZm9X6XPTmmUA+BCnSdby7Ih2W8G3vsWwAAIABJREFU+u1l1ac1uzNGCwr6ARc37ed746cBfMoY4+PGN40+a639d8aYFwB8xhjzywD+E4CP72NfREREdHRYs4mIiCYf6zVNnD1vDllrvwng3Tmvv44bayOJiIhoArBmExERTT7Wa5pEd5U5REREREREREREby3GWr1+78jezJhVABcBzANYO7Y3Pjge79G60/E+aK1dOM6DISKadqzXx+atdLys10REJ4A1+9i8VY73tvX6WG8O3XpTY567nx67x+M9Wvfb8RIRTYv77eczj/do3W/HS0Q0Te63n9E83qN1L8fLZWVERERERERERFOMN4eIiIiIiIiIiKbYSd0ceuaE3vde8XiP1v12vERE0+J++/nM4z1a99vxEhFNk/vtZzSP92jd9fGeSOYQERERERERERFNBi4rIyIiIiIiIiKaYrw5REREREREREQ0xY795pAx5gPGmJeMMa8aYz563O+/F2PMJ4wxK8aY53e91jLGfMEY88r2f2dP8hhvMsacN8Z80RjzgjHm28aYn91+fVKPt2SM+StjzDe2j/efbL/+sDHmK9v/Jn7bGBOe9LESEU071uvDxZpNRERHYdLrNXB/1exprtfHenPIGOMD+FcA/g6AJwB82BjzxHEewz58EsAHnNc+CuBPrbWPAfjT7fYkSAD8vLX2CQDvBfDT29dzUo83AvDD1tp3AXgSwAeMMe8F8M8AfMxa+yiATQA/dYLHSEQ09VivjwRrNhERHar7pF4D91fNntp6fdzfHHoPgFetta9ba8cAPgPgg8d8DHdkrf0SgA3n5Q8C+NT2nz8F4EPHelC3Ya29Zq392vafuwBeBHAWk3u81lrb224G2/+zAH4YwL/dfn1ijpeIaIqxXh8y1mwiIjoCE1+vgfurZk9zvT7um0NnAby5q315+7VJt2Stvbb95+sAlk7yYPIYYx4C8G4AX8EEH68xxjfGfB3ACoAvAHgNwJa1Ntnucr/8myAieitjvT5CrNlERHRI7td6DUxw/btp2uo1A6nvkrXW4saduIlhjKkB+B0AP2et7ez+u0k7Xmttaq19EsA53LjT/Y4TPiQiInoLmrT6dxNrNhERkTRp9Q+Yznp93DeHrgA4v6t9bvu1SbdsjDkNANv/XTnh47nFGBPgxj/aT1trf3f75Yk93pustVsAvgjg+wHMGGMK2391v/ybICJ6K2O9PgKs2UREdMju13oNTHD9m9Z6fdw3h54F8Nh2cnYI4CcBfP6Yj+FefB7AR7b//BEAnzvBY7nFGGMAfBzAi9baX931V5N6vAvGmJntP5cBvB831nB+EcCPb3ebmOMlIppirNeHjDWbiIiOwP1ar4HJrX9TW6/NjW9EHR9jzI8A+N8A+AA+Ya39X4/1APZgjPktAO8DMA9gGcAvAfh/AHwWwAMALgL4CWutG6h17IwxPwDgPwD4FoBs++VfxI01kZN4vN+LG2FYPm7cmPystfafGmMewY3wtBaA/wTg71lro5M7UiIiYr0+XKzZRER0FCa9XgP3V82e5np97DeHiIiIiIiIiIhocjCQmoiIiIiIiIhoivHmEBERERERERHRFOPNISIiIiIiIiKiKcabQ0REREREREREU4w3h4iIiIiIiIiIphhvDhERERERERERTTHeHCIiIiIiIiIimmK8OURERERERERENMV4c4iIiIiIiIiIaIrx5hARERERERER0RQ70M0hY8wHjDEvGWNeNcZ89LAOioiIiA4XazYREdHkY72mk2Kstfe2oTE+gJcBvB/AZQDPAviwtfaF221Tr9fswlzrVjvLee80zUQ77/jiJHH6yG1Mzj0vY2Q7y/R+Pc/ZztyxCQDwfblNoaDf2/f22lHOOcbytSzLVB8L57WcA/Sc947jVO431u9tnIuV+97O5xKGBdEu+Po6uJ+TzTlv15Vr62vW2oU9OxIR0W3dbc1uNpt2cXFp1yv653WWOvUk/51Fy60d1uha4Xm+aBeM3rNbVuHJGpTEY7VNksjXgjBUfVLnnJLYGW9k8u8BoFiqyHaxpPrAutsluo9xrqczTklzNnE/FuNcOyDnmjvHkiR6x/E4kvvNeWv3RdZrIqKDu5c5dq1ata3W7K123twtc+fL7uQYefNGWR/SRO/33uaNgWi78+m8bfLJPlevrexjGwIAa21uaS/kvbhP7wHwqrX2dQAwxnwGwAcB3PYf7sJcC//0f/4fb7XHYz0g6XR6oj0a6wHe8tqqaI+dPqGvB3yekQOmwWCk+tTrVdE2nvwH5/v6Gs405TbzrbLqU60V5bF48v80mdHXYXVFDsyGOccbJQO530B1QbEqr8Xy1Y5o91ditY3v3CQbDAaqjztAPnt2VrTnWnKwDABxLM/BZvq93X+nv/DL/+ai6kRERHfrrmr24uIS/vf/4/+81U5T/fN60NsS7SjTQwrr/LImSeR+Yk/WUAAo1RryWIqR6lN06jMqLdFcu35FbbOxdkm0zzxwXvXZ2uyK9vrKsmhHfXnOAPDYE+8W7YceeUL1Qbwp29m66uIF8r37fXnenXU9BskyObYplvX1jJ2bYuOxrOmbK9fVNtfevCDaob7nBHdYyXpNRHQo7nqO3WrN4uf/0U/fag+HOfPGsXzND/QP9nJFzlmvX1sT7fa6nKcDgO+5c+y9541nzi6JdmtW1n0AiJ1f8mQ5v5xxbyD90i9/TPWhu3OQZWVnAby5q315+zXBGPO0MeY5Y8xznZ7+B0VERERHbs+avbtetzvtYz04IiIiAnAPc+xev39sB0dvbUceSG2tfcZa+5S19qlGrXbUb0dERET3YHe9bjaaJ304REREdBu7a3atqr81SnQvDrKs7AqA3d/JPrf92m1l1mIc7XxNutfVdzlHzp1Pd2kXADxwRn59PCzJpVM256vtxsg+xTDnq+wl+VU6dzlYra63aTbrol0u6/cOA7kf96vYI6PP8bGxfK2QsyowzZzlaDYv8UHup7Mlv+rXW9efgXv3eX1zQ/fpyaV9izPOVxNj/XXG/kBemzTTJxVFeukCEREd2D3V7JvSVNep3kD+vF5r6+VJdSeP5w/+8k3RfiV8WG3zoR86I9rf88Sjqs+X/up50f78c98U7VHO19ofqspzCJ59TvWZzeR2cy1Z9wc566veXJXLwUxpWfUJnF/FFdyMQwDGyLo525S/UHv8iQfVNq+9JpfKDYdD1cfNWkqdpX1uzhIAVKtyibxn9fL3KCfXiYiIDuyu63WtXsd/8b6/daut8m4BpKmb2bt3pk+nLetbe7Oj+vSdeePGhp43dntyafXcjKxvWaLrSX/g5O6lum660TJ0cAf55tCzAB4zxjxsbtx5+UkAnz+cwyIiIqJDxJpNREQ0+Viv6cTc8zeHrLWJMeZnAPwRAB/AJ6y13z60IyMiIqJDwZpNREQ0+Viv6SQdZFkZrLW/D+D3D+lYiIiI6IiwZhMREU0+1ms6KUceSE1ERERERERERJPrQN8culue56FY3gk5XFh6QPUpBfKQWjMV1WduYU60y3XZxwtlkCIAFArytWKo91soyODosBiqPlpOUvRenPyvZKiDM/2SDJc2pqj6IA1k090xgMQJjLROqGheAFin35Pb+Poe4mtvvCja3372/5PHMtThlXHqBHnmhKWNUwZSExGdNGst0mQnqDhO9AMP+pGsH8/9xZdVn0sXron2a1YGUNt3Pam2eWGrJNq//Q0dsvyHX5b7vW4WRPtDf12HN/+D75I189LHf1X1SX73/xbtcH5WbvODf1ttc+q/fK9oexVdr9XzF3JGX8/9xVXRrs/KYO4n3zOvthlG8uEQL732ouoT9+UYo+jJN0+SCK6Kk6Dt+zqI23iBeo2IiI5fpVLBu773e2+1PU8XGesUorxA6jiW87Ask7U/TfT8rtuT80aTN2987WXR/vpX/0K0o6GuQ4kzZzVG7zdvbEIHw28OERERERERERFNMd4cIiIiIiIiIiKaYrw5REREREREREQ0xY41c8haILG71juWZlWfrrN2sLOmM2jeWF8T7SRNRTsvBajgrJdPM71G0ffl5TBG7snLuZXmGbkeslLSa/Dr9ZpoLzoZBv2BzlP4Tr8q2sWqzkj6ngcbol0KcjIBrDxPv+BcnUBmOwCAV5avmaI+J7u+KdqvvNkW7aS9orZZXDot2guLDdWn0dLnQEREx8taizjeyRawOTVz3O+I9gvf1E/afeGli6I9/wPvFO1KQecX/OXXX5H7CPR7r1+VWTuPPvV20f7PFvR+sSLrUnDtTdWlZmU9bkPW4kGo6+FmV+YtbLxxXfUJQzm+sFZnDf77L31DtB96t8xNKp3S7/1Y6Zxon35UZ0j85Z/JB95E6+ui3ajofMXHH1oU7UpZjxWSQc41JiKiY9fpDfEnf/n8rXa5oueNjz8sc+zCIOc2QCZriOfkw5pA16HKrJzXFnLqZOjU3wuXZJ0cdLbUNktLS6K9sDin+sy0dBYfHQy/OURERET/P3t3FmRJdt/3/X8y71p1b21dvW+zYvYFQGMGCy2AIEGClASAYZohWKTgMBwjR5gRZJgPQvBFEkMOkw6J9AMtKkYGAkMHF8AkQcAQuIwGIAc72DMYzI7Zeqb3pfbtrpnHD13oqv/5n+6qrr1xv58IxPTJPifvuVmN+mfmveeXAAAA6GHcHAIAAAAAAOhh3BwCAAAAAADoYdwcAgAAAAAA6GFbGkjdzb1MzLevtP/uiWdsn25btcuRMOQk0dvabT0mjdzzqlR04GIeCdesBIGLeabDFrPMhmO3GvOq3R+ZbxhSffedN6m2H73djPl/XtaBYOU+G/z4zwf1ezq6y77vWlm/Txekanux4ZXS1aHQnTwzXSqHdAjmnXe9U7W/9dUvmjEHCmXVHhzZY/oUI8cPALC1vPfSarWutJPEPixgeiYIb55rmT77DuhAyU98+H7V/sZTf2/G/PC8rndJnz1VKeqyL7cPvU+1x9604dg/GNMB1HvOnjR9CsHbPJvrmjRdsuHN5YkJ1T538oLpUwvCQc+dt689PqEf7PDgrn2qvWvhrBlzINVjBu95r+lz5OBNqv36C8+q9ssvPWXGpLVBvSGx5wHjE/bBEwCArTc135T/79tLD3OoVOxDBD7SX1ft/aN106da1kUwDKSOXTf6oDzkLXsuMLxPP5Torrv1ucCTX/0bM6ZQ1PV2eMQGUhcjNRnrwzeHAAAAAAAAehg3hwAAAAAAAHrYupaVOefeFJFZEclEpOu9P7YRkwIAABuLmg0AwM5HvcZ22YjMoZ/03o+tpmOxWJQ9+w9eaZfHF2yfIHOoUrIZNN6HeTz6753T6yNFRJIga8e5SC5Rf1W1ux2dMdRu2vlWiv2qXUhtLkPX6/0887LOGni+a/OE3soOqHZ/dcj0+dK39Gvderhq+hzeq/sMV3S729GZESIi8x29eDTx9p/JaEn/DG69R68dfeoH3zBjWrl+n2nBrhMtlex7AABsmFXVbO+9dJfVpsTZOjUzPanbc7ZG7tqts+UGa7pgz55/3YxxclBvaNv99ld0Hs+ePl2T/FwQSiQiLqjhyfyM6SNBvkKnb0C1C/01M6TV1K/lIzl9eRDTMDdtX7sS1L9in677fd7mOLiifq1zuT3/8XuPqPYDd96m2necfsjud+a8an/rib82fc6cmTTbAAAbZtXX2O12R06dXsql6+uzteqJbzyn2kcP7zZ99u/VeXP1Pp0X22nbOtRs6+tcF1mYNBBk/77trntU+6nvf8+M6WThdaO9J1Aqlc02rA/LygAAAAAAAHrYem8OeRH5W+fcU865R2IdnHOPOOeOO+eOz8xEPqUDAABb4Zo1e3m9np2d3YbpAQAAuc5r7Hbw9Gxgrda7rOwnvPdnnHN7RORx59zL3vsnl3fw3j8qIo+KiNxy662R56YDAIAtcM2avbxe33zzLdRrAAC2x3VdYw/tPUzNxoZY180h7/2Zxf9edM59QUQeEpEnr9Y/TVMZGKwtazftPjM9JZdEMofCxfvBEvsksWvuQ0kkG0hEb2t19Py82DEuDV4rbItInun5tnP9HjvlETNmtKyzjPbX7f/n6/m0ao+fmrLzy+uq3e3Tr51lNnOo4vTa0Upi13O6qs5GqA/pjKR3v//nzZhzr31ftQuRzKFiZBsAYP2ut2Y7Wao7pZI9XZic0lEIzabN+ZlY0DXx88cnVPtc4VYzpq+uMw8WZm3kQnXoqGp30uBcoWvPL8oLOnPIB7mCIiLtVH+heiE4V0jK9pxkrqn3081tPtNcWx+b8YsXTZ9qVb/vpKIzIypij68EeQuzDVvTm6k+DzhU17lPd95zpxnTPT+s2s/WnjJ9XHLCzgcAsG7XW68LaSojw0sZebsG+k2fkuhadeHMOfu6ua4zI0FOYJbZOlRI9DVqJXItlwV5wINDo6r9E//op8yYk6+/rF8nkjlULHLduNHWvKzMOdfvnKv/6M8i8jMi8vxGTQwAAGwMajYAADsf9RrbaT3fHNorIl9YfDJYQUT+2HtvH2cBAAC2GzUbAICdj3qNbbPmm0Pe+zdE5IENnAsAANgE1GwAAHY+6jW2E4+yBwAAAAAA6GHrfVrZdXGJk1JpKUwqSWL3pvQ272yfXDI9IujjwmBKEREfBDonNly6o3crmdd9XCTnOvc6eLIbpmOLiAT76Wa6TyHTIZkiIo2qDnh+6OEjps9P3qGDKCNZoDJ2aUa1RyfGVbvsW2bM8Kzuk+W2j7T1Nt/R7/FQ9bAZMnC7ft/lsg3ObPEoRgDYds5dDrj8kV2jo6bP7Jz+fd3t2BDoZqpDld9IdC0bec/DZsyBmj41Ofvyy6ZPq1xR7VJZPyThwQfeacbkYzp8s92w8+0WgnODfh3GmZbtAxryoO6Xwn2ISO71CcZCJDh61+5bVLtY1UGbha4Nuk6DB0bMR+q1c/rYFDM9P9+xJw8uy/Xchu2DM/r6+sw2AMDW8yLSXXYN/a6H7jN9jt11SLVb7cz0GRvTD40ozM/pdqS+pU19HZu17bVcPq0fwjDX1dfluwd2mzHVO/RrlSPZ082GvYbG+vDNIQAAAAAAgB7GzSEAAAAAAIAexs0hAAAAAACAHralmUNZlsnc3FIGTpJE8nnCTS6P9NHbwjihPDIk3HESuS/WyfSOurkekzq7zlKcHpNF3pIE43IJMoi6dr3/xGxHtX94smP63HVY5wj0l+178kHm0OCJ11S7HXlLZ53OMOi6iunTFN1nwel/SuO5zSe487a6ah8sjZk+r7z4kp0QAGBLee+l3VmqO4VCZLF/kO/nI7W3UNe1oK+qc2r+6YP7zZh33jys2v/xwnnT57VGkOETlMi77nnQjLn4df0k4AszNqsg2aUzkupB1k6rYDMNW039xkuxPsGJyUIkJ2Ff/5BqDwUHtD+SEThZ1/l+TW9fe7QYFPpCkNsYySus9deCdr/pk8VPtgAAWyzLc5meXcqyO3HSXmPdekTn+lQjIT7NSX3dWLqks/oakevcjtfXn3nkGrsb1LN2cO3eKdkxN998q2oPlW1G0g8jmYRYH745BAAAAAAA0MO4OQQAAAAAANDDuDkEAAAAAADQw7g5BAAAAAAA0MO2NJC6WCzJ/n03XWmXf3jC9Gk1uqpdcJGQZQkCqcIUzDChWkS81wla3Y4NeO4GbedNOrYZI0G4dKyHD99Cqg971rXvsRC8p1dOTJo+X+rqPrfttunSlZYOpzxbPKLancSOmQqOeadh0yrz5pzuszCl9zH+92ZM87w+5pV7a6bPwC77swMAbK0899JuLf3un52ZM312Derg6DS1tazcr/skZR1sPJzaUOO76roal9oX7Pxm9Wv9w1PPq/b/PmVDrEun9ZjBez9i+tSD5y/MHzio59tng5mb3YZqF+uR8OYggLpYtMeqVB3QfXJ9rlOyWZwyHTxAIk2rpk+hqLe58EwlkiSeBAHktV32PfXvseHXAIDt4WTpGur1E2fM3/tM/64/vGfQ7qOrH3zQaevf87mzV7qNXF+7tZv24Qmdlq6TzYY+p5gYf9aMmTivzx/efu9R02dwyNY8rA/fHAIAAAAAAOhh3BwCAAAAAADoYSveHHLOfcY5d9E59/yybSPOucedc68u/nf4WvsAAACbj5oNAMDOR73GTrSazKHPisjvi8gfLtv2KRF5wnv/2865Ty22/9VKO+p2ujJ2fuxK23m7gD4JlzLmNoPGBcOSIOcgidzyyrIgc6hrc3S6mc45cIkOH3CRPIUwZcjnkdShYJNzei1/GrlH11qYVe2sbrOBTl3U42Yujps+6amn9H5nx1S73ZgxYzrzOj+oNWP32wjyE5ptvZZ014hdx3pT/QHVnpw+YPrs3VUx2wAAq/ZZ2aCavbx4TU7a3LuREX3OWq2WTJ+an1bt9tRZ1f7Kt/Tfi4icekUX+UtjtgaVva4x002dO/DNCzq/R0Rk/973q/ZNd/+M6fPkuH6fI5mumUdnw3RCkWpBZzL4yKlVVm6q9sCh+02fcn1UjxkeUu3X+m3ujxvR7/P8hYbpU2jq4+lznTuRxc6zgvOdgaE+02fvAXuMAQCr9lnZoHrt81yaC/NX2t26zeI5F1wnTlw6a/rMndN5wAtzukY3G/MSai3o/KD5mSnTp9HQtanV1jUxPJ8QEdlTf1i1J6dtn927qEMbbcVvDnnvnxSRiWDzR0XkscU/PyYiH9vgeQEAgOtEzQYAYOejXmMnWmvm0F7v/bnFP58Xkb1X6+ice8Q5d9w5d3xm2n5CCAAANtWqavbyej03Z59OBgAANtWarrHbkW/0AGux7kBq770Xkas+f9x7/6j3/pj3/tjAoF1qBAAAtsa1avbyel2r1bZ4ZgAA4Eeu5xq7VLXLjoG1WE3mUMwF59x+7/0559x+Ebm4mkHddksunH59aUPbrocsOH2/ykUifMIMnyQIKjK5RSLig/9vJZH/r6VBWJEZE5lMuFQ/WMp/5dX0jvVhT729R9dptVS7VLI/qrdV9drRV47/temzcO4N1Z45/ax+nY6dcF+1L2jbn9OBfXtUuzZ4VLXvefs9Zsx999yh2n7O3uXOI/MBAKzLddds55wUCkt1Z37WfvO3FETEHbj1FtNnpK7bA/06i2BwyGYIXJrTmXuVis0yuufAPtU++vYHVTsd0Hk9IiIHfvi0at8y96rpM90NsnXaus6W2h0zptPV9frCjM39mZ/R76lvvz1W2eF3qnazrG/QDd1nP2ArBlmJY0/bH61P9H7u26/POXZHghoLhfCY2/Of1rzNbgQArMuarrHz3Et72bVjqWTr5r6a/j3+7FNPmT5TF3QO0aUz+jqy04nk7gXXiX19NqNu/77dql0f1FlB9z1wnxlz7z136ddesLU17671VgauZq3fHPqSiHxi8c+fEJEvbsx0AADABqNmAwCw81Gvsa1W8yj7PxGRb4vIHc650865T4rIb4vIh5xzr4rITy+2AQDANqJmAwCw81GvsROt+F0s7/3Hr/JXP7XBcwEAAOtAzQYAYOejXmMnWncgNQAAAAAAAG5cW5riVC6V5JbDB6+0LzQXTJ9GEMTsIwnPboWg6NgdL+/CQOpYn6BtOkTCkn0WbLB7Dt9C2E7NPkQKwW7S1IZBvvd2Heb15tfPmD63vfOY3s+9h1W727av7YP34F1q+tSCoLMwBNw5G0bW7pb1mFj2dGID1AAAW8uJkyRZ+t3f7dpakTf1L/HdA6OmT9qdU+07SydVe1/Vhho/98Zrql187Yemz8RpXf+Ojur5ffAXPmrGvOxvVu2v/sC+dt+Bg6pdq+uHLbzvHv33IiJ9Rd0+dXHM9BkY1KHQ33p1xvR5pbFLtV+7pN/T3S1bNPcFpTbL7bnC66d0iOdbh/Vc9g/Zn21aCIt65NzGZnMDALaBcyLpsouxNLW/sx+444hq/+BbXzF9HnzHO1Q7u/d21e62bSC1Dx9YEHmAU1+5cs0uSRIUUhHpZrpT7u1ti6RgrzexPnxzCAAAAAAAoIdxcwgAAAAAAKCHcXMIAAAAAACgh21p5pAXL35Zbk+hYNcXtlqzqt2JZOIUCnraXdHr8PPc5gjkub4P5hKTKCQS5BJ5r8fkkcyhXIK1l3aZpeRBBkCeh5lJduF+6vRrZR0735lpneXQP1A3ffpLeo1nKdFrM+e782ZMu9sJ2k3TZ76js6FconOJ6rE1qcFb6MQyh4rDkY0AgC3ldCaAyRQQkbSkc+RKJft505snL6h2+aUXVfvUiVfNmHZQ7zJv68mpl55S7Yvn9etMNGx+Xbb3ftUerxw1fSoVnccjTX0OcvFFW4u7mZ7f9ELZ9EmLuk+WVU2fdlvnEL18Kji3+aY9vncc0edR49P2fOKNS+OqPbug31P/u+yp4E336P2mie1TJusBAHaMZFnmUCwncGZa15ha3V43VoNsICnoOjSf6WtPEXvd2O3Ymj0X9EmC68b2Kq4bu5m9cEyL1KGNxjeHAAAAAAAAehg3hwAAAAAAAHoYN4cAAAAAAAB6GDeHAAAAAAAAetiWBlKnhaIM7Np7pV06O2b6ZLkOqHKR21c+DHgO/r7RbkkozJIul2wYdpbr8K5uEGwdhmddnl8Q+BUJre6aQGrdx3dtwGWlule1B/sqps/hPTpIbO+ADbgMA7M7Ehzfqg3yqhb0Qa+EiWAiUqvo41eu6PDPwZEg1FNEmgtTqn3+1AXTxzfHzTYAwNZzyxKpY/WvWNDBy3v37jF9XnzlJdUen9KBmLtuvc2MGQ7qy8Hb7zZ9kqAunTp5TrXPvX7CjukMqnYr8lyKyUu6/mVOnyZdLNs62+nqc4Vmwz7EIQsecNGNPJChWNbHs9ynzy9OTekHdoiIfP81fayquQ31nG/oB0+0FvR7aM3bh3h4r2t45DRFqpHzEgDA1kuSRCqVpd/J9X57fXcgqNG7BgdMnzy8qg5+9xcq9vd+udCvh0TuxFdJAAAgAElEQVSuG/sqQX0L2kPDuj6LiDQWdM07e+qc6dNt2YBsrA/fHAIAAAAAAOhh3BwCAAAAAADoYSveHHLOfcY5d9E59/yybf/GOXfGOffM4v9+fnOnCQAAVkLNBgBg56NeYydaTebQZ0Xk90XkD4Ptv+e9//fX82JJWpDqwK4r7Upl3vTJgynlEsv50Rk+zuk+3kUWxyd6DWU45vLAYJ1lsHY/i+QJJcFL+dz2yTPdKfN6fb/LYlkOOsOnkNof1UInmEuQ/yAi0ggikW4KconmFuzPoN3VO84iGU7zs7rP9Lxe89lq2wyDubYeM7F7n+nTvJSZbQCAVfusbFDNFpU5ZD9LSoJQwJGRYdOnP8g9OHXmjGoP1EfMmIGazi84Wq2bPocPHlLtrugxxw7qGioiMjb9jGoXazbjoBPU67l2UJPaNm/Bp/q1XCSXKPc6GyiLnINkTtfjrK1zGVOTsChSyPRrd8s2Z+LmdEK1//md+n3fqQ/d5ddu6p9tUnKmz+499pwDALBqn5UNqtfOOSkWl+pM7Lqx2dH1LC3YPu2gz94hXX/n5u11Yze4bux07DVgeJ3YDK4/L0Sun9MsyOgdsDV7evys2Yb1WfGbQ977J0VkYqV+AABge1GzAQDY+ajX2InWkzn0q865Zxe/Emc/LlzknHvEOXfcOXd8coJ//wAAbIMVa/byej07a5+MBQAANt11X2O3FnhqFzbGWm8O/YGI3CoiD4rIORH5D1fr6L1/1Ht/zHt/bHjEfn0cAABsqlXV7OX1ul63S7kAAMCmWtM1drmvtlXzw4+51WQOGd77Cz/6s3PuP4vIl1c5UPLu0nr+rNMxXbrthmpnvmv65B299t17fY+r421uTRqs78/ToukT7if3QSaAs/fSMtFzySOv7YP3kIfvO2+aMe2WPg6TDXus/usLl1T74ph9T+2y/hEPvvZ91a6dPWHHTOpveKXzC6ZPPdPvs7gwo9oHEjvfouhshOZHftn0Ke8ZMtsAAGu31pq9PH0nSW1GTlrQNafWb28o7R0dVe3Tb+ncn1df/aEZM1zXuQJTYxdNn26QTzA2Nq7a7aAmiYhUw1Oehu1TKek6VUx0/U7SyPlFQW8rFGw+TxLuJ/bRnNN9fJBPKJk9H0okeO2uzVwsFfQ4N6aPQ//N95sxharOLqr4yHvyazqFBABcxZrrdZ5Lu7V0PTmz0DB9vvPsy6p9bsxe30lwKdk6o68TO5F6PDM1qfs07GsXvK5NPrjOHSzac4xComtM7b0fMH2qfXyQtdHW9M0h59z+Zc1fEJHnr9YXAABsH2o2AAA7H/Ua223Fj32cc38iIh8QkVHn3GkR+dci8gHn3INy+YPFN0XkX27iHAEAwCpQswEA2Pmo19iJVrw55L3/eGTzpzdhLgAAYB2o2QAA7HzUa+xE63laGQAAAAAAAG5wW5wm6CRZlsJYLuSmx2g9CJfu2D6drg5XnJ3XoVYLC/NmzOCAfhJgntr9ZkHIcpCdJT63YVk+CKnOMxtW6XI930oxCNgKg69FJA2DuCNhoHOzFb2hdNj0mUh1qGT/K2dU+54T3zBj2kHoZaFr31MpC45frg9WZIhMuapqj0/Yn9PRd7zNDgQAbCsXSVAuBLWsUq6YPnfdeZdq1+v6oQPveOdD9sWC+nH+7CnTZWZ2WrWn51uqfenieTNmz/5bVXtytmX6VBNdp9Kifk+Js4HPSXBskjQWSJ1cs315XLAtPDeIhWEHD8EoONsnCc4nXnz5TdW+/WZ77nDzLbodeduS53y+CAA7hVv2GAmX2OvG+Tn9kINiyT4EaC54OFPjlK6l1UuvmzEDwXW5y+01dhpcVOfBdWPWsGPmghrTmpg2fd52/11mG9aHyg4AAAAAANDDuDkEAAAAAADQw7g5BAAAAAAA0MO2OHPIS74sTOC2m0Zsl+6can7v+Cumy4VLY6rdaHRUO7LcX6qpzhYoOrvOUpwemHX1+sdSpWaGtFvBOsswi0dEGk29xjPpL+q5VG1OQzXR+2nOzZk+SVPnB32kf8H0+fvaQdWebeq/z8ftfmVA5xR1+/tMl6yo30PeP6A7HDhixhT261yDyczud2i4bucDANhybllNdM4W1lKxpNpJYvvcd++9ekxZZ/o899xzZky1omvD2CWbHzQ3M6nazSBr8PTJN8yY0VFdD6uVsunjE31alKS6nbogD1BE0kRnJyRpJJcocl4SeXHVdGEEUezjPB/u2HbKM91nIThnmp2NnAcE2h2bzzQ/Z7cBALaecyKlZRfAjXn7e73s9XXig7vtNddJp+vvuef0NaxMzZoxhf4gq69qr++SIDu31Nev2v2795oxldHdqv3SjM3UGxoaNNuwPnxzCAAAAAAAoIdxcwgAAAAAAKCHcXMIAAAAAACgh3FzCAAAAAAAoIdtbSC1c+KSpftRpYJNaPzSX35OtU+ePmP69Nd0iFW7rQOqKiUdliwiMj87rtrNlg2VbLYaqp0WdVjlvgNHzZjhoVHVrlVtaHWlrgOnw2DHzty0GVMO8rV29aemz0133KHab7xSMn3eHNevVbnnAdXe+7P3mTGX2vrYXJqzQdetPh025oMA0QeOPWTGyB4dBtr53OOmy9mTp+w4AMCWcs5J4pbVnUgaclrQtdZFPm/qtHT4cX+fDq78zne/bcb0BQ9/eM/D7zB9an369MUnukZOTOoHV4iIzDV0QGepVjV9wtDMsO3EPnTCJkfbLuKCcZGA7zwY5232ZmSMHpRHXtxnekfN4Gey0NTtmEbDnjONTTQiPQEAW82JSGHZNfZgpL697ah+WNDUm/aa6+w5/bCH/ptvVe33/+x/Y8ZMN/TTjiZnbWi1lPU1dVrS7be/811mSN8ufY396h//helz+hTXjRuNbw4BAAAAAAD0MG4OAQAAAAAA9LAVbw455w47577mnHvROfeCc+7XFrePOOced869uvjf4c2fLgAAiKFeAwBwY6BmYydaTeZQV0R+w3v/tHOuLiJPOeceF5H/QUSe8N7/tnPuUyLyKRH5V9fakfdesmX5QNMzdr36aydOqvbYxITpc2tVr6Psr+qsnSS197x8rtfcP/yue02fyfFLqn3+4kXdPvmSGfPqi3qd5cjwqOlz6Mgtqr17zz7V7g/ye0RE3jz5jGqnRZtLdOdP/ZxqfzXyu+Pct3+o2rc88F7V3vPf/YQZM/6Cfu1zP3jK9JGCzlFyif4ZvCAjZshTL+hcgzfn7c/pY6OH7WsBAFZjw+q1iIhblqXjwlydyLZSyebeLcwHmXVBRs7A4IDdr+icn/vuu9/0eevN11T7ltt0Bt/fff27ZszklM4hOjyy3/Tp+iAbKA8zfSzngpwisbmHiQtOtyLHM8wPMuFFkZwiF2zz3mYDJUE2VLmqcxtzb/cbvvb0tM2QmJqej4wDAKzShtXsrNOW6bMnrrQHyjZ/7m0/fUy1j3ftbYDZ0zpz6NDb7lHt9/z3HzNjXnzhOdWeeOZp0yesQ5Lo9oW2GSKvPv2G7hO5bzC6e5/ZhvVZ8ZtD3vtz3vunF/88KyIvichBEfmoiDy22O0xEbH/WgAAwJagXgMAcGOgZmMnuq7MIefcTSLydhH5rojs9d6fW/yr8yKy9ypjHnHOHXfOHZ+cnIx1AQAAG2i99XpmZmZL5gkAQK9bb81ut3h6JDbGqm8OOedqIvLnIvLr3nt11ui99xJ/eKt47x/13h/z3h8bHmbJJAAAm2kj6vXAgF3uBQAANtZG1OxS2T66HliLVd0ccs4V5fI/2j/y3v/F4uYLzrn9i3+/X0QuXm08AADYfNRrAABuDNRs7DQrBlK7y2mHnxaRl7z3v7vsr74kIp8Qkd9e/O8XV9yXOEmSpeDGYtGGNoafVk5NT5k+pZIeVyjoe1zlgg6HFBHpdHQY8uyUDbq+cO68ao8E33S67567zZhvfuvber5jp02f5oIOkz7+3TnVHh21oZjnTuqwzdNDu02fkWqQ3nX4vaZPe+ycaj89p792+H88rl9HRKSvWNP72PWQ6VPM9PG8uKADLV99xiaLvXXujGrfEwniHt130GwDAKxsI+u1iJMkWaqtSbJyGHKxaAOpW00dWtxu69pQq9fNmBMn3lLtM+ftefEzz7yg2kePHlHtXSN2v+fP6v3uPXCz6ZOWg9OiXEdQO2c/wM2DB154Eywtkgf7ycPgaxHxEhzj4JibvxcRlwRh2JGP/ErFsmq32/pnksdStgNzszZ8OsuiH2YDAFZhI2v2wuyUPP3Vv7zSfmlgyPQZ6NP1rb7/dtNnbmJctV9Y0NfLj335782YSknvtztwyPRJgjo5Na/PBb7/vVfNmFNn9DXsgZq9btyz115DY31W87Sy94nIr4jIc865Hz3G6jfl8j/YzzvnPikib4nIL23OFAEAwCpQrwEAuDFQs7HjrHhzyHv/DZHIx1WX/dTGTgcAAKwF9RoAgBsDNRs70XU9rQwAAAAAAAA/XlazrGzDJEkitf6l9YKNln0ayv/0yf9RtVvtpunz/LPPqvYrL7+o2mnJvq0kyCmSyHr/iUmdbzQzM6vaw8M2w2D/nhHVdsGaShGRI0d0FsL5cxdUe89u+xS3gug1lG++9abp8/2vfE61Rx6yWUvzl3SO0kSQCfHWk/rYiYj0e50nVJ6z+UzdKZ3dMN9cUO3O0C1mzOEDOjfpI8fsmlRZsK8FANhiTsQty7xJ0shnSUHmUFqwtTcNak6pop+oMhDJHJqbUQ9rkTfeeMP06Wa61k5OTqr2vv37zJiL42/quRRi70k301S/J+diY3T2TuI6to8E2UWxHkH4T6FYDdo206mYBrlP9jRARPSx6gbvKZaR1G7pPIj5uZbp4/OrfeANANhKpVJRDh9Zuq6KXTd+/W++rNq3veMDps/UeHDdGOTaXfq779jXDmpg3rAZdQvTl3S7oa8bi3WbrXvooK7jH3z4HaZPpzFntmF9+OYQAAAAAABAD+PmEAAAAAAAQA/j5hAAAAAAAEAP29LMoWazIS++9NKV9kLT5gmlQa5Bp23XuQdL7GU2yCdot/U6fRGRUkmv1Z86cdL02bP/gGrfcovOzTm4b48ZMzOr10zWBrqmz0B9ULXHLuh1l4cP6dcVEdlz002qnTu7tj9t6vc9fvaE6TPkdG7A7qFdqt0u2YCCi5M6a6lx/lnTp08a+nVKOj8qP3yrGfPhD9yv2v/oAftzuvD6C2YbAGBrORFxy4qtCwuviEgSBvRE8v6KFdUulXUeT72/ZsbU+vtVe25m2vS57967ggnrc4f6kM4DFBGplHXen4tk7aSprolJ2E5szfReZ/o4b49VEtTwSEkXFxy/8GjGTth8kL3U7ti8ozzT5yXNhj73yjJ73tLt6nOvZtOei83O2lwJAMDW6++vyUPvee+Vto8UGd/W124Xzp02faqJrgejo0O6Q1HXZxGRsUmdFzt54U3Tp+R0pl6tos8Nhg/pfF4RkQ998L2q/d5jt5s+p068ZrZhffjmEAAAAAAAQA/j5hAAAAAAAEAP4+YQAAAAAABAD+PmEAAAAAAAQA/b0kDqTqcr58+fv9Kenp0xfWZmdfBkY2HB9Bka0uFYD7797ap9cWzcjJmY0GFZzz7/vOkzN6/DFWsDOmR5z+huM6bT0uGPDz/8sOmz78Bh1T5+/Puq/daZc2bM6IgO6Tywe9j0GRjVQdazB2yY1+6a/hH/z7/wE6r90qz9J/Do46+o9pkpG/Y1NamDPX1XB5i5jr3v+PIlHWj5/x63IaN39pXNNgDAFnNOkmTp93gsiNmENyf2936xVFTtQkvXnJtvvtmMmZ2d0/tI7WuPj+s632rrWtw5betqpaxfe35uyvQpeR2S6TL9ntJi5LQp16HQ4euIiBSCh2LkkdDqXPQ2HwRmd7s2ODpxuo8P5rK4UY8Jfk5p5OfWai8EbRs+3ddXMdsAAFsvzzNpzi9dV+/bPWr6DAfXsaXd9rpxqN6n2r/y3/5j1T49Za/LP/9X31Dt5vRF02dmMrg2D8Kxy21b3966MKnaf/ud50yfAwNFsw3rwzeHAAAAAAAAehg3hwAAAAAAAHrYijeHnHOHnXNfc8696Jx7wTn3a4vb/41z7oxz7pnF//385k8XAADEUK8BALgxULOxE60mc6grIr/hvX/aOVcXkaecc48v/t3vee///apfzYmkhaXsgGrV5ss4p3N+KsE6fRGRVqut2ocOH1Xt/QcPmTHj42OqXa/XTJ/ZeZ1zMDM7q9pzQVtEZKGpxzSadi2mBHEJk0Gu0sxcbC2/Pjalos0nuO+e21T7+4266fPcmD5W/+UF/dqTmb0/eHZOr/tcmLXZQPvljGrX992q2ieTphnzzadfUu1XnN3vr79/j9kGAFiVjavXgTS1tWI1mUOFgj7NCMfs2mVzEUZGRlR7/NIl06e/qs8NikWdO9Dt2Owd39W5ROOXzps+fZmuvfVdVdVOnT0ncYl+rSTJTZ8wNsmJN31ckDGUmd3Y8wBxkW2BPNc7ajb1eUE3s8eq29V5EN63TZ/cR/KNAACrtWE1O/deGs2lbNdi0Wb13XP3nap9etZeh5+4oK/Nvvns66o9H8kGGpvR17FzkUzheqqvC0f2HlTtTmpr4vee+oFqv5DamvPxDx0z27A+K94c8t6fE5Fzi3+edc69JCIHrz0KAABsJeo1AAA3Bmo2dqLryhxyzt0kIm8Xke8ubvpV59yzzrnPOOfs47Quj3nEOXfcOXc89s0bAACwsdZbr2em7Tc7AQDAxltvzW417YoNYC1WfXPIOVcTkT8XkV/33s+IyB+IyK0i8qBcvuv5H2LjvPePeu+Pee+P1ep22RMAANg4G1GvBwYHt2y+AAD0qo2o2eVKZcvmix9vq7o55JwryuV/tH/kvf8LERHv/QXvfea9z0XkP4vIQ5s3TQAAsBLqNQAANwZqNnaaFTOHnHNORD4tIi9573932fb9i2slRUR+QUSeX2lf3ot0u0thUkkkSLFc1uFYhdROsVzWYVitdku1Ox0bnDg6ulu1h4bsN/TaLR3A2G7qdikSjh2GQc4vNEyXp5/6nmpfunROtduZne/MrF5yumtowPQ5f06HaU637fxOzQ+p9v/9TR0knbdsGPZCQ4dq33L0JtPnl469Q7/2nB7z6b9+XEIu+Mrj7XffbPoU836zDQCwso2s1+K95H4pyDgMlr68TQc8J4mt6YnTn0EVi7pO+dyGUO4Z3aXaZ0+dNH3mSzqA2gWJz7lNc5ZmW8+3al9a+vp0DSo6vd/+kg3w9F6/7ySxO85zfd6S+1gfH/TR78E7+3lengfbIvsNt2US7NeOkLytz2VcYkNIY+cuAIDV2cia3Wo25dXXXrvSHhkeMn3On9fXjeMLRdPnwpSuk1/42nHV7rTt8rVGQ9eLw0ePmj4fevhu1Z6d0w90+vx/+TszptvS1/fvuPcu08f5jtmG9VnN08reJyK/IiLPOeeeWdz2myLycefcg3L5vOJNEfmXmzJDAACwGtRrAABuDNRs7DireVrZNyT6/FT5ysZPBwAArAX1GgCAGwM1GzvRdT2tDAAAAAAAAD9eVrOsbMMUiwXZs2fPlXajsXLeTbtl17SnQbZAmIWQ+6oZ0+3q9fKdtl2jmAcZBplJfrc3d/v6+1S7WLbrN8Mso3e+80HVvjA2ZsacOXdatScnbRZPq6HXfbYLr5g+pVndnnP6CTSt+Ukzpjs7odpvZHOmz6Pf0SkFzQX9QmNnL5gxD73r7ar9c+/+R6ZPoWCPHwBgG6isGlv/wtob1mYRkTzX+TblILOn1dSZAiIie/bsVe2HHn636ZMFQTkvvvSSarcjNb5U0vOrVm29qdf0+UM3yP3JfSYhn4cZPjbFx0snaEc+LA6HpeFf2xylYHqr+sQvzE8sRH5ujdngXKxpz8WiOYwAgC3X6XTk7NmlXNnJSXt91wyygXxif4dPzug+F7yuk43gek9EpDk3o9ppbuvva8e/GsxF3wM4d1bnIYmIvOtd71TtD7z3ftOH68aNxzeHAAAAAAAAehg3hwAAAAAAAHoYN4cAAAAAAAB62BZnDhXlwIEDV9qTk+OmT+disE7RLt03+UFJou9x5bkdlCb6rRYLkbXymc5CyMKcoo5dc99o6G0LQQ6QiMihA0dUe3TXHtWem7frNycm9FrRCxcumj7ttg4bmJg4Y/pMvv7GNeebZTbDwAW3DH0xzF4SGZ/Xx2+gprOX7r7jqBlz5Kb9qj3bXDB9aoN2PgCAreVFZ+e4SEZOWHvDDCIRmzkU9imXbS0Oswdvu+MO06cYZBd98cv64S7dSG07sHe3at9z76jdbzC/RkOfTyQde36RBFlALre5RNWSrqMusZ/N+XDXiT7mYf7R5UF6Py7Sx+d6P3mQB+EiOUrjl/T5WbthMyT2ju422wAAW69er8sH3v/+K+0LF2z2a7utr2vHJ+y15ekTJ1S7EVzXxq8bdY0pFm1dbzd0za7XdJbunXfcZsYcPXpYtecX7HVjfWDIbMP68M0hAAAAAACAHsbNIQAAAAAAgB7GzSEAAAAAAIAexs0hAAAAAACAHralgdTtdltOnnzrSts5G+xYLukQq0K6csBlGFDd7dqwrCzLrtm+vOMgQKuk51cxaZEiPgh/zLo2tLEdBFlXyjq8ud5XN2P2ju5T7dtuucX0ydot1U4q9l5fO8jHDoOux6d1+/KO9XsIQ8NERIaHdJDnwOCwag8OVM2YUv+AavdHgkjLSddsAwBsLx95OkSa6ppTLBXtwCDHOgvCmssV+8CDap+ukYNBfRGxoZhHDusHP8zMzJgxRw4dVO2Hjh0zfV5+U4/zzeB8I48Ec0uq2mnkY7duNzznsOcp3eAQh8/WiP0M7KZIILXXdbXVCgKpU/tzm5ia1/uIvO9KNfJgDwDAlquUK3Ln2+680r41ct3Yaevr0ULJXmOHodXhdePklL1uzINr6uh14/CIag8M6iDpwYGaGVPp09uqlbLpU0zNJqwT3xwCAAAAAADoYdwcAgAAAAAA6GEr3hxyzlWcc99zzv3AOfeCc+7fLm6/2Tn3Xefca865zznn+H4xAADbiJoNAMDOR73GTrSazKGWiHzQez/nnCuKyDecc38lIv+riPye9/5PnXP/SUQ+KSJ/cK0dee+l022rdihJ9P2qNLWLCcNtxaJeLx9mEInYfII8t5lDPtPzyc2YlTOHpGzX7le8zt/xQWZSuFbz8mutPF8XhA0UCvZY9dcHVXt4WGc31CNrPLtdvSZ1fGzM9Gm39XwKRb0ONMyiEBFxwc+2WLB90tTmGgAAVm1DarYTEbfs13FYQ0VsRuDQkM0GmpiYUO12S2flVSKZQ97rOlDrt7l8R48eVe1/91u/pdqdjs3/C7Pw2mHIj4hIQc+31Q3OSYq2xjebDb3fINdBRKQb5BHOLjRNHynprCXvdE1vBcdOxJ6XhOcOIiJZpt9DoaB/brFa3Gzq86i+fpshUYucPwAAVm3DrrHTQiojI0u5PrFaEIbUFQr2NkCtruutvW609Ti87o5fN+oaWCjqOhS7bgzvCcSuc2P3CbA+K35zyF82t9gsLv7Pi8gHReTPFrc/JiIf25QZAgCAVaFmAwCw81GvsROtKnPIOZc6554RkYsi8riIvC4iU37pERinReTgVcY+4pw77pw7Pht5eggAANg4a63Zy+t17GlfAABg42zUNfbc3FysC3DdVnVzyHufee8fFJFDIvKQiNy5wpDlYx/13h/z3h+rDwysPAAAAKzZWmv28no9QL0GAGBTbdQ1dq3GMl9sjOt6Wpn3fkpEviYi7xGRIefcjxYrHhKRMxs8NwAAsEbUbAAAdj7qNXaKFQOpnXO7RaTjvZ9yzlVF5EMi8jty+R/wL4rIn4rIJ0TkiyvvS4dJRUOhg5BqLzYw0kkQWux0u1RaOdQ9FtQVBlL7VQQ9hoHUuV/5PYWiEczhcYjsI9wUO57Nhg69PNc4q9rj4/ZYlcKA70hgtg9mHb52sWj/aYXb0kiwWOIIpAaAtdqwmu1EkmSleq1/Xw8P7zJ9Gg0dojw7O6/a5UgdKBX0Aw76IqHVu5cFb4qIVMu6T2y+aUm/VvhwiMv7HQ32o/skBVujGjPjqj0zfsH0uZw1uuSNU5Omz95DB1R7dJ+ey7nzb5oxtZr+hlcY+ikiMjOtlxtcPKfnMnHhVTOm4PQJRq1uA6lLpdU80wQAELOR19hpmsryb/xu3HXjOdUeH9f1TmS1143Xfu34daPebyyQ2nHduOFWU9n3i8hjzrlULn/T6PPe+y87514UkT91zv07Efm+iHx6E+cJAABWRs0GAGDno15jx1nx5pD3/lkReXtk+xtyeW0kAADYAajZAADsfNRr7ETXlTkEAAAAAACAHy9upTycDX0x5y6JyFsiMioiY1v2wuvHfDfXteZ71Hu/eysnAwC9jnq9ZX6c5ku9BoBtQM3eMj8u871qvd7Sm0NXXtS54977Y1v+wmvEfDfXjTZfAOgVN9rvZ+a7uW60+QJAL7nRfkcz3821lvmyrAwAAAAAAKCHcXMIAAAAAACgh23XzaFHt+l114r5bq4bbb4A0CtutN/PzHdz3WjzBYBecqP9jma+m+u657stmUMAAAAAAADYGVhWBgAAAAAA0MO2/OaQc+7DzrkfOudec859aqtffyXOuc845y46555ftm3EOfe4c+7Vxf8Ob+ccf8Q5d9g59zXn3IvOuRecc7+2uH2nzrfinPuec+4Hi/P9t4vbb3bOfXfx38TnnHOl7Z4rAPQ66vXGomYDADbDTq/XIjdWze7ler2lN4ecc6mI/F8i8nMicreIfNw5d/dWzmEVPisiHw62fUpEnvDe3y4iTyy2d4KuiPyG9/5uEXm3iPwvi8dzp863JSIf9N4/ICIPisiHnXPvFpHfEZHf897fJiKTIvLJbZwjAPQ86vWmoGYDAIeXzeIAACAASURBVDbUDVKvRW6smt2z9Xqrvzn0kIi85r1/w3vfFpE/FZGPbvEcrsl7/6SITASbPyoijy3++TER+diWTuoqvPfnvPdPL/55VkReEpGDsnPn6733c4vN4uL/vIh8UET+bHH7jpkvAPQw6vUGo2YDADbBjq/XIjdWze7ler3VN4cOisipZe3Ti9t2ur3e+3OLfz4vInu3czIxzrmbROTtIvJd2cHzdc6lzrlnROSiiDwuIq+LyJT3vrvY5Ub5NwEAP86o15uImg0A2CA3ar0W2cH170d6rV4TSH2d/OXHu+2oR7w552oi8uci8uve+5nlf7fT5uu9z7z3D4rIIbl8p/vObZ4SAODH0E6rfz9CzQYAQNtp9U+kN+v1Vt8cOiMih5e1Dy1u2+kuOOf2i4gs/vfiNs/nCudcUS7/o/0j7/1fLG7esfP9Ee/9lIh8TUTeIyJDzrnC4l/dKP8mAODHGfV6E1CzAQAb7Eat1yI7uP71ar3e6ptD/yAity8mZ5dE5J+JyJe2eA5r8SUR+cTinz8hIl/cxrlc4ZxzIvJpEXnJe/+7y/5qp853t3NuaPHPVRH5kFxew/k1EfnFxW47Zr4A0MOo1xuMmg0A2AQ3ar0W2bn1r2frtbv8jait45z7eRH5P0UkFZHPeO//ty2dwAqcc38iIh8QkVERuSAi/1pE/lJEPi8iR0TkLRH5Je99GKi15ZxzPyEiXxeR50QkX9z8m3J5TeROnO/9cjkMK5XLNyY/773/LefcLXI5PG1ERL4vIr/svW9t30wBANTrjUXNBgBshp1er0VurJrdy/V6y28OAQAAAAAAYOcgkBoAAAAAAKCHcXMIAAAAAACgh3FzCAAAAAAAoIdxcwgAAAAAAKCHcXMIAAAAAACgh3FzCAAAAAAAoIdxcwgAAAAAAKCHcXMIAAAAAACgh3FzCAAAAAAAoIdxcwgAAAAAAKCHcXMIAAAAAACgh63r5pBz7sPOuR86515zzn1qoyYFAAA2FjUbAICdj3qN7eK892sb6FwqIq+IyIdE5LSI/IOIfNx7/+LVxvS51A9JYU2vt1wi7tptp9sxsS6Fgr5X5nN9bDrd3IzJRfdZy9F0svJ817ZnEWfeqL9mU0QkSfSYtJCaPoVkhf1GhPuNjci6eutr7fkx7/3uFXcOALiq663Z/aWyH6nWrrRbWdf0aQe/xbu5rZGZD2tk+Jvf1r+wT/Q8Jdyv6WP3Wwxq/L6RYdNnpF5T7e78gmo3JmfMmG5XH5vYOUga1sxIn2aro9pZcA7i7eFd1alBIdWvVakWrz03Eckz/WJZZl8onA/1GgDWby3X2KVC0VfL5fW/9gpbVnGJHWWuAYOSkq+mzq/hddc43VXu/Pr3Ho6w1+krH6v4VFaey/LzpPlmQ5rtdnTQeu7UPCQir3nv31ic1J+KyEdF5Kr/cIekII/I/qVJRvrkwTRTsTcm+oIvPPU5/TbKBft/jjTRr5YW7auPDvepdqulT/jOj8+bMY3gZoY9fbYnuuHNoGLs/4rBptjJsQ9eLY18D6xY0CeBZj+R/ZbL+piP7BowfYbrwTHOOqZPqK+mx2SRozU5nqn2Pz3x7bdW3DEAYCXXVbNHqjX59ff97JX2mxPjps8pF9TIVsP0me3o2tDJ9O94SW39C2+2dDq2Vvhc76fdauq/T+3pzf6humr/5i//ounzS+9/t2pPfO9Z1X7+z/7GjBkbG1PtvpI9B6mX9XySUsn0eeWNs6o9PddW7VYzctbUWvmDml1DFdW++759ql0r2/Os5qx+7ZnplunT1vfN5B9TrwFgI1z3NXa1XJb33n3/ul84dfpiMvywI03sxWZ4YyJ2n6Jc1jUvDz5MajR1zYn1yaM3Sa79wVDks481ib2nJDgW9pLaTjgcUynbc4FSaYVr94hiUZ9jxMa0ln0A9df/8J2r7ms9y8oOisipZe3Ti9sU59wjzrnjzrnjC5KFfw0AADbfijV7eb2eb+ubLQAAYEtc9zV2u7vyh/TAaqx/jdcKvPePisijIiKHXNVXXPXK32Xe3izqev0JYSb2TmI7+KZQpaTbfTV9x01EpBJ81a7RtJ9wNoI7lIWK3k9/vz1cfkHPt5nZ+23h3bvwrmx/ZNlWrVpV7UbTnqh70Z/klcv2tavBfsI7qoWSPVZJqo9DrV4xfWo1fSzCr5x32vaXlCvq/SbOzrfUxw1EANgOy+v1rUPD/lC6VH9LsXpd1XVgKrE1shl8miXB0qk8+qHRyp+Sea/rZvjpYCuza7BGgmVkd955h+nTDb7pFH4iWop84yf8uLAQvmcRGdwzpNqNjj23qQffrk0TXZ9baWRpX7C2K4+cg3TmdJ+Lb03p19nfb8aUSno/9UF7rpBXg2N8wnQBAGyS5TV7qL/ml19fxlecrLTMO7LaJbhWi9W3QqrrcTf8hrDYbwGF36ApRq6FzZeGY+/JX/tbS4XIN50KhfAa1s7XB7U1jSzPSSPfUF5pTHhOUYi875W+BRSbr/lmU2x5e2yJUcR6vjl0RkQOL2sfWtwGAAB2Fmo2AAA7H/Ua22Y9N4f+QURud87d7Jwricg/E5Evbcy0AADABqJmAwCw81GvsW3WvKzMe991zv2qiPyNiKQi8hnv/QsbNjMAALAhqNkAAOx81Gtsp3VlDnnvvyIiX9mguQAAgE1CzQYAYOejXmO7bHogtXqxxMlo31K4sY8+Xk4HQHU79vGpjbbelgYh1tU+u+NC8LjcYsE+nj1LguSr4DG9I4P6UfciIgM13Z6at/M1cwnCpyolu7pvYEAHSWe5fTRuHj4+3sWCPYPgq0S/tos8F7BQDB6zV7J9siC0M011WGWpakOsfXA8C5H9Dgza9wkA2FqzIvL3yVJNuThgQxMnXBCSWAgfgCDS39Q1vR08vKAbec5slultnci5QhjIWAgeVNFp2VqcFvSOKlUbLt0N6mpe1O+7v9+GNw8GdbavYo/V8E36QTPp1LTpM3RJB0X3Jzq0Ou+3odAdnbEtmc2slm5wzPPg5Gthzp47FGtB4HckI9xt7SkkAOAqnHNSKtoacS15bn/327Dj4IELkVDjJKjjpcTOIxZ+rcZEHpAUBjO3TUK1ZQKfI/MNHywRhmXHrfygjPC1V9MnFhIdziccU4z8nM3Dr1I7F7fsGIc/s+XWkzkEAAAAAACAGxw3hwAAAAAAAHoYN4cAAAAAAAB62JYuGE+TROq1pUyZVOx6t0pZrwOMLd+bn59X7Vz0GsS+yLr8+QW9dj+LLC9M02C9XnDrLC3bHIGS050KFXu/baX1hWnRrvnsC2INYsshFxb0Rh8JcUrSIDcg+Ps0j8w3yH3KIiEGTvR+u90gKyqyjtX8nGr2eFbrNqsIALC1WiLyxvIaXa6ZPqVgjXshUlg7ZZ3h0811u+xsDcqyYFuknogP1uSn+nSmGBnTbuvzgHarYfoUqvp9JkE2Qd/uITPmSPeIak+0Z02fpF/nMVXaHdOn1qf75EFGYBbJPHDB8TNxESLSbOjX6rT1sUsip4LO622thj1W3ebK+QoAgM3nnFMZPbHfzmlqr7tC3a6+VvNBrS0Ubb3odnXhCfNvRGzGTXhtHMvrCbclycrX2KYd+RpMoaA3xq6fw/cUO6IrZQy56E8hyACMXOCH+w0PZ+y6PMx0Koj9Wauf3TXmzjeHAAAAAAAAehg3hwAAAAAAAHoYN4cAAAAAAAB6GDeHAAAAAAAAetiWBlJn3st8ZykYcWp60vTp69eBxH19NqC4r1pW7YGKDpDsZjY4sRWEYErBhlanSRBInQahVgV7uMJwrJqLHVK933BMuWLnUizp/WSxlMksDJuy4VNh3lQ8HEvL83CQHZMG76HT0eFYswstM6bd1cdhetYGlu0p2WMBANhazjkpJkt1KPc2NHF8XNfwRiS0uL9fP10hCdIhXWLrQCh8sIKIPXkJy1QhEvI4UK+r9tDQsOnj8uDhFUE4pwwFT4sQkYGBo6rdGDtv+jTbQU2M1NVKRZ/vhHmY3tn3VFxFdnclCLbuBA/BiIVqZsGOipHa3G3aUEwAwNbzItJddq0YPoBBRKQQXMcWCra2pkG9KAXXyz5SW835QSwFeoVLy/DhCrE+xfT6b1vE3mMYjp1HArQjz38wVgqkjomFda+03zC0umPCskXyXO+33bb1ua+2dIyvNQ++OQQAAAAAANDDuDkEAAAAAADQw7g5BAAAAAAA0MPWlTnknHtTRGZFJBORrvf+2LX6Zz6Xic7Clfa5bN708dMzql2dsfevqmlJtW8/rNf77x7SuQIiIs1c7zdP7ZrJclGvSywGaxLDtZoiIqWi3pZGbrflYV5QsN+0GlnzGazvTyJrA9OyPg6tpl1fmudhtoCeoI/kSBSS4H1GliUWzOJR3Sx27IFYCPIJJi4tmD7jM037YgCAdbuemu1EpLAsW26uYX83T05OqXazaTOHxscnVHv37l2q3Ve3GT4uyNYpF8qmTyPV9SRc+l/KIoUryCvIirb2FnPdpxRkHEqfncvc/Jxq94/uMn26QS5fIbO11wcnEK4c5EMkNt+gXNTbso7NIvA+DC/SzSySX5AF80uLJdNH0uvPWwAArOx6r7G999LJlupMK+uYPuG2pB3JlA2uE+s1netbKdtakAVFJZYflAb1K8zVieX3hPlHsYgfk50TXp5GLsyTsNZGThfCrEOTPyiriiWy+11F9u9K+cBJYs8fukEdb7UiP//O0n2CaJbxoo0IpP5J7/3YBuwHAABsLmo2AAA7H/UaW45lZQAAAAAAAD1svTeHvIj8rXPuKefcI7EOzrlHnHPHnXPH5zyPPQUAYJtcs2Yvr9etVisyHAAAbIHrusZud+wyImAt1rus7Ce892ecc3tE5HHn3Mve+yeXd/DePyoij4qI7HNFf3FuKaOgLZG8G6enlHt7/6rV1av8zl0aV+19ozebMfv371Ht+a7Nu0mDNfZhrk6xZA9XrabzElzBrhNsta6do1Pqr5pthSDLyKypFBGf6ZttWWLXD+bBIU6CdaBJqrONLr+WbsfWgZaCY+Uaul2p2v3Ozev5dbv2ZzszTuYQAGySa9bs5fV6ZHiXLy6rF2Fmjohd/18s2t/7zeasap88eUq1Dx86YMYMBJ9blSM3qlxQw/NU15fqvK2H3aAunT5/wfTZP6rPFZKKrs99fTp/QUTEdXTRzLs2/2968pJqF1J7PpH0V1TbF4J6Hckcypx+n+3cnit0JDhXCE8MJJZTpOc3N2d//pOz3EAEgE1yXdfYg/01vzxTJpaHYypIpFMWXAQ2mvq6rFrRdUpEpK+vT+8ji3wZxIe5RHo2SWKvCcNzitj16LWyc0RE0khecJg5FDsOYSZvLKN3JbH5rmpcuCG475EWbF5i0tXzy02dF+k082V/f/XEpHV9c8h7f2bxvxdF5Asi8tB69gcAADYHNRsAgJ2Peo3tsuabQ865fudc/Ud/FpGfEZHnN2piAABgY1CzAQDY+ajX2E7rWVa2V0S+sPiVqYKI/LH3/q83ZFYAAGAjUbMBANj5qNfYNmu+OeS9f0NEHtjAuQAAgE1AzQYAYOejXmM7rTeQ+rotjz+qehuoVAym1Fe0Yc19BR1QVQhCmKYnpyS09/Bu1R4ZqJs+eRC42ZoPwpETG96UO/3axVLJ9CmlQXhXEFDlKpEQz66eS6Fg+1TK+lg5ZwPAOsF+kiDmyqX2ZxCGWMXitNJWsN+2TsmP7FbC/M0kjYR7ZWsL7wIAbCCngxxjoY9hgGQsALHd1uHMzeacas++bOt1LQv2O2ADMHcHr5VPTar2cGTV/MSF86r9n37n902fJ269XbVvHxlW7Xfu2WfG7Ep0fW4tzJg+YUCnj4R69g8PqnZnQZ+D+K59Gk3W0sHcsYdXhEU87JN17Jh2S7/WfMP+bMfH7fsEAGy/2NVUEtTFNHKxlobB0MGv/rCmi9hr9UK5bPqE5wd5cE6xmvBmFwmtTlcYlxTsmHAuSRI5Di7cZq/D7fVyMJfIQyTC+hudfRAWnSfB63g7KjwMaw3DFln/o+wBAAAAAABwA+PmEAAAAAAAQA/j5hAAAAAAAEAP29LMIS8i2bLFi3Vn19ynwZq+2Iq5vUN9qj1Q1ve46rv0un0RkTzVeyoXbDaQr/er9kKQMVS0y/2lE+QULXiby5AFuT+lsn7tbseu32y39Lb+sj1WvqDn573dT3j/Lw2yEbKC/SeQBke927L77Xb0wegEa1K9t/kExWC5ZqkWuTc5H2QftGwXAMDmcs5Jsmy9fDeSdxOan5sz21ot/Uu8HCzjP9C0++3PgmJxy62RPromDj31qmrfFvns62TeUO189x7TZ2pInz98/a2Tqn32hG6LiLxvr95PZd7mKBUqutZmztZIH5xzZOYt2DFh7lMsZsDmK+gxXbGZQ91OmA9hj2erZc93AABbz4tXeTY2M8fm0MSusStBdm4xyOwplyPXz0E7rDEiImlR18Dw3MBF4vLC2pVFri19kM+TpEF9a9s6FeYdxbKXkjAvKJbnFzDHN3IcQlk3Mr/gfZsswchcXDDfNJa1tOwc4lqRRHxzCAAAAAAAoIdxcwgAAAAAAKCHcXMIAAAAAACgh3FzCAAAAAAAoIdtaSC1Ey8uXwpnLkb6VIPwpiS3oUtpEOQ4ekSHQbZH7J4bQeBTUrZJTP2pPhz1UlW1C0U7plQOQiaLXdOnHQROd4MQ61LXzrdWqal2JbE/qk6u99uK3OsLw7C6xSC8smSDxcKczG7DpkKHAWDOB8HXkZizJNhxud++p3IWjCOQGgC2nPdeusseppC17S/jQpAg6XIbrNhp6RDoxOk+h0U/YEJEJA+CK5/84fOmz1E/pNoPpbtUe08kK7lR0fXu/vc/bPoUbrlZtZ/4879S7f/65b8xY040dTj2P7n/iOlzy9t2q7Yr2XrdDcI2fVsfu0LbhnFmwTHPM9vHOf1aPgi2zhJ7nuWDcMtuO/LAi2slWgIAttjS7/LYb2dzbRbJWA5/rVf79bWwK9prtzAwOawfIiJJsONiuvItCBMUHUmtDsObw7bzdi5pQV93h3MTse8pjxysMIBawvftItfl4euIPVkxedM+DBK38w2nUoj8nDJ1bK5ev/nmEAAAAAAAQA/j5hAAAAAAAEAP4+YQAAAAAABAD1txwZ9z7jMi8k9E5KL3/t7FbSMi8jkRuUlE3hSRX/LeT67mBZfnDSSRdXYDZb0OsNZXNX1aXo+bDf5+tGozfNJOWbVdud/0OROsqT/dWlDtiea8GbPQ1flB3Y7ponIbRETSVN+Tq0Zu0Q336/mNDgyZPvuHhlV7dyE1faTbVM1OQa/FTJ3NHCrkeh1iO5I1kHeDNZ0F/U8peFkRESkG2QjV3GZYDObBfKbtfgAAcRtWs73OloutTi8EeQClkq29WVD/JMi3OeptLd4b5PCVW2XTZ7foc4M7M12DkkiOznnRBbrw0oumz4XvHlftk3/3LdV2s+NmzHSQd/S6t+c2+0W/h4FI1qDken4LLV17vbd5QmYXkT7hOC9hloLVNflRq8hbAACs2kZfY+t9222F4DqxWLC3AcIakgUBONXYtWZQHpIwK0hEWkH270KQx9vu2AtomycUyccL5hvWpVidKgd5u+WivRauVnTNLkfekw/rpHmtSDZQ0E6ySEBieP4SZhlFhqRezy+NHKvishyia9Xv1Xxz6LMi8uFg26dE5Anv/e0i8sRiGwAAbK/PCjUbAICd7rNCvcYOs+LNIe/9kyIyEWz+qIg8tvjnx0TkYxs8LwAAcJ2o2QAA7HzUa+xEa32U/V7v/bnFP58Xkb1X6+ice0REHhERqV/jsWkAAGBTrKpmL6/XfVX7iHkAALCp1nSNXSnZpVHAWqz15tAV3nvvnLML25b+/lEReVREZI9LfSNZWlNYFptlM5foHBpXsVkDxX590nr6UnDTNbWBN7WKzud5bTq8USvyh68+r9qvTuhsgW5iV+Y32nrhn89iaxL14XHB2sFiEmQyiEhf8H/yatEeh2MH96n2v7j/AdPnaDHINUj0mk4fWUMpXn+hrDY0YPsMD+p2kKNU9/afRH1BZzjVx+wS2u58cCzO2EwIAMDaXKtmL6/XI8O7gsJlP9wpBvWlv9/mB6VBpkF/R9f4o6m9CZUE6//H8wumz0BX15wR0XWqltv5zjcqqv3U5580fS7NNlR72Ov5tlN76E6X9Xt87KSd7+tBxt5H7rnH9DlU1vPzQd6COHsOUizoY9VObE1Pgu+Id72us3ks8yAIkVhoNEyPTixkEQCwIa7nGnugv9/ny669YvlzeZAw5yPrh5JU17OFZpAPG/meRzHV5wILDXsdfnp8TLXnm7pPmIUnItLNgvdw1SNxddHspeDaN43UzeF6TbUP79lj+lRMZtO1r/cXt6pWMXJTz5WDceGbiFxjh/nG7ZbN9c2X5T6F+cfLrfVpZRecc/tFRBb/e3GN+wEAAJuLmg0AwM5Hvca2WuvNoS+JyCcW//wJEfnixkwHAABsMGo2AAA7H/Ua22rFm0POuT8RkW+LyB3OudPOuU+KyG+LyIecc6+KyE8vtgEAwDaiZgMAsPNRr7ETrZg55L3/+FX+6qc2eC4AAGAdqNkAAOx81GvsROsOpL4euXhZWBaE6HIbcNiY1wGH1XzB9Bn0I6o9MDKk2rWRI2ZMa0iP+ZNvPWH6fOPUedXuOP3FqiwW2uiCbc6GcJnwrk4QJJUHodEi4lr6OBQSGz41H4R0DhdsePO/uPN21a62dAh4u2gDyyTTr5Wm9p9JoVbV7aLuUynZAO1SSb/PbHre9Jlu2583AGBrefHSjQYVL0mCpOOwLSLigm2V4O/7I0GQf5vph0H8bT5u+vxCSdf5ZqJrTl9ma+bNnbpqf71tHwbxcl0X7Le1da2rtO0xOR28hbORxM4vnDit2pORMOdH3nFMtYdFv6csPN+Q/5+9O42RJD3vA/9/IyPvrLuqq++7hzPDGXFIjklRlLAUJdrUZVIL2TB3ZdCWsNSHpVfC6oMJfVjJ10ICLMnAypB2BBJD7cqiCR0mLXBNURTpEUlxZppzX5y+76PuqjwjM+PdD13TXc/zvN1VXV1H9uT/BwzYT9QbkZGZxXoiIvP9B5AtyedU8rZft9RxVEcFjIYCO+Hlk2q17LGCzgolIqLtk64IRO6ktl90E/lHO+naHpjPy76TM7XsiQAQqZtTXLk4bcbMLC6J2qvG4wMhy+tKoF7DJtqqeTlnX4eu2h8dYg0A+8bHRR3pwO80cNMnHVrt7HFTrMKi9XFUKEBbB0x32/YYo5OuWHaHl3a9mUNERERERERERPQ2wItDRERERERERER9jBeHiIiIiIiIiIj62JZmDkWIUHClm/VQyc5brJQqoh4aHDJjduyaEHU1lXMFr7xp8wmeSc+I+oXLl82YgVJJ1I22nJffDUzQi9T1tUxgvr+agggTHxSYO9hRj5XCzodsZWXWwLcvzpsxR6Lzoj7s5GPtPLzLrLNjVM6hREmnRACNrsxWWpqWr/n1q/Y9SJty/mutaefDdtr2eRIR0dby3qO7Io/ABYJpdEZAGgih8V4u059IFQPHAVeqU6Ie2m9zBD/28/9C1GOjO0T9wl//tVkn+/XvifpkVDVjLudlDz/m5XFBuWX7IVoyS2GpOmeGzKrDrWcvXTVjfuaQ7OE7nMx6qHdsTqPTGYGxzTCMYtn3C0WVCZixvbiq4gocbI6g24g8CCIi2hArz0nj2J5bZlU2UC6XM2OKRdmTu6ns4bVFmxe7qM6X55eWzBj92DrHN9xN3B2qNQqstJbO5dX58uyiPV4oqkzeosolKg3IaxoAUFAZTlEgy6irjptaTXnOnTRtvrFXxwLtju3rK4/H/B1eBX5ziIiIiIiIiIioj/HiEBERERERERFRH+PFISIiIiIiIiKiPsaLQ0REREREREREfWxLA6lzcRb7RnffrI/sGzNjBidHRB3lAiGIXl7TWpyTIY5/d/INs87VlgzQejCy18Vip8KZvAqJCoVNq3WcSZsGoIOlVAhUOxBI3VYBWp3QdlsynLJss6fw3RdPifr1SIZp/s+PPmTWyQ/L96Wdts0YqGWT4ztFvTibmFXOX5Th2IuhMKxA6CkREW29dEUQZSiQWtPh04ANsyyqz6RygUDqpspdHhwctA/2zn2iPKWOCzpjw2aV2YIMxLyUt+HNPpXPM6e36+3rEKt1otT2to66qYS+4QUATC3KY5lmST6HWsuGUMYd+RxiZ49T9HuXUQGYUeD4IqMOkYoFG8S9mKjnwHxqIqJtEbkIpRVh0oMDZTMmp8OQA+efWl31nelZe8OFVkeeExYC3z0xxxCZzTnfS1UjCrUlsyywK/qGCy7Q16dm5GsRO/m8jw7bm2pl1XWN4HGTurlHsShvjIF24CYSdRmY3QlsVzzRO/RrfnOIiIiIiIiIiKiP8eIQEREREREREVEf48UhIiIiIiIiIqI+tmrmkHPucwB+GsB17/0jy8t+A8D/AmBqedivee+/stq2MnGMkfFbeTZje3eZMbPNBVHXqw0zpq6ygM6puftT4xWzTvGyzMB5b2qzjAA5hy/yOVGn3k7QS52c0+d0bhEAr7Y7q7IH4m7gbVCbaQe2W2vJfIKWs3kEs2oi5UxJ5gl95/oUtNGDB0U9ENusAdTldqt1+R5EO3eYVXbE8vUs1+pmTJLYrCIiIlqbjezZKzMCokBOX5qG5rRLXjWz2Mn+PV9dNOs0VJZNSYfwATh79qyo603Z//bN2/6StmXvbTmbp1f08tjARC0Fsgmyqj2HDqx8Kh+7ntiePleT2YhJUR7L5PKyhwJANpaZQ52G7aHtRD7PbqL2pWaPHRYX5ZhqYLuBQyIiIlqjjezXURShsCIbrqBzagC0u7IXtFQvAGxmT0P1TZ+1HS7qyPPcSrx6lpHm19BQQtGHej2dRkKjUwAAIABJREFUteNCTVtHDAeGdFP5nNJAhk9bbaebkz16tip7OgCUKrKvx5HNPtRxTGlX7kscyAAsqxen3Q68tytzJKPbZz6t5ZtDTwL4aGD573rvH1v+b9VfWiIiItp0T4I9m4iIqNc9CfZr6jGrXhzy3j8FYHYL9oWIiIjuAXs2ERFR72O/pl50L5lDn3bOveSc+5xzbuR2g5xzn3LOHXfOHa92A7dEJyIios22as9e2a8TfZtyIiIi2gp3fY7dajOWgzbGqplDt/H7AP4Nbsza+zcAfhvAL4QGeu+fAPAEABweHPEDu29l3ixG9uEHJveIemxo2Iz523MX5Trvfo+oD5QGzTrTfyy/lbfj7LQZM1vW8/7kfLw4MCmxozKH8l07JzFVB9mtSM7vj3NFs46eepk4u92SylpKmvNmzPwOOed030c+IupT1apZ57nrV0X90z/898yYcktmQSUNuS+Z2L63wypPKGp3zRgz5/Spr5oxRER0V9bUs1f26+HhER/KGboTFxgfObVM5edFgZ6pt5Kkdu58rFrFeKmsRth1CuqxH8oOmDGduuxLnY7sdR1nt5tV2QTwtrchkh+OtQO5hw31UvhYrhN3bF/1KgsoqdmcxlZD7k9XRQx12zYfoqH6da1jn1NbBzcQEdG9Wtc59tjwsM8Vb2XRpIFImXxBnm+WczbvZnpB5gAOTMjz8LHYrjOjzsvRtB8ude+QcQOEs4F0ZmHoiCRVxxA63y+KVs8/0o8DAJlUrtft2t7v83LM+K7dom617ZdiFlS24N5dO82YrsoY0nUUCF8y58+BTMiVI7JP2wzDm9u/7U/uwHt/zXvf9d6nAP4QwPvWsx0iIiLaXOzZREREvY/9mrbbui4OOedW3mbsZwG8sjG7Q0RERBuJPZuIiKj3sV/TdlvLrez/BMCHAIw75y4C+HUAH3LOPYYb31A6C+CXNnEfiYiIaA3Ys4mIiHof+zX1olUvDnnvPxFY/NlN2BciIiK6B+zZREREvY/9mnrRegOp16U4WMajP/ZDN+t8oWTGFIblsnbOhjZeOX1O1AMZGQj1Mx/7sFmnUV+S2/j9/2bGPFeQAVrP5OqizrXtLLyOyoT6uc4OM+ZYZa+o/7b6hqgvRjZAspGVwVIuEEi928m37x0t+1r9xP/wQ6Le8T/+hKj/+m++Y9Y5MTsn6twu+5zykQzm6rRl7QPBYx0VGhZnbKhZnLXLiIhoaznnRJCjDkQEgFQFHppARNiQSdMZAjd6gAqHTAPbTdX+tBMZ/DgcOHbYVR4X9S8fO2bGTJ+UwZpnZk+J+grkcQEAXILcl1AQKFRP9Kl9Tl3dI3Oyx9dq9m40xcDNHwz1WPp9048LAB0VQN31oXBLBlITEfWCbDaLyd23wo0zGdsb4qxc5jI2rPmyOgfUW9lzYC+0sup5106dN2Pm1R3L9R3MVz8SAMay9gZOZXVTp8WavDlT0rV9U283kO+MWCXv5PXNNQDs3i0DqMcO7BP15UvyBk8AUG3Ic/5s0T6nnD4GUj3brSGQOjRm5U1GMvHtg7rv5Vb2RERERERERER0n+PFISIiIiIiIiKiPsaLQ0REREREREREfWxLM4d8Lotk3+TNenB83A5ycs7c4qmLZkjl9Uui3rco5+vF5WfMOrumZeZQOT9kxvz8opz/GA/LfXm1bOfcd9Vc/r0DNp9nfFA+z/jNE6JutG2GQT6S2Tt7qh0z5khaEPXogJ23uGNQLuucOSPrCxfMOiemrov62ekpM2bvTvk8M5G8zjg/L+d8AkAuL/e32aiaMd///ptmGRERbb2Vc9ZDeUJ6HvxaImj0kEzGfkYVqc+tQnPnW22ZI1CD7JH78zZzaKAtt3N60fa2i90FUedVdpFrBObp6yyCNYQnuIwdFKv8oFw2J+pmbI9BdK5EXvVZAEgy+vhB5gmF3lst9B64YF4UERFtuShCpnjr73+hYHuB/jteX7LnYZ2qzMRJ1aWC2tVp+9Bt2VOKcc6M0Rk+uqU0EMi1U72pXLJZxSXV8zJNeb6ftu35c6TOWbOBDMCiOjaJc7bf5XPyXL1dk+fzSb1m1mk2m6JeCIwp6hwitXtJS24DsMcCOjcQkOfmLZXTuBK/OURERERERERE1Md4cYiIiIiIiIiIqI/x4hARERERERERUR/jxSEiIiIiIiIioj62pYHUZ65cwT/7t//uZj0xMWbGpCrgcGxm0Yw5dlGGHY9fkGFT1587abergq4GWzaschwyaPLn2zJ0+dqCDXdqduRj711YMGOWsnJ/f6wuw7M+6G2QdOTlWzPZtcFRx9pyO2c6S2bMG1/8lqgbeFo+TtPu73wkA8r+z9/6v8yYeIcK3u7K12Fxye5LLicDyrodGwA2OztnlhER0dZbGQbZTW3/04HUqV89ULKtkhVzZRuaWWjK44DUJ2aMU0GQD+46JOrSFXnjBwC4kLZE/X8vvWHG1GPZy/5RpixqHwhh1su6OqAaAFLZ013Gvp6xfErItOWCbEcGhQJAuyGfU+TtY3fV26Jbby5jQ7ZHyvIYqV5rmTFN+3YTEdE2qNZq+Pazz96sTagxbD+OAqHFmYbst522/EN/dckGKMcqXToT6JOFSPaZHbEMl070DS5gjzvixIZLNxJ5vjmobuhUydn+pgOp48A9GQpOrtfy9rGvnZM3yOrisqiTtj12aaZyO889/6IZk9Vh4urYKmnbawIZ9fqaG4YAaLVu9fFmy/b0t/CbQ0REREREREREfYwXh4iIiIiIiIiI+tiqF4ecc/ucc99wzr3mnHvVOffLy8tHnXNfc86dWP7fkc3fXSIiIgphvyYiIro/sGdTL1pL5lAHwK96759zzg0A+J5z7msA/hmAr3vvf9M59xkAnwHwL++4oa7H9dqteXJXly6bMS4v5yBONm3m0EhHZvjUUzmvstiW2wCAHPKqDszFy8mXo/GTj4s6PaRydgAUL8vMnos1u7+NRGUCJAdFXQq8Dbkh+Rzas/NmTPx1ma30jtaAGVOuybyEGTV/swg7H3I2ko916sp1M2a+Iec7JioTqROYD9luy3mWaWrnpIbmSBIR0ZpsWL92ziGbXdGbAnPyu13ZT8J/v+WKLdWDhiq2bw1X5Xz7U5Gd63/osMwYOrhjj6hnztu+VYxlr81Etgfp7IFYZfiEMn2g8hUCrQ3wMg+gGMhBKKn9S5qyj3a9fRPatbpcEHjwRPXejnqffCArKla7VynZ4xRXU++LfZuIiOj2Nqxne+/F3/pWYrNfI5Uvlwn87S+qvt5x8m9/HoEGp/Ju4ALZfGpRaXJc1OWizQLutuQ5ajtwbunU/lbMcYjdl0xWPqc0CeQazsrXr5BmzZhIZRW31fGNc7bPd1SjbNZtlmBTPc+u7tmBY600lccHgUM2kTl1p/PtVb855L2/4r1/bvnfSwBeB7AHwMcAfH552OcBfHy1bREREdHmYL8mIiK6P7BnUy+6q8wh59xBAO8G8DSASe/9leUfXQUwuaF7RkREROvCfk1ERHR/YM+mXrHmi0POuQqAPwPwK957MXfK3/ieUugbTHDOfco5d9w5dzwN3AqXiIiINs5G9OtWq7kFe0pERNTfNqJndzqc10sbY00Xh5xzWdz4pf1j7/2fLy++5pzbtfzzXQDsBH8A3vsnvPePe+8fj/ScRCIiItowG9Wv8/lCaAgRERFtkI3q2XG8lhhhotWt+pvknHMAPgvgde/976z40ZcBfBLAby7/75dW3RYixLh1wBnF9tqUhzwgzXTqZsy8k99Aei2WQVKljAxhBoCjKkgqFIY8m5f7M/7OR+S+vOeAWefk+XOifuPcCTNmIpLPKVuU9XS9ZtZ57zseEvWRq/ZT3JlvnhJ16FBeP8/r6vrcya4NpJpXYd1p2V7Uy6vgsFwiH6cT2fe2rS4OthJ7lbvZtqFgRES0ug3t185h5cFmJmP7QKslb7bgU/vhplPBlHXVX6pTs2adkabcTnOpasY0Xjsr17mgAhzPBAKpVXjkI3Xbp76dlfvXcXJfokDQJtSYTGyDKzPqg984tY89WpDHLvqxm3azyDRVv27bnt7pqIBR9QlzKOga6vhseLhihgwWVDjoNbsZIiIK28ieDTgRgBw4DQOcWhg4B+yokOpGKvtFnAncnEAvCPQU/Uijw8Oizgzac/elqgyFri3ZkO2sk+ejWX1jh44NsR4eljd/y7btzKbLs9+XCwLPyatlbVU3AjOm9Osbuhbi1PFWpN7MUJi0XhYa0w283yFrucz4QQD/FMDLzrkXlpf9Gm78wn7ROfeLAM4B+MdrekQiIiLaDOzXRERE9wf2bOo5q14c8t5/C6H7wN3wYxu7O0RERLQe7NdERET3B/Zs6kV3dbcyIiIiIiIiIiJ6e9nS9KoUHkn31ty/yNtrU3FGzh3MeJtz0N29W9Sn9h8T9X9/5nmzzsf9mKjnsGjGvKGmBn5s6ZKoi1N2wv/FKxdFXQ68pN2MfJ6+Kx+oVLBpQQ0n5wW+MmvzE76Uyv3bEdm5hPmc3PZ3cg1R7z8mXzsAiM7IfKOoa98DPfVytRoAnMocymTt+58L5vETEdGWi259oOky9u91pyuzCFKTKmAzhzpqzFJH5hYBwKQ6DqhfvmDG/Jff+T1R/0DmQVEfaQX6ocpE+kQ8asZ0BufUErlOqjMbAMDJY4Ni1h4HdNoyP/HY6A4zZt+IPE7Jxyp3oGuPFdrpvKiX5m2GYVs976SrPqgO5B9FXo7pdu37VMwzAJWIqDd4pCvybFzwPEz+Xdf9GQDiQlEuKMksoAvTM2ad8XxJ1J3UZsrWVf5OriF7VTFr96VWl30zE8r8U88pVZk+obzEVPX1pUbDjLnSkPlGoW6nb7RVVc97YHjQrNNZWhB16HxZL9LZRiH6vXSBYxURXRR6Ld8at+qjERERERERERHR2xYvDhERERERERER9TFeHCIiIiIiIiIi6mNbO2Hce3RX5O1kszbDJxvJ+Xpx1DZjSpDrtRZnRV2PErNONZXbOe/smG82pkT9zJO/K+rCQMWsU0jlSxi5nBmj5wpGap5fLrJvQz0r11lctBlJC8l5Uf/9eMyMGVX5DuecnOs4lJH5QgDQjuQ1w4G4ZMZ4J/e5lZFzSYMzGbtyXzpq/ilgc4mIiGh7+BVz+eO87W0muib0h1/nAajZ9LPeZtn8YGZc1Ke87VMH1GqjkAvyXTtHP4llbxsp2WOQn6zJvKOrTZlFMAvbozoqnyeO7GP/6ANHRf0/7T1oxuzOyde41pKZDPmm3W6k8o10xiEA1NvyeKfdlWOyHfvGZdVxSbVRN2OqiX1fiIhoe/j01nlWFNtzy0hnDqWBnqLOUX1Hnj/rHg4AXZXz0wxkDs23ZC998bWXRZ0J7a/KzQllJJnQHjUmE8je0ccqSWKvCTSasv+O5otmTKxev2ZXbqfk7XmuV2fImcA1AKh91rGAaWozFa31h/jym0NERERERERERH2MF4eIiIiIiIiIiPoYLw4REREREREREfUxXhwiIiIiIiIiIupjWxtIvQYdFWycFOwuNi7NiXrvRRlE+Uh2p1nn3d2CqN+XHzBjDjs55tpVud35eRvION+SgYzNjg2ASqGDo3RApzWUk6GYh2ymFXZGk6L+EWcDqesq0LKlXoeFZ2QgGAC0cvKaYbQvb8ZEeRnkWYjlc1oZPH5TIkPNAnmhRETUAzw80hU3DcjlVr/ZQtK2N5DwKjhxQX0kdTq1QZCH2nK7RzNDZkzFyR606NSNH7p2XxLVygY/9h4zZte4PDZ46c+fEvXC2bNmnb2pDKl+/94HzZif+MDjos5fstvxDdmva6pOmzYMO1KNtBy4gcRityoXdGRYaCaywdz6o8NSwYZxztds6CgREfUqdeIVuIFBuynPfXMt+Xd+Im97TFn1kMGcPW8sZuSYpCu3223bs+G2CnhOAwHaq51KBs5GkcnIXpoLbKSinudQzvbArnoOqTomaszOm3VSFQoel+x74NT74tRNL6LIrqPPu3VOt3mMO/yM3xwiIiIiIiIiIupjvDhERERERERERNTHVr045Jzb55z7hnPuNefcq865X15e/hvOuUvOuReW//vJzd9dIiIiCmG/JiIiuj+wZ1MvWkvmUAfAr3rvn3PODQD4nnPua8s/+13v/b9f86M5J+b5hebMxU7OA6wXK2bMm2WVBVRtiHoykDUwl5XzHw/D5ic8EsusgR8sjIu6MjFq1lmoLom6XWuaMd2umkepshHSwJzPocqgqJN6w4xpqmW1js1uuObkaxGlcn5kLWNfqytqXuhAIBWprN4771f/Elomk6o6NCHyTrMgiYjoDjasX3vv0VqRE5fP2wyBOJaHELVazYyJItnTMyqL4Hpb9nMAeC6WffRLbtqMKaWyhx+J5HaPBpIIGpCZAdHhB8yY4k+/X9TjJXlccOpzf2LW2TktM33eHw2aMfm5WVFXm3NmTGFEHmPEbfnaJUv2tVqYWRD10MiwGTM6IPenHsnjljhjDwXrNflYjZZ9Pbsp+zUR0T3YuHNsAG7FuVn4r7Nc6iM7Sp/FtjvyPDGX2hQfnRdcCFxeKGdlzx7Ky36cK9hjjCSR57WhPFudfbgWOkOx27H5eZ2OfKzU23PhRC9T+9INHIe0VW5SHNhuFrL3O7d6r9VjQuvI6y633+aqF4e891cAXFn+95Jz7nUAe1bdSyIiItoy7NdERET3B/Zs6kV3lTnknDsI4N0Anl5e9Gnn3EvOuc8550Y2eN+IiIhoHdiviYiI7g/s2dQr1nxxyDlXAfBnAH7Fe78I4PcBHAHwGG5c9fzt26z3KefccefccR/4KhoRERFtnI3o162WncJEREREG2sjenYnMDWKaD3WdHHIOZfFjV/aP/be/zkAeO+vee+73vsUwB8CeF9oXe/9E977x733jzuVPUBEREQbZ6P6dShjiIiIiDbORvVsnQFItF6r/ia5G4lGnwXwuvf+d1Ys37U8VxIAfhbAK6tuC8CKPGrx77cUVCB1Jps1Y64NFkR9LpKfcHYbMqARAJJEjhmy+U+IVDhTrK6dlRbttbS8uuCVDQQ86SVeB1QFsrQ6S/JbVo1AKLReYqOwgZoOu1Z1HAgAa6kveJUuXjZj9qvnXSjI98R7+zrEqVwnCjzxbpdXvomI1mMj+3WaAknzVjPwgfDhwQH5Tfdc1gZHtxPZUHQg9dW2/Zs/0ZaByQ8/csyM6QzK8ObjT78h6nrgphOlRB5PvPhX3zVjLtSuiXpYBWDu3GsDn99xaFLUi4GQ7evfPyHqXKjXdWUfHVA/nr42C+3c1UVRd67aoOvdE2OiHsrKINC56XmzzsyiDBfvOnu4GLFdExGt20b2bECeb4YCiTPqZkKhG0MlGfmHPfGyB1Y7tr+lSV0+TvBc+M6hylFwf/WydZxjB+gQ63QNodZpYIg+D3dqf6PAhQ79WKEbeVQq8mZcGbWdUAi3fn1D7/9aw7vXcpnxgwD+KYCXnXMvLC/7NQCfcM49hhuXNs4C+KU1PSIRERFtBvZrIiKi+wN7NvWctdyt7FsI3+/sKxu/O0RERLQe7NdERET3B/Zs6kV3dbcyIiIiIiIiIiJ6e9nS9CoXOeRyt+b8x7Gdi5fJyl0qZO0uVrIys6CWyFl/XdicIhfL62BLgXmWekKhnpsXnqu3+hw/TW8l9TZPyEFlL0WB5+Tkc/Cp3U5XpddnVFZQmtrtFlQOUSjkbGpqRtT79+8TdakgMw0AIIkSUbeTwN1wmDlERLT9vBcZcO122wwpFuXf+QMHDpoxMzOyV1RVHs/11KblXajJ/ILS/IwZU1PLznqZFbQQuAHGuGuIunvJ9rbqy/KxKxk55kBJ5gIBwL6KzCFanLa5h9dnZa7PjsqQGXP5xBVRF9TxRMfb45a2Og6YrdrHrjaron5ot+zXmcChYEtlQdW97c25rT2EJCKi23FOZAiFzkcjnYljMn2AWOXb6HO14JmwPrdcbV8ROqcOhfqsLSPnXq3l3D20f/o5uDU8pYw6ptDn8gDQaMjjIp1BFDov76p8xNArJ/b3Dk+Z3xwiIiIiIiIiIupjvDhERERERERERNTHeHGIiIiIiIiIiKiPbW3mECDmQ2azNu9mZSbRjTE5M2ZsbEzU1eqSqJO2zTAol8vycQKPHakJepG6duYCczMjlV0UBeYO6nl9em5jKCvIbCKw3Sgjl6WB7dRqNVEnicyN8IFchrKa26ifI2DzJ/TjVMpyGwDQcTKzYDjwtJuB94WIiLaWh0dnRWZdq2Uz4nTPCc2DHx0ZEXVJZdm0yzIHCADONGRGTq5p8446Ki+vOzYp69hm5DwwJLOB/o//7Z+bMYNDA6I+/93vyfq1WbOOd/J1uHZlyoxZmJPrjTh7bFNOZD++NC/zgxqBwwudK9AJJA2kXdWvVe7TeFk+ZwAoLsn3YL5ZM2M6oeMdIiLacg7y/DJ07mbOWQPngPm8zJ1tt2VebOhcU/f+0GPrM2hnTo7NKuZ82awTooesM7ZIn/OHcoc76nimm8rcHwR6ZNZkKdvnpF/jjsoPDl0/8Sq/2AUyCt2K53CnV5KdnYiIiIiIiIioj/HiEBERERERERFRH+PFISIiIiIiIiKiPsaLQ0REREREREREfWxrA6ldhNyKoKtczgYy6lCrTMaGZZVKJVEfPXpM1ItLc2YdHeakQ64AIKOypuLM6gFbev/WEgAWek6aDr4KBWHp5xAKCSsWi6LudGVYVsevHu4V2m5GvTb6cXRYNgBkU/kcHsgVzZirqQ0RJSKireW9DKRuq94BAN2u/Hut+ywAJOrmBV0V4NgKxCLWCrLHx1nbM9up7EE6qDJB3awzNjYo66P7zBhcuia3szAv6nKgt6WJvAnGwuKCGdNoyODtpflFM8anMgg0Vf2507G9uOXlYzedHeNUUGW9LtfxORtIHWflvmSaiRnTgf2dICKi7eDE+WXoXFOfj4bOhfW5+eDgkKh1QDUQPke1e6dqHTYd2Jc1jVFbDt08yvC6DJxjY/VAan2dIFW91q8hQDu03dWuG6zltSrlbGh1q31ru1FgGzd/dtufEBERERERERHR2x4vDhERERERERER9bFVLw455wrOuWeccy865151zv2r5eWHnHNPO+dOOuf+s3POzhEjIiKiLcOeTURE1PvYr6kXrSVzqAXgw977qnMuC+Bbzrn/D8D/DuB3vfdfcM79AYBfBPD7d9qQcw757K05cNnYzofTWTZryfAZGRkW9eiYnB8JAK1WS9RJEpg/35LLfFfOHewGMhf0dMJMZOd46nmAoeekhXJ+ND1PMTh3NCtf46yqMzmZKwAAsXpfQvNW46x8n/Qc1W5q51COqvyEh+v29YzdlsZgERG93WxIz/apR3NF32wH8oTaHZknFOqrbZU51OnIv/uhtqr7XwLbD7tdmZuTy8i+5Ts2cyhy8ljBBzL3WvNyvcaifJzRgtwGAMxcvCzqar1qxiSQr99M02YONVLZR1Mve283EBHQVtsN5QDlnNxOvaZyior2fdOfHcaBw8XUh9YjIqI12sBzbHl+GTrXdG71zCG9LJ+X54mFgj1v1OfHoXPYVI1ZS7buavsGBDKH1pLz49T5c+BYwOQQBTarX+NI9U0XyCiM9HsQyEgy21V16KWK1WtTDHz/x0e3VrzT67TqVQp/w1tHOtnl/zyADwP40+Xlnwfw8dW2RURERJuHPZuIiKj3sV9TL1pT5pBzLuOcewHAdQBfA3AKwLz3/q2PrC4C2LM5u0hERERrxZ5NRETU+9ivqdes6eKQ977rvX8MwF4A7wPw4FofwDn3Kefccefc8a76CjoRERFtrPX27JX9ut3hlCEiIqLNtFHn2HoKN9F63dXdyrz38wC+AeADAIaduxkQsxfApdus84T3/nHv/eOZQMYQERERbby77dkr+3U2Zv4lERHRVrjXc2ydKUu0Xqum/zrnJgC0vffzzrkigI8A+C3c+AX+OQBfAPBJAF9abVtR5FBcEYCcie3DF1TwVRwYo5dFKgQ6l7cBygMDlTuuAwBOhyiruhMI5NTLQmFZOmRLB3WFgrv0OqFgMR0UHQqO1vT+hV7fVD3vbjfwvL3c5456Dl1nn9NEqSTqHQW7v0mXf9yIiNZro3q2h0d3RX9LkpYZ01KfVCYtO8aESydynVAgdfDmD4rud6nqOaGeOTU1I+rpqSkzJteUgdS1pZqor16W2wCAuWm5bLbVMGOakbrhRSBkuwU5JoV8jj5ww4aMCrcsBg7rdlRkiPZwVvbirg7eBKDyOpFxgWOm1fNDiYjoNjbyHBtwoi+Gzxt1IPXqN33S5416G4C92VHoXNjQgdSBGxmZ8+PQZtVqJug60N/MolDY9BrCuzU9JhQ2bfYv9LzVDtqwbrtOXn0BpxC4WOi6t9aLAvv2lrXcGmoXgM875zK48U2jL3rv/9I59xqALzjn/i2A5wF8dg3bIiIios3Dnk1ERNT72K+p56x6cch7/xKAdweWn8aNuZFERETUA9iziYiIeh/7NfWiu8ocIiIiIiIiIiKitxdn57Ft4oM5NwXgHIBxANNb9sD3jvu7ue60vwe89xNbuTNERP2O/XrLvJ32l/2aiGgbsGdvmbfL/t62X2/pxaGbD+rcce/941v+wOvE/d1c99v+EhH1i/vt7zP3d3Pdb/tLRNRP7re/0dzfzbWe/eW0MiIiIiIiIiKiPsaLQ0REREREREREfWy7Lg49sU2Pu17c3811v+0vEVG/uN/+PnN/N9f9tr9ERP3kfvsbzf3dXHe9v9uSOURERERERERERL2B08qIiIiIiIiIiPoYLw4REREREREREfWxLb845Jz7qHPu+865k865z2z146/GOfc559x159wrK5aNOue+5pw7sfy/I9u5j29xzu1zzn3DOfeac+5V59wvLy/v1f0tOOeecc69uLy//2p5+SHn3NP0w7BNAAAgAElEQVTLvxP/2TmX2+59JSLqd+zXG4s9m4iINkOv92vg/urZ/dyvt/TikHMuA+A/AvgJAA8D+IRz7uGt3Ic1eBLAR9WyzwD4uvf+GICvL9e9oAPgV733DwP4QQD/6/Lr2av72wLwYe/9uwA8BuCjzrkfBPBbAH7Xe38UwByAX9zGfSQi6nvs15uCPZuIiDbUfdKvgfurZ/dtv97qbw69D8BJ7/1p730C4AsAPrbF+3BH3vunAMyqxR8D8Pnlf38ewMe3dKduw3t/xXv/3PK/lwC8DmAPend/vfe+ulxml//zAD4M4E+Xl/fM/hIR9TH26w3Gnk1ERJug5/s1cH/17H7u11t9cWgPgAsr6ovLy3rdpPf+yvK/rwKY3M6dCXHOHQTwbgBPo4f31zmXcc69AOA6gK8BOAVg3nvfWR5yv/xOEBG9nbFfbyL2bCIi2iD3a78Gerj/vaXf+jUDqe+S997jxpW4nuGcqwD4MwC/4r1fXPmzXttf733Xe/8YgL24caX7wW3eJSIiehvqtf73FvZsIiIiqdf6H9Cf/XqrLw5dArBvRb13eVmvu+ac2wUAy/97fZv35ybnXBY3fmn/2Hv/58uLe3Z/3+K9nwfwDQAfADDsnIuXf3S//E4QEb2dsV9vAvZsIiLaYPdrvwZ6uP/1a7/e6otDzwI4tpycnQPwTwB8eYv3YT2+DOCTy//+JIAvbeO+3OSccwA+C+B17/3vrPhRr+7vhHNuePnfRQAfwY05nN8A8HPLw3pmf4mI+hj79QZjzyYiok1wv/ZroHf7X9/2a3fjG1Fbxzn3kwD+A4AMgM957//dlu7AKpxzfwLgQwDGAVwD8OsA/guALwLYD+AcgH/svdeBWlvOOffDAP4WwMsA0uXFv4YbcyJ7cX9/ADfCsDK4cWHyi977f+2cO4wb4WmjAJ4H8PPe+9b27SkREbFfbyz2bCIi2gy93q+B+6tn93O/3vKLQ0RERERERERE1DsYSE1ERERERERE1Md4cYiIiIiIiIiIqI/x4hARERERERERUR/jxSEiIiIiIiIioj7Gi0NERERERERERH2MF4eIiIiIiIiIiPoYLw4REREREREREfUxXhwiIiIiIiIiIupjvDhERERERERERNTHeHGIiIiIiIiIiKiP3dPFIefcR51z33fOnXTOfWajdoqIiIg2Fns2ERFR72O/pu3ivPfrW9G5DIA3AXwEwEUAzwL4hPf+tY3bPSIiIrpX7NlERES9j/2atlN8D+u+D8BJ7/1pAHDOfQHAxwDc9hd3aGjY75jcdbNuNTt2h/J5UWdi++WmbjcVdZRxoi7mMna7ZjPOjNkYoYttd36s0AW69VyzC66yyoY66rUEgFStk8/aXxO36su3vtdXr/XCiy9Me+8n1rUxIiJ6y131bN2vQ60kX8iJ2q3eGBCpMd4H1jGPZcfoh9L757tds07aUcccgf1d7QOzKBPohxl5gLGW12EtLbLTlfuyVG2YMc1mS9SNxoIZk9SX7npf9HNwgUHtTiJq7z37NRHRvbvrc+zR0XG/Z8+Bm3Wn1TJjkmZT1D7YW+WyTEaeU3cTuQ0AaDVqcp04a8Zk8yW5Ly3Zz2r1qt3fdlvWnbYZk3p5HhtHcn9D/Vj3eX1cEloWZ+y1Bed075c/76b2eCJN5bFJaP8y+jlE8nHiWB57AUBpYETUlaGKGbNysxcunMPszHTwSOReLg7tAXBhRX0RwPvvtMKOyV34D7/3Rzfr0yemzZiJA4dFPTBWNGMWavIXqFSWL9K7DgyZdUYr6oX2oRl1+qB19Ss0doxdJ1IHjvriS7ttD2L1QWHg98s8lA88dtccIMvnODVnDxpbiTyAPrp33IxxkdxOpLar/w8TeOjgsbH+P8no2Mi5wDAiIro7d9Wzdb9OWra/HHt4v6ijwMFTrPpSqSA/AEqSwAdALXloovsLAGTzcky3Iw8Qm4HeVp+dErXL2APYTiIveKRq9n1pZMysUxiQB71x4AMqqIM7l7PPKVWNfnpe9uL//q0XzTrfP3la1K+88BUz5vRL35SPrRMFnH1vc1l5XJUJ9PSrUxdEnbRb7NdERPfurs+x9+w5gC/9xXdu1tdP2T/HF958Q9Qdb3tVJit79NDwoKirF+U2AODki8/IdcZ2mjE7D79H1OfOvCTq7z33LbPOmatXRX1x5poZ02jLi0wj5QFR5wMf6OgvRuQDX0Sp5GQPHB0cMWMKakwUyceqtewHOlV1DSMbOG6qVORrni/ICz2jY/vMOo//+D8S9Qc++gG73aFbj/XRH7/9r9OmB1I75z7lnDvunDu+sDC/2Q9HRERE68B+TUREdH9Y2bNn1YcfROt1L98cugRg5aWrvcvLBO/9EwCeAICjxx7yKz99PP3t42aj9RdOiXrskL06NvHgQVHvGJXfYu407detauorWMW8/cQwrz7tyxVW/9530pJXHwPfZEe7Iz+V66pPUjuR/dSukcjtJoFvF+kP8kp5e62vkJfPIZuVz7HatVcsc6l87KGRYTNGf2NKf90uCn1zSElTO6UtingDPSKiTbBqz17Zr/fvP+ZXfrs31K+vP7JD1B/8+E+ZMeUdo6LOqW8BxS7w7Z21zEpWvaIxXxf19KmTZpXqjPwUcmTXLjMmX5GfOkalsqjjgj2+qM/Lbyk1l+zUrnxFfvJXHLOfQrqsfC1y6hPPPbvt8dC3n/q6fOzAJ5WVEfk8l2YuizqK7HFARx3M+MC3i9aXWElERKu463PsRx99r1/ZF3XPAYDysOw7jZaNd9FnZpVJuc6eoz9i1tl55AFRu+ygGXPu9e/LBbHsrbm83V/dd7yz58KxOhZottV0utQ+R9POIns5JJtRM5cCfTJbkM+zk8jjkNFRe4xRqshvJzcadjqd7uP1lpzK123b53T6hadFfeDBI2bM0Uf3rKhuf6B1L2fizwI45pw75JzLAfgnAL58D9sjIiKizcGeTURE1PvYr2nbrPubQ977jnPu0wC+CiAD4HPe+1c3bM+IiIhoQ7BnExER9T72a9pO9zKtDN77rwCw6YdERETUU9iziYiIeh/7NW0XBrwQEREREREREfWxe/rm0N3KF3Li1rc6zBIAvvv//CdRZ5+24Y+lHXtFPX7kYVHnVKAkAEzuPSbqwUn72JURGSxVLMvH1regB4BMriDr2O6v9zLeq1xRL7u31+hmZmSoVW2pbsZks3I7xZIN9iwW5bKRUVmXizYATN/dNw7c4i9Wt7LXr0y7Y8OmW20V3p3a17OUY8QlEdF2i/N5TBw4fLPWN4sAbL9eOG1DoD/xmV8RdWn/HlHXq4GwyFj2l05igxObVX3rehkC3Q4EM2dVv84VymbM0KS8wUV5XAZqB+4NgctzMlBS3y4YsEGgI91DZoyLVQBmRt5SOOPtg1+/9Jqop6/Y92By94Oibi7NibrTlQGZAExTT01MaWAQERFtDwe43K1eGbrpge47uao9t0xU74yy8hxwbI8NWR7dLc/L5+ZaZkzm/EVRL1y+IupOIBy73ZE9b2JwzIwZLJTkYy/MiLoQuAFVISt7ay5XMmNGxuTzzMR2O5WKPF6II/kc4sB2ddj03sEhM6a+NCvqmevyJhLo2teqtiBfz4Vr182Y5IHdN/8duCfUTfzmEBERERERERFRH+PFISIiIiIiIiKiPsaLQ0REREREREREfWxLM4ecc4gymZv1Bz/+U2aMziw4/tWvmjFt1xR10l0UdWVo3KzTnJJzHStje82Y0shuUcelYVHrzAAAOPjAPlFnA/k8GbUsSjrq53Ye40BevjXJgs0aaM3I592YapsxcV5mKrRr8jlM7rfPqZSX+Q6Nps0VSDty2dSsnF96bdbOh6yr3IikY/f3wSMFs4yIiLZWJo4wMHYrA2fs0D4zRmcChvp1q1oT9T/89L8Q9fjhB8w6SUv2u07d9r/2kux/rUWZM1Cq2Dy9a6cuidplbL/OFmXuT1JfktudkBkDAJAvyfyCjs+YMQ2VpxDKemjVZBZQ18n9m5uWzxkAFhdlrsDS9EUzpliWfb4wII+RqrPydQEAn1G5gj4QUBDIYSQiou2RrshydVl7bqlz7XTPAYD561dFffWU7OH1eVkDwJFHjop6YNhm7ex65BFRf/eLnxX1uYs217A8Ks/L9++w5+7dlswbRCT7bz6vsvwA7N55QNTDOw6aMZmS7JMLczbDZ3b6gqh3jck841bXZi9FKth3Yqd97J2P/6ioL56R10ZOvvpts46+/uC9zWrsdlf27Nv3b35ziIiIiIiIiIioj/HiEBERERERERFRH+PFISIiIiIiIiKiPsaLQ0REREREREREfWxLA6lvPOCtAKTyjlHz80985ldErcMsAeC17z0jF5RlYGR1qmHWyc5NifpA4LrYjt17RD2+SwZS58s21Kq5NC/3t2kDwNKmCqRKZKB2I7HBzI1EBnC2ExsG2WnL9bqB4Ks4lq9fzsnt5FL7WlWz8rVJEvtaLdVk0NVcU9Z1uyvwLbmw0WiaMeNF+ztBRERbq9tNsVCr3qwnHjxoxpRUOKS+WQRg+3X0BzKE8h/8ggyoBoDC4JDc7pINYk4WZU/X4ci5Adm/ASDKy5BM7+whUFvdS+H8M98V9dg+eZwAAOWdMowzk82bMbqDJy3be3UQaDuVwZppy97o4ZEjMuRz4fpZM2bq4glRT+x9WNSZnL0RRLedqCX2GIRx1EREvaHbBRZXnA63qrYfX78se8zs1Wt2Q5G80UQnkn3n9JmzdpWSPD8uB24M9dr3XhB1a0KGQj+sagDY/8B7RV2fu2rGzM3IGyoMDk+KemjE3kRiaEL28fyA3d96S/a8ZjdwUwYVSH363GuiLhVsMHepNCjqS+fP2Meuy+ODpCXfy9FRe4OQ0Z37RZ2rDJoxK/LK73g/CX5ziIiIiIiIiIioj/HiEBERERERERFRH7unaWXOubMAlgB0AXS8949vxE4RERHRxmLPJiIi6n3s17RdNiJz6Ee999NrGRg5h1Lh1lz8HJwZU9ov5wH+w0/bPAKdWVBtLIg6PzBm1hkelXMOJ0YmzZgIMuentTgr6lOvv2TWmZqReUcHDz9ox1w7L2rXrou61tJz+4F6Q+YJHT58yIwpD8n5hO2G3c6Fy6+L+vTzMiNppFQx6+w68E5RN72dM7mYyPeuAzlHNW3YbIRI5UcVhm2GUylm5hAR0SZaU8+OMg6l8q2/6ztG7bz98SMyuybp2mwgkwmo+vX0qTfMKpWJHXJf0q4Zk83LnpMrlEWdH7XHAWOHZH8+8fxxM2Ze5Rtdfu0VUb9y/FtmnUff/6OiHhrZb8ZUJkdEHWXtF7evnpI9MirKdRauyewgAHhkQo5pP/JeM+a//s2fibpRl1lR5XGbX7BwUb4vPrL76wMRDEREtGHWfI7dbHXw2onrN+uMt31zblr2t1COne4zLz//16LuVGUPB4AzRx8V9bs++GEz5oF3ynPLJXX+XK7IrEEAmJ25LhfE9rxxZOcRUbe68jldnrpo1nnxzN+Kuhp4TklLvlb5QDbfYFEui1WfbLdt7lN1SZ7ft6pzZkzaqop6jzovn3z0h8w6B94l8wf3H7K5i0f3Z8yyEE4rIyIiIiIiIiLqY/d6ccgD+Cvn3Pecc5/aiB0iIiKiTcGeTURE1PvYr2lb3Ou0sh/23l9yzu0A8DXn3Bve+6dWDlj+hf4UAOzZY7+6TERERFvijj17Zb+emNy9XftIRETU7+7qHHtM3Z6daL3u6eKQ9/7S8v9ed879BYD3AXhKjXkCwBMA8OgPvMcnya0vK8Uua7ZZr8q5guOHHzBj/sEvyBwinVnQqsqsIABwqZwcf+ncGTOmVpdjdh98h6g7C3a7cSLnE77x0rfNmJOnXhV1MS+ft4tldgIAZGP12rSnzJiZucuiXqrbuY0zap8rkXzL3/uonRcaDcvtpDn7a1KryTGNebVO085jLRfk3MyhwQEzphnIYSAionu3Ws8W/fpdj/l3HbiVAdBp2j6Vq8i/4ZWhcTOmOtUQtc4EDPXrdl1GLFQCGYED4/LYIFJ5AK2qzPYDgFS1pWq7YcY895Q4hEEyK/evVbP7q2fxH3rk/WbMnqM/IuqxPbvMmPq8zBw6deKCqHX2AwAcUNl9R8ZtbsPEiMyLmr4qMyX2v/PHzTqFMXmiUZu+YMaUKjKPcGnR5jYQEdHdu9tz7OHRPf6LX3jy5s+uX3rNbHNxUWb4PHLkETNG59jpHlMcl3m3ADAxJntBujBjxnQXZYbPwYceEvX1yzZayeVklmC9abN1Z6bkczp/5U1Rnzln84KTlsw7SrttM6aQkZ29XAjkHR15TNQVlQWcydhz2tjJzN5y1m53bGynqAdH5THQgMplBIDigNxOzh6yrdm6z8Sdc2Xn3MBb/wbw9wG8cue1iIiIaKuxZxMREfU+9mvaTvfyzaFJAH/hblwBiwH8J+/9f9uQvSIiIqKNxJ5NRETU+9ivadus++KQ9/40gHdt4L4QERHRJmDPJiIi6n3s17SdGPBCRERERERERNTH7vVuZXfHA93WrYfsODvExXJh0uqaMYVBGbhYUcFMOswSAJqtlqizhbwZk05fFHV9QYZc1WtzZp2Tp06KeqFlAy4XluT+dCFTMZstG968a1QGSC4t2Bdrdu6qqFsqdBsAdu06LOq9k0dF3QiEgk8tzou6Mm5fq2xZJl2l8HJA1wZstWrytRnaZdOyqlHgl4KIiLZUHAGjlVuBjLXAjRMm9x4TdXPqohmTnZM3UxhWvU3fLAKw/bo4YI8D2g0Z3pzMy7517oS8UQUAtFSvHQ7c3aU4K4OX60uyb3kng68B4PlXXhB1t2v72M4jMkB7dPdeM+bII7I/nz5zVtSdqg181uGgxZLtve8+9qiov/m8vHHG7BV5HAMAuUJF1EliA77HVHApA6mJiLZHktRx9sJzN+vpwN/1JXWeu3D9rBnTfuS9otY3OQj1mJ0HZbD17qMPmzH1JdmzR9VND86dkkHSAPD6y98U9dKSvTnT0qIMv56euyLqZs32pYWG7OvmJlAAmuq8tpN6M2b6yilR+xEZJL1j8pBZZ3zHflEPDo6ZMYWiDPjOD8kx2QEbCt5St8Z48dySGbNW/OYQEREREREREVEf48UhIiIiIiIiIqI+xotDRERERERERER9bGszh+AQ4c6ZMp1E/rxTD2QNLC2KOkrlmMrIpFlHZxaUh+2YHXtkPs/Zs3Iu4XOvHTfrVOty3uLo0LgZg8qAKC+pXIZCvmxWiTPyul291bSPrfKNKgU7D3SsLLedL8i8hFrX5h21m1VRJ9N2nqVzcm5j7OV8zfaSzV4qJYmoH374cTNmaLfNcyAioq3m4PytPlTM2zn5g5My768yZnN0DqjPoCZUf7507oxZR2cChvr17Pmzop6ZkhmBL77yHDSXkc9hcqfNHCrEsl+P7Dgg6ihrM/gunp8V9dDYTjPGZWVGwNxcy4wZGJY5A0ff+ZCozxyV2UEAMDEm19HZDwAweex9op5XmUh/9+zfmHXyBbnddsceg3S7Ni+KiIi2XreTYPH6+Zv15O4HzZhiWebETV08Ycb817/5M1FPjMicQJ1hB9ge01xYNGNmpq6JOrsox1w9+R2zTpzI3rpvbMSMaY/ITKSyOn4YWrA5xCcunxb11NKsGZPLye2kgfNll5HHPLmcPA9vNeT5NAB0E5V3FDh3L43IY6tOUR4/XJyxOUpVdS3h2RdfNWPWit8cIiIiIiIiIiLqY7w4RERERERERETUx3hxiIiIiIiIiIioj/HiEBERERERERFRH9vSQGrngGx+xUNG9tpUsyoDDnX4NAAki1OizuZzoh4Yf8Cs027URK3DLAEgzstQqKk5+ThX522o1d6d+0W9b3K/GXP6igy+itXzPrBrt1nHq5zHJBAGmYvl804SO+batXOibnVkMHdcsgHa7a7aTrVkxsyp98W12qKecDZk++CRfaIeHrNj2p7XK4mIesOt4OJ8LmN+WhmRIYmlEdvLduyWoc8RZA+q1W2ocTotb9qgbxYB2H5dnZOBkhPDMtARAOoN2bcWL9sw7N3veEzUpb2yp1991YZS7t7zU6Leefg9Zsy5178v6sz5i2bMrkdkmHRZ3eDiXR/8sFknXZiR+3L0YTNGh4P+xId+RtQtb8PGL189K+qZ66fNmGxsfyeIiGjrdTttLM1cvlk3l+bMmMKA7CkTe22/aNRlyPL0VRla/c3nv23W0Tc50D0GAN555Iio2y15U4bDh+QNGAAgbctzy2l1TgsA+UJF1CMleW4Zd+U2ACBVN6NoJPYmSouNuqizgfsl1Zry2gLUTS/mFmV/BoDIyfPc0oA9Dy9UhkW90JTv5bMv2xtkDYzLY57r8za0eq14Jk5ERERERERE1Md4cYiIiIiIiIiIqI+tenHIOfc559x159wrK5aNOue+5pw7sfy/I5u7m0RERLQa9mwiIqLex35NvWgtmUNPAvg9AH+0YtlnAHzde/+bzrnPLNf/crUNeQ90O7fyBRrzdTOmOSfnyLUC8/XgvShzBTm/MMrZiYHJ/LyoZ6aumzE6s2B+Uc7T7zj7ch068qhcEJiDn0zJOYiDI3J+YadrMxeycV7UlWLFjImdnOMJb7MQ4OT+1OpV+ThtOxezrDIh5pvXzJir12VeQj6R+7Lz8HvNOjv/npzbWkuLZkzFM8OAiOgePIkN69m3em2u4MzPi2WZexeXhs2Y8V1yWWtR9tndB99h1qkvyP589uwpM0ZnAup+3WzKPAMAOH/+Vbm/GdvTj6mchlJBZu55dfwBADuH5LH7uQt2fxcuX5H7e8mOyX1HZjIceu8Pi/qBd77TrNNVz7u+VDNjZqZkD9fZD8ce+ddmnb/46l+I+it/+QdmjD4EISKiu/IkNqhfOwBRdOscqtNNzJjq7CVRZwLny+VxmQ+7/50/LurZKyfNOn/37N+IOpRjp/tMIZbn5dmqzchZVMcCS0v2mkBL5QWVy0Oids6eG+8YGhX1I4ffZcY8f/JluX+BnOSFeXkcMlO6IOoM7Huw1FHHKhO7zJj2yJio5xvyOsGJ158z6yQteWyVKQ+aMWu16jeHvPdPAZhViz8G4PPL//48gI+vew+IiIhoQ7BnExER9T72a+pF680cmvTev/Ux2FUAkxu0P0RERLSx2LOJiIh6H/s1bat7DqT2N75jbb9nvcw59ynn3HHn3PHZWXsreCIiItoad+rZK/v1zDT7NRER0Xa5m3Ps1NuIEqL1WEvmUMg159wu7/0V59wuADbAZ5n3/gkATwDAIw8/5ptzSzd/Nn3Kzltst+TcwVLFZu3kBmSGQX5Uzs1rVW2W0bkTb4j6xVfsfL2J4R2i1pkFcWT//9mpyXyCN86fMGOqicz1qRTkc0pS+3/otCmzgSqlATOmlFdZS7DzKjupzA9qNOX8x8jLnwNAfUHOoWw2bS5R3GmKemR4j9zfnTJXCQDaam7rGy/bk4+jD42ZZUREdE/W1LNX9ut3v/vdtz0gfUuq8nfKwzY3M1+W2XKnXn9J1J0F/Y16oK766nOvHTdjrs7L/qEzAUP9uq36XyG2vffNU2+KupHI44BCXuYsAcDEtcuizuXtcUunJfvzuYs2c+jhiQOiXppZEvXMlDwuAIDRMfmaL567asYgI/MfIpVpOFwM5ChV5OuZi+3hYpqu+itCRER3Z13n2Nls3keZFd/5CPx59hkZFNdt20ychYvyfLkwJs/vcgXb3/Iqm+/y1bNmjM6x++cfl7Plzj/9VbNOu6XP523Qne5D2Zzs0flAz2605Llv19m826I6Z41Te46dj5waI8+NS0X5ugBAKS+3m3f2PWirc+zX1HHTwtx5s069Ko9DEDi/X6v1fnPoywA+ufzvTwL40rr3gIiIiDYTezYREVHvY7+mbbWWW9n/CYC/A/AO59xF59wvAvhNAB9xzp0A8OPLNREREW0j9mwiIqLex35NvWjVaWXe+0/c5kc/tsH7QkRERPeAPZuIiKj3sV9TL7rnQGoiIiIiIiIiIrp/rTeQel3STgf12Vthx9UZG5yYVQFQ105dMmOivAx4Gjv0oHoc+9gtFQbpVEAjANQbi6I+f/5VUeswSwC4eO2sqHXIFQA0Vbh0xssAq3xRhkMCQKsmgyiHSsNmTF4t852aGZPryoDvDGQAZycQht1oyDDQUmR/TQ4eeUju39g+Ue99SL4nANDqyOc9++ZpM2Z8omCWERHR1vMrAqeTlu0VGdWvDz6wz4xpLs2LekqFLMeJDF4EgJPqZhXVesOM2btzv6gPHXlU1PpmEYDt17NzM2ZMI5EBmHNN+di5tr1BQzWRxzLeBcKwO/LYoDy624zZ/8B75ZjKkKivX7Y3cTinArSvnvyOGXP4kOzX2eqCqENBoK0p+b4NBW6KgThwsEVERFvOAci4W9/5SGF7tjd3NAuMieT3RmrTF0SdJPamTzpAeea6Pb/7yl/+gaj1TQ90zwGAUnlCjgncIGl4Ypeoc3nZq5ZmbJ9/6czrop6v2+dUiWWQ9eiAveFGpF5Pr24CVcjJG3IAQFFtJz84asZcmb4m6ueOf1nUC/P22oi+P0S7bY+b1orfHCIiIiIiIiIi6mO8OERERERERERE1Md4cYiIiIiIiIiIqI9taeYQnBNZPyO7dpkhuUJZrpKx16+8k7t94vnjoq4G5tkNT+wR9eTOPWbM4uUzoo4z8nEKsZ2bqTMLfGTzg7ptOZfRq3mMGW9zdvIDcg5iuTRmxmSKcl5lo2bzjqqLMqMgX5DPKZcxq5jMpgh2u1nXkgtUtlExZ3+1Hnj3YVGfevmsGaPnaxIR0Xbwy//d0A38ac6oXpaNbb9uNWW+38HDMo/ujZe+bdZZaMl+Mjo0bsbsm5SZQ4hlM3vj/Amzjs4EDPXr2dqUqCtDk6JOGjbb7+KMzAfwzr5YE4OyhxRhRlYAACAASURBVO/fsdeMqc/J7KJOIvusy8njIwB4/eVvijpOZs2YVOUkLS5cF3W7ZfMWdNbDsb2HzZjZrnys06dtzgQREW2+TreNqdnLK5bY7Dt4uSwwAjqWqFRROb8TNnun25UrZWN7culk7Cz+3z+VGUShXDvdd46pvFsAqAzuEPX0rOyjF6u2J16YviLqgbJ97FJZ9ts4Z48XipF6Ul72/oEBmye0c9/DonblSTPmlVe+Luqpa7K3RpG9HtE2B2mhd3dt+M0hIiIiIiIiIqI+xotDRERERERERER9jBeHiIiIiIiIiIj6GC8OERERERERERH1sS0NpPbeo5MkN+t8xQZADU3KEMRssWjGtFVg8vzSoqife+ops05x9oKoC7F97N3veEzUx5bmRP3mqTfNOo1EBjnqMEsAqJSGRN1Vic8ub0Ou8uWKqBedDYxsV5dEfe7kq2ZMRgVFjwzIYLHBinwcAMhn5f40AgGcc7OXRF0ckO9bVwVgAkApLwPKDr7DBnLmc7xeSUS0/RyiFTeEaHdsuKFXyZWZQCB12pShylPXzov65CnbtxaW5I0UEDhWOH1FBjQmUzL4uprYHtRsVkWtbxYB2H6dy8vHnltQ+wagoW6CEUf2dRgsyN7bbS2YMXMzsq+OxPL4p95MoC0tyWOOfWM2LHT62jm1zowaoUI1AbSa8vULBYFeql4U9bN4xowhIqLN571Hu91afeBdWlpcuGO9Xvv365tKdMwYfdMD3XMAYDCWfX2hJdcpD8kbZwDAe97zHlEvLS2ZMe2W7IFV2P5bycvA6WxZ9t+Ws9cw5pvyWOqVl79rxhx//q9ErY+1ujaPOtDF7RK/xpBqnokTEREREREREfUxXhwiIiIiIiIiIupjq14ccs59zjl33Tn3yoplv+Gcu+Sce2H5v5/c3N0kIiKi1bBnExER9T72a+pFa8kcehLA7wH4I7X8d733//5uHzBdcT0qKpXNz8vjcv5eUrfzAM8/I+fnXX7tFVEns3K+IQDUl1T2zo4DZkxpr5z/WFIZAY3EzuWca8rtVoYmzRidWfDyieNyu3HXrPPoHpl/VKvb3J/W0ryoC3ZaJXKQ+UHeyzmIV6ZsfkI+JzeUi+2vSTuV25mfuybqhWmZnQAAS7NyXuiugzYboZMEJlISEdFaPYkN6tmpvzU/vRuYq16uyN4QJTYzAElTlE7l/BTzMivoxmPJ7VyasjkDOtdncGRc1JWCzdPLqP7nY9s0dSag7teVnN3fkbLs8c1A7sPcgsr5iTJmzOCwOn5w8jWfmbpu1llalNttjwyZMXn1WrQSedySpva9HZ7YJerK4A67vyrrgYiI7sqT2MBz7PvJ+fPnVx1z+rTMFuy1XLuTOLXdu7ApVv3mkPf+KQD2agsRERH1FPZsIiKi3sd+Tb3oXjKHPu2ce2n5K3H2KyBERETUK9iziYiIeh/7NW2b9V4c+n0ARwA8BuAKgN++3UDn3Kecc8edc8fnF+ZuN4yIiIg2x5p69sp+PT1jpxwTERHRplrXOfZW7Ry9/a0lc8jw3t8MmHHO/SGAv7zD2CcAPAEA73zoMV8aGbv14IGQnLaK3ylNTJgxY/v2iPqV498Sdatmv6HnXUHUUTZvxlx9VWYNeC/n4Rfydn9z7baok4bNBppbkAfZOrOgPqeyCAC88dILos5H9jreSF4+p8nhMTPGd+X+panM9EmdzGAAgGpN5ggkGZuNUKnI5zA3d0XUp16RuVAAMLJzn6hHxz5gtztkH4uIiNZvrT17Zb9+7LHHfHtFQ+5ENpcGXvalTGzzeBqJ7EG1ViJqF8j9abZkLy7kbT7hgV27Rd3pyt6WpDa/Ll+UfT/jC2aMy8sxOhMw1K+jjspaSm32UkFlK+XzRTNmaEQe77S6cjvnr7xp1plWvbdcsMc2IyrfsVyWuUTZXODYRmUlTs9eNWMWWpwNQUS0kdZ7ju2cCzRporu3rm8OOedWJhX+LIBXbjeWiIiItg97NhERUe9jv6bttuo3h5xzfwLgQwDGnXMXAfw6gA855x4D4AGcBfBLm7iPREREtAbs2URERL2P/Zp60aoXh7z3nwgs/uwm7AsRERHdA/ZsIiKi3sd+Tb3oXu5WRkRERERERERE97l1BVKvl8tEKAyUbtb1+SUz5vKcDEPOl2y4YnnnUVE/+v4fFXUo0vj5V2TA88XzNkhx956fEvXOIXn3wIlrl8061USGNF6cuWbGNNoNUY+UZdCjCbMEMHddhkzmY3sdr61CJEcH7d0OC2qMi+RbPjq6C1qpIgNDG42qGdNsyedUbzVF3W3b53T6hadFfeDBI2bM0Uf3mGVERLS1vAc63Vv5lo3EBjzPzNRFPZC3hxSNRAU6N2RAdTYQYr1rVAYzxxnb/7zanWwsjxXSpu1brZo85sgPjJox+XJF1I/ueUzU+mYRgO3XoVjQgroJxu6dB8yYoQnZ/14/dULUZ869ZNZp1hbkNhbsXeZidWMK52R/zgdutrE0I4O3L1btMVN5yK5HRERE9y9+c4iIiIiIiIiIqI/x4hARERERERERUR/jxSEiIiIiIiIioj62tZlDziHO3UoEai4tmDEX3nxD1B1vE4Qyau7+0Mh+UR965P1mnW7XyXXGdpoxOw+/R9TnLpwSdS4vswgAwKtwAe+6ZkwcyWtwzXZLDkhtPo/JLIjsW5XNFNUY+1plC4OiHh6TGUNxrgRN5wntHRwyY+pLMn9g5rrKY+ra51RbkLkMC9eumzHJA7vNMqL/n707D7LrPO87/zx37X1voBsbsXEDKYsUKVmSJVuSrRlbsUd2ylGimXiUKlcpNTWekiuumag8lYqTmUw5iS1lqjxxSoo0kmsc2a7YjpRYtkUrkiVqoQmSIAEQJLHvQO97993OO3+gSfTzPgfoi0Z34zbu91OlIp7T73vuubdb/Zz79j2/A2DzJSv6ULnie9v8rM0cKk/7MZUoq2j//n3RgFE3Z3ba9us4005EpFy12zpabX/uaLPZfiIi3W09pm5v63djZtQ+p/mFeVMXM/5vai4TMKVfF6Je27Ntr99P54CpR8e/a+pyyec0Ti/afn3yyhk3JhmyWUbbum3W0mLJf99eOXvC1BfHrrox73jHO9w2AACwdfHJIQAAAAAAgCbG4hAAAAAAAEATY3EIAAAAAACgibE4BAAAAAAA0MQ2NZBaRERWhDkWO3zAc3tPr6kXSz7YOInqju12zs6D73dzhg48ZGrNd7kx50+8burpKzaAsZpyLJWqDXIc7PIBl10tNohycnrc1C3FvJvTEoVux2GWIiK9Ubh0Nuf309ExaMdEodqlWhSOLSKZrN3P4NBeN2bo6Q+a+tLZU6Y+dfx7bk4+Cu0MQd2YWi1O4gYA3BMrfh1ryp+S8nl7ClEan3FjqpWKqdu7be8dn4xuZiAiE5PXTD0X3SRBRKSQK5g6p7aftBXb3ZxiFEidbfWh1ZU5G/pcmp0ydW+xxc8p2GNxN4uQlH7dNuDGLJTs2c3cnL1pR1Kzr6WISD7q+6PRzSJERBbL9vV7fP/bTV1TfzOLqQUbzN3Z7l+r2VkfkA0AALYuPjkEAAAAAADQxFgcAgAAAAAAaGKrLg6p6m5V/Zaqvqqqx1X1U8vb+1T1GVU9ufzf3tX2BQAANgb9GgCArYGejUZUT+ZQVUR+LYTwoqp2isgLqvqMiPwDEflmCOE3VfXTIvJpEfnHt92TimjhZi5Aa7//We+t7TN1YW7BjSlH+QOZvF3j6t9pr+0XEenbscvUk5M+ayd74ZKppy6fNvX5S7YWEWnv22HqPdt2uTG1ks0NkIy9vr9Y9PkEO4YeMHXPtr3+eKPMgunJETdmYuyiqRdHLpi6rcVnGbW12UyIyxfOujELC/Z7UC4tmbqvb7eb0ze0x9SFDp/7lBA5BABrtW79OohIWBE61Fb0f0tqbbN5N4ujPhOnFuXaVRbLpp5dsL1DRKSU2OydjhbfI8vlaF6wmYAZ8RmBoTpvj3e+5sacP3Xc1C02Tki29/hcwb6u6Fwm4zN84kzAtH69VLPPu1yyGU4tWb/fJbFNs1AoujEzi/Y86qVTR03dWvA5Sh1RplNbu89wqpT89xsAULf1e48NrJNVPzkUQrgaQnhx+d+zInJCRHaKyEdF5MvLw74sIj+/UQcJAABuj34NAMDWQM9GI7qjzCFV3SsiT4rIcyKyPYTw5u28ronI9nU9MgAAsCb0awAAtgZ6NhpF3YtDqtohIn8sIr8aQjCfdQ4h3PgEevq8T6rqYVU9PDExdlcHCwAAbm9d+vX4+CYcKQAAzW09evYmHCaaRF2LQ6qalxs/tL8fQviT5c3XVXV4+evDIuIvoBeREMLnQghPhxCe7usbSBsCAADWwbr1636frQMAANbPevXszTlaNINVA6lVVUXkCyJyIoTwmRVf+pqIfEJEfnP5v1+t5wGTFYnDms+7r2vOBk+W5ifdmKmRa6a+dtqGTC5M2VpE5MDjB03d2eODmIcff9zUhe8fMPWhQRsSLSKy56Gn7GNPXnNjJscvm7qrx346sLt30M3pHtxp6mKnX1hbKNnwyjjMUkQkzE7YOgrHLsWhniJSqdhtc7P+L8hjV8+Yuq9vm6l3PvCYmzOwz25r6e1zY7K5O7rSEQCwbF37dQhSq90MbG4pqhvS2mp7eK7oQ4tzOduPL145YerxadujRESGh/ebuj8lDPn69fN2g9qw5mriw6YLNXsjhbkZ/2nmbDSmIDbgOdR8CHNLwYY351v8zRY6Omyfj28WIeL7dTEKim5PCeauRndxSGo+iDsf5U3nM7bP5hI/p6/ThmznUoKu56TstgEA6rPe77GB9VDP3cp+TER+SUSOquqR5W2/Ljd+YP9IVX9ZRM6LyMc25hABAEAd6NcAAGwN9Gw0nFUXh0IIz4qI/5PhDT+5vocDAADWgn4NAMDWQM9GI+IaHgAAAAAAgCZWz2Vl66ZaCzI2dfPa9kI25eGz9rr2mvr1q0piswUyrfba+NMn/bX8Z86eM/XBxx51Y9q7ba7PvqfeZ+rZ8Vk/p6Pb1NVyyY3pjXKURG1GQCklI+DE6ZOmHh3/rhszN2fzg8qlGTcmzizo7eoxdUe3z0bIZqM8AvWL2u15+5z6+4dM3dXn77rYOWhziVo7fX5CFN0AALhnbv7uz+ez7qu9fTZzqDLf68YU1GbhnXlpytQdGX8esGu7zQgstrS4MaWqzRSaX5gz9eKSz8PJij2WYot/7N5Om0cYgu1/SeKz/TR6Dj39w/6xix32+EYuuDFxJmDcr2vznW5OT6fN7ptf8t+D6alRUxcz9jnlsv48qz16zbMpeVJzi1NuGwAA2Lr45BAAAAAAAEATY3EIAAAAAACgibE4BAAAAAAA0MQ2NXNodm5R/vrZl9+qd+7Y7cZkg80RmBzzOTpJyWb0TF+3+TxHX/orN6ca5fOcPfg2N+btP/YhUz/02GOmHh+1mQYiIiNXxkytBX9d/kKUfTA+OmLqC1ffcHPOnn/F1OWSzztKahVTt2R9JkR7i831iTMLQq/NChIR2bZ9n6kHtu1xY7q6+u1jt9qchmK3/bqISL7T5huVxB/vy+f98wQAbK5qLZHRyZu/j+dqKf2l1ebobN+TkjmULJq6t83Oeepttu+KiCyqzTKaT8nly7XZjMB8xfbDTHQuISJSjfKCCv4pSVeHPb6ro7bHJykZfH19NmMoV2hzY0o1m0fY1pIyprxk6jgTMK1fFwpRdl8278aMt9kcxlxiHyck/rWS6PXLt/vv7Vhlwc8DAABbFp8cAgAAAAAAaGIsDgEAAAAAADQxFocAAAAAAACaGItDAAAAAAAATWxTA6mXlkry+qkzb9Xf+8433ZiRy6+aemZmxI15/MDjth60QYkP9EQBjSLSOmCDHQf7fRhkMj1u6tqMDcPu6/eBjOdP2zDpE0e/7cbMzo7aesY+ztjkVTdnad4GaE8vLrox+ZwNnlyS4MZUE7utp7PP1C7MUkRKizZ4u1ZOeewo6Lqtd5t93Fb7eouIXBq3z2mu6MO7n3/5uNsGANhcSQhSKt8Mgi5EYc4iPvu4rejDmufy9m9Qww/YGz1kemw4sojI6MyUqStL/mYQlZqd1y42QHlh2vZdEZHFxUlTJz7nWor5oq0LBVPPzftjaeuwN51YKvmemYlerLY23yMrFfucsln72sU3ixDx/XoyOr8QEcmKPb626AYSLSnnAZ3RuUJJ/ZgT18+6bQAAYOvik0MAAAAAAABNjMUhAAAAAACAJrbq4pCq7lbVb6nqq6p6XFU/tbz9N1T1sqoeWf7fRzb+cAEAQBr6NQAAWwM9G42onsyhqoj8WgjhRVXtFJEXVPWZ5a99NoTwW/U+2OLitBw78vW36rTr8seunjL17NglN2Z65JypK48/ZeoDA91uTmubvV5+aO/jbsyOg4dMvTA7b+qZ89fcnGunvm/qXHnCjdkdZRVVeu3xtbfYjAMRke7pMVOfvHLGjRmdtY9VKPj9JDUbqjC/FOUmxaER4jMLMurXENs6B0zd0tFj6uklm+0gIvL80cOm7hzY5saMTE27bQCAuqxbvy7mc3Jw183f8929PW5MLmd7w+KSz70rl+2YpWDzbpKCPw3pGLC9rDzm9ytzdj9TS9ft4yxV3JS2jH2sTJRTJCKyuGj7fiFn55Sz2ZQ5NvdnV5c/Bxkc2mvqyxd8Xs/crO29ObUZTgPb9rg5cSZgWr+erdr8xLZii6lbO32e4tBuez40lfK9nZn1+UsAgLqtW88G1suqi0MhhKsicnX537OqekJEdm70gQEAgPrRrwEA2Bro2WhEd5Q5pKp7ReRJEXluedOvqOorqvpFVfV/egIAAJuOfg0AwNZAz0ajqHtxSFU7ROSPReRXQwgzIvK7InJARJ6QG6uev32LeZ9U1cOqerha9resBQAA62c9+vXEhL8lOgAAWF/r0bM37WBx36trcUhV83Ljh/b3Qwh/IiISQrgeQqiFEBIR+byIvCttbgjhcyGEp0MIT+cKLWlDAADAOlivft3X1795Bw0AQBNar569eUeM+92qmUOqqiLyBRE5EUL4zIrtw8vXSoqI/IKIHFttX+WFWTnzyrffqjt6h92Y7TseMXVru/8k3eilk6b+z//1j0092Dvo5jz54Nvs4zzo/3+2NG1DG8dHbcBlWnjz/n2Pmjqp+BDMsevnTV1s6TB1b1u7m5Or2f0kQ/4S1MUoiHJmccGNyUfrcdNTo6Yeb7vo5mSlbOo4zFJEZGnQfu8qvfaNxNRi4uacPPGiqcslH96dbe9y2wAAq1vPfq0qopmbgcgh+EDiXMYGJidVP2Z23o6ZKdt6ft5/ojjfXoiOxYdAT87avnRtxN68Ilf1+917wPbrvJb8ficum7qS2OPt6PDnAfHNNRZmfW8bevqDdsxC2g057I0n2vP2RhpdXX7BLt9ix8Q3ixDx/bqotscXu/rcHG3fbupjR3/oxswvzLptAID6rGfPBtZLPXcr+zER+SUROaqqR5a3/bqIfFxVnxCRICLnROQfbsgRAgCAetCvAQDYGujZaDj13K3sWRHRlC99PWUbAAC4B+jXAABsDfRsNKI7ulsZAAAAAAAA7i/1XFa2rnTFetTs+BX39aXZSVO3pFw/P7jrkKkXF3aZeuyazSQSEfn2S98z9VTNL9T+zAd+ztSPHThg6kyu6Obk56ZNPTM94sbMztq7vpSirKD29m43R7Vq6m3dPhPg8f1vN/VLp47648vY9b9ilBGRS3wuQ1trm62LPkg8ziyoRPkOr554xc2Znrxg6oU5//2XUPPbAACbLrPiD5q5rM/9iROGRidSMnyWbM+pis0TWpzyPSiJ9pwLPudHSzaXrxhlGfX2+Jy+7v7ddkPN5/60dtrMwqlJmz04OXlVYgsl+xzGR3xvu3T2lKnLJf+8+/q2mbq/f8jULVFvFhFp67VzWjp63Jg4EzDu11fHonxFETl27JumPvzSN9yYpdKc2wYAALYuPjkEAAAAAADQxFgcAgAAAAAAaGIsDgEAAAAAADSxzc0cUhHRm1kCmYzPMKjWbJbN3MRlNyZbsBk47QM2R2DPYz/l5kxctdf7/+D5/+rGlKJcgwcf/+em7mmNExZELjz3l6aulBbcmDiIPknsfvIFm8EgIlIsRrkMJZ/FU1P7+rUWfDZQLrHZRbmsXQ8Mid9vS6HV7rez1x9fl81AijMLXjz8NTdnesp+LxP/ckql4jMgAACbTUX1Zr/IqP9bUqWamPr6RNWNWYhiiJJFOyZZ8nOkZntQZdb3hUFtN/XQ/qdM3THk8wp3PfqIqVsL/hSoVrFZRtNjtm+dPvbDlDnRc6j553TquM097Ovb7cbsfOAxU3f1bTd1sdtmB4mIVFu77PEuTboxU4v2+xRnAqb169HrZ0wdQuLGxOdwScr5BAAA2Dr45BAAAAAAAEATY3EIAAAAAACgibE4BAAAAAAA0MRYHAIAAAAAAGhimxpIrapSyN8MWq7WUsILo5DikFU3pFaxodXTl14zdUv/Tjen0NJh6mJLmxtz5do5U//pX/6pqYc6/MtVGp0ydVv7oB+zZAMuewaH7bEVO92c2fFxU79y9oQbM7Vgw687cj7Yui8Kk25viUKrg/8edHbasOmh3YfcGG23QZnHjn3T1HGYpYhIJmMDLStp3//4BwAAcG/49muUKvZ3+kLZTwglm0idmZs3tetJIlKatwHUbeWyG7P3gA10Hnqn7VOVlBs0lKr2+B56cr8b01a0IcuzE3Om7h3yQdJnjjxn6vnpq25MPmf/Ftc3tMeNGdhnA6k7B7fZfXTa8GkRkUvj06Z+/uhhN+bkiRdNPT15wdZT/sYfcb+u+TxqkUC/BgDgfsInhwAAAAAAAJoYi0MAAAAAAABNbNXFIVVtUdW/UdWXVfW4qv6z5e37VPU5VT2lqn+oqv6aJgAAsGno2QAAND76NRpRPZlDJRH5UAhhTlXzIvKsqv65iPwjEflsCOEPVPXficgvi8jv3m5HKipZvbkeFdRfr56IvbA9hLQL3aMxGbvGNT920c0ol20+T6W65MaMj9icnK//l39n6kLOv1zdbTYv6MFdPsPgwQOPmrqjy+YIjE1cc3MuzU2Y+uKYzzDobLeP3dbe7sbkCkVTZ4t2TL7dZhKJiJS01dRTS/77dOzoD019+KVvmDrt+xZnFqTHWditgQwiALgT69izb0qStN/p9vdzuVpxYxYXba9t6bH9pbvLZ+51D9vz4EOHnnZjevptL5tP7H5fOzrm5ky8YXv86aPn3Ji9D+8y9fBe2yP7+t/j5jzwyAFTT18fcWNCsL2t0OHzg1p6bd5fa6d9TiWxeUgiInNRT+8c2ObGlEv2fGJh7oqpk5Q2G2cCpvZr2jMA3I1169fAeln1k0PhhjcTGfPL/wsi8iER+Y/L278sIj+/IUcIAADqQs8GAKDx0a/RiOrKHFLVrKoeEZEREXlGRE6LyFQIobo85JKI+FuEAQCATUXPBgCg8dGv0WjqWhwKIdRCCE+IyC4ReZeIPFLvA6jqJ1X1sKoeriVpty4HAADrZa09e2W/Hh/3l2UBAID1s17vsTfsANF07uhuZSGEKRH5loi8R0R6VPXNEJ5dInL5FnM+F0J4OoTwdDbjr5cHAADr70579sp+3d8/sIlHCgBA87rb99ibdJhoAqsGUqvqoIhUQghTqtoqIh8WkX8pN36Af1FE/kBEPiEiX11tX5VqWa6N3gyLTs8yjLYGPyreEmcft3W0uTn9gzZUshanI4tIPmcXrzRKYEzSUhtzVVNO1CbckMtzl0zdlZsz9XTJz2nvtoGc73jHO9yY2dlZU1dKPgx0Tsq2Xpwy9VjFBnWLiJy4ftbUM7Nzbsz8gn3spZIdk0lbCIy/l2k/AOkp1QCAOqxXz9Yb+3qrzmT835LaCvaX+CMHWtyYgVYbstyWs/VS3u93LmMbQfcOv99KsPM6gu05Bx/t98cyaPcTUj7NXCzY/VbL9lyho9v3toNvs5/4Lz+0w42p1exrlXY6kc3Zxy5E96d5+bztuyIiz7983NQjU9N+v+1R+HWwz7tSWfQH4xp0SnOONxFQDQB1W8/32MB6qeduZcMi8mVVzcqNTxr9UQjhv6jqqyLyB6r6f4rISyLyhQ08TgAAsDp6NgAAjY9+jYaz6uJQCOEVEXkyZfsZuXFtJAAAaAD0bAAAGh/9Go3ojjKHAAAAAAAAcH/RkJLps2EPpjoqIudFZEBEttKtUDjejXW7430ghDC4mQcDAM2Ofr1p7qfjpV8DwD1Az94098vx3rJfb+ri0FsPqnp4KyWrc7wba6sdLwA0i632+5nj3Vhb7XgBoJlstd/RHO/GWsvxclkZAAAAAABAE2NxCAAAAAAAoIndq8Whz92jx10rjndjbbXjBYBmsdV+P3O8G2urHS8ANJOt9jua491Yd3y89yRzCAAAAAAAAI2By8oAAAAAAACaGItDAAAAAAAATWzTF4dU9adV9XVVPaWqn97sx1+Nqn5RVUdU9diKbX2q+oyqnlz+b++9PMY3qepuVf2Wqr6qqsdV9VPL2xv1eFtU9W9U9eXl4/1ny9v3qepzyz8Tf6iqhXt9rADQ7OjX64ueDQDYCI3er0W2Vs9u5n69qYtDqpoVkf9HRH5GRA6JyMdV9dBmHkMdviQiPx1t+7SIfDOE8KCIfHO5bgRVEfm1EMIhEXm3iPzPy69nox5vSUQ+FEJ4u4g8ISI/rarvFpF/KSKfDSEcFJFJEfnle3iMAND06Ncbgp4NAFhXW6Rfi2ytnt20/XqzPzn0LhE5FUI4E0Ioi8gfiMhHN/kYbiuE8B0RmYg2f1REvrz87y+LyM9v6kHdQgjhagjhxeV/z4rICRHZKY17vCGEMLdc5pf/F0TkQyLyH5e3N8zxAkATo1+vM3o2AGADNHy/FtlaPbuZ+/Vm30xyQgAAIABJREFULw7tFJGLK+pLy9sa3fYQwtXlf18Tke338mDSqOpeEXlSRJ6TBj5eVc2q6hERGRGRZ0TktIhMhRCqy0O2ys8EANzP6NcbiJ4NAFgnW7VfizRw/3tTs/VrAqnvUAghyI2VuIahqh0i8sci8qshhJmVX2u04w0h1EIIT4jILrmx0v3IPT4kAMB9qNH635vo2QAAWI3W/0Sas19v9uLQZRHZvaLetbyt0V1X1WERkeX/jtzj43mLqublxg/t74cQ/mR5c8Me75tCCFMi8i0ReY+I9KhqbvlLW+VnAgDuZ/TrDUDPBgCss63ar0UauP81a7/e7MWh50XkweXk7IKI/D0R+domH8NafE1EPrH870+IyFfv4bG8RVVVRL4gIidCCJ9Z8aVGPd5BVe1Z/neriHxYblzD+S0R+cXlYQ1zvADQxOjX64yeDQDYAFu1X4s0bv9r2n6tNz4RtXlU9SMi8m9EJCsiXwwh/ItNPYBVqOpXROQDIjIgItdF5J+KyH8SkT8SkT0icl5EPhZCiAO1Np2qvk9EvisiR0UkWd7863LjmshGPN4fkRthWFm5sTD5RyGEf66q++VGeFqfiLwkIn8/hFC6d0cKAKBfry96NgBgIzR6vxbZWj27mfv1pi8OAQAAAAAAoHEQSA0AAAAAANDEWBwCAAAAAABoYiwOAQAAAAAANDEWhwAAAAAAAJoYi0MAAAAAAABNjMUhAAAAAACAJsbiEAAAAAAAQBNjcQgAAAAAAKCJsTgEAAAAAADQxFgcAgAAAAAAaGJ3tTikqj+tqq+r6ilV/fR6HRQAAFhf9GwAABof/Rr3ioYQ1jZRNSsib4jIh0Xkkog8LyIfDyG8eqs5XV09YXDb8Mq9rOmx/bHUNerO9xtvSHmpgtbx+kU70rD6sWj0YGmPEu+lVqu5MZlsNtpPtKeUHWv8gtbxFP2Qtf1cxU6ffm0shDC4LjsDgCZ1pz27u7s3bNu2444eI4Qk7XFNXWwpmjoX9SgRkcWlBVOXS2U3phr1O38qc+d9VkQkm7PHk42OL0lSul304JmMf+xcLheN8X+bm5+fN3WlYp+3psyJn3fa96COSXVMSXve9rHGxkbp1wBwl9byHlu1njekEBE5cPDQOu3J9vr61iPW8ijxjuvo2alv8G/+c+TaFZmenkw94lzaxjq9S0ROhRDOiIio6h+IyEdF5JY/uIPbhuX/+le/d/MYU17FtG2rjUk7yVptTupjR69jLlrESVJOukLGbqtpyslxdO6bDdFJYsq5XDY6mJC28BM9hampKTemvafH1JUQn1D7H558dMCZqn+tkug51dyi0+1/KG8lfon/9i+86/zqswAAq7ijnr1t2w75N//3V96q/cmJ75ml0qIbU2ixzeLAg/tN3dff5ea8evyoqc+ePefGjE/OmrpStQeTtpASP4OM+Obb32d7Zltnu6nL5YqbU63YbS2FohszODhg6ta2VjfmueefM/XlK1dMXWj1c6pV29OrFb+QplFjTaLjTWpVN0eS+FzBn4MslpZM/YXP/w79GgDu3h2/x0b9/vVnv2Lqta9H2POMxlqP8D175dv7T/1Pf/eWx3g3l5XtFJGLK+pLy9vsgah+UlUPq+rhmWm/eAEAADbcqj17Zb+enp7c1IMDAAAisob32Jt2ZLjvbXggdQjhcyGEp0MIT3d196w+AQAAbLqV/bq7u/deHw4AALiFlT37Xh8L7h93c1nZZRHZvaLetbztNnTVj2mtNQNppbSPdcX7redxggsLquPB067Ljz79lXLhWcocOyqb9c+pXLYf6Z6d9Z/Mam2JvsUZ+xF/zeTdnJrGj+UfuxY9zcRdVuafZSYakv6jwCWzALAB7qxnq8jKVpCalRf1u2zapVzRmHKUJ6SJvWxLRGTX9m2mHrvsD3Mubx9rfn7O1JWUbKBc1HQKOf+cpibGTF0s2h7Z29Xt5lSr9rKshYUFNybOBEx7PQf7bFzPyNURu4+Sv/wrfpbZ+Dp2SbkkMPr4eaimXFYWP47/hLpk3LkCAGAdrOE9NupVzyVj9a1HxO91V7/MrGHWI27zsHfT2Z8XkQdVdZ+qFkTk74nI1+5ifwAAYGPQswEAaHz0a9wza/7kUAihqqq/IiJ/KSJZEfliCOH4uh0ZAABYF/RsAAAaH/0a99LdXFYmIYSvi8jX1+lYAADABqFnAwDQ+OjXuFe4YBwAAAAAAKCJ3dUnh+5UCEGSFUHLaSFMcXhTWphTNmsDF+P9lMvlVfebFkYVb0ky0ZaU8CaXKZkW8BSFSwe1dZKyRpfROL3Z73Z03IZVfvvbz7gxb3/0EVMfersNtK+kBlLZjYn4JMoQJ1K7ASlBWHGeVh3fAwDAvZeWmeiDFVN6RaVi6tK07VtLRd+vtWTnPPbQfjdm25QNoL4+YW/I8Maps27O2NioqWtV/9htLS2mrkZB0tUh/xz7+vpMnXZuE5+XFIoFN2bnLnun4tdee83UmZQTjGpij6eWpIRLu95r69QeHwVt1jIpidTcPwIAsMUk8fvyNa9H2GUUvx5RStlvdGOoe7gecSt8cggAAAAAAKCJsTgEAAAAAADQxFgcAgAAAAAAaGKbmjmkquaavbTr7NLm1LNtpbTrAuM5afuIrxVM4msQ4xygG5PsY6ek5mi0LX4cVX8NYCbOJUoqbsy5s6+bulKedWMuXXjD1A8fetTU2UKXm1NLbDZC2gpiJsqWSJIoeyLl9a1Wo+ekWTemVuf1kACADRTEXLOe+ps5aom5rO8WybztSzq/ZOqxM1fcnJlozPAenzm0a5vN+Wlvbzd1f2+vmzM2Nm7qU6dPujET4xOmvn7tuqkXl+yxiYgsLi6aenBwwI2ZnbWvQ5xTJCLS1tpm6oEBu5+xMZvXJCKiUeZQLvXcxo4pRz2+lvHf3VrVZhfFWYkiIolv4QAANLR6cohjqquvLfjH8U2yUdYjbnfkfHIIAAAAAACgibE4BAAAAAAA0MRYHAIAAAAAAGhiLA4BAAAAAAA0sU0NpBapL/RpNXFQUywtkLqefbiAKhcktXoAVDbl+eWi/SRRgGStZsMhRXxI9eLClBtTWrLbentb/WPn7X6yWVuH4B+7sjBv5xRSvmclO0aiQOpEC/5YWjpMrXkf1JVNCakGAGwyFRHTz1J+N0ehiJr4HpmNeszMyDVTXzh51M0pdg+aemF+zo3Zuf9hU3f32DmaWf1co6/Ph1YfP37c1Feu20Dq8SiwWkRkaalk6rRzkH379pl6bs4/p+HhYVMfOHDA1NeuXHRz4qeZhJTg6OiGFqpx2KU9JxERCVk7plbz+y1X/I0yAABoZOuxFiHS6OsR/pwtl7m57HO714BPDgEAAAAAADQxFocAAAAAAACa2F1dVqaq50RkVkRqIlINITy9HgcFAADWFz0bAIDGR7/GvbIemUMfDCGM1Tt4tevz6rkOMN5HfI19Rlf/QFSS+OvnxT22HaMphx5vq9Wqbkxvf5+pQ9XmE0yMz7o5IWMzACZHL7sx1aUZuyFZdGNmF+xzmFuwc9rb/Y9AR5t9HXJhwY3pbLVZA9Mz9jl0Du5yc0Jbu6njXAkRkXzR5yYBANZNXT1bRSQrGm2x4paYScv5ibb1dHSZOrvX94rDR14x9fXrV92Ycs32yKG9h0zdPWjze0REslF/mZubdmOeeucTpu46fc7UJ0+dcXOWFm3vPXvurBvT0WH739DwkBszH2UrDUdjWootbs7crM0eTMTnB2Xy8TmRPS/I5Xw2QaUWnWelZByEtNwDAMB6uaP32KjPamsRImtdj7D9N1NHjm6cQ7z84PEo++W61iN8JmDfQP9b/85mb31sXFYGAAAAAADQxO52cSiIyDdU9QVV/WTaAFX9pKoeVtXDMzOTd/lwAABgjW7bs1f26+lp+jUAAPfIHb3H3uRjw33sbi8re18I4bKqbhORZ1T1tRDCd1YOCCF8TkQ+JyJy4OAhPoMMAMC9cduevbJfP/TQY/RrAADujTt6j62adrERcOfuanEohHB5+b8jqvqnIvIuEfnObcZLrZZybd1tpF3zl4m2uWsHMynXxsdjUvZbrUZ5QYkdoynXKGbja/dTLlHMZ+0HtBbnbT5Bed7nHmSzdr8j1y66MYtRftDC4pwbE+cGHDlyxNQH9h50c/bu6Dd1T7t/UpPn7fFcvGAzkd424POE+ge7TV3sHXBjQmb16zMBAHfujnp2EMms0q4T10dTfn+32KydWbUZdr17H3JTHol64qnT592Y4y8/b/cbXV5/MCW/rqvf9raOTKcbU62WTb3vwAOm7uz2c06ceNXU169fd2NeO2nH9A/2ujHZ6Iyss9seb3tPh5szOWPjKBLxuYdJ2X4jc3n7QNXgMxjjWEaVvBuTWe0HBACwJnf6Hhv1u9O1CJHNXo+ITmg2YD3idolKa76sTFXbVbXzzX+LyH8jIsfWuj8AALAx6NkAADQ++jXupbv55NB2EfnT5ZW0nIj8hxDCX6zLUQEAgPVEzwYAoPHRr3HPrHlxKIRwRkTevo7HAgAANgA9GwCAxke/xr3ErewBAAAAAACa2N3ereyOhBBs6HNKoFIc1JQWAJVVG3qZida4auqDpkIU1KQpwceasY+VVOP9pO3XhkZVqyW/39Bl97IwbupMZdbNyWRs+GM5DssWkWKnDXhu6/cBz5ev2GDMvBRMfXBgyM3pzdvHOnviRTfmjVMXTD2850FTz8wvuTmdZftalSbH3ZjLI6NuGwBgk6lIkrvZj2txQrHIjRvtrlBLuVdKpWQ35trbTD0173vmgQffbeqZWd+vL4+PmHr86humXljw/eXp9/y4qQe37XFjaont19mMvfFDR4cPhd61c4ep/+qvnnFjzp49Z+pXXjnixrzn3fZ5V8r2tdm/z4Zji4icO3fK1HGgtohIyNiensvbc6a0m9wkUUh1teq//5WopwMA0Ogq8XvqNa5H5LbcesTKdYNb39yOTw4BAAAAAAA0MRaHAAAAAAAAmhiLQwAAAAAAAE1s0zOHSqWSqdPGrJR2jZ8GvW0tKdfPazbej9+vRNfYZ6OMhVzGX3MfEnuNX2d7wY3piK7vP3X1sqmHhgbdnPGZaVM/9tjb3Jip+TlTj01OuDHb+mym0LsPPWHq9uCf0ytHnjP16OgFNybb0mnq7oFhUw/t3ufmlCv2GskTJ152Y+bIMACAey5IkEq4+Ttbg7/GPW612ZQ/N+WijJ5asJk4Zy7bfigikhu0/eTxJ97nj+/4D0x94qTtJ/0VmxUkIjJywfbapOyf09Cuh03d02V7Xbnm8/Tm5uZN/XM/+xE35tvf/rap33jjdTdm5/B2Uw9EOYIPPWyz/UREjh63z/vUKb/fONIgV7Ab0rKiMhn7zQzB5x6mnUYBANDISks2j2errUfkU9cj7LlVZ0fRjelcsR6RuU3/5pNDAAAAAAAATYzFIQAAAAAAgCbG4hAAAAAAAEATY3EIAAAAAACgiW1qIHWSJLK05MMcV4oDn9ICoJIo3ylJ4tAoHwAVZSumBEKJZKMAqEzZhjtVEh+WnBEbaBkKHW5MNhrTt82GTl68PuLmFFtskFQh64OltvW2mbq3vcuNeWB7v6lLs5OmPv76q27O1YlRU5el1Y159OEfMfWOvTYoM9dqQzxFRK6P2se+PjHtxpSqPmQLALDZ1PbfKOxQRCQftdFaec6NyWTt7/S5eRsUffLMG27O+TPnTf3ffvDH3ZiDjz5u6kJ0L4ir1y66OS8+9z27jx8puTGZtrzdoLb3dnf3ujl9Pbb3LswvuDEf/skPmnppwb9WR144bOr3v//9pg41H6D94MGDpn756GE3prXVPof56HuQxCGaIpLNFaM678Zs8ikkAAB3bWlpcdUxjbweUa5nPaJ4+/UIlZQ7Uby1LwAAAAAAADQtFocAAAAAAACa2KqLQ6r6RVUdUdVjK7b1qeozqnpy+b/+c9YAAGBT0bMBAGh89Gs0onouGP+SiPyOiPzeim2fFpFvhhB+U1U/vVz/49V2FCRIpVa97Zh6rvGrBXudXBJdN6fBX0eXy9j9ZBKfbVMp2zwkrdlr+np7fKZPUrPXAc4sTLkxS1W7370PP2Tqat5fy3/21El7LCnH+/CDdj+FlhY3Jl+yj33qrM0Yev30UTenf3ifqbcPHXRjtj/wiKlbewZMPTXvsxxGooyhiWmfuVAo+nwjAEDdviTr0LNVRPKafatOEp93c+wVm29z8dzrbkwub+fNLNg+MLvo+4AUba/tONbuhvzUj77T1I89auu5Wd+DZiauRo896sa8dOI7pn7iMZt3ND3le/zAgM326+7ymXtzc/Z5fuRnPuLG/Kf/9KemfvXV46bu7e9zcw4etP06l/OndYvRa7ywZM+Rgvq/E6ra/eQL/ntQIyMQAO7Gl2Sd3mOjfuVV1iJE/PpDJmU9orqG9Yj8mtYj7FpDX0+3mxOvR0zPT7oxK9cjkpRje+uYbvmVZSGE74jIRLT5oyLy5eV/f1lEfn61/QAAgI1FzwYAoPHRr9GI1po5tD2E8Oaf4K6JyPZbDVTVT6rqYVU9PD83c6thAABgY9TVs1f26+lp/1cnAACwodb0HntzDg3N4K4DqUMIQeTW90MLIXwuhPB0COHp9g5/WRYAANgct+vZK/t12i3bAQDA5riT99ibeFi4z9WTOZTmuqoOhxCuquqwiIzUMykEiTKH/PV78aaUEe4aP83aNa5sxv//qBblJVSiHCAREQ32GsRir73Gfq624PcbzckU/BFfmbOfGBw9c9bU8ynZO929NsNg3+6dbkwxlzX1lbOn3Zg3zp8w9dyCzVjoG7RZQSIiLd0212D/oSfdmK4ue73j7KJ9bWbmF92cU2fOmbqa+O9TMcMN9ABgnd1xz05qNZmfvJmvMzPrP0n00nGbYVcpzboxvX02Ry4T9et81vfM7TuHTF1T3yvOXR2zc7p7TL1t72Nuzp4feYepnz38XTeme8gez8SEzRjqaPO5P2einr5v/36/3x47b27Wf5L6b/2tnzX1H/7hH5r6+LHX3Jz3f+AnTD00OOzGvPjCD02tas+HsrmUzKGo7urwGQdL1VtnFgAA1mRN77FRP59/vHnrEdVoPSKp+vfL8XpET2+HqWdT1yNsTnLaesSlufG3/l1Jbp27tNZ34l8TkU8s//sTIvLVNe4HAABsLHo2AACNj36Ne6qeW9l/RUR+ICIPq+olVf1lEflNEfmwqp4UkZ9argEAwD1EzwYAoPHRr9GIVr2sLITw8Vt86SfX+VgAAMBdoGcDAND46NdoRAS8AAAAAAAANLG1BlKvnd4MSEqLMgxJEg33gUpxoGU1CpbKZ/2aVzFvt/UNDLox1YoNqZ6btwGcmbx/uYrtLaZeWPQhUS+8eszOCXbO8MA2N2f3Thsq2dFedGMWo0DLls6CG3Nl8pqpNXppnnj7O92cwd0P2+Pt9gGc5bJ9zadn7fMeG7ch3CIi4+M2QLSrp9+NSQv8AgBsrmw2Kz29N0Oe2zrb3JgP/8zPmfrs6RNuzNKS7aPVJdu3shl7YwURkVrZBisO9vlekS/aPloOtrntPPCgm1NNyqbePvyAGzM9Z4/v+jV7E4fpor+Zxc6oXy8u+oDJYnS8+YLv1/m83faBD3zA1C+8dNTNmZ21j7VzeLcb89fTz5g6fujS0rybk1TtudhShw/QTrJ5tw0AgI3wT/73f7Qu+5m69K07ntO964Nu21rWI1qi9Yj+Qb8GUInXI6IbW6WuR3TYm38sLPi+/vyxV97693zKecpb+7/lVwAAAAAAAHDfY3EIAAAAAACgibE4BAAAAAAA0MQ2N3NIRSRzM1UmbWVKo2vYQ/DJRLVgr4VvKdo8nq42fy3/nh0Ddk7KM79+7ZKpe4ZsjkBISUlaqthshELOP3Z3V4+ph/u2m3qw12f6zM1Omboaym7Mi8deMPXI9QtuzI4Hbf5AR6t9Hfq3H3RzBgbtnMkFf13i3NycqZMoK+rMmdNuTq0av1YpeVKSuG0AgM2XrGh5uUKr+/qOnTazZ2h4uxuzNG+vlZ8YsX32+lXft8pRX+1t7/THVquZ+sTrr5n6yafe4eZ0dneb+j3v/XE3JmRsn79+bTKqbQaRiEhvb6+ph4aG3JixMZu519Hhn1NLS5SJtN2+nvv3+UzDY8dspuFjjx1yY7JZm+s0M2PPL8oln03gsqDSQiIL/H0RAHD/y2RT8hFXWY/oTlmPeGCXzTxuTVmPuHb1oql7h3eYup71iGLKekRP981zlWJK7uGb6OwAAAAAAABNjMUhAAAAAACAJsbiEAAAAAAAQBNjcQgAAAAAAKCJbW4gdRBJVgZMp4RNJ0nV1NmMX7+KY4w7Wm1QZldHUWIP7t9r6ta8D0M+dNCOkSjwspr4sOQkOppqSkhUJdqPRruplHzgc1+fDbGeiUI9b2ybMXX3tl43RtpbTHng4SdMPdi7102pJvY5VKs+DDtEIVwnTpww9eSEP962Fvt9aSn4H7/u3m63DQCw2VQ0e/N3dNwXRERC1EYzmndjWttsX9qxy/akgT4bzigikoluwFCpVN2YcrVkjyU6Vzh93gZfi4jsO7DX1Pm8P7/o77c3iDg5bQOz45sviIhkovDm1tY2N6YShUUuLPgQ6J4e2/enp6dNvf/AATfn+z/8oamzmYobs23QvsZnF2wgdRL8cyrNLdkxLf570NOWcs4BAMB9Jklqblu8ktAZ9f7uTr8e8fCB/aZuK/j1iMcfsmPcekRt9fWIyirrEe1t7e7rb+KTQwAAAAAAAE2MxSEAAAAAAIAmturikKp+UVVHVPXYim2/oaqXVfXI8v8+srGHCQAAVkPPBgCg8dGv0YjqyRz6koj8joj8XrT9syGE37qTB0tCIgulmzkBuWzWjWkr2MyCTM3n3WQy9tq7jjZ77V2x4K8LFLX70ZzPRoivzpuZmjX1fEpGwM5du0ydT7l2v6tgr0G8dn3E1G+cfMPNifMIuro73Zjh4X2m3rZ9wI3pjTN8gr3+sRoHIInI9MKcqWfnfSbS+bM2h+HqiH1OQf26Y29/vz3eoSE3JpsvuG0AgLp9SdahZwcRqa0IFUr7nZ5EXTPEIUQiosFm1YTE9v1a1e83VGy/Hujz2Tbnr42aev9DD5v6wqXLbs6FS1dM/cTb3+YfO7HH0xZdl7+4aLN4RESy0bnMtWtX3ZixsTFTd3X5fL2O9g5TLyzY3tvabjOJRESGdwyb+syp427M3/nY3zH15z//b019ac5mEImIlKLvQVpGZMrpDgCgfl+SdXqPjY2VF5+7F69HdLZvzHrE9KTNGJ6f9+sRu/bsNnXaekR+xXpEPmUN5k2rfnIohPAdEfHpwgAAoKHQswEAaHz0azSiu8kc+hVVfWX5I3G3vGWFqn5SVQ+r6uGF+dlbDQMAABtn1Z69sl9PT09u9vEBAIA1vMfezIPD/W2ti0O/KyIHROQJEbkqIr99q4EhhM+FEJ4OITzd1u4vjQIAABuqrp69sl93d3ObcgAANtma3mNv1sHh/ldP5pATQrj+5r9V9fMi8l/qmiciyYrr1is1fy1ePmczcbZFOTUiItmMve4vm4tyDlJyit547YSpW4r+Gr/yks0SWFyw+ynH1+CLyIXLl+yxZP16WyZjt83NLZh6ds5m/IiIJIm9VnBpqeTGtLTYfIL2Vn8yr4nN8OnqtjkH5ZrfbzXKiBgf939BPn3mnKkXo+Pr6+tzc7ZttxlDnZ1dbszULJ8uA4D1tKaerSIr43eStMyZ+Jr2lDG5rO213VEPqnX6PxrV5sdNffXKRTdmKOon+w/uN/X4nL1GX0Tk8sh1U++Y2OHG7N31gKkfeeQRUx995RU3J5ezp1ITKT1zYd72/f6Uc5vr0fEdO/ayPZbHn3Rzhods5tDV6JxERGT37gOmftc732/qSxdtFpOISDZrzwOWyv5cYXx8zG0DAKzdWt9jY2PtTMn1zWYqtq5jPeK1V20uYGtLynpElG24sGD7b9p6xLlLNgs4fT3iZs7QXMraw1vjbvmV21DVlWcjvyAix241FgAA3Dv0bAAAGh/9Gvfaqp8cUtWviMgHRGRAVS+JyD8VkQ+o6hNy48NA50TkH27gMQIAgDrQswEAaHz0azSiVReHQggfT9n8hQ04FgAAcBfo2QAAND76NRrR3dytDAAAAAAAAFvcmgKp10pVJZe7GYaUFpa0VFo09bbte9yY/Q/sMnWxYMOcytE+RESSqg2NqlV9mFMua1+OqRkbaBmHToqItLTYAO1qSsh2iEI6c3l7vNWqDX4UEalF+0kSv9+pqSlTl0pLbsyOYRvaGcWHysy0D+2sVuyo119/zY1ZWrSvcXt7u6m3bdvm5vT22sDstOddrVTcNgDA5goSpKY3fx/HfezGRtsrMqJuSCZjb4qg0U0nWoutbo522pst7Ni9z43Jiu2JS9HNDLZt73Fzzo/awMYr49fcmAf22EDq4aHtpj57xvY6Ed+3NOV16OywwduDKYHU1egGEU8+8ZipJ1MCJCtVe15y8OBjbszUjA3Dfu97f8bU5875QOrvPvsX9nFSzkHmFxfcNgAA7jfbh3wg9YG9u00d3+yqtFTPeoS/2YNbj4jeq+fyd78eUSgW3dffxCeHAAAAAAAAmhiLQwAAAAAAAE2MxSEAAAAAAIAmtqmZQyEkUq7cvLYuW/PX5avaHJqjx15yYx7ct9PU46Ojpp6amHBzctFD+UcWuXHXwJt6BqOMnFqc2CMyMTEZbUl7TnZbiB6nt88+jojIzp32OS4u+usW48dqbfXZDXGu09zMbPT1rMS+9Y1vmnpkZNSN6eyweQ5xTkNfX5+bMxNlOMWvi4hIS+HW10ACADZJEAk1W3u2v4SU/ldN7MTRsfHocfyOlxZsnl5b1u83VGxPnJ63vbhc8HP6um3f0pTnlI96YqVs8wnT8v9cj0+iyi6WAAAb40lEQVR5TrOztv+NT4y5Mdu223OB5/7m+6Z+8egJN+djf/cT9liC/5tfNmOPpxplRT388CNuzve+91fRPvy5QqXsXwsAAO43R1457LY9fMBmII+NjJh6cjw635G1rUf0brPvqdPWI8bH47UPfy6w8lwlSdnHrWcCAAAAAACgabA4BAAAAAAA0MRYHAIAAAAAAGhiLA4BAAAAAAA0sU0NpBaxwUu1pOK+XlO7rTsKkBQRuXz5vKlbCy2mnpuzYZYiKUHHKUFMC4sLpr4ydsnUmZRAxkL02ClZldLR0WmPb37utrWIyMKCPZZ8Pu/G9PT41yY2PRUFZkfJV9/9znfdnPPn7eu7Y+cuN+ahgzbAcmBg0NSjoykh1p32dSgUCm5MWkA2AGBzqahkw+1/H4eon6QFMdfiTRnby6rVsjg5269nZ2fdkMqC7Zst7faGDEuJv4lDW0e7fZiM//tYPmqSGbVjainnDjnXt/yY+PRhcdE/p/GJkqmPHbc35Hj1VR9Iffnq+0zd2e5vBnHi+En72PP2tRnavt3N6e0dsI9z+awbo0q/BgBsjv/jX3xmXfbzTz77FVMHqboxLdF6RE93hxtz8aLti20Fex4yO+vXI1rrWI+YX5w39eXRi6Ze63pEZ2fXza8nBFIDAAAAAAAgBYtDAAAAAAAATWzVxSFV3a2q31LVV1X1uKp+anl7n6o+o6onl//bu/GHCwAA0tCvAQDYGujZaET1ZA5VReTXQggvqmqniLygqs+IyD8QkW+GEH5TVT8tIp8WkX+82s40czOAQFPyCbLREb3jqR9xY3o67DV9IQ41UJt/IyJSLduL7wpZn3czkLHX6s+VbF5PuZxyTWLRZhi0tPhrEvv6+k09Nj5hj63q91ss2msS29ra3JhSyeYTVMo+u6ES7fsvv/ENU1+8fMXNeejhh0z9+OP+e5DP2uMrl+21mbt373Zz4udULvnjDep/JgAAdVnffp2s+PuRpgyIfl2n/v6OcmlCNKmW8jeqRGwuUcj4fp2I3W8m6unZxPfV0uKSqfvbO92YTHR8ly7Ya/2XlmzfTdvW0enPA65cvWDnlObdmMmLth9vH7bnDrk3fEbAufOvm/on3vdhN6ZYtK/x88+9bOoP/+QH3Zyf+9mPmvrz//7fujE+Yyol5AAAcCvr2rNRn5VrESK3WI+Ion7f+a4n3Jiezmg9ohrtJ7PNzamU7LlJMXo/LSIymLG9f7Zk1w3qWY9obfXnN/19N7ME4/fkK636yaEQwtUQwovL/54VkRMislNEPioiX14e9mUR+fnV9gUAADYG/RoAgK2Bno1GdEeZQ6q6V0SeFJHnRGR7COHq8peuiYi/3cWNOZ9U1cOqenhh3t+dAwAArK+77dfT05NpQwAAwDq72569KQeJplD34pCqdojIH4vIr4YQZlZ+Ldz4bHHq9UAhhM+FEJ4OITzdlvIRbgAAsH7Wo193dxNxAADARluPnr0Jh4kmUdfikKrm5cYP7e+HEP5kefN1VR1e/vqwiIxszCECAIB60K8BANga6NloNKsGUquqisgXRORECOEzK770NRH5hIj85vJ/v7ravkJIpFy+GQhZLGbdmIEB+9fKl19+wY3ZtXPA1P39ts63RSlSInLq7ElT93b1uTGPPPKgqbNzNmTy4oVLbk5/dLx9vT1uTBy8nCQ2tHH7dv9pwRsv+03T09NujAukrlTcmL/4iz839dycDcF8z3ve4+bs2r3X1LXEL1jHgdRx6PbCwoKbMztrLyu8csWHYY9NjrltAIDVrWe/FlHJ6M2/H6X92dIFUKf+bdP2snhO0LSka3tuUElS/o6VsX1+Ysr2yGKvDYoUEUlKNpBaU1K2c1n7WO3tNuSxkPfh2NWKDYdsbfNBj3HfLxT86de2IXsjh/h8aP9+f6OHmVnbM+cX/LnCe977blPv2rHX1KdOvuHm/OzP/nem/uEPn3Vjjh572W0DANRnfXs26rVyLUJEpCVlPWJw0K4TvPjS827Mnl12/WFgwN4QK9/mzxfeOG1vItHX3e/GHDpkbwyVnbXHe/6cvVGGiMjAoD1f6O/zn/4urbh5RhB/g4s31XO3sh8TkV8SkaOqemR526/LjR/YP1LVXxaR8yLysTr2BQAANgb9GgCArYGejYaz6uJQCOFZSb+JrYjIT67v4QAAgLWgXwMAsDXQs9GI7uhuZQAAAAAAALi/1HNZ2boJIZhcnIWUa+PbCzY359kXv+fGvPa6vc79XT/6TlP/vY993M35+jf+zNTXLl9zY371U/+LqV85+gNTj4/7W/uOXJsw9aFH3+7GPP3Uj5r65VdO2DmH3ubmtLXZvIRMxq/jjYzYfLLvfve7bkxvlIH03vfa4yu2tqU8tt2Wz/v8hMUFm3d0/vx5U589e9bNGR8fN3WtVnNjKqHqtgEANleQINUV+UAhJVAoSew162mRQ5nosvYkhHiDnxP1u1pK/6sU7LX8S8HWM1Nzbs72KENgcX7JjZGszR7oHrA9tC0lT6inu8vU1y5fdWOK2mLqzqLPPezptI/15BPvM3Up8RkB3/mBPU85ldJ7Hz7Qbep9+22+4vSUzSIUEenrt1mIT73r3W7MS0dedNsAAGhkcUbvwsKUG9NetGP++vnvuDGvnnjJ1O95r32///f/+//Rzfna12181NVL/nzhf/tf/5GpXzpiM//Gxvx6xPWr9j3244896cb86Lve+9a/y1Fu8Up8cggAAAAAAKCJsTgEAAAAAADQxFgcAgAAAAAAaGKbmjmkIpJZcTn/+Tded2MunJ41dVYW3Zh8i13Tujpy0dTf/cG33JyLV0+aem7eX2P//Ms23+jY0VdMfe7cJTenWrbHUk5a3JiDj7zD1A8fsrk/re2dfr9RHs+50z5H4Ow5u23vvoNuzKOHHjJ1R6d9LM3YfAURkZMnT9vHPn/BjVmYtq/fUslmN+QKPpchRIH8ifqA/kKx1W0DAGy+sOJXdBwVJOIzhjTld3qcS5Qktrel3aYliXOI1P8dqxZtyxRs7w0lmxcgIpLP2zFD2wbdmGqwR6TRsyy0+h5frcVZef5Ztbe22+NL/JhXX33D1P/qX3/G1BPzPpvg0ccfM/XIyKgb89AB+1jVmn1Oe/fuc3OKUS/ev2+/G5OPcp8qlZQMJwAAGkj81vfsayfcmHMn4/WIBTcm32rPQy5ft++Xv/3sM27OhSt27WM2ZT3ihy/afKNXXj5i6jNn7LqHSH3rEQ8devrm+JS8xzfxySEAAAAAAIAmxuIQAAAAAABAE2NxCAAAAAAAoImxOAQAAAAAANDENjWQOohISG4GN1ZTwgv37BwydWlpyo2ZX5gxdT5nQ5f+3y/9npuzc+cOUz986FE35nvPPWfqB3Y/YOoff8DP2bPnQVPvGPLBjpWqXYNrbc2b+sy5c27OtWvXTN3V1eXGfOinPmzqjg4f5jwzO2bq4yeOm/r06TNuztjouKmzGf9jkle7rVC0AdTVqg8DDVECWJKyNhmiIG4AwL0R0lKo7+DrIj6kOhP1gVpar0jiPuAfJ0ShynE/yeR8PxyfssGPfX0+kHqhHD1WxR7f4pI/3mzO9r/UVyVrj69UK7khE9O29w7vGraHcsWe+4iInD5jbyAx8NQDbkwm+h4kNRsS3tfX4+ZUouddbPWvZ6Fgz2UW5gmkBgA0tpVrESLp6xEPRP23tDTpxszP255ciNYjPvfvv+jm7Nq109TxTSVERL7zgx+Yet+evab+4D4/Z+8DD5t65/ABN2blekQIabcDuYFPDgEAAAAAADQxFocAAAAAAACa2KqLQ6q6W1W/paqvqupxVf3U8vbfUNXLqnpk+X8f2fjDBQAAaejXAABsDfRsNKJ6MoeqIvJrIYQXVbVTRF5Q1WeWv/bZEMJv1ftgISRSqZTfqnfu3OPGdHQUTF3MF9yY/sdsLtHc/Kyp3/mUz+fZMWwzh5IkcWMeOviEqfc/YK/db2/rdnMmJ+ZMrcG/pBpd1/fykRdMvbjocwR27LDXJPb0tLsx3/7WX5r6yrVLbszImM0uqlZtlkNba4eb095mt2nKEmIiUYZBiF7PlEm1WjUa4l+raoXMIQBYo3Xr1yI2UyiT8b/TkygbKM4TEvGZQ/V8XaO/W8X5Qjce29aVJMogUn8sixU75vylUTdmanrB1MVC1JOiPiYiksnZ7J1qSujQYtlmDPUV/fnEY287ZOrtu/tN/e1nn5FYnGmwa/iyGxP3/VrO1kniX6tczvbngb4BN2aVby0A4PbWtWejPpWK7ce7dvmsvs5OmyXYkrIeMfA2m0s0G61HvPudvs/vjN7fp61HPPLgO0x9cJ/NM05bj5i4w/WI27XvVReHQghXReTq8r9nVfWEiOy8/SwAALCZ6NcAAGwN9Gw0ojvKHFLVvSLypIi8eVuvX1HVV1T1i6rae4s5n1TVw6p6eHFhPm0IAABYR3fbr6en/Z05AADA+rvbnr1Jh4kmUPfikKp2iMgfi8ivhhBmROR3ReSAiDwhN1Y9fzttXgjhcyGEp0MIT7e2+UujAADA+lmPft3dnXouCgAA1tF69OxNO1jc9+paHFLVvNz4of39EMKfiIiEEK6HEGohhEREPi8i79q4wwQAAKuhXwMAsDXQs9FoVs0c0htpkV8QkRMhhM+s2D68fK2kiMgviMix1faVJInMzd0MX24vtrox7333+0xdLZXcmPjytDjMqa21zc3J5WzgYhJ8YqSK3dbZ3mLq55573s0pl+xjHzrkPx2VJDb26eGH9pv60qVTbs4ffuVLph4dG3NjajUbKtnZ3enGDA4Nmrql1R5fSn6oBLX7DeJDojN5G9RVS2xIZyYtZDQKqdY4xPoW2wAAq1vPfh1LC03MZu0pxGrh0yIiSYjDkFN+58ftOfj9hmhbiOIVa4mfU456pmjZjUmiEMfOdnt8LTm/32KLPZfp7e93Y7q6bO/t6fM3g5hesH3+//sPv2fqy9cvuDnvfOop+zjdPqhyfsGGbLdGYdiFgu3nIiI90X6WlhbcmNTvHQCgLhvZs3Frs7P2RlAdRb9u8P73/oSpq6UlN2YhXo+o2Z7Y3rZO6xEd9hzjB9//oZtTitYj3va4X49YeV5Uu03/ruduZT8mIr8kIkdV9cjytl8XkY+r6hNy4zTunIj8wzr2BQAANgb9GgCArYGejYZTz93KnpX0O559ff0PBwAArAX9GgCArYGejUZ0R3crAwAAAAAAwP2lnsvK1k0IQarVylt1KWWtNJ+3OT87h3a7MSNXr9n9JvbavIz6Na9s1l7jl8mkjbEHdP6czQL6wfeek9ihQ4+bupxyTWJ8PH/+9W+Y+oUXv+/mTE1P2w3+kkTp7LSZBao+GyionZgv2m95e8od5HLZQrTFv1aJ3D5roFr1WQ7ZTN7uI/jjJcMAAO69EOzv45CSB1dP5lAIcX+2vTio328tyrmL+5iISCZjHytTizKIan6/ueh4K5WqGzNZtr13YdbmHu7a3ufmLJUqpu7p63FjLl48a+renM8IHBsbNfUPvm/POfKtvhd3ddq7yu3Z5febyUZ5f9FrF2cTioi0ddushKWKz3/Mt0bnClPzbgwAAI0kfo+6lLYeUbDrEbt27HFjrl++auo1rUdk/ZhctB5x9sxJUz/7Hb9u8Pjjbzd1aWmV9YiUrKO3xt3yKwAAAAAAALjvsTgEAAAAAADQxFgcAgAAAAAAaGKbnDmUSLl687r1amnRjfmzP/vPpv7Y3/5FN+bA/n2mHrs+Zupy2efdxPkEk5NTbsyFC+ftfseumPpDH/hxN6dWs9kILx/5Gzfm5Mk3TH3kSHStoKbk88TXJKZct1jK223tUQaRiEiI5iXBvg61tEsOo+sQ07ImkijfqBZdvxnnSoiI1KJ8h4z4MSEtsx8AsMmC+d0fZweJiNRq9ne6pvSp1SQp+62GOjKHol6Ri/KOain5R0mUQxT32RvHYx87SeyYWmKz80RETp+7aOojrxx2Y3q6bX9u7/XZQBcu2XOZQ48+aeq5JX/e0tNrM5AqVd+v26Jswe07h019dcTmOIqIXB2zPf31M6fcmAf2HzT12NXn3RgAABrJyrUIEZHqkl+P+OpX/9TU/8PHPu7GPHjwgKlHr9ncwHLZZ/XF6xETE76vnztnMwpHRy+b+sM/+UE3J16PeOnFH7gxr7/+2orHHXNff+sYb/kVAAAAAAAA3PdYHAIAAAAAAGhiLA4BAAAAAAA0MRaHAAAAAAAAmtimBlLfcDNYMklq7qsLi7N2Q6bixnT3tJm6kOk39fTMjJtTrdrgzJ6enW7Mjh022HFyYpep//zP/8zN+fO/sNumpsbdmCTYx85no+DMmn+OhXzB1G3tbW5MiMI107KcVe23OJsr2n0Evz5YLtv9poVhh4x9TkGiEOuqDxCNjyVVWkA2AKDhJEnUK9bw56a0oOt4Wz1j4mDr9Hst2K2aElpdi55TNurF16fm3Jxz120IZaXs9zt9bdLU/3979xMbxXnGcfz3YK9tCkmAYkURpk1QUBGVUiKlUSL1UCFFor0kh6hqpUocIvXSQ6v0EvVSpWoPuTS9VK1SJQoHFEJJFShSDiRyG6K2UFLyB4iqEhJUogRKsAHX9tq7+/SwY+J33oFdnN3ZWc/3IyH2nX1n57Fl7W/8eueZc6+MR3NGR8NzkHu+Ht4E4/DhV6N9hkfWBuPKSHxjisHhkWB8/uKFYJxuvClJ09PhudiVq/G5zejYWGoLDakBAEWXOn/IWo+YTq9HxDePWrM2vR6xPhhPXr4c7ROvR6RzVNqwIVzXuPTpxmB88OCBaJ8/HdwfjCcm4obTi9cjpqZmo+cX8MkhAAAAAACAEmNxCAAAAAAAoMRaLg6Z2YiZHTWzt83spJk9mWy/y8yOmNlpM3vRzIZavRYAAOgeMhsAgOIjr1FE7fQcqkra7u5TZlaR9IaZvSLpcUlPu/seM/udpMck/fZGL+TumpurXhvXq/H1btV6eE3fy/v/EM3ZfOemYDxSCfvojIysjPb59FJ4vXx1Nj72hx9+EIyPvxleP3/y1Ilon3qq3qHhgXhO6lpGa4RzhofC+iVpZDj1NQ2NRHNWr1oVjG9ZfWs0pzIUXg+Z7vszWw2vfWzOCesbHIjXEGuNsE/SilTHo4GMdcdGIzyWefy94rNsAPC5dDSzbyTuOdT6DbzVa0pxL6Cs3kAt+xJlHMZS9bk3ojnpr2F6Lsy6y9Nxb4Kh4TBX5zw+taql6lsxHxd47pOwP8GlibB/oq+4Jdrn7Lmwr8DY2Kpozqt//kswnp0Lz1umpv8X7dNopHoyDMS/m3hGnwYAQNs6ltdoX7VaDcb16kw0Zzb1+/2+l16I5nxl093BOF6PiPsFX7wUZnZ1Jj72mQ/OBOM3j/49GL974p1on5tdj7jRqVjLMzlvWujAWEn+uaTtkvYl23dJeqTVawEAgO4hswEAKD7yGkXU1uc0zGzAzN6SdEHSIUnvS5p0v9b2+pyk+PZfzX1/YGbHzOxYdTZeHQMAAJ2z1MxenNdXLk+knwYAAB3Uqd+x86kWZdDW4pC71919m6QxSfdL2tLuAdz9GXe/z93vG8643AsAAHTOUjN7cV7fetva1jsAAIAl69Tv2F0rEKVzUx1e3H1S0rikByWtsc8a2IxJ+qjDtQEAgCUiswEAKD7yGkXRsiG1mY1Kmnf3STNbKekhSU+p+QP8qKQ9knZK2t/qtRqNuqZnpj7bUJ+P5lg9bBL1t7++Hs3Zu/v5YDw/GzZhymqKmW68NDcXH3s+1aRxcDBs5pTVvCndvDmr2ebwcCUYfyHVoGrdui/Gr5v6EuZrcePHxkCquXQtPvZgLWy4Wa+H41otbkgtT31vhirRlHQjUks1pB4ejPdRqnllulG3JDVqcYNQAEB7OpnZi/Msqyl0eltW/mXt11IbDalby6gllVOZ/RhTx6qlsreR8TVGudrIOnbqdMviObOpm3RUKmFz6S1fjf847KkbPczPV6M5V6+Gja1rtfBcpzGY9XfC1E0mPOOT342M8wcAQFs6mddo3/TM1XBD5npEmMdvHB6P5uze9ftgPD/TP+sRc7PXz+927lZ2h6Rd1jzqCkl73f2gmZ2StMfMfiHpuKRn23gtAADQPWQ2AADFR16jcFouDrn7O5Luzdh+Rs1rIwEAQAGQ2QAAFB95jSK6qZ5DAAAAAAAAWF4s65q0rh3M7L+SzkpaL+libgf+/Ki3u25U75fdfTTPYgCg7Mjr3CyneslrAOgBMjs3y6Xe6+Z1rotD1w5qdqyfbrtHvd3Vb/UCQFn02/sz9XZXv9ULAGXSb+/R1NtdS6mXy8oAAAAAAABKjMUhAAAAAACAEuvV4tAzPTruUlFvd/VbvQBQFv32/ky93dVv9QJAmfTbezT1dtdN19uTnkMAAAAAAAAoBi4rAwAAAAAAKLHcF4fMbIeZ/cvMTpvZE3kfvxUze87MLpjZiUXb1pnZITP7d/L/2l7WuMDMNprZuJmdMrOTZvajZHtR6x0xs6Nm9nZS75PJ9rvM7EjyM/GimQ31ulYAKDvyurPIbABANxQ9r6X+yuwy53Wui0NmNiDpN5K+JWmrpO+Z2dY8a2jD85J2pLY9Iek1d98s6bVkXAQ1ST9x962SHpD0w+T7WdR6q5K2u/vXJG2TtMPMHpD0lKSn3f1uSROSHuthjQBQeuR1V5DZAICO6pO8lvors0ub13l/cuh+Safd/Yy7z0naI+nhnGu4IXd/XdKl1OaHJe1KHu+S9EiuRV2Hu3/s7v9MHl+V9J6kDSpuve7uU8mwkvxzSdsl7Uu2F6ZeACgx8rrDyGwAQBcUPq+l/srsMud13otDGyT9Z9H4XLKt6G5394+Tx59Iur2XxWQxszsl3SvpiApcr5kNmNlbki5IOiTpfUmT7l5LpvTLzwQALGfkdReR2QCADunXvJYKnH8LypbXNKS+Sd68vVuhbvFmZqslvSTpx+5+ZfFzRavX3evuvk3SmJor3Vt6XBIAYBkqWv4tILMBAAgVLf+kcuZ13otDH0nauGg8lmwruvNmdockJf9f6HE915hZRc0f2t3u/sdkc2HrXeDuk5LGJT0oaY2ZDSZP9cvPBAAsZ+R1F5DZAIAO69e8lgqcf2XN67wXh/4haXPSOXtI0nclHci5hqU4IGln8ninpP09rOUaMzNJz0p6z91/teipotY7amZrkscrJT2k5jWc45IeTaYVpl4AKDHyusPIbABAF/RrXkvFzb/S5rU1PxGVHzP7tqRfSxqQ9Jy7/zLXAlowsxckfVPSeknnJf1M0suS9kr6kqSzkr7j7umGWrkzs29IOizpXUmNZPNP1bwmsoj13qNmM6wBNRcm97r7z81sk5rN09ZJOi7p++5e7V2lAADyurPIbABANxQ9r6X+yuwy53Xui0MAAAAAAAAoDhpSAwAAAAAAlBiLQwAAAAAAACXG4hAAAAAAAECJsTgEAAAAAABQYiwOAQAAAAAAlBiLQwAAAAAAACXG4hAAAAAAAECJsTgEAAAAAABQYv8HpgIVVSUY/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BIcAAANQCAYAAACy7Q+CAAAABHNCSVQICAgIfAhkiAAAAAlwSFlzAAALEgAACxIB0t1+/AAAADh0RVh0U29mdHdhcmUAbWF0cGxvdGxpYiB2ZXJzaW9uMy4yLjIsIGh0dHA6Ly9tYXRwbG90bGliLm9yZy+WH4yJAAAgAElEQVR4nOzdeYwk2X0f+O+LyIi8M6uyrj7n4syQHB0casc0tdauKNk0aK0FUgtBELG2uVjtjv+QAAkWsCIE7Mr2agEZsMU9bMgYLWlSACWKa0lLrqGL0tKiaUnUDGkewxnO3d3TV92Vd0bG8faPru6q3/tFd1V3XdmT3w9ATL/sF5ERkc36vReV7xvGWgsiIiIiIiIiIppO3kkfABERERERERERnRzeHCIiIiIiIiIimmK8OURERERERERENMV4c4iIiIiIiIiIaIrx5hARERERERER0RTjzSEiIiIiIiIioil2oJtDxpgPGGNeMsa8aoz56GEdFBERER0u1mwiIqLJx3pNJ8VYa+9tQ2N8AC8DeD+AywCeBfBha+0Lt9smCDxbKvq795FzQM5rObevPKeLu5uc3cI9yzTnvH3jy7a3970z9/p57sHlvbmR+03SVG2SZXKjgq+PN8kSd8d7vrd72nkfv3tOhYK+Dn5Bvpfvy2sXxznnlDrXys/5/J1z2NiM1qy1C/ooiYhov+62ZteroZ2bLd9qeznF2P05Xwj2/pmeJHKbLMvUNuVyMf8kdkmzOxczP6e+FJw6lSRuDdU1sRD4zt/rounWffecAV3T8+SOH3bv985/DQBI07z3cY7PGdtYqz8D963yxmvutfjOG+us10REB3Qvc2xjjPiB3KzrOmqdOpT7c93IelDwZb3Ir0PWaemakrovZbK2Bk6tBXQdsmpCnX8Och85Yxdn3u1eFwDwnXm3nnPrI2y38/pMLmvdmy43FA6wz/cAeNVa+zoAGGM+A+CDAG77D7dU9PF975q91S76JdXHy5x/hCV93KWi7FN0/yGH+r0jp08/0h9gvdh02lW535xL6P4DC4s5N5SsfM3z5Hmvtrtqk/EgEu1mU99s2RyuyxeM/j9Wlsh/3PFY9skbSKbxWLTn5iqqT3NeXuRqvS7ay8s9tU3UkedUrugPyvcC0f70Z1++qDoREdHduquaPTdbxv/00z9wq12BHmheX9kS7flTeTVd1pyNdVnvhqOh2ua7nnhItLOc2tsbxbKPU7daOQPjmZmaaK+vtlWf1BkAthZmnL/XtbgYOmOSQqD6DHvyeNVvuQCUQjkk8zxZn4OcX9S4g9Ot9kj1sJC1tlSTNX0cDdQ2BeeXWO5NMgCIx/Kcvv/vfYr1mojo4O56ju36wb/2oHotdua+Xs6NlSSQc7VWqyzapZwylEFuE3uR6tMfynl4OmiI9tlTLbWNO++OUz13D4tObdpjzg0AK1sd0Y4G+nhnZmSt3xisqT7uvPtzn1vVfe5DB1lWdhbAm7val7dfIyIiosnCmk1ERDT5WK/pxBzkm0P7Yox5GsDTgP7tGhEREU2G3fW6NaN/20ZERESTYXfNJjosB7k5dAXA+V3tc9uvCdbaZwA8AwAzjZJtFHeWlblfbwP0V9ySdKz6hEX5le2i87WuDHob35OvFYxeD9nbkn28itzv3Jz+WnXJXfZm9VfOyyX5VfZKZV60u0N9HYzzVfzM6q+/l51MhWEcqz6ZdZeRyb/3Pf3V+7nFOdGuVvXXDqORXBrQ68slbiurelkZnMPzwxnVpVzS15iIiA5sz5q9u17PzQb2z5599tbftYJZuDbW5BKmR9Ml1ae9uinaNpb1uz/Wy8p6I1lz1jd1/Rs7eTcPPXBKtNdCXYOyRH7l+/WXL6g+Q+dr62974mHRThJ9vKEvxxPFUNfV9ro8njjT9XqmIZd7+U4eU6shl28DOhtxeXVd9en25Vfmz54/L9q9nvyK/Y1jqanXXHGsx1pERHRgdz3HdjOHqiVdL/q2L9rjnJ/h1lmqPBzJPu4cHABKFbn0LGcqjNmqrCnL67JTr6Nr6/y8nBOWyjlrzJ2l4JWynFtWq4tqk44z7zaZvh2SWblsvpKTYzhwrt+P/ldyfu9GuQBA6sS9JLFe0rYwL2NtZhbdKBe5JA8Arl+XY4xRzhLzSnVnP3/wx1fV3990kK/yPAvgMWPMw8aYEMBPAvj8AfZHRERER4M1m4iIaPKxXtOJuedvDllrE2PMzwD4IwA+gE9Ya799aEdGREREh4I1m4iIaPKxXtNJOlDmkLX29wH8/iEdCxERER0R1mwiIqLJx3pNJ4UJ0UREREREREREU+zIn1a2m2d8VIo7gVQDO1B93HAsNxgLAEYjGeQYFuVpFMv6KStuONZMpar6rGzITus9GY6V6vxIzC/I4Mm8oK52RwZyep4M7nrknH464ZoTwLnV04GczaYMCJ0phKpPfyiv5+aGPKdGo6m2CZz8rCjSIWFbXRl81RvKz7IQ6M8gKMnXPE8HdSWpDgonIqLjlaQZ1no7QYkxuqpPpyuL4upXX1V96p78uV8OZOhyO9bjgGEm61001r/HWtmQfQYjWWfPLLbUNv0tWcs213SdWhvI/a4m10W7WNBjErfs+6av+tjEqXdGn1N7IF9Lx/L6lkt6v7Wi3GY81g+4gC/HBq9fkdfKfVAFAIycWry5uaX6jMc6SJOIiE6e507mAKRj+cN+nOlA6mJR1sUskbVgDBmoDACpEwrtzvcAoFqU8+VsXm6zfF2PBdx598KifthDWJIFeKu9IdqeJ8ccAPDoA/KhDKvrur5t9uRrMzN6TDEbyNp68bIcL6R55diX5zDfmld9qjU5zhgN5UMjur01tc31FWeMlvO8iEK4c9/A6o/xFn5ziIiIiIiIiIhoivHmEBERERERERHRFOPNISIiIiIiIiKiKXasmUMwcg2ku/YRAGLfyRMK9frCvdY/umsfASBw1jpWinq/83NyuyyriXY0HqltRrFcF1iq6nWWCeQ6yq6TafBIc0Zts+WcQ6enswaiRH58o1FH9cmca1NvNEQ7KOpFiaOBfK+NVb3f1Nlva35OtCs1nem0tixzisY5QQdexvuVREQnLbVAZ7zzc96HDt0bJLJ+DCKdQVNuypo4jOW6+CzUmXZZyc0e1Hl6EWSNXGnLOhWWZLYfABSszCaIUl1vNgeyzq+vyfep52QaFjw5JvEyvZg/MHK72dkF1Wdk5TG3I/ne1ZLOTogT+V420Z+B7+T7bazLcyz4er9RKvc7GuZkGg5yAhWIiOjErW3pXBrrxBBlnq5VKlUvC5y/17UgGcs67nk6PzbxZW3KnNzhhUWdvRM5+x3GOvOvVJN1M4Gcw3b6Ok/o0RmZ2buZ6fFN28nWjWJ9y2Q4kvP5uZbMJdpY1zlKTWfOnxMNpbJ+NzvyWLoDfU8gCOUYIyjrMZDn7zoHfSl3+t3+r4iIiIiIiIiI6K2ON4eIiIiIiIiIiKYYbw4REREREREREU0x3hwiIiIiIiIiIppixxpInaQJ1tvrt9puMBagw7Fy85L2CMdyg7EAHY7lBmMBQGbldsWiDJYa54RRjZ1Q7e5Q79cN6dzclMFSb188rbZ523n52jgntPPNq1fle3f1e0eRDJ4c9mW71dLhmp6R9wwXlxZVHz+Un0FYdoI+Yx3u5TmhmEmsg9AKOf8miIjoePmeh+ruUOex/l2SLci6WtHlBEhkbYgLsjYUKjkhj5HsY61+gMR47NSYTBaP1y9fVtss1WQQZBzrQOU4ludkncDnTk8/mKJckufoQde2gRO+iZ4Oydzobcr39uUIqJPqB0hcd4Kjc3LD1YvjWIZZ1sp6v3EixzZJogNGR7nvRUREJ22QMxcuBLKWlnMesGCccOaiLx/O5Ju62qZRlw81MH5X9YmdOV8hke/t6+cYqXn3ONIPMuo6D5HoO3PujQ19LE+cOivajz94VvUZF+X1u5gzpuh05Hu7D4FqNJtqG/dBUKNBT/VZX5ZB14mz37kFHd5drcvPafW6Pu8o2RnzWD1MuYXfHCIiIiIiIiIimmK8OURERERERERENMUOtKzMGHMBQBdACiCx1j51GAdFREREh4s1m4iIaPKxXtNJOYzMoR+y1q7tp6O1FsPxzvo8d+0jAJRK8jWT6UyAUK1/lO16rQyX8eWavty8m0S+98KczBxKx/o0PSOPL4n12n1jZG5AJZALK0uBzEwCgPawI9rjnJwDZPKLX7VqTXUJC3Lf8Ugenx/r9/YDebxeoLqgXJX5Dql18glivS60Ua07fXSGQZbdYREkEREd1L5qtm88NEs7NWVzq636eIkcQtSbOjQuW5c/06NQ1pf+uq4DJSP3U6vrsYIH+doolfsduJlEAGZkLAIiPbxAlsr3DjyZixD4OgkxjuQ5BsWc6+BkGnadGn+jj7sfWZ996GLcHcqT6OmYAcw15FimVJL12YYygwgAYs8Z2+R8zzyo6PEDEREdmn3PsV2er+tQ4uTs+Tk/wysVWSi7m7KWRp6ej9qC3G+zpuvk2ZacA7bOLYj28pau2Wm0Itqel5cTKOe1es6t58buvHtrqMc3466T2ZTpIlivyXNaW10V7UFP5z7Nz8l7FG7OLwAsnT4l2m7Ob7GixwIjZ8zj5vwC8t6HvUPoEJeVERERERERERFNsYPeHLIA/tgY81VjzNOHcUBERER0JFiziYiIJh/rNZ2Igy4r+wFr7RVjzCKALxhjvmOt/dLuDtv/oJ8GgGLI55QTERGdkDvW7N31ulI+jFXnREREdA/uao5NdFgONPqz1l7Z/u+KMeb3ALwHwJecPs8AeAYA6rXQ7l4D6a59BIBKWa7FKztrHwGg56xLHMdy/aMt5OXdyDWIp2f1GsTZs/Oi7QfyZlaxordpJ5E8tqin+pQ9ubaxXpb7uby+rLa5tHpFtFe6W6qPhcxqCIt6DWLsXOOyc32rtRm1zTiR+QPDkc5GiK0MNgic/ZZyPjfrXIdBFqk+0VhnNhER0cHtVbNlvQ7sytrOz/kg50ezGThZc2WdHzRXlXVpdSh/7o8S/UujoCj3k0Y642AUyTrlVWSWX5BXD63cb2eks3Z6Y3l8lVjux0POL7ms/BJ2lunr4PID/cVtd89uroDx9ZDNTVislhuqT1iQuUnReFPuw9djJjdDolTW13M81HkKRER0cHc7xzbGWGcHap+NhqwP5Zyf6+3+wGnL4h96ejBgnXpWqupaVSjKGn15dV20Hzy7qLYpOlm1W4meN3ZHcj5aUXNuuQ8AuLR2TbQvrlxWfa53ZJ1059yAnnc3qk3RHo/08bpZv27OL6Czfiu1O+f8Ajrrt1nTY4FkvHMOnrn9F3bueVmZMaZqjKnf/DOAvw3g+XvdHxERER0N1mwiIqLJx3pNJ+kg3xxaAvB726ngBQC/aa39w0M5KiIiIjpMrNlERESTj/WaTsw93xyy1r4O4F2HeCxERER0BFiziYiIJh/rNZ0kPsqeiIiIiIiIiGiKHf/jSHYFZNXrOiTKDT3sOMFYN16TgdRuOJYt6HtepYo8VTcYCwCurm2I9mAsw6VLczq4qx/LsKnBSAc0NgP5XjaV21xclqFcADDyZRjkwpmW6tNry+M10AFVYSivxe4wKgBIdF4ZYidcczjS+x31ZEBopS4DtUpF/U/LJE6ImafDsIzP+5VERCfNeIBX3Pm53qzqep2syJ/pm8s6qPLMgqwNhbGsHbWmrhUzNflAA5OFqg+M3G/VCaTOrH7gxcip16OcByDEidwuSeV4Y5ATiOk7AZhxTmEtFp3XPB1uaXHnPn6ogyudoQJqJf0wiK0tOY4ap3Kjul9U2yTOeCKJ9Dllyd7B20REdPzm5ubUa26t6vU3VZ+RE6Jcq8mHKHlunQKQOg8YKtdmVZ+tSNaLzYGc7w3eeE1tU5qX8+7+WNffwUjWt5lAHq875waAN66vibY75waAxbPy+vXaeq7uzruNs59KWdfjal1em3GiH2Q1HLZFO7bywVDuQ6AAoFR17jV4etw0yLkWeTgTJyIiIiIiIiKaYrw5REREREREREQ0xXhziIiIiIiIiIhoih1r5lChUECrtZOd43k5GT79LdGOIp0JUK3JdXXu+sc009uUqjOi3Y70WvmtobxXtt6T+zm3KNcxAkCzIdf0dbZ0RtLIWd/v5gBlJifTJ5LZRcO4r/qUQ3n9Bj393r4vj2+YyfyErZz1puVqxWnP6D6+vH7NWZmJ1O3qY4kzJ8Mp1LlPhUz/myAiouNlTQZb2skHGudk5MydaYr26Dv6903z7o/0mqxJyzmjkMzImr7VGak+1sr9lDxZt5JU5/85pRf1nDyA7lBuFxTk+5hMZxP4Ru44CPR1KITy+tmc6+n+uq4fybpf9PVYoejUUWP1e7edcYktyOub2Jy66xzeuK9zESrB8cdWEhHR3rJM15h+T2bZ5M2XrVPjwpLcj7G6DgFyP42yzpRFJPd7Zn5BtL95YVVt8sCSzDpsNnU+XntT1snhHnNuQM+7hyM9Z3VzhyvFnHsWXfneYShropvzC+is39jqazVwsn6HPTkuqTZ0/mDZOT6V8wsA/q73Mjmhw9v4zSEiIiIiIiIioinGm0NERERERERERFOMN4eIiIiIiIiIiKYYbw4REREREREREU2xY00TtNaKgKx+v6P6pE5gshuMBQBhca9wLB3CVHfDsSK931OtedEexTIAqrfVVduU6zLQsoCS6tMfyeOtluSxzM/qwOe6lSGTV9bWVJ9kLPdT8MqqzziR1yZ0AquqM/p41zfXRXtpqaX6BGUnmMuTYV7Fig66Mk7oVl4AWDzOCTEjIqJjZTwgKO/UrnFOwHNiZFjzuVP6900Pn3bCmrdknXrhZVlvAOCyMzbo93W9rpdkDbId2ccaOZYAgDCQIY6tUlP1qRbksGjQlnU/KOUMmwJZt4q+vg7Gc2pizoMoCqFb02U7LOj6WMjk8Qy7keqTJvK8ewM5Rqq29bHMLcj9lmo6CDQ0OaHaRER04tZWdW1NUlmHgpIONu60ZQ2JR/KBECVdClCvy3rR622pPuFYvne1IOe5taJ+SFF3U44Fyo2cBxlBjin6Q1mXaiVdNxdbs6LdsHq/b67IgOwk0vsJnAdhuHV9mOpxyGZvQ7QrNf3elZo8vorfEO2mc78CALodGY49znLuWYQ7D9YyRn/2N/GbQ0REREREREREU4w3h4iIiIiIiIiIptieN4eMMZ8wxqwYY57f9VrLGPMFY8wr2/+dvdM+iIiI6OixZhMREU0+1muaRPvJHPokgH8J4Dd2vfZRAH9qrf0VY8xHt9u/sNeOkiTF+trOWjt37SOg1z92O3r9fDySOQfu+sdaTZ9Wv98WbXftIwBUCnLt4BMPPCDar199WR9LKtc2prG+39ZP5JrDrdhZ31/Q6/4aNXksi039s+HNq5uibaGvVdHJR3DjmdZX5NpHABgnct3ixoZeM1mtyzWeblZCqiMMkBXkNmFJ5x1FA50XRURE+/ZJHELN9oxByd8prqnVQQN9Z437Y41Q9Xn7I7KOJm/IHITiaEVtUx/LuvquB3QuXyuUta3Tl8eynlPjh0NZy84t1FWfZlHWpe9ckev248TJ2wMwqsoaHoR6HFAKnHFJoIukl8nXygV5zcu+Pl44dXVg9DjAK8hrYcZyv92uznSaacnPMop1RmA76unjISKi/fokDmmO7ZrLyaXpD2V+UJTqn+uliqyBmRMt1x/p2hWNZW2t1fV4oe7ME0c9OS+f83T2Tr8vj9edcwN63t1z5tyhO+cGgLHcplnX731qRm538YqeL+fNu3eruPm8AJJE1lsv0OfU2ZDvderUnOzg6czmekte33FUU33GvZ3sSIvbZwbu+c0ha+2XALhX5IMAPrX9508B+NBe+yEiIqKjxZpNREQ0+VivaRLda+bQkrX22vafrwNYOqTjISIiosPFmk1ERDT5WK/pRB34UfbWWmuM0d/f3maMeRrA0wBQDPmYciIiopNyp5q9u16XK3xeBRER0Um5mzk20WG515tDy8aY09baa8aY0wB0aMA2a+0zAJ4BgJlmxbZmd9bN9Ucj1X+cDkW7WNa5NHutf3TXPgJAtSbXz9dyblSN+s4avk25FvPaBb3ecMXK1/o6cgHDopOj5Kx/7Dv5QgAQpXJNYjrWmQBxKtcyhkX9cXrO+L69Js9xnHOtWvMy36Hf7qs+A2cdqB/Kc3SzjgAAgTyYRlmv8QT08RAR0YHsq2aLej0bWJPs/MweDnQNmi3IGnT+9KLqU6k2RLvVlHX14UW9Lv6dTVn3v++dZ1Sfmiff++qGzC9YzsnRCYysS+/5nodVny0nu+jPvvqSaH/1oh4HXO/IcUs/J4YgHsn3nn9Y17+wKOcAiZO91B/oHfsFWVet1eft1tXQqcVJrOcena58r3qlrPoYFSuhx3RERHRX7mmO7d5EGgx1npAbv+MHOhuoWpY/+4tOnbeJrgVRX9bAzY6uBV5LjgUuvXlVtB89K/MJAeDqqzKjcNmuqz495xTcOXcn1jWxV5P1N0r13DNx5t15eYOhM9ctOfcAoljX7CSVr125rMcUtaY8qSiW45t0pO9hOLcNkFp9b8Fg92d3+18A3uuvBj8P4CPbf/4IgM/d436IiIjoaLFmExERTT7WazpR+3mU/W8B+AsAbzfGXDbG/BSAXwHwfmPMKwD+1nabiIiIThBrNhER0eRjvaZJtOeyMmvth2/zV3/zkI+FiIiIDoA1m4iIaPKxXtMkYuIkEREREREREdEUO/DTyu5GlmUYjHYCspJU9/EDmeZULY1Vn7AgD9smMrxyPNBBWFtOuKI3W1d9Ll++Lvfbke99amFWbdPvbop2lumTGvWcQCorQyZ9N8EKwNgJ/4yGQ9XHT5wQSS8nZNu5fGnkhGcFOvB72HcCvlMdVlkI5WvG+dyKZX19fU+ek7U6qKuQE+hNRETHy1qLeFeQY+qEIwPA4qKsiX7OAySiVG5XDWXQ4oOndK2oOGGMjz6gn+TrO8OXUmtOtGd6OmCy6NTe73rHo6pPClnbAqeWJaEMqAaA0bcvymOJ9XXYuC7DQa3ugplFWQCTWBbwRlkXyEYgr0Mc6QdIeEaedxjIc6zNyKDQG+R7t7d0uGlRZ5kSEdEE6A176rX+UNYCkzPnqhRl8LJfkXPLUqi/V9I65wQ8x1t6x5mc883PyCL4yguvqk1OL7ZEu9/R4c1ZKueso65zD8DqsYtfcgKfcx64EQ1kzVNzbgCI5bUZOnPuTj/nwVvOg6Dmcu4t9LbkZ9d3Ar8LzkOgAKBYdgKzA/05NXc9CMp4eh838ZtDRERERERERERTjDeHiIiIiIiIiIimGG8OERERERERERFNsWPOHErRH+6shx+M9DpA4yyZKztrHwHAK995/ePsmYraZpy0nYPReTdzTs5BqyazBh5Z1OsCN7fkOsVCVS/gjApyneIYcn3kzExTbbPgvFe9pjMBuh15Di9duqj6vLmyKtpeWV6rUklfX+tEF0WpPqdZZ61o5uQnpJ7Oe/CNvA6Zp9dvBiXeryQiOmme56Gya336qN9Rfd758HnRnsnZTxjIGnP2lMwPSn2dORSUy6L9wNm3qT59Z3G/LcrxRKGoa1Dm5OiMfD1WmFuQ2UWPZ/L437iyrrZ5/aVLoj1T12OFsCiL5PqWzk6IarLWBlU5JqnUZa4DAFSczKHZmbLq4zthfu1uV7T7fZ1TVEhkLS6Her/lojs2WFN9iIjo+M20dEXuXXXrTt6cS9aqrU0nby7V+XPeOblNvaFvL1gna2ccy5r9jrPzaptHT8nMoY1NnQ3kzruj4M5zbgCYnZXXZnGppfo06nJu3mnr/KAXL7wh2heXV0R7c6Tn2CWnlg56+vjcrN9C5ub86sA/N+u34OlrJbJ+c7KYbuJMnIiIiIiIiIhoivHmEBERERERERHRFOPNISIiIiIiIiKiKcabQ0REREREREREU+xYA6n9go/m7E7AU//6Zk4v936VDl1qbw1lO5PhWN4ZJx0ZQK0uT9WOdVDTOJHhTJWaDH+0qQ6jSpyArUbJV33ecXZBtIs1eSynzp9V2yycka/VGzpYzDincGn1QdXn8qoMiIzkpUO1qkMmjS+Dryolo/pUSjJAay2Sn8EXv/Zttc03XnhNtMNZHQDm5YSTEhHR8TIw8M1OrZrPeXDC+/7zvy7a/vqy6rN1RT4UYX5uUb5PTYdQDjI5DqgtnlF9ZnxZl6obMlS5P9I1PnNqW7OVU4OcgOeZuqyR51q6Zj7YkmMOz4xVn6QozymL9EMmvESOH8olOf5pVnQgNWJZe4Mg57wTOU5JIjnWGVsdiGkK8jqUSvq9BzlB1kREdPJGsZ6zwsi66T6s4MZrsh4UPFm7jK2pbbJE1qos0/sdOsHQm3FPtB9r5TwgyZl3J5GurU1n3v1d5+UYo1jXtzrOPCgfprF49rzq02jKB0u4c24AuLDysGhfWpbjnX/1m3+stimX5Xm6D4ECgJHzIKjWrBx3uA+BAvSDoNyHQAHOg6D01P4WfnOIiIiIiIiIiGiK8eYQEREREREREdEU2/PmkDHmE8aYFWPM87te+8fGmCvGmK9v/+9HjvYwiYiIaC+s2URERJOP9Zom0X4yhz4J4F8C+A3n9Y9Za//53bxZZi2iONp5wegFb+76R7+QqT57rX/MEr3W0V3/OIJeY78Vy/Xz0dUV0b7krNsHgMxZ0pck+n7bwpzcbmFBZjecWdJ5CkFZ5hEYTy8wNM45LFZ0hsGpR+SaybGzXHM40mtSBz25DnSxrNeXFkxXtE/Py/d56O++Q23zmeBPRPsrr76m+oycNahERHRXPolDqNlplqHd26kPiy1dXxpzMrNnqaUz417uykwcvyDrfq2gs2z6PVmLe8O26rO4IN97cUnuZzzU2QSZL8cBpZrOD4J16rwTe7g0q3MQv/ttp0X74uWu6rOVyMACb6hrbxbILIJRRV6rtKnHQyVnm3JORqD72iCMRDvLdOhB4DnHMtDjn3gcqdeIiGjfPolDmmO7er2heq3ekDU6ivVceGNDblf25K2CuZw636jLelEK9e0F48s6sxzIOv+tyzqz8IIz73bn3ICedy/Oy20WF2iXuzgAACAASURBVHVm77lT50Q7qOhMRXfe7c65AeCUs92ZR+W4JPoxfbw1J+vXFPRJuVm/1bJ879WRHFcBwBee/aZof+1br6g+4dzcrT+nqT6fm/b85pC19ksANvbqR0RERCeLNZuIiGjysV7TJDpI5tDPGGO+uf2VuNnbdTLGPG2Mec4Y81w8vv1dKiIiIjoye9bs3fV6PNbfUiEiIqIjd9dz7OM8OHpru9ebQ78G4G0AngRwDcC/uF1Ha+0z1tqnrLVPBWHO89qIiIjoKO2rZu+u12HI51UQEREds3uaYx/XwdFb334yhxRr7a2FgcaYXwfw7/azXZZl6PV31jLW6jrLJorlbys3N/WayZKz/rE1K/dTr8m1j4Be/2h8PfBdCeQavmtbTkZAV7YBYGlGrknc6utvR11akfkDs0tyTWKa6ptmoZG5BmmsjzcayGtjMp215IdOHkFd7qcX6cyAjY68DoWcL3yVId97cE2uFX3bu75LbfORH/07ov3qxz+t+qxu6qwGIiK6d/dSszMLRLvK8Vpbf/P913/3/xXtf/B3P6D6LD7+kGj7fVlzKlbnFyROSfStXpM/6Mi8gqJT/oynC1etKscKNtDfjkqcmljw5X4aZV2LH1ySeUydLZ0HsLUpM4Yem9XDr25BvtaJ5XkPIp3JZwvyYnW7OmtpFDvXvCG3cTMlAKAfyfPudvQ5zc/nZDYREdE9u9c5tqtc0fl4BWdO2NvU2XeJk0MUGVnzhiNdY4YjWav8nBwd38nHK9Vl0b66oud/XkfOu0/N6vzdzZ483ovLHdFunZ6DK3Hm3e6cG9Dz7lFf34/wnHm37wxE3vv2t6tt3Kzfflef96mKHBcVjDyns07mIgA88mNPiPZvBH+o+vz5yzs5RPYOXw6/p18NGmN2py/+GIDnb9eXiIiITg5rNhER0eRjvaaTtuc3h4wxvwXgfQDmjTGXAfwSgPcZY54EYAFcAPAPj/AYiYiIaB9Ys4mIiCYf6zVNoj1vDllrP5zz8seP4FiIiIjoAFiziYiIJh/rNU0iJk4SEREREREREU2xewqkvlee54mArEKgg6P7TuCiG4wFAGMnHGvkhGONopwgLCccyw90kGLJCbJOBnKbLNbB0bGV4VODsVF9XnzjumifPn9KtLs6Expw8r7GkQ7C2thoi7aX6veulGLRbs5WRLtWlkGaAGDsqmj3BjqIMizKa9PrynDQC6+9rrbJWouiPRroILRGVYeNERHR8Sr4PmaaO6GIWdpRff7j154V7WG8pfq8/699r2gvlGQN6g91HRiksr7YNV3/ek44ZNEp6Q8sLahtHqrJkEebxapPfyDr6sr1y6LdHupQ6IozdliaywkCLcj0x4WFU6rP9aE8nle6a6IdQF8H48n9ejlPkBj2nWvsy8+g4KZ5A0gTZ5ucUPBSwHpNRDSJKlX9c73jzNV8X6cSF6tyruuncs7tFfR+Y2d+bKHn2J2BfO/hSLa9mt6vO+9259wA0Hfm3c+/dk20zzx4Rm2j5t06Yxvjkay36+t6fOPOu6vOnHvxrH7ghvsgqPV2X/Vxy3gFch7evyLPEQAe/z451vof/usfVX1e/rVP7ryHf/sHQPGbQ0REREREREREU4w3h4iIiIiIiIiIphhvDhERERERERERTbFjzhwyKFd21uZ3ezrLxl3/WKzonB8/u/P6R3ftIwBYyLXx3ZwcneFIvpY5OUVbY70u0ItmRbtQ1Gvw2z25vvDq5sj5e525UK0not3Z3FB93rx0RR4L9FrMell+xIO2vHaVkt6mvboi2msjnXNg52VmQWrkNX/xlUtqmxXI1zbaOsNitqXXZxIR0TEzgLdrOX2tqfPpvJr8uX8x52f6v/mjfy+3ccrdxqauLyVf5hWYVOcTDoeyrlacY3lwSWbcAcA7H3pYtBtNXa87XSdzaFnW3s1NnTsQQr530ddjEDfXx/j6vfvOmKjoZCNaT+dDDIdyXFKtzKg+p840RXs0loEGvYHOUTJw3ktHDmFrQ18LIiI6ecOorV7LnJ/j5Zyc16wg607PmbNu5WTkpIms0WHO3HLg1KpsLGu4O+cGgE0nh9gbtVSfQkke71ZXHu/lDT3G2OrK19w5NwC0N9ZF++KFN1Ufd97dqMjrMNOqqm1qZVmPjV1WfXp9ea2Kbs5vR38Gr7/yqminc0uqz2hXVqPN9HjiJn5ziIiIiIiIiIhoivHmEBERERERERHRFOPNISIiIiIiIiKiKcabQ0REREREREREU+xYA6mzLMUo2gmsdIOxAKBUkeFYWSEntHFLhli1OzLEMU30abnhWIOhDqTOYrnfYlluU2rqUMyVS5uiHRfLqs/IOdFXrsmQqwedECkAqHuxPBYY1ae3LoOjI6Pv9SVVecxmLIMyN6BDuF564zXRHnbGqo+fLoj2zJwMK3U/EwB4eVNeqzTnnAYjHbJFRETHy2ZAPNwJLMzKOmQ5trLmJJmuvZsbMhwydh7AkDjhyABQ8mXttbHqgngswxSzsqy9L1zTYcnfuvCcaDfqugYVK/JhCz0ny3J5Q9YxAIidIOlWTth0PZXXr9rT1+raijxm05TXYW5eP7Bh0Jfjlo2erqHFqrw2hUBe83I15zoU5XvZWPcJ1T8JHaxJRETHLwz1z+ySUye7Az2/29ySNdrGRdEuBnquGRRlnzjWc8vQueXQco6lE+SMBWZkDbx+QT+caRzJmu3OuV+6sqa2efg7L4u2O+cGgJIzR+2u6frmzruTSM65r7yur1XVubewtaL3uzqUAw+7IM8xMXo89vxLF0R7GRdUn7WtnZDyJNXX+yZ+c4iIiIiIiIiIaIrx5hARERERERER0RTb8+aQMea8MeaLxpgXjDHfNsb87PbrLWPMF4wxr2z/d/boD5eIiIjysF4TERHdH1izaRLtJ3MoAfDz1tqvGWPqAL5qjPkCgP8WwJ9aa3/FGPNRAB8F8At32pExQLBrDWSxrPN5es76x632SPXZa/2ju/YR0OsfQ+j1erMleTzGWa8ZLOnMIeNk5AwGkerTjeR7P//am6JdGPf08Q7la00nBwEAXnrjmtzG6jWeizX5EUezMhuol+l1lhdX5DlFHf0ZPPpAU7SXfPkZpCN9HVbb8pz8IFR9giAniIqIiPbj0Oq1zYBkVzk2RtfVvlu74o7q4xtZY2xR1lXf07kIFafP+qreb1iS9bhck7VjpKMUkDq5P5WGHoMUQnmebTc7IacWWyd3YBDpOuY5u+l0dHbCY088fseNxp7OUcoaMt/owkZb9emPZLaA8ZzxjyfzmwAgDJ0MRl+fd6Wss5WIiGjfDq1mu8ZRV70WOGW8Udc/19sbsl70+7I+FIOcubCRc81SzjwcodzPMJJzy2ZORlJw2snN1dNRDPryxY4z5/7GKxfVNoWxvDbxUF+rmWpVtF987Yrq4867l+ryOsxV9L2GdSfr98XXXlF9Bm1Zf/10SbRn5+UcHAC22jL78MWNddVnd9avzcn9vWnPbw5Za69Za7+2/ecugBcBnAXwQQCf2u72KQAf2mtfREREdDRYr4mIiO4PrNk0ie7qaWXGmIcAvBvAVwAsWWtvfnXlOoCl22zzNICnAaBUYsQRERHRUTt4vT7Wh5kSERFNrYPWbKLDsu+7NcaYGoDfAfBz1lrxHW9rrQWQux7IWvuMtfYpa+1TQcibQ0REREfpMOp1qJ9TTkRERIfsMGr2MRwmTYl93a0xxgS48Y/209ba391+edkYc3r7708DWDmaQyQiIqL9YL0mIiK6P7Bm06TZ83vjxhgD4OMAXrTW/uquv/o8gI8A+JXt/35ur31ZmyGOdgIsCzl5VXUnHKuzmao+AxWOJU/DDcYCgGLRCT8OdQDjKJIBUMOhDHfKcsKbZhdloGWvo0OhYyezszeQ4VlfeUUGSwPAZl+GeNZyAsBeurwm2uWS7tMK5DHXq/L6bo718V5YlsFcCyX9G+TNzlC0l/pymyvXV9U2w0S+V6mRE+zp6yBrIiLa22HW6xu/qNz5ZWUy1g8vqBRlILFf0nV1ZlbW3iSSNb3XkXUWAHrtTdFuzldVn6IzgEgzWTuyRNe2wNmmXKqrPrMN+V5FXyZb18p6fLGxJV9r5AxuTrljG+dhFgBw+tyCaI978tr0Ex3MXWrK+tyb0yHRXSdr031exGCgUz7DQO6n19OBnaOhfpgGERHtz+HWbKlZa6jX0oKsF+urOfV3S9boWjgj2qfm9H6LNTkn7CT6XtZ47BSeTI4XkrEeP7haS/ohEt228+AGd87d1/Xtz1+6KtobPT2+qYdyTv3iJT2vdefdH/r+h0X7ymV9HdwHQb1xXdfRkfMwrscfcj4DX3+3Jx3KbVa29H79XQ/cMEaPQW7aT6jA3wDw9wF8yxjz9e3XfhE3/sF+1hjzUwAuAviJfeyLiIiIjgbrNRER0f2BNZsmzp43h6y1XwZu+7yzv3m4h0NERET3gvWaiIjo/sCaTZOICdFERERERERERFPsWJ9VW/A9LNR31vNHVt8sTT1nfb+OBEC/7WYLyIwAz+rsneFYrodMPL3WLnbWAcJzsnbGOv8oieVax4Kv83mqoZO5YGTo/DjS27y+Js9xvq4zDJKyzARYj3WY/UYsP+LBlsws6EZ6nWW14uQn5GQOLW/J6+lbmX90uauPt7IoP5dBpvMTYnO7G+hERHRcjAE8fycDIMrJyCmV5O+XgtqM6hMWnZ/pJVlHi0FTbRPH66I932qpPlurMgPHKauolnQN8gqytl3f2lB9AucpbW79RqLr4djJcfADnZ0QzMprlXb07+aev3BBtB85/aBoh0V9HcKiPPE03VR9KhWZ01CuyuMNBnLcBQChc60qDZ1lVK6411jnJxIR0fEb9XSGa1itifZMU+f59Z28G5PIGlOu6do6zrpOW8+Xo5GcL/vuF6asnsMmI1mHkkj3iZ2sopIzGIgLumYXjKxn7Uif0xvttmiPc7IEB7Gc137jOzKX6ItjXRNfvybnvotlfXw//oMPifbplsws/IP/+FW1zdcTWcejhv5sa4WdfxOen/sAvBt/d9u/ISIiIiIiIiKitzzeHCIiIiIiIiIimmK8OURERERERERENMWONXPIZkA82lnjNopz1rlX5Rq5Zs6auUFjj/WQ1bz1kD3RjvPWQ0Z7rYfU99JsJt87S3XWgO/m6ATysvtFvZa/vyrzHRqqB7BwdlG0R/qtUfBl1sDq6nXRfmBWZ0Q0Z+TxpiOdy7Dck5lD8Uiuu7yyrI/lVFOeZ+jpz7831hlIRER0vIzxUAx36kepqNenDyNZV21OZlzoyxre3pD5dEj1evtWfV60e5s672g8krUirMkaFGcDtU21KI9lHOlxwJvLK6LdDOU2jVCPSaplOTYYJEPVB0VZa+uzuqpfWpFZS1fXZH7B7ILOUxwP5XjIIlR9kkSOOTJnbGM8PRQMnKylWkVnQ6WZruFERHTyalU9t4Tn1LyceWOlLOtD6Mu8G2v0RlEka0G5UlF9CkVZ60d9p056hzXHlnXSL8p5MAD0V+TYRVc3YOn8KdEe7mOO/WcvvCTa3VFOrm9V1ttmTq7v9U05filY+eaXOvo+R3XJzfVtqz5xunOtspyMp5v4zSEiIiIiIiIioinGm0NERERERERERFOMN4eIiIiIiIiIiKYYbw4REREREREREU2xYw2kBix2p1/VcoKj9xOWVS7dfVjWOJKhUKWKDqjyQxkKFQ1kWJZxA6oBJLHcbxzrPlnmBDw7YdhppkOhxqncb2+kwzWDTIZPjaH3kzihnMbI/bbqOrDMWhks1kn09VzuO5+Tkz02MjIkEwC2rsv9hPM11cek+jyJiOh4WWuR7HpAQOrr0MTQk/XDZjp8cXn5TdHudzqiXS7oWtyozIr2bK2l+sRDGRydprImVat5wcxO/WvNqT6jnqx/nhOYXfB0KHS5JGtblDMOaLfleddLevxzfkYecyWU+20U9e/zLq51Rdv39H57A7mfcRaJdnNWjwNqVVnUBwMdCt7rddRrRER08spFXYdid86aJqpPKZQ1uRjK+tDt63maO0tMxzlhx5msXyZzxxR6rpk4Dyka72uOnTjtnABtZ47dHebNsWU9HucdnzN/r83LB0081JJjGQCYmXWOd7iu+lzrOg99GspjuSyfLQUAOD0jP7e8hz51xzuv2Zz7Kzfxm0NERERERERERFOMN4eIiIiIiIiIiKbYnjeHjDHnjTFfNMa8YIz5tjHmZ7df/8fGmCvGmK9v/+9Hjv5wiYiIKA/rNRER0f2BNZsm0X4yhxIAP2+t/Zoxpg7gq8aYL2z/3cestf98v29mjEGhsHM/Kgxz1kM6mQBmH+shw0Cuse85WUHAYa2H1DxPblMq6/X+Sey8l5GXfRQ7+T0AgoLsUwx0fkLROe/usKv6JInMFoCVxxLHek1i37l+Pd1FXfOoIPdbXdTn1NuQx2LWI9UnK/PLbERE9+jQ6jWshU13Vc5UZ+1USrIWm7IuFqWSzCuohbJWJCNdiwMj60dBDxVgnHo9drIJglAfr5s9OOjptf6nGjIj4MFT50R7q6fz9LJUnnelVFF9qmFdtBs52UAPPyzfOx3L67AxWFXbuLESzbJ+bxPL8UTsZBHWq7ruDobyPDsdncng+TkfDBER7dfh1WzHqKun+AVnbolU5wQGTq7ewKl5650NtU1NlrfcmwupU6Njp74FoZ5ze76sTeVKzhzbnc87c+zhPubYpVDPsUtqjq0z9uLYmdcaORaYa+yd69vOyfW1PefeR1U2hzm5vptXnVzfxZxc32Snjht7+4zfPW8OWWuvAbi2/eeuMeZFAGf32o6IiIiOD+s1ERHR/YE1mybRXX1NwxjzEIB3A/jK9ks/Y4z5pjHmE8YYHcl9Y5unjTHPGWOei8Z3iMYmIiKiQ3HQej1mvSYiIjoWB63Zx3SYNAX2fXPIGFMD8DsAfs5a2wHwawDeBuBJ3Ljr+S/ytrPWPmOtfcpa+1Qx5JIhIiKio3QY9TpkvSYiIjpyh1Gzj+1g6S1vX6M/Y0yAG/9oP22t/V0AsNYuW2tTa20G4NcBvOfoDpOIiIj2wnpNRER0f2DNpkmzZ+aQMcYA+DiAF621v7rr9dPbayUB4McAPL/nu1kPyBq3mlFPB2H5+wjLKnhO2FRfBkJtdDfVNlUnl+lewrI8s3f4ohtQDQDGCdf0fBm6Vcy5R+eFMgirnhNwGRi5XTLU18rzZbBYUJT78UMdluWN5fUs+TnLCzIZANYdyPCswqy+wqOKvH4m0CFh83NugNaKfm8iIlIOs14bYxAUdupHlurg6NFIBiuaTD9AolaTP9OrDZlc2c8JVswG8rX+UNf0wVCGKYYlWTPHkQ63NE4I9OlZ/U397z73gGjPlOXxvnr5G2qbtOiEYRf0e7d7PdHejHR4dzQvA76vXr8o2oWaHoMEgXytVtLBmiaRr42cB3/0+/r6Zk6oZyHQNT2J9UMliIhofw51ju0IsqZ6reA+eGmsH2SURbL+1pyg6Nq8no/Cef6DzXlYQeDMvMu+nH/2ch6q5DqqOXajVFV93Dl2PNh7jp25D30a6zrfG8ixSy+njBadubn70Kfakp4/d52HPHmrOQ99quyck71DcsB+nlb2NwD8fQDfMsZ8ffu1XwTwYWPMkwAsgAsA/uE+9kVERERHg/WaiIjo/sCaTRNnP08r+zKAvK/M/P7hHw4RERHdC9ZrIiKi+wNrNk0iJk4SEREREREREU2x/SwrOzTWGiTDnfV5xaCs+rjrIUfjnupjI7mOruqsh6zO6f26Z5q3HrIAuZ+SL9ckmpybu51+x+mj1xcGodxuFMl1i6nVWQ6eL9cTFnM+KfdhMo1yoPrETk7EOHHWIPp6TWJ9Vr53Lee8bUfu13iyz9ZAXwfrrAOtVHQ2QmfUV68REdHxy3at5Ve1A0A2lnVgfqmu+sDKn/uDvqx/mV7Gj8Q4fQK9ON6E8rVOvy3axUTn6TVmZAZDWNdjhbAs+4ximb8wiPWYJAxlLQsCXdsGQ5nHNBrrc1rurot2UpDvXQp01kN/KGvteLSu+nhGnmeUym2sr8cOw2go2mGhqPqEJmesRUREJ65R1nWoVJY/s/Py8ZplmYnTmpE/+9OxzrsxYUO0u6meN/bbsnY2azOifeX6NbjaTl3PnWMX5XsNR4czxy46c+xmJWeOnch9J0WZXeQX9TjEHzt13dfXE5n8XDrOuKkwpw/YDp1rHur9Ls7vjNGCQlv9/U385hARERERERER0RTjzSEiIiIiIiIioinGm0NERERERERERFPsWDOHPACVXe9YyVsPWZLr8/LWQzac9ZCzzf2sh5RZCL289ZAdmXfTrMrsgUFfrsEHAMQyRyC2I9XFOnk8QUGeY2+ktzEFed8uKOiPqlmT51RtVlWfKyur8oVIXhvf6LWYobP4srulr2fRyrWXaUGuhxx0dD5FxclwQpaoPoNIryclIqJjZgBvV/kteLpmjpwcHWt1rVhbk+vaN1dlu5CTaTe3JGtvpVJTfU456+k7XblfL2e/5VDWu0uX3lB9wkhmMjxy/rRonzl1Rm0zGndFu1bROQNJJPMWhj1d/6KRrKueJ2t8IWcc4IdyP4VMfwZpLMdM8OR1sDm/J/QyZ9wS6LHYTH3WeeV11YeIiI5fs6LnU7OzMreu6OvsO9936lfm7Kega0xYkHO+INX7LRfd+aesibNOBhEAIJZzy7w5drbHHLs71Nt4gTPHDnLm2HWZo1Sd0eOQy8vLor3ZlTnEubm+LTfXV9df275zru9mX+/XOuODak6ub3u0c81Tqz+jm/jNISIiIiIiIiKiKcabQ0REREREREREU4w3h4iIiIiIiIiIphhvDhERERERERERTbFjDaQu+MBcfSeIKQx1WNbMjAyDzAvL8u4pLEv2yQvLKqmwLBlQPYYT6ghg3gnDNjmBkamVwVKRzNdCs+IENQMYpPK9w5zrUDByR826Dssaj2Sg5fVVuY0Z5wRRQoZYeWMdrlkO5HsNYxnWPVuVnyMAeLEMtKwGgeqTIlavERHR8fIMUAp3fmanqa5tkZWhiNeuXld94rEMg6zX5IMTZhtzahvfl/Uj1tmL6LQ3RLs1J8MsazlhjDaW44B+oB/IkHiyLm2OZOBzo6pDM5OxDNbMEv3winIga3jP0ye1uiKvleeMJ7yKHttkRm5TrenaOxrI7YaQ55QOdN0NU3n9fE8HUmexPh4iIjp573yktWefkq9/rtdqMoj5yptvina9oeesSwuyrqeZnrNudOSDG1JP9ul09Rx7YUbOP00hZ964xxx7pqrnsINU1uy8ew2BM8eeaeTNseW16key9hdyH/okz6GzqR9OUXIe+pS4D31q5z30yXkh0/P7/mhnu7zP6CZ+c4iIiIiIiIiIaIrx5hARERERERER0RTb8+aQMaZkjPkrY8w3jDHfNsb8k+3XHzbGfMUY86ox5reNMfo73ERERHRsWLOJiIgmH+s1TaL9ZA5FAH7YWtszxgQAvmyM+QMA/wjAx6y1nzHG/GsAPwXg1+60o1LRx9sf3lkDGQR7/1sv5qyHrFZljs61K5dFu1bX6yEX5yuinbfWbrMr1yC66yHblZw1iU4+QWO2ofpETs5BnMp7coWCXg/5xncuinbJ1+sLH3pIZgt4Bb22sdmU+QiVktxPYPQ5tWbkOazkZCNUQ/nZmYIR7cb8GbXN699ZFe3ZGf05BYlee0lERPt2KDXbGIOCv1Or4rH+2TwaOhkBOSX9zJl50Q6cmh56ug70ezLLZrPdVX3SVB7P+obMIGpv6eOtBHLIE4azqs/K2rrcT1++9zsePKe2mclktsNguKX6hEV5cZZO6+wEP5Dn3R7I/ILNvjxHAKiW5XhilFNCPV9e43JJHstwoDOSfMiaHo91RmQ/Z/xARET7dmhzbNd/97/8B/Xac5/970U7ycmNS6z8uf7kk0+I9qins4EMZH2Yaep5LSDnqHEi3+eH3itrDgD83h//uWgHnh5kNOdkFlA0lnPWcaq/B1P43lOi/doLb6g+fiLz/M60dJ7fuUU5hnhiLNt/8uVX1TaLraZoz5TPqj6dsaz1zYK8h/GgvtWAbiaPN9MfE87P7FyrF5y8wt32/OaQveHmXZNg+38WwA8D+Lfbr38KwIf22hcREREdHdZsIiKiycd6TZNoX5lDxhjfGPN1ACsAvgDgNQBb1tqbv6O6DEDf+rqx7dPGmOeMMc/1BvxWCBER0VG615q9u16P8r6CQkRERIfmsObYx3O0NA32dXPIWptaa58EcA7AewC8Y79vYK19xlr7lLX2qVplP6vYiIiI6F7da83eXa9LJdZrIiKio3RYc+wjO0CaOnf1tDJr7RaALwL4fgAzxpibo8dzAK4c8rERERHRPWLNJiIimnys1zQp9vzVoDFmAUBsrd0yxpQBvB/AP8ONf8A/DuAzAD4C4HN77atcKuG7n3h8580DHciYJjIcyw3GAoAwlKFQjz/ygDxm6ODEZsMNx9LhzW44VmZlOFaUE8iJTO6nVNXnNE5jZz/yfXxPh26//eyM00d/VK15mUjVbvdVn82uDOZ66Ly8IV3N+e2w51yaF7+jr1W5JD+D2ZYMBMuMDjmr+bLP0kJT9RlAHu9vfu4PVR8iIsp3eDXbAtnOz/Ew0L9LmmnIh0OUckIoT52SP/f73Y5ob61sqm1W12QtKwQ6tNp3HoLgGSfM0tfBlYNU1qWS0ec0Gsn3tp6s+1dXrqttMicIEkbX1fFAvnfg67FCzQmZzIpym85I7zfN5GuFTId6Rk6YdGTlmMMv6DFIFstxS+brsVg76qjXiIhofw5zjr0fT/3E/3UYuzk2X/6N/0a+kOXMR2uylkbJnefcgJ53P3FeP5zCnXfP5cxZt7bkg6w2nDn3ow/I8Q8AhM6DHOZm9X6XPTmmUA+BCnSdby7Ih2W8G3vsWwAAIABJREFU+u1l1ac1uzNGCwr6ARc37ed746cBfMoY4+PGN40+a639d8aYFwB8xhjzywD+E4CP72NfREREdHRYs4mIiCYf6zVNnD1vDllrvwng3Tmvv44bayOJiIhoArBmExERTT7Wa5pEd5U5REREREREREREby3GWr1+78jezJhVABcBzANYO7Y3Pjge79G60/E+aK1dOM6DISKadqzXx+atdLys10REJ4A1+9i8VY73tvX6WG8O3XpTY567nx67x+M9Wvfb8RIRTYv77eczj/do3W/HS0Q0Te63n9E83qN1L8fLZWVERERERERERFOMN4eIiIiIiIiIiKbYSd0ceuaE3vde8XiP1v12vERE0+J++/nM4z1a99vxEhFNk/vtZzSP92jd9fGeSOYQERERERERERFNBi4rIyIiIiIiIiKaYrw5REREREREREQ0xY795pAx5gPGmJeMMa8aYz563O+/F2PMJ4wxK8aY53e91jLGfMEY88r2f2dP8hhvMsacN8Z80RjzgjHm28aYn91+fVKPt2SM+StjzDe2j/efbL/+sDHmK9v/Jn7bGBOe9LESEU071uvDxZpNRERHYdLrNXB/1exprtfHenPIGOMD+FcA/g6AJwB82BjzxHEewz58EsAHnNc+CuBPrbWPAfjT7fYkSAD8vLX2CQDvBfDT29dzUo83AvDD1tp3AXgSwAeMMe8F8M8AfMxa+yiATQA/dYLHSEQ09VivjwRrNhERHar7pF4D91fNntp6fdzfHHoPgFetta9ba8cAPgPgg8d8DHdkrf0SgA3n5Q8C+NT2nz8F4EPHelC3Ya29Zq392vafuwBeBHAWk3u81lrb224G2/+zAH4YwL/dfn1ijpeIaIqxXh8y1mwiIjoCE1+vgfurZk9zvT7um0NnAby5q315+7VJt2Stvbb95+sAlk7yYPIYYx4C8G4AX8EEH68xxjfGfB3ACoAvAHgNwJa1Ntnucr/8myAieitjvT5CrNlERHRI7td6DUxw/btp2uo1A6nvkrXW4saduIlhjKkB+B0AP2et7ez+u0k7Xmttaq19EsA53LjT/Y4TPiQiInoLmrT6dxNrNhERkTRp9Q+Yznp93DeHrgA4v6t9bvu1SbdsjDkNANv/XTnh47nFGBPgxj/aT1trf3f75Yk93pustVsAvgjg+wHMGGMK2391v/ybICJ6K2O9PgKs2UREdMju13oNTHD9m9Z6fdw3h54F8Nh2cnYI4CcBfP6Yj+FefB7AR7b//BEAnzvBY7nFGGMAfBzAi9baX931V5N6vAvGmJntP5cBvB831nB+EcCPb3ebmOMlIppirNeHjDWbiIiOwP1ar4HJrX9TW6/NjW9EHR9jzI8A+N8A+AA+Ya39X4/1APZgjPktAO8DMA9gGcAvAfh/AHwWwAMALgL4CWutG6h17IwxPwDgPwD4FoBs++VfxI01kZN4vN+LG2FYPm7cmPystfafGmMewY3wtBaA/wTg71lro5M7UiIiYr0+XKzZRER0FCa9XgP3V82e5np97DeHiIiIiIiIiIhocjCQmoiIiIiIiIhoivHmEBERERERERHRFOPNISIiIiIiIiKiKcabQ0REREREREREU4w3h4iIiIiIiIiIphhvDhERERERERERTTHeHCIiIiIiIiIimmK8OURERERERERENMV4c4iIiIiIiIiIaIrx5hARERERERER0RQ70M0hY8wHjDEvGWNeNcZ89LAOioiIiA4XazYREdHkY72mk2Kstfe2oTE+gJcBvB/AZQDPAviwtfaF221Tr9fswlzrVjvLee80zUQ77/jiJHH6yG1Mzj0vY2Q7y/R+Pc/ZztyxCQDwfblNoaDf2/f22lHOOcbytSzLVB8L57WcA/Sc947jVO431u9tnIuV+97O5xKGBdEu+Po6uJ+TzTlv15Vr62vW2oU9OxIR0W3dbc1uNpt2cXFp1yv653WWOvUk/51Fy60d1uha4Xm+aBeM3rNbVuHJGpTEY7VNksjXgjBUfVLnnJLYGW9k8u8BoFiqyHaxpPrAutsluo9xrqczTklzNnE/FuNcOyDnmjvHkiR6x/E4kvvNeWv3RdZrIqKDu5c5dq1ata3W7K123twtc+fL7uQYefNGWR/SRO/33uaNgWi78+m8bfLJPlevrexjGwIAa21uaS/kvbhP7wHwqrX2dQAwxnwGwAcB3PYf7sJcC//0f/4fb7XHYz0g6XR6oj0a6wHe8tqqaI+dPqGvB3yekQOmwWCk+tTrVdE2nvwH5/v6Gs405TbzrbLqU60V5bF48v80mdHXYXVFDsyGOccbJQO530B1QbEqr8Xy1Y5o91ditY3v3CQbDAaqjztAPnt2VrTnWnKwDABxLM/BZvq93X+nv/DL/+ai6kRERHfrrmr24uIS/vf/4/+81U5T/fN60NsS7SjTQwrr/LImSeR+Yk/WUAAo1RryWIqR6lN06jMqLdFcu35FbbOxdkm0zzxwXvXZ2uyK9vrKsmhHfXnOAPDYE+8W7YceeUL1Qbwp29m66uIF8r37fXnenXU9BskyObYplvX1jJ2bYuOxrOmbK9fVNtfevCDaob7nBHdYyXpNRHQo7nqO3WrN4uf/0U/fag+HOfPGsXzND/QP9nJFzlmvX1sT7fa6nKcDgO+5c+y9541nzi6JdmtW1n0AiJ1f8mQ5v5xxbyD90i9/TPWhu3OQZWVnAby5q315+zXBGPO0MeY5Y8xznZ7+B0VERERHbs+avbtetzvtYz04IiIiAnAPc+xev39sB0dvbUceSG2tfcZa+5S19qlGrXbUb0dERET3YHe9bjaaJ304REREdBu7a3atqr81SnQvDrKs7AqA3d/JPrf92m1l1mIc7XxNutfVdzlHzp1Pd2kXADxwRn59PCzJpVM256vtxsg+xTDnq+wl+VU6dzlYra63aTbrol0u6/cOA7kf96vYI6PP8bGxfK2QsyowzZzlaDYv8UHup7Mlv+rXW9efgXv3eX1zQ/fpyaV9izPOVxNj/XXG/kBemzTTJxVFeukCEREd2D3V7JvSVNep3kD+vF5r6+VJdSeP5w/+8k3RfiV8WG3zoR86I9rf88Sjqs+X/up50f78c98U7VHO19ofqspzCJ59TvWZzeR2cy1Z9wc566veXJXLwUxpWfUJnF/FFdyMQwDGyLo525S/UHv8iQfVNq+9JpfKDYdD1cfNWkqdpX1uzhIAVKtyibxn9fL3KCfXiYiIDuyu63WtXsd/8b6/daut8m4BpKmb2bt3pk+nLetbe7Oj+vSdeePGhp43dntyafXcjKxvWaLrSX/g5O6lum660TJ0cAf55tCzAB4zxjxsbtx5+UkAnz+cwyIiIqJDxJpNREQ0+Viv6cTc8zeHrLWJMeZnAPwRAB/AJ6y13z60IyMiIqJDwZpNREQ0+Viv6SQdZFkZrLW/D+D3D+lYiIiI6IiwZhMREU0+1ms6KUceSE1ERERERERERJPrQN8culue56FY3gk5XFh6QPUpBfKQWjMV1WduYU60y3XZxwtlkCIAFArytWKo91soyODosBiqPlpOUvRenPyvZKiDM/2SDJc2pqj6IA1k090xgMQJjLROqGheAFin35Pb+Poe4mtvvCja3372/5PHMtThlXHqBHnmhKWNUwZSExGdNGst0mQnqDhO9AMP+pGsH8/9xZdVn0sXron2a1YGUNt3Pam2eWGrJNq//Q0dsvyHX5b7vW4WRPtDf12HN/+D75I189LHf1X1SX73/xbtcH5WbvODf1ttc+q/fK9oexVdr9XzF3JGX8/9xVXRrs/KYO4n3zOvthlG8uEQL732ouoT9+UYo+jJN0+SCK6Kk6Dt+zqI23iBeo2IiI5fpVLBu773e2+1PU8XGesUorxA6jiW87Ask7U/TfT8rtuT80aTN2987WXR/vpX/0K0o6GuQ4kzZzVG7zdvbEIHw28OERERERERERFNMd4cIiIiIiIiIiKaYrw5REREREREREQ0xY41c8haILG71juWZlWfrrN2sLOmM2jeWF8T7SRNRTsvBajgrJdPM71G0ffl5TBG7snLuZXmGbkeslLSa/Dr9ZpoLzoZBv2BzlP4Tr8q2sWqzkj6ngcbol0KcjIBrDxPv+BcnUBmOwCAV5avmaI+J7u+KdqvvNkW7aS9orZZXDot2guLDdWn0dLnQEREx8taizjeyRawOTVz3O+I9gvf1E/afeGli6I9/wPvFO1KQecX/OXXX5H7CPR7r1+VWTuPPvV20f7PFvR+sSLrUnDtTdWlZmU9bkPW4kGo6+FmV+YtbLxxXfUJQzm+sFZnDf77L31DtB96t8xNKp3S7/1Y6Zxon35UZ0j85Z/JB95E6+ui3ajofMXHH1oU7UpZjxWSQc41JiKiY9fpDfEnf/n8rXa5oueNjz8sc+zCIOc2QCZriOfkw5pA16HKrJzXFnLqZOjU3wuXZJ0cdLbUNktLS6K9sDin+sy0dBYfHQy/OURERET/P3t3FmRJdt/3/X8y71p1b21dvW+zYvYFQGMGCy2AIEGClASAYZohWKTgMBwjR5gRZJgPQvBFEkMOkw6J9AMtKkYGAkMHF8AkQcAQuIwGIAc72DMYzI7Zeqb3pfbtrpnHD13oqv/5n+6qrr1xv58IxPTJPifvuVmN+mfmveeXAAAA6GHcHAIAAAAAAOhh3BwCAAAAAADoYdwcAgAAAAAA6GFbGkjdzb1MzLevtP/uiWdsn25btcuRMOQk0dvabT0mjdzzqlR04GIeCdesBIGLeabDFrPMhmO3GvOq3R+ZbxhSffedN6m2H73djPl/XtaBYOU+G/z4zwf1ezq6y77vWlm/Txekanux4ZXS1aHQnTwzXSqHdAjmnXe9U7W/9dUvmjEHCmXVHhzZY/oUI8cPALC1vPfSarWutJPEPixgeiYIb55rmT77DuhAyU98+H7V/sZTf2/G/PC8rndJnz1VKeqyL7cPvU+1x9604dg/GNMB1HvOnjR9CsHbPJvrmjRdsuHN5YkJ1T538oLpUwvCQc+dt689PqEf7PDgrn2qvWvhrBlzINVjBu95r+lz5OBNqv36C8+q9ssvPWXGpLVBvSGx5wHjE/bBEwCArTc135T/79tLD3OoVOxDBD7SX1ft/aN106da1kUwDKSOXTf6oDzkLXsuMLxPP5Torrv1ucCTX/0bM6ZQ1PV2eMQGUhcjNRnrwzeHAAAAAAAAehg3hwAAAAAAAHrYupaVOefeFJFZEclEpOu9P7YRkwIAABuLmg0AwM5HvcZ22YjMoZ/03o+tpmOxWJQ9+w9eaZfHF2yfIHOoUrIZNN6HeTz6753T6yNFRJIga8e5SC5Rf1W1ux2dMdRu2vlWiv2qXUhtLkPX6/0887LOGni+a/OE3soOqHZ/dcj0+dK39Gvderhq+hzeq/sMV3S729GZESIi8x29eDTx9p/JaEn/DG69R68dfeoH3zBjWrl+n2nBrhMtlex7AABsmFXVbO+9dJfVpsTZOjUzPanbc7ZG7tqts+UGa7pgz55/3YxxclBvaNv99ld0Hs+ePl2T/FwQSiQiLqjhyfyM6SNBvkKnb0C1C/01M6TV1K/lIzl9eRDTMDdtX7sS1L9in677fd7mOLiifq1zuT3/8XuPqPYDd96m2necfsjud+a8an/rib82fc6cmTTbAAAbZtXX2O12R06dXsql6+uzteqJbzyn2kcP7zZ99u/VeXP1Pp0X22nbOtRs6+tcF1mYNBBk/77trntU+6nvf8+M6WThdaO9J1Aqlc02rA/LygAAAAAAAHrYem8OeRH5W+fcU865R2IdnHOPOOeOO+eOz8xEPqUDAABb4Zo1e3m9np2d3YbpAQAAuc5r7Hbw9Gxgrda7rOwnvPdnnHN7RORx59zL3vsnl3fw3j8qIo+KiNxy662R56YDAIAtcM2avbxe33zzLdRrAAC2x3VdYw/tPUzNxoZY180h7/2Zxf9edM59QUQeEpEnr9Y/TVMZGKwtazftPjM9JZdEMofCxfvBEvsksWvuQ0kkG0hEb2t19Py82DEuDV4rbItInun5tnP9HjvlETNmtKyzjPbX7f/n6/m0ao+fmrLzy+uq3e3Tr51lNnOo4vTa0Upi13O6qs5GqA/pjKR3v//nzZhzr31ftQuRzKFiZBsAYP2ut2Y7Wao7pZI9XZic0lEIzabN+ZlY0DXx88cnVPtc4VYzpq+uMw8WZm3kQnXoqGp30uBcoWvPL8oLOnPIB7mCIiLtVH+heiE4V0jK9pxkrqn3081tPtNcWx+b8YsXTZ9qVb/vpKIzIypij68EeQuzDVvTm6k+DzhU17lPd95zpxnTPT+s2s/WnjJ9XHLCzgcAsG7XW68LaSojw0sZebsG+k2fkuhadeHMOfu6ua4zI0FOYJbZOlRI9DVqJXItlwV5wINDo6r9E//op8yYk6+/rF8nkjlULHLduNHWvKzMOdfvnKv/6M8i8jMi8vxGTQwAAGwMajYAADsf9RrbaT3fHNorIl9YfDJYQUT+2HtvH2cBAAC2GzUbAICdj3qNbbPmm0Pe+zdE5IENnAsAANgE1GwAAHY+6jW2E4+yBwAAAAAA6GHrfVrZdXGJk1JpKUwqSWL3pvQ272yfXDI9IujjwmBKEREfBDonNly6o3crmdd9XCTnOvc6eLIbpmOLiAT76Wa6TyHTIZkiIo2qDnh+6OEjps9P3qGDKCNZoDJ2aUa1RyfGVbvsW2bM8Kzuk+W2j7T1Nt/R7/FQ9bAZMnC7ft/lsg3ObPEoRgDYds5dDrj8kV2jo6bP7Jz+fd3t2BDoZqpDld9IdC0bec/DZsyBmj41Ofvyy6ZPq1xR7VJZPyThwQfeacbkYzp8s92w8+0WgnODfh3GmZbtAxryoO6Xwn2ISO71CcZCJDh61+5bVLtY1UGbha4Nuk6DB0bMR+q1c/rYFDM9P9+xJw8uy/Xchu2DM/r6+sw2AMDW8yLSXXYN/a6H7jN9jt11SLVb7cz0GRvTD40ozM/pdqS+pU19HZu17bVcPq0fwjDX1dfluwd2mzHVO/RrlSPZ082GvYbG+vDNIQAAAAAAgB7GzSEAAAAAAIAexs0hAAAAAACAHralmUNZlsnc3FIGTpJE8nnCTS6P9NHbwjihPDIk3HESuS/WyfSOurkekzq7zlKcHpNF3pIE43IJMoi6dr3/xGxHtX94smP63HVY5wj0l+178kHm0OCJ11S7HXlLZ53OMOi6iunTFN1nwel/SuO5zSe487a6ah8sjZk+r7z4kp0QAGBLee+l3VmqO4VCZLF/kO/nI7W3UNe1oK+qc2r+6YP7zZh33jys2v/xwnnT57VGkOETlMi77nnQjLn4df0k4AszNqsg2aUzkupB1k6rYDMNW039xkuxPsGJyUIkJ2Ff/5BqDwUHtD+SEThZ1/l+TW9fe7QYFPpCkNsYySus9deCdr/pk8VPtgAAWyzLc5meXcqyO3HSXmPdekTn+lQjIT7NSX3dWLqks/oakevcjtfXn3nkGrsb1LN2cO3eKdkxN998q2oPlW1G0g8jmYRYH745BAAAAAAA0MO4OQQAAAAAANDDuDkEAAAAAADQw7g5BAAAAAAA0MO2NJC6WCzJ/n03XWmXf3jC9Gk1uqpdcJGQZQkCqcIUzDChWkS81wla3Y4NeO4GbedNOrYZI0G4dKyHD99Cqg971rXvsRC8p1dOTJo+X+rqPrfttunSlZYOpzxbPKLancSOmQqOeadh0yrz5pzuszCl9zH+92ZM87w+5pV7a6bPwC77swMAbK0899JuLf3un52ZM312Derg6DS1tazcr/skZR1sPJzaUOO76roal9oX7Pxm9Wv9w1PPq/b/PmVDrEun9ZjBez9i+tSD5y/MHzio59tng5mb3YZqF+uR8OYggLpYtMeqVB3QfXJ9rlOyWZwyHTxAIk2rpk+hqLe58EwlkiSeBAHktV32PfXvseHXAIDt4WTpGur1E2fM3/tM/64/vGfQ7qOrH3zQaevf87mzV7qNXF+7tZv24Qmdlq6TzYY+p5gYf9aMmTivzx/efu9R02dwyNY8rA/fHAIAAAAAAOhh3BwCAAAAAADoYSveHHLOfcY5d9E59/yybSPOucedc68u/nf4WvsAAACbj5oNAMDOR73GTrSazKHPisjvi8gfLtv2KRF5wnv/2865Ty22/9VKO+p2ujJ2fuxK23m7gD4JlzLmNoPGBcOSIOcgidzyyrIgc6hrc3S6mc45cIkOH3CRPIUwZcjnkdShYJNzei1/GrlH11qYVe2sbrOBTl3U42Yujps+6amn9H5nx1S73ZgxYzrzOj+oNWP32wjyE5ptvZZ014hdx3pT/QHVnpw+YPrs3VUx2wAAq/ZZ2aCavbx4TU7a3LuREX3OWq2WTJ+an1bt9tRZ1f7Kt/Tfi4icekUX+UtjtgaVva4x002dO/DNCzq/R0Rk/973q/ZNd/+M6fPkuH6fI5mumUdnw3RCkWpBZzL4yKlVVm6q9sCh+02fcn1UjxkeUu3X+m3ujxvR7/P8hYbpU2jq4+lznTuRxc6zgvOdgaE+02fvAXuMAQCr9lnZoHrt81yaC/NX2t26zeI5F1wnTlw6a/rMndN5wAtzukY3G/MSai3o/KD5mSnTp9HQtanV1jUxPJ8QEdlTf1i1J6dtn927qEMbbcVvDnnvnxSRiWDzR0XkscU/PyYiH9vgeQEAgOtEzQYAYOejXmMnWmvm0F7v/bnFP58Xkb1X6+ice8Q5d9w5d3xm2n5CCAAANtWqavbyej03Z59OBgAANtWarrHbkW/0AGux7kBq770Xkas+f9x7/6j3/pj3/tjAoF1qBAAAtsa1avbyel2r1bZ4ZgAA4Eeu5xq7VLXLjoG1WE3mUMwF59x+7/0559x+Ebm4mkHddksunH59aUPbrocsOH2/ykUifMIMnyQIKjK5RSLig/9vJZH/r6VBWJEZE5lMuFQ/WMp/5dX0jvVhT729R9dptVS7VLI/qrdV9drRV47/temzcO4N1Z45/ax+nY6dcF+1L2jbn9OBfXtUuzZ4VLXvefs9Zsx999yh2n7O3uXOI/MBAKzLddds55wUCkt1Z37WfvO3FETEHbj1FtNnpK7bA/06i2BwyGYIXJrTmXuVis0yuufAPtU++vYHVTsd0Hk9IiIHfvi0at8y96rpM90NsnXaus6W2h0zptPV9frCjM39mZ/R76lvvz1W2eF3qnazrG/QDd1nP2ArBlmJY0/bH61P9H7u26/POXZHghoLhfCY2/Of1rzNbgQArMuarrHz3Et72bVjqWTr5r6a/j3+7FNPmT5TF3QO0aUz+jqy04nk7gXXiX19NqNu/77dql0f1FlB9z1wnxlz7z136ddesLU17671VgauZq3fHPqSiHxi8c+fEJEvbsx0AADABqNmAwCw81Gvsa1W8yj7PxGRb4vIHc650865T4rIb4vIh5xzr4rITy+2AQDANqJmAwCw81GvsROt+F0s7/3Hr/JXP7XBcwEAAOtAzQYAYOejXmMnWncgNQAAAAAAAG5cW5riVC6V5JbDB6+0LzQXTJ9GEMTsIwnPboWg6NgdL+/CQOpYn6BtOkTCkn0WbLB7Dt9C2E7NPkQKwW7S1IZBvvd2Heb15tfPmD63vfOY3s+9h1W727av7YP34F1q+tSCoLMwBNw5G0bW7pb1mFj2dGID1AAAW8uJkyRZ+t3f7dpakTf1L/HdA6OmT9qdU+07SydVe1/Vhho/98Zrql187Yemz8RpXf+Ojur5ffAXPmrGvOxvVu2v/sC+dt+Bg6pdq+uHLbzvHv33IiJ9Rd0+dXHM9BkY1KHQ33p1xvR5pbFLtV+7pN/T3S1bNPcFpTbL7bnC66d0iOdbh/Vc9g/Zn21aCIt65NzGZnMDALaBcyLpsouxNLW/sx+444hq/+BbXzF9HnzHO1Q7u/d21e62bSC1Dx9YEHmAU1+5cs0uSRIUUhHpZrpT7u1ti6RgrzexPnxzCAAAAAAAoIdxcwgAAAAAAKCHcXMIAAAAAACgh21p5pAXL35Zbk+hYNcXtlqzqt2JZOIUCnraXdHr8PPc5gjkub4P5hKTKCQS5BJ5r8fkkcyhXIK1l3aZpeRBBkCeh5lJduF+6vRrZR0735lpneXQP1A3ffpLeo1nKdFrM+e782ZMu9sJ2k3TZ76js6FconOJ6rE1qcFb6MQyh4rDkY0AgC3ldCaAyRQQkbSkc+RKJft505snL6h2+aUXVfvUiVfNmHZQ7zJv68mpl55S7Yvn9etMNGx+Xbb3ftUerxw1fSoVnccjTX0OcvFFW4u7mZ7f9ELZ9EmLuk+WVU2fdlvnEL18Kji3+aY9vncc0edR49P2fOKNS+OqPbug31P/u+yp4E336P2mie1TJusBAHaMZFnmUCwncGZa15ha3V43VoNsICnoOjSf6WtPEXvd2O3Ymj0X9EmC68b2Kq4bu5m9cEyL1KGNxjeHAAAAAAAAehg3hwAAAAAAAHoYN4cAAAAAAAB6GDeHAAAAAAAAetiWBlKnhaIM7Np7pV06O2b6ZLkOqHKR21c+DHgO/r7RbkkozJIul2wYdpbr8K5uEGwdhmddnl8Q+BUJre6aQGrdx3dtwGWlule1B/sqps/hPTpIbO+ADbgMA7M7Ehzfqg3yqhb0Qa+EiWAiUqvo41eu6PDPwZEg1FNEmgtTqn3+1AXTxzfHzTYAwNZzyxKpY/WvWNDBy3v37jF9XnzlJdUen9KBmLtuvc2MGQ7qy8Hb7zZ9kqAunTp5TrXPvX7CjukMqnYr8lyKyUu6/mVOnyZdLNs62+nqc4Vmwz7EIQsecNGNPJChWNbHs9ynzy9OTekHdoiIfP81fayquQ31nG/oB0+0FvR7aM3bh3h4r2t45DRFqpHzEgDA1kuSRCqVpd/J9X57fXcgqNG7BgdMnzy8qg5+9xcq9vd+udCvh0TuxFdJAAAgAElEQVSuG/sqQX0L2kPDuj6LiDQWdM07e+qc6dNt2YBsrA/fHAIAAAAAAOhh3BwCAAAAAADoYSveHHLOfcY5d9E59/yybf/GOXfGOffM4v9+fnOnCQAAVkLNBgBg56NeYydaTebQZ0Xk90XkD4Ptv+e9//fX82JJWpDqwK4r7Upl3vTJgynlEsv50Rk+zuk+3kUWxyd6DWU45vLAYJ1lsHY/i+QJJcFL+dz2yTPdKfN6fb/LYlkOOsOnkNof1UInmEuQ/yAi0ggikW4KconmFuzPoN3VO84iGU7zs7rP9Lxe89lq2wyDubYeM7F7n+nTvJSZbQCAVfusbFDNFpU5ZD9LSoJQwJGRYdOnP8g9OHXmjGoP1EfMmIGazi84Wq2bPocPHlLtrugxxw7qGioiMjb9jGoXazbjoBPU67l2UJPaNm/Bp/q1XCSXKPc6GyiLnINkTtfjrK1zGVOTsChSyPRrd8s2Z+LmdEK1//md+n3fqQ/d5ddu6p9tUnKmz+499pwDALBqn5UNqtfOOSkWl+pM7Lqx2dH1LC3YPu2gz94hXX/n5u11Yze4bux07DVgeJ3YDK4/L0Sun9MsyOgdsDV7evys2Yb1WfGbQ977J0VkYqV+AABge1GzAQDY+ajX2InWkzn0q865Zxe/Emc/LlzknHvEOXfcOXd8coJ//wAAbIMVa/byej07a5+MBQAANt11X2O3FnhqFzbGWm8O/YGI3CoiD4rIORH5D1fr6L1/1Ht/zHt/bHjEfn0cAABsqlXV7OX1ul63S7kAAMCmWtM1drmvtlXzw4+51WQOGd77Cz/6s3PuP4vIl1c5UPLu0nr+rNMxXbrthmpnvmv65B299t17fY+r421uTRqs78/ToukT7if3QSaAs/fSMtFzySOv7YP3kIfvO2+aMe2WPg6TDXus/usLl1T74ph9T+2y/hEPvvZ91a6dPWHHTOpveKXzC6ZPPdPvs7gwo9oHEjvfouhshOZHftn0Ke8ZMtsAAGu31pq9PH0nSW1GTlrQNafWb28o7R0dVe3Tb+ncn1df/aEZM1zXuQJTYxdNn26QTzA2Nq7a7aAmiYhUw1Oehu1TKek6VUx0/U7SyPlFQW8rFGw+TxLuJ/bRnNN9fJBPKJk9H0okeO2uzVwsFfQ4N6aPQ//N95sxharOLqr4yHvyazqFBABcxZrrdZ5Lu7V0PTmz0DB9vvPsy6p9bsxe30lwKdk6o68TO5F6PDM1qfs07GsXvK5NPrjOHSzac4xComtM7b0fMH2qfXyQtdHW9M0h59z+Zc1fEJHnr9YXAABsH2o2AAA7H/Ua223Fj32cc38iIh8QkVHn3GkR+dci8gHn3INy+YPFN0XkX27iHAEAwCpQswEA2Pmo19iJVrw55L3/eGTzpzdhLgAAYB2o2QAA7HzUa+xE63laGQAAAAAAAG5wW5wm6CRZlsJYLuSmx2g9CJfu2D6drg5XnJ3XoVYLC/NmzOCAfhJgntr9ZkHIcpCdJT63YVk+CKnOMxtW6XI930oxCNgKg69FJA2DuCNhoHOzFb2hdNj0mUh1qGT/K2dU+54T3zBj2kHoZaFr31MpC45frg9WZIhMuapqj0/Yn9PRd7zNDgQAbCsXSVAuBLWsUq6YPnfdeZdq1+v6oQPveOdD9sWC+nH+7CnTZWZ2WrWn51uqfenieTNmz/5bVXtytmX6VBNdp9Kifk+Js4HPSXBskjQWSJ1cs315XLAtPDeIhWEHD8EoONsnCc4nXnz5TdW+/WZ77nDzLbodeduS53y+CAA7hVv2GAmX2OvG+Tn9kINiyT4EaC54OFPjlK6l1UuvmzEDwXW5y+01dhpcVOfBdWPWsGPmghrTmpg2fd52/11mG9aHyg4AAAAAANDDuDkEAAAAAADQw7g5BAAAAAAA0MO2OHPIS74sTOC2m0Zsl+6can7v+Cumy4VLY6rdaHRUO7LcX6qpzhYoOrvOUpwemHX1+sdSpWaGtFvBOsswi0dEGk29xjPpL+q5VG1OQzXR+2nOzZk+SVPnB32kf8H0+fvaQdWebeq/z8ftfmVA5xR1+/tMl6yo30PeP6A7HDhixhT261yDyczud2i4bucDANhybllNdM4W1lKxpNpJYvvcd++9ekxZZ/o899xzZky1omvD2CWbHzQ3M6nazSBr8PTJN8yY0VFdD6uVsunjE31alKS6nbogD1BE0kRnJyRpJJcocl4SeXHVdGEEUezjPB/u2HbKM91nIThnmp2NnAcE2h2bzzQ/Z7cBALaecyKlZRfAjXn7e73s9XXig7vtNddJp+vvuef0NaxMzZoxhf4gq69qr++SIDu31Nev2v2795oxldHdqv3SjM3UGxoaNNuwPnxzCAAAAAAAoIdxcwgAAAAAAKCHcXMIAAAAAACgh3FzCAAAAAAAoIdtbSC1c+KSpftRpYJNaPzSX35OtU+ePmP69Nd0iFW7rQOqKiUdliwiMj87rtrNlg2VbLYaqp0WdVjlvgNHzZjhoVHVrlVtaHWlrgOnw2DHzty0GVMO8rV29aemz0133KHab7xSMn3eHNevVbnnAdXe+7P3mTGX2vrYXJqzQdetPh025oMA0QeOPWTGyB4dBtr53OOmy9mTp+w4AMCWcs5J4pbVnUgaclrQtdZFPm/qtHT4cX+fDq78zne/bcb0BQ9/eM/D7zB9an369MUnukZOTOoHV4iIzDV0QGepVjV9wtDMsO3EPnTCJkfbLuKCcZGA7zwY5232ZmSMHpRHXtxnekfN4Gey0NTtmEbDnjONTTQiPQEAW82JSGHZNfZgpL697ah+WNDUm/aa6+w5/bCH/ptvVe33/+x/Y8ZMN/TTjiZnbWi1lPU1dVrS7be/811mSN8ufY396h//helz+hTXjRuNbw4BAAAAAAD0MG4OAQAAAAAA9LAVbw455w47577mnHvROfeCc+7XFrePOOced869uvjf4c2fLgAAiKFeAwBwY6BmYydaTeZQV0R+w3v/tHOuLiJPOeceF5H/QUSe8N7/tnPuUyLyKRH5V9fakfdesmX5QNMzdr36aydOqvbYxITpc2tVr6Psr+qsnSS197x8rtfcP/yue02fyfFLqn3+4kXdPvmSGfPqi3qd5cjwqOlz6Mgtqr17zz7V7g/ye0RE3jz5jGqnRZtLdOdP/ZxqfzXyu+Pct3+o2rc88F7V3vPf/YQZM/6Cfu1zP3jK9JGCzlFyif4ZvCAjZshTL+hcgzfn7c/pY6OH7WsBAFZjw+q1iIhblqXjwlydyLZSyebeLcwHmXVBRs7A4IDdr+icn/vuu9/0eevN11T7ltt0Bt/fff27ZszklM4hOjyy3/Tp+iAbKA8zfSzngpwisbmHiQtOtyLHM8wPMuFFkZwiF2zz3mYDJUE2VLmqcxtzb/cbvvb0tM2QmJqej4wDAKzShtXsrNOW6bMnrrQHyjZ/7m0/fUy1j3ftbYDZ0zpz6NDb7lHt9/z3HzNjXnzhOdWeeOZp0yesQ5Lo9oW2GSKvPv2G7hO5bzC6e5/ZhvVZ8ZtD3vtz3vunF/88KyIvichBEfmoiDy22O0xEbH/WgAAwJagXgMAcGOgZmMnuq7MIefcTSLydhH5rojs9d6fW/yr8yKy9ypjHnHOHXfOHZ+cnIx1AQAAG2i99XpmZmZL5gkAQK9bb81ut3h6JDbGqm8OOedqIvLnIvLr3nt11ui99xJ/eKt47x/13h/z3h8bHmbJJAAAm2kj6vXAgF3uBQAANtZG1OxS2T66HliLVd0ccs4V5fI/2j/y3v/F4uYLzrn9i3+/X0QuXm08AADYfNRrAABuDNRs7DQrBlK7y2mHnxaRl7z3v7vsr74kIp8Qkd9e/O8XV9yXOEmSpeDGYtGGNoafVk5NT5k+pZIeVyjoe1zlgg6HFBHpdHQY8uyUDbq+cO68ao8E33S67567zZhvfuvber5jp02f5oIOkz7+3TnVHh21oZjnTuqwzdNDu02fkWqQ3nX4vaZPe+ycaj89p792+H88rl9HRKSvWNP72PWQ6VPM9PG8uKADLV99xiaLvXXujGrfEwniHt130GwDAKxsI+u1iJMkWaqtSbJyGHKxaAOpW00dWtxu69pQq9fNmBMn3lLtM+ftefEzz7yg2kePHlHtXSN2v+fP6v3uPXCz6ZOWg9OiXEdQO2c/wM2DB154Eywtkgf7ycPgaxHxEhzj4JibvxcRlwRh2JGP/ErFsmq32/pnksdStgNzszZ8OsuiH2YDAFZhI2v2wuyUPP3Vv7zSfmlgyPQZ6NP1rb7/dtNnbmJctV9Y0NfLj335782YSknvtztwyPRJgjo5Na/PBb7/vVfNmFNn9DXsgZq9btyz115DY31W87Sy94nIr4jIc865Hz3G6jfl8j/YzzvnPikib4nIL23OFAEAwCpQrwEAuDFQs7HjrHhzyHv/DZHIx1WX/dTGTgcAAKwF9RoAgBsDNRs70XU9rQwAAAAAAAA/XlazrGzDJEkitf6l9YKNln0ayv/0yf9RtVvtpunz/LPPqvYrL7+o2mnJvq0kyCmSyHr/iUmdbzQzM6vaw8M2w2D/nhHVdsGaShGRI0d0FsL5cxdUe89u+xS3gug1lG++9abp8/2vfE61Rx6yWUvzl3SO0kSQCfHWk/rYiYj0e50nVJ6z+UzdKZ3dMN9cUO3O0C1mzOEDOjfpI8fsmlRZsK8FANhiTsQty7xJ0shnSUHmUFqwtTcNak6pop+oMhDJHJqbUQ9rkTfeeMP06Wa61k5OTqr2vv37zJiL42/quRRi70k301S/J+diY3T2TuI6to8E2UWxHkH4T6FYDdo206mYBrlP9jRARPSx6gbvKZaR1G7pPIj5uZbp4/OrfeANANhKpVJRDh9Zuq6KXTd+/W++rNq3veMDps/UeHDdGOTaXfq779jXDmpg3rAZdQvTl3S7oa8bi3WbrXvooK7jH3z4HaZPpzFntmF9+OYQAAAAAABAD+PmEAAAAAAAQA/j5hAAAAAAAEAP29LMoWazIS++9NKV9kLT5gmlQa5Bp23XuQdL7GU2yCdot/U6fRGRUkmv1Z86cdL02bP/gGrfcovOzTm4b48ZMzOr10zWBrqmz0B9ULXHLuh1l4cP6dcVEdlz002qnTu7tj9t6vc9fvaE6TPkdG7A7qFdqt0u2YCCi5M6a6lx/lnTp08a+nVKOj8qP3yrGfPhD9yv2v/oAftzuvD6C2YbAGBrORFxy4qtCwuviEgSBvRE8v6KFdUulXUeT72/ZsbU+vtVe25m2vS57967ggnrc4f6kM4DFBGplHXen4tk7aSprolJ2E5szfReZ/o4b49VEtTwSEkXFxy/8GjGTth8kL3U7ti8ozzT5yXNhj73yjJ73tLt6nOvZtOei83O2lwJAMDW6++vyUPvee+Vto8UGd/W124Xzp02faqJrgejo0O6Q1HXZxGRsUmdFzt54U3Tp+R0pl6tos8Nhg/pfF4RkQ998L2q/d5jt5s+p068ZrZhffjmEAAAAAAAQA/j5hAAAAAAAEAP4+YQAAAAAABAD+PmEAAAAAAAQA/b0kDqTqcr58+fv9Kenp0xfWZmdfBkY2HB9Bka0uFYD7797ap9cWzcjJmY0GFZzz7/vOkzN6/DFWsDOmR5z+huM6bT0uGPDz/8sOmz78Bh1T5+/Puq/daZc2bM6IgO6Tywe9j0GRjVQdazB2yY1+6a/hH/z7/wE6r90qz9J/Do46+o9pkpG/Y1NamDPX1XB5i5jr3v+PIlHWj5/x63IaN39pXNNgDAFnNOkmTp93gsiNmENyf2936xVFTtQkvXnJtvvtmMmZ2d0/tI7WuPj+s632rrWtw5betqpaxfe35uyvQpeR2S6TL9ntJi5LQp16HQ4euIiBSCh2LkkdDqXPQ2HwRmd7s2ODpxuo8P5rK4UY8Jfk5p5OfWai8EbRs+3ddXMdsAAFsvzzNpzi9dV+/bPWr6DAfXsaXd9rpxqN6n2r/y3/5j1T49Za/LP/9X31Dt5vRF02dmMrg2D8Kxy21b3966MKnaf/ud50yfAwNFsw3rwzeHAAAAAAAAehg3hwAAAAAAAHrYijeHnHOHnXNfc8696Jx7wTn3a4vb/41z7oxz7pnF//385k8XAADEUK8BALgxULOxE60mc6grIr/hvX/aOVcXkaecc48v/t3vee///apfzYmkhaXsgGrV5ss4p3N+KsE6fRGRVqut2ocOH1Xt/QcPmTHj42OqXa/XTJ/ZeZ1zMDM7q9pzQVtEZKGpxzSadi2mBHEJk0Gu0sxcbC2/Pjalos0nuO+e21T7+4266fPcmD5W/+UF/dqTmb0/eHZOr/tcmLXZQPvljGrX992q2ieTphnzzadfUu1XnN3vr79/j9kGAFiVjavXgTS1tWI1mUOFgj7NCMfs2mVzEUZGRlR7/NIl06e/qs8NikWdO9Dt2Owd39W5ROOXzps+fZmuvfVdVdVOnT0ncYl+rSTJTZ8wNsmJN31ckDGUmd3Y8wBxkW2BPNc7ajb1eUE3s8eq29V5EN63TZ/cR/KNAACrtWE1O/deGs2lbNdi0Wb13XP3nap9etZeh5+4oK/Nvvns66o9H8kGGpvR17FzkUzheqqvC0f2HlTtTmpr4vee+oFqv5DamvPxDx0z27A+K94c8t6fE5Fzi3+edc69JCIHrz0KAABsJeo1AAA3Bmo2dqLryhxyzt0kIm8Xke8ubvpV59yzzrnPOOfs47Quj3nEOXfcOXc89s0bAACwsdZbr2em7Tc7AQDAxltvzW417YoNYC1WfXPIOVcTkT8XkV/33s+IyB+IyK0i8qBcvuv5H2LjvPePeu+Pee+P1ep22RMAANg4G1GvBwYHt2y+AAD0qo2o2eVKZcvmix9vq7o55JwryuV/tH/kvf8LERHv/QXvfea9z0XkP4vIQ5s3TQAAsBLqNQAANwZqNnaaFTOHnHNORD4tIi9573932fb9i2slRUR+QUSeX2lf3ot0u0thUkkkSLFc1uFYhdROsVzWYVitdku1Ox0bnDg6ulu1h4bsN/TaLR3A2G7qdikSjh2GQc4vNEyXp5/6nmpfunROtduZne/MrF5yumtowPQ5f06HaU637fxOzQ+p9v/9TR0knbdsGPZCQ4dq33L0JtPnl469Q7/2nB7z6b9+XEIu+Mrj7XffbPoU836zDQCwso2s1+K95H4pyDgMlr68TQc8J4mt6YnTn0EVi7pO+dyGUO4Z3aXaZ0+dNH3mSzqA2gWJz7lNc5ZmW8+3al9a+vp0DSo6vd/+kg3w9F6/7ySxO85zfd6S+1gfH/TR78E7+3lengfbIvsNt2US7NeOkLytz2VcYkNIY+cuAIDV2cia3Wo25dXXXrvSHhkeMn3On9fXjeMLRdPnwpSuk1/42nHV7rTt8rVGQ9eLw0ePmj4fevhu1Z6d0w90+vx/+TszptvS1/fvuPcu08f5jtmG9VnN08reJyK/IiLPOeeeWdz2myLycefcg3L5vOJNEfmXmzJDAACwGtRrAABuDNRs7DireVrZNyT6/FT5ysZPBwAArAX1GgCAGwM1GzvRdT2tDAAAAAAAAD9eVrOsbMMUiwXZs2fPlXajsXLeTbtl17SnQbZAmIWQ+6oZ0+3q9fKdtl2jmAcZBplJfrc3d/v6+1S7WLbrN8Mso3e+80HVvjA2ZsacOXdatScnbRZPq6HXfbYLr5g+pVndnnP6CTSt+Ukzpjs7odpvZHOmz6Pf0SkFzQX9QmNnL5gxD73r7ar9c+/+R6ZPoWCPHwBgG6isGlv/wtob1mYRkTzX+TblILOn1dSZAiIie/bsVe2HHn636ZMFQTkvvvSSarcjNb5U0vOrVm29qdf0+UM3yP3JfSYhn4cZPjbFx0snaEc+LA6HpeFf2xylYHqr+sQvzE8sRH5ujdngXKxpz8WiOYwAgC3X6XTk7NmlXNnJSXt91wyygXxif4dPzug+F7yuk43gek9EpDk3o9ppbuvva8e/GsxF3wM4d1bnIYmIvOtd71TtD7z3ftOH68aNxzeHAAAAAAAAehg3hwAAAAAAAHoYN4cAAAAAAAB62BZnDhXlwIEDV9qTk+OmT+disE7RLt03+UFJou9x5bkdlCb6rRYLkbXymc5CyMKcoo5dc99o6G0LQQ6QiMihA0dUe3TXHtWem7frNycm9FrRCxcumj7ttg4bmJg4Y/pMvv7GNeebZTbDwAW3DH0xzF4SGZ/Xx2+gprOX7r7jqBlz5Kb9qj3bXDB9aoN2PgCAreVFZ+e4SEZOWHvDDCIRmzkU9imXbS0Oswdvu+MO06cYZBd98cv64S7dSG07sHe3at9z76jdbzC/RkOfTyQde36RBFlALre5RNWSrqMusZ/N+XDXiT7mYf7R5UF6Py7Sx+d6P3mQB+EiOUrjl/T5WbthMyT2ju422wAAW69er8sH3v/+K+0LF2z2a7utr2vHJ+y15ekTJ1S7EVzXxq8bdY0pFm1dbzd0za7XdJbunXfcZsYcPXpYtecX7HVjfWDIbMP68M0hAAAAAACAHsbNIQAAAAAAgB7GzSEAAAAAAIAexs0hAAAAAACAHralgdTtdltOnnzrSts5G+xYLukQq0K6csBlGFDd7dqwrCzLrtm+vOMgQKuk51cxaZEiPgh/zLo2tLEdBFlXyjq8ud5XN2P2ju5T7dtuucX0ydot1U4q9l5fO8jHDoOux6d1+/KO9XsIQ8NERIaHdJDnwOCwag8OVM2YUv+AavdHgkjLSddsAwBsLx95OkSa6ppTLBXtwCDHOgvCmssV+8CDap+ukYNBfRGxoZhHDusHP8zMzJgxRw4dVO2Hjh0zfV5+U4/zzeB8I48Ec0uq2mnkY7duNzznsOcp3eAQh8/WiP0M7KZIILXXdbXVCgKpU/tzm5ia1/uIvO9KNfJgDwDAlquUK3Ln2+680r41ct3Yaevr0ULJXmOHodXhdePklL1uzINr6uh14/CIag8M6iDpwYGaGVPp09uqlbLpU0zNJqwT3xwCAAAAAADoYdwcAgAAAAAA6GEr3hxyzlWcc99zzv3AOfeCc+7fLm6/2Tn3Xefca865zznn+H4xAADbiJoNAMDOR73GTrSazKGWiHzQez/nnCuKyDecc38lIv+riPye9/5PnXP/SUQ+KSJ/cK0dee+l022rdihJ9P2qNLWLCcNtxaJeLx9mEInYfII8t5lDPtPzyc2YlTOHpGzX7le8zt/xQWZSuFbz8mutPF8XhA0UCvZY9dcHVXt4WGc31CNrPLtdvSZ1fGzM9Gm39XwKRb0ONMyiEBFxwc+2WLB90tTmGgAAVm1DarYTEbfs13FYQ0VsRuDQkM0GmpiYUO12S2flVSKZQ97rOlDrt7l8R48eVe1/91u/pdqdjs3/C7Pw2mHIj4hIQc+31Q3OSYq2xjebDb3fINdBRKQb5BHOLjRNHynprCXvdE1vBcdOxJ6XhOcOIiJZpt9DoaB/brFa3Gzq86i+fpshUYucPwAAVm3DrrHTQiojI0u5PrFaEIbUFQr2NkCtruutvW609Ti87o5fN+oaWCjqOhS7bgzvCcSuc2P3CbA+K35zyF82t9gsLv7Pi8gHReTPFrc/JiIf25QZAgCAVaFmAwCw81GvsROtKnPIOZc6554RkYsi8riIvC4iU37pERinReTgVcY+4pw77pw7Pht5eggAANg4a63Zy+t17GlfAABg42zUNfbc3FysC3DdVnVzyHufee8fFJFDIvKQiNy5wpDlYx/13h/z3h+rDwysPAAAAKzZWmv28no9QL0GAGBTbdQ1dq3GMl9sjOt6Wpn3fkpEviYi7xGRIefcjxYrHhKRMxs8NwAAsEbUbAAAdj7qNXaKFQOpnXO7RaTjvZ9yzlVF5EMi8jty+R/wL4rIn4rIJ0TkiyvvS4dJRUOhg5BqLzYw0kkQWux0u1RaOdQ9FtQVBlL7VQQ9hoHUuV/5PYWiEczhcYjsI9wUO57Nhg69PNc4q9rj4/ZYlcKA70hgtg9mHb52sWj/aYXb0kiwWOIIpAaAtdqwmu1EkmSleq1/Xw8P7zJ9Gg0dojw7O6/a5UgdKBX0Aw76IqHVu5cFb4qIVMu6T2y+aUm/VvhwiMv7HQ32o/skBVujGjPjqj0zfsH0uZw1uuSNU5Omz95DB1R7dJ+ey7nzb5oxtZr+hlcY+ikiMjOtlxtcPKfnMnHhVTOm4PQJRq1uA6lLpdU80wQAELOR19hpmsryb/xu3HXjOdUeH9f1TmS1143Xfu34daPebyyQ2nHduOFWU9n3i8hjzrlULn/T6PPe+y87514UkT91zv07Efm+iHx6E+cJAABWRs0GAGDno15jx1nx5pD3/lkReXtk+xtyeW0kAADYAajZAADsfNRr7ETXlTkEAAAAAACAHy9upTycDX0x5y6JyFsiMioiY1v2wuvHfDfXteZ71Hu/eysnAwC9jnq9ZX6c5ku9BoBtQM3eMj8u871qvd7Sm0NXXtS54977Y1v+wmvEfDfXjTZfAOgVN9rvZ+a7uW60+QJAL7nRfkcz3821lvmyrAwAAAAAAKCHcXMIAAAAAACgh23XzaFHt+l114r5bq4bbb4A0CtutN/PzHdz3WjzBYBecqP9jma+m+u657stmUMAAAAAAADYGVhWBgAAAAAA0MO2/OaQc+7DzrkfOudec859aqtffyXOuc845y46555ftm3EOfe4c+7Vxf8Ob+ccf8Q5d9g59zXn3IvOuRecc7+2uH2nzrfinPuec+4Hi/P9t4vbb3bOfXfx38TnnHOl7Z4rAPQ66vXGomYDADbDTq/XIjdWze7ler2lN4ecc6mI/F8i8nMicreIfNw5d/dWzmEVPisiHw62fUpEnvDe3y4iTyy2d4KuiPyG9/5uEXm3iPwvi8dzp863JSIf9N4/ICIPisiHnXPvFpHfEZHf897fJiKTIvLJbZwjAPQ86vWmoGYDAIeXzeIAACAASURBVDbUDVKvRW6smt2z9Xqrvzn0kIi85r1/w3vfFpE/FZGPbvEcrsl7/6SITASbPyoijy3++TER+diWTuoqvPfnvPdPL/55VkReEpGDsnPn6733c4vN4uL/vIh8UET+bHH7jpkvAPQw6vUGo2YDADbBjq/XIjdWze7ler3VN4cOisipZe3Ti9t2ur3e+3OLfz4vInu3czIxzrmbROTtIvJd2cHzdc6lzrlnROSiiDwuIq+LyJT3vrvY5Ub5NwEAP86o15uImg0A2CA3ar0W2cH170d6rV4TSH2d/OXHu+2oR7w552oi8uci8uve+5nlf7fT5uu9z7z3D4rIIbl8p/vObZ4SAODH0E6rfz9CzQYAQNtp9U+kN+v1Vt8cOiMih5e1Dy1u2+kuOOf2i4gs/vfiNs/nCudcUS7/o/0j7/1fLG7esfP9Ee/9lIh8TUTeIyJDzrnC4l/dKP8mAODHGfV6E1CzAQAb7Eat1yI7uP71ar3e6ptD/yAity8mZ5dE5J+JyJe2eA5r8SUR+cTinz8hIl/cxrlc4ZxzIvJpEXnJe/+7y/5qp853t3NuaPHPVRH5kFxew/k1EfnFxW47Zr4A0MOo1xuMmg0A2AQ3ar0W2bn1r2frtbv8jait45z7eRH5P0UkFZHPeO//ty2dwAqcc38iIh8QkVERuSAi/1pE/lJEPi8iR0TkLRH5Je99GKi15ZxzPyEiXxeR50QkX9z8m3J5TeROnO/9cjkMK5XLNyY/773/LefcLXI5PG1ERL4vIr/svW9t30wBANTrjUXNBgBshp1er0VurJrdy/V6y28OAQAAAAAAYOcgkBoAAAAAAKCHcXMIAAAAAACgh3FzCAAAAAAAoIdxcwgAAAAAAKCHcXMIAAAAAACgh3FzCAAAAAAAoIdxcwgAAAAAAKCHcXMIAAAAAACgh3FzCAAAAAAAoIdxcwgAAAAAAKCHcXMIAAAAAACgh63r5pBz7sPOuR86515zzn1qoyYFAAA2FjUbAICdj3qN7eK892sb6FwqIq+IyIdE5LSI/IOIfNx7/+LVxvS51A9JYU2vt1wi7tptp9sxsS6Fgr5X5nN9bDrd3IzJRfdZy9F0svJ817ZnEWfeqL9mU0QkSfSYtJCaPoVkhf1GhPuNjci6eutr7fkx7/3uFXcOALiq663Z/aWyH6nWrrRbWdf0aQe/xbu5rZGZD2tk+Jvf1r+wT/Q8Jdyv6WP3Wwxq/L6RYdNnpF5T7e78gmo3JmfMmG5XH5vYOUga1sxIn2aro9pZcA7i7eFd1alBIdWvVakWrz03Eckz/WJZZl8onA/1GgDWby3X2KVC0VfL5fW/9gpbVnGJHWWuAYOSkq+mzq/hddc43VXu/Pr3Ho6w1+krH6v4VFaey/LzpPlmQ5rtdnTQeu7UPCQir3nv31ic1J+KyEdF5Kr/cIekII/I/qVJRvrkwTRTsTcm+oIvPPU5/TbKBft/jjTRr5YW7auPDvepdqulT/jOj8+bMY3gZoY9fbYnuuHNoGLs/4rBptjJsQ9eLY18D6xY0CeBZj+R/ZbL+piP7BowfYbrwTHOOqZPqK+mx2SRozU5nqn2Pz3x7bdW3DEAYCXXVbNHqjX59ff97JX2mxPjps8pF9TIVsP0me3o2tDJ9O94SW39C2+2dDq2Vvhc76fdauq/T+3pzf6humr/5i//ounzS+9/t2pPfO9Z1X7+z/7GjBkbG1PtvpI9B6mX9XySUsn0eeWNs6o9PddW7VYzctbUWvmDml1DFdW++759ql0r2/Os5qx+7ZnplunT1vfN5B9TrwFgI1z3NXa1XJb33n3/ul84dfpiMvywI03sxWZ4YyJ2n6Jc1jUvDz5MajR1zYn1yaM3Sa79wVDks481ib2nJDgW9pLaTjgcUynbc4FSaYVr94hiUZ9jxMa0ln0A9df/8J2r7ms9y8oOisipZe3Ti9sU59wjzrnjzrnjC5KFfw0AADbfijV7eb2eb+ubLQAAYEtc9zV2u7vyh/TAaqx/jdcKvPePisijIiKHXNVXXPXK32Xe3izqev0JYSb2TmI7+KZQpaTbfTV9x01EpBJ81a7RtJ9wNoI7lIWK3k9/vz1cfkHPt5nZ+23h3bvwrmx/ZNlWrVpV7UbTnqh70Z/klcv2tavBfsI7qoWSPVZJqo9DrV4xfWo1fSzCr5x32vaXlCvq/SbOzrfUxw1EANgOy+v1rUPD/lC6VH9LsXpd1XVgKrE1shl8miXB0qk8+qHRyp+Sea/rZvjpYCuza7BGgmVkd955h+nTDb7pFH4iWop84yf8uLAQvmcRGdwzpNqNjj23qQffrk0TXZ9baWRpX7C2K4+cg3TmdJ+Lb03p19nfb8aUSno/9UF7rpBXg2N8wnQBAGyS5TV7qL/ml19fxlecrLTMO7LaJbhWi9W3QqrrcTf8hrDYbwGF36ApRq6FzZeGY+/JX/tbS4XIN50KhfAa1s7XB7U1jSzPSSPfUF5pTHhOUYi875W+BRSbr/lmU2x5e2yJUcR6vjl0RkQOL2sfWtwGAAB2Fmo2AAA7H/Ua22Y9N4f+QURud87d7Jwricg/E5Evbcy0AADABqJmAwCw81GvsW3WvKzMe991zv2qiPyNiKQi8hnv/QsbNjMAALAhqNkAAOx81Gtsp3VlDnnvvyIiX9mguQAAgE1CzQYAYOejXmO7bHogtXqxxMlo31K4sY8+Xk4HQHU79vGpjbbelgYh1tU+u+NC8LjcYsE+nj1LguSr4DG9I4P6UfciIgM13Z6at/M1cwnCpyolu7pvYEAHSWe5fTRuHj4+3sWCPYPgq0S/tos8F7BQDB6zV7J9siC0M011WGWpakOsfXA8C5H9Dgza9wkA2FqzIvL3yVJNuThgQxMnXBCSWAgfgCDS39Q1vR08vKAbec5slultnci5QhjIWAgeVNFp2VqcFvSOKlUbLt0N6mpe1O+7v9+GNw8GdbavYo/V8E36QTPp1LTpM3RJB0X3Jzq0Ou+3odAdnbEtmc2slm5wzPPg5Gthzp47FGtB4HckI9xt7SkkAOAqnHNSKtoacS15bn/327Dj4IELkVDjJKjjpcTOIxZ+rcZEHpAUBjO3TUK1ZQKfI/MNHywRhmXHrfygjPC1V9MnFhIdziccU4z8nM3Dr1I7F7fsGIc/s+XWkzkEAAAAAACAGxw3hwAAAAAAAHoYN4cAAAAAAAB62JYuGE+TROq1pUyZVOx6t0pZrwOMLd+bn59X7Vz0GsS+yLr8+QW9dj+LLC9M02C9XnDrLC3bHIGS050KFXu/baX1hWnRrvnsC2INYsshFxb0Rh8JcUrSIDcg+Ps0j8w3yH3KIiEGTvR+u90gKyqyjtX8nGr2eFbrNqsIALC1WiLyxvIaXa6ZPqVgjXshUlg7ZZ3h0811u+xsDcqyYFuknogP1uSn+nSmGBnTbuvzgHarYfoUqvp9JkE2Qd/uITPmSPeIak+0Z02fpF/nMVXaHdOn1qf75EFGYBbJPHDB8TNxESLSbOjX6rT1sUsip4LO622thj1W3ebK+QoAgM3nnFMZPbHfzmlqr7tC3a6+VvNBrS0Ubb3odnXhCfNvRGzGTXhtHMvrCbclycrX2KYd+RpMoaA3xq6fw/cUO6IrZQy56E8hyACMXOCH+w0PZ+y6PMx0Koj9Wauf3TXmzjeHAAAAAAAAehg3hwAAAAAAAHoYN4cAAAAAAAB6GDeHAAAAAAAAetiWBlJn3st8ZykYcWp60vTp69eBxH19NqC4r1pW7YGKDpDsZjY4sRWEYErBhlanSRBInQahVgV7uMJwrJqLHVK933BMuWLnUizp/WSxlMksDJuy4VNh3lQ8HEvL83CQHZMG76HT0eFYswstM6bd1cdhetYGlu0p2WMBANhazjkpJkt1KPc2NHF8XNfwRiS0uL9fP10hCdIhXWLrQCh8sIKIPXkJy1QhEvI4UK+r9tDQsOnj8uDhFUE4pwwFT4sQkYGBo6rdGDtv+jTbQU2M1NVKRZ/vhHmY3tn3VFxFdnclCLbuBA/BiIVqZsGOipHa3G3aUEwAwNbzItJddq0YPoBBRKQQXMcWCra2pkG9KAXXyz5SW835QSwFeoVLy/DhCrE+xfT6b1vE3mMYjp1HArQjz38wVgqkjomFda+03zC0umPCskXyXO+33bb1ua+2dIyvNQ++OQQAAAAAANDDuDkEAAAAAADQw7g5BAAAAAAA0MPWlTnknHtTRGZFJBORrvf+2LX6Zz6Xic7Clfa5bN708dMzql2dsfevqmlJtW8/rNf77x7SuQIiIs1c7zdP7ZrJclGvSywGaxLDtZoiIqWi3pZGbrflYV5QsN+0GlnzGazvTyJrA9OyPg6tpl1fmudhtoCeoI/kSBSS4H1GliUWzOJR3Sx27IFYCPIJJi4tmD7jM037YgCAdbuemu1EpLAsW26uYX83T05OqXazaTOHxscnVHv37l2q3Ve3GT4uyNYpF8qmTyPV9SRc+l/KIoUryCvIirb2FnPdpxRkHEqfncvc/Jxq94/uMn26QS5fIbO11wcnEK4c5EMkNt+gXNTbso7NIvA+DC/SzSySX5AF80uLJdNH0uvPWwAArOx6r7G999LJlupMK+uYPuG2pB3JlA2uE+s1netbKdtakAVFJZYflAb1K8zVieX3hPlHsYgfk50TXp5GLsyTsNZGThfCrEOTPyiriiWy+11F9u9K+cBJYs8fukEdb7UiP//O0n2CaJbxoo0IpP5J7/3YBuwHAABsLmo2AAA7H/UaW45lZQAAAAAAAD1svTeHvIj8rXPuKefcI7EOzrlHnHPHnXPH5zyPPQUAYJtcs2Yvr9etVisyHAAAbIHrusZud+wyImAt1rus7Ce892ecc3tE5HHn3Mve+yeXd/DePyoij4qI7HNFf3FuKaOgLZG8G6enlHt7/6rV1av8zl0aV+19ozebMfv371Ht+a7Nu0mDNfZhrk6xZA9XrabzElzBrhNsta6do1Pqr5pthSDLyKypFBGf6ZttWWLXD+bBIU6CdaBJqrONLr+WbsfWgZaCY+Uaul2p2v3Ozev5dbv2ZzszTuYQAGySa9bs5fV6ZHiXLy6rF2Fmjohd/18s2t/7zeasap88eUq1Dx86YMYMBJ9blSM3qlxQw/NU15fqvK2H3aAunT5/wfTZP6rPFZKKrs99fTp/QUTEdXTRzLs2/2968pJqF1J7PpH0V1TbF4J6Hckcypx+n+3cnit0JDhXCE8MJJZTpOc3N2d//pOz3EAEgE1yXdfYg/01vzxTJpaHYypIpFMWXAQ2mvq6rFrRdUpEpK+vT+8ji3wZxIe5RHo2SWKvCcNzitj16LWyc0RE0khecJg5FDsOYSZvLKN3JbH5rmpcuCG475EWbF5i0tXzy02dF+k082V/f/XEpHV9c8h7f2bxvxdF5Asi8tB69gcAADYHNRsAgJ2Peo3tsuabQ865fudc/Ud/FpGfEZHnN2piAABgY1CzAQDY+ajX2E7rWVa2V0S+sPiVqYKI/LH3/q83ZFYAAGAjUbMBANj5qNfYNmu+OeS9f0NEHtjAuQAAgE1AzQYAYOejXmM7rTeQ+rotjz+qehuoVAym1Fe0Yc19BR1QVQhCmKYnpyS09/Bu1R4ZqJs+eRC42ZoPwpETG96UO/3axVLJ9CmlQXhXEFDlKpEQz66eS6Fg+1TK+lg5ZwPAOsF+kiDmyqX2ZxCGWMXitNJWsN+2TsmP7FbC/M0kjYR7ZWsL7wIAbCCngxxjoY9hgGQsALHd1uHMzeacas++bOt1LQv2O2ADMHcHr5VPTar2cGTV/MSF86r9n37n902fJ269XbVvHxlW7Xfu2WfG7Ep0fW4tzJg+YUCnj4R69g8PqnZnQZ+D+K59Gk3W0sHcsYdXhEU87JN17Jh2S7/WfMP+bMfH7fsEAGy/2NVUEtTFNHKxlobB0MGv/rCmi9hr9UK5bPqE5wd5cE6xmvBmFwmtTlcYlxTsmHAuSRI5Di7cZq/D7fVyMJfIQyTC+hudfRAWnSfB63g7KjwMaw3DFln/o+wBAAAAAABwA+PmEAAAAAAAQA/j5hAAAAAAAEAP29LMIS8i2bLFi3Vn19ynwZq+2Iq5vUN9qj1Q1ve46rv0un0RkTzVeyoXbDaQr/er9kKQMVS0y/2lE+QULXiby5AFuT+lsn7tbseu32y39Lb+sj1WvqDn573dT3j/Lw2yEbKC/SeQBke927L77Xb0wegEa1K9t/kExWC5ZqkWuTc5H2QftGwXAMDmcs5Jsmy9fDeSdxOan5sz21ot/Uu8HCzjP9C0++3PgmJxy62RPromDj31qmrfFvns62TeUO189x7TZ2pInz98/a2Tqn32hG6LiLxvr95PZd7mKBUqutZmztZIH5xzZOYt2DFh7lMsZsDmK+gxXbGZQ91OmA9hj2erZc93AABbz4tXeTY2M8fm0MSusStBdm4xyOwplyPXz0E7rDEiImlR18Dw3MBF4vLC2pVFri19kM+TpEF9a9s6FeYdxbKXkjAvKJbnFzDHN3IcQlk3Mr/gfZsswchcXDDfNJa1tOwc4lqRRHxzCAAAAAAAoIdxcwgAAAAAAKCHcXMIAAAAAACgh3FzCAAAAAAAoIdtaSC1Ey8uXwpnLkb6VIPwpiS3oUtpEOQ4ekSHQbZH7J4bQeBTUrZJTP2pPhz1UlW1C0U7plQOQiaLXdOnHQROd4MQ61LXzrdWqal2JbE/qk6u99uK3OsLw7C6xSC8smSDxcKczG7DpkKHAWDOB8HXkZizJNhxud++p3IWjCOQGgC2nPdeusseppC17S/jQpAg6XIbrNhp6RDoxOk+h0U/YEJEJA+CK5/84fOmz1E/pNoPpbtUe08kK7lR0fXu/vc/bPoUbrlZtZ/4879S7f/65b8xY040dTj2P7n/iOlzy9t2q7Yr2XrdDcI2fVsfu0LbhnFmwTHPM9vHOf1aPgi2zhJ7nuWDcMtuO/LAi2slWgIAttjS7/LYb2dzbRbJWA5/rVf79bWwK9prtzAwOawfIiJJsONiuvItCBMUHUmtDsObw7bzdi5pQV93h3MTse8pjxysMIBawvftItfl4euIPVkxedM+DBK38w2nUoj8nDJ1bK5ev/nmEAAAAAAAQA/j5hAAAAAAAEAP4+YQAAAAAABAD1txwZ9z7jMi8k9E5KL3/t7FbSMi8jkRuUlE3hSRX/LeT67mBZfnDSSRdXYDZb0OsNZXNX1aXo+bDf5+tGozfNJOWbVdud/0OROsqT/dWlDtiea8GbPQ1flB3Y7ponIbRETSVN+Tq0Zu0Q336/mNDgyZPvuHhlV7dyE1faTbVM1OQa/FTJ3NHCrkeh1iO5I1kHeDNZ0F/U8peFkRESkG2QjV3GZYDObBfKbtfgAAcRtWs73OloutTi8EeQClkq29WVD/JMi3OeptLd4b5PCVW2XTZ7foc4M7M12DkkiOznnRBbrw0oumz4XvHlftk3/3LdV2s+NmzHSQd/S6t+c2+0W/h4FI1qDken4LLV17vbd5QmYXkT7hOC9hloLVNflRq8hbAACs2kZfY+t9222F4DqxWLC3AcIakgUBONXYtWZQHpIwK0hEWkH270KQx9vu2AtomycUyccL5hvWpVidKgd5u+WivRauVnTNLkfekw/rpHmtSDZQ0E6ySEBieP4SZhlFhqRezy+NHKvishyia9Xv1Xxz6LMi8uFg26dE5Anv/e0i8sRiGwAAbK/PCjUbAICd7rNCvcYOs+LNIe/9kyIyEWz+qIg8tvjnx0TkYxs8LwAAcJ2o2QAA7HzUa+xEa32U/V7v/bnFP58Xkb1X6+ice0REHhERqV/jsWkAAGBTrKpmL6/XfVX7iHkAALCp1nSNXSnZpVHAWqz15tAV3nvvnLML25b+/lEReVREZI9LfSNZWlNYFptlM5foHBpXsVkDxX590nr6UnDTNbWBN7WKzud5bTq8USvyh68+r9qvTuhsgW5iV+Y32nrhn89iaxL14XHB2sFiEmQyiEhf8H/yatEeh2MH96n2v7j/AdPnaDHINUj0mk4fWUMpXn+hrDY0YPsMD+p2kKNU9/afRH1BZzjVx+wS2u58cCzO2EwIAMDaXKtmL6/XI8O7gsJlP9wpBvWlv9/mB6VBpkF/R9f4o6m9CZUE6//H8wumz0BX15wR0XWqltv5zjcqqv3U5580fS7NNlR72Ov5tlN76E6X9Xt87KSd7+tBxt5H7rnH9DlU1vPzQd6COHsOUizoY9VObE1Pgu+Id72us3ks8yAIkVhoNEyPTixkEQCwIa7nGnugv9/ny669YvlzeZAw5yPrh5JU17OFZpAPG/meRzHV5wILDXsdfnp8TLXnm7pPmIUnItLNgvdw1SNxddHspeDaN43UzeF6TbUP79lj+lRMZtO1r/cXt6pWMXJTz5WDceGbiFxjh/nG7ZbN9c2X5T6F+cfLrfVpZRecc/tFRBb/e3GN+wEAAJuLmg0AwM5Hvca2WuvNoS+JyCcW//wJEfnixkwHAABsMGo2AAA7H/Ua22rFm0POuT8RkW+LyB3OudPOuU+KyG+LyIecc6+KyE8vtgEAwDaiZgMAsPNRr7ETrZg55L3/+FX+6qc2eC4AAGAdqNkAAOx81GvsROsOpL4euXhZWBaE6HIbcNiY1wGH1XzB9Bn0I6o9MDKk2rWRI2ZMa0iP+ZNvPWH6fOPUedXuOP3FqiwW2uiCbc6GcJnwrk4QJJUHodEi4lr6OBQSGz41H4R0DhdsePO/uPN21a62dAh4u2gDyyTTr5Wm9p9JoVbV7aLuUynZAO1SSb/PbHre9Jlu2583AGBrefHSjQYVL0mCpOOwLSLigm2V4O/7I0GQf5vph0H8bT5u+vxCSdf5ZqJrTl9ma+bNnbpqf71tHwbxcl0X7Le1da2rtO0xOR28hbORxM4vnDit2pORMOdH3nFMtYdFv6csPN+Q/5+9O42RJD3vA/9/IyPvrLuqq++7hzPDGXFIjklRlLAUJdrUZVIL2TB3ZdCWsNSHpVfC6oMJfVjJ10ICLMnAypB2BBJD7cqiCR0mLXBNURTpEUlxZppzX5y+76PuqjwjM+PdD13TXc/zvN1VXV1H9uT/BwzYT9QbkZGZxXoiIvP9B5AtyedU8rZft9RxVEcFjIYCO+Hlk2q17LGCzgolIqLtk64IRO6ktl90E/lHO+naHpjPy76TM7XsiQAQqZtTXLk4bcbMLC6J2qvG4wMhy+tKoF7DJtqqeTlnX4eu2h8dYg0A+8bHRR3pwO80cNMnHVrt7HFTrMKi9XFUKEBbB0x32/YYo5OuWHaHl3a9mUNERERERERERPQ2wItDRERERERERER9jBeHiIiIiIiIiIj62JZmDkWIUHClm/VQyc5brJQqoh4aHDJjduyaEHU1lXMFr7xp8wmeSc+I+oXLl82YgVJJ1I22nJffDUzQi9T1tUxgvr+agggTHxSYO9hRj5XCzodsZWXWwLcvzpsxR6Lzoj7s5GPtPLzLrLNjVM6hREmnRACNrsxWWpqWr/n1q/Y9SJty/mutaefDdtr2eRIR0dby3qO7Io/ABYJpdEZAGgih8V4u059IFQPHAVeqU6Ie2m9zBD/28/9C1GOjO0T9wl//tVkn+/XvifpkVDVjLudlDz/m5XFBuWX7IVoyS2GpOmeGzKrDrWcvXTVjfuaQ7OE7nMx6qHdsTqPTGYGxzTCMYtn3C0WVCZixvbiq4gocbI6g24g8CCIi2hArz0nj2J5bZlU2UC6XM2OKRdmTu6ns4bVFmxe7qM6X55eWzBj92DrHN9xN3B2qNQqstJbO5dX58uyiPV4oqkzeosolKg3IaxoAUFAZTlEgy6irjptaTXnOnTRtvrFXxwLtju3rK4/H/B1eBX5ziIiIiIiIiIioj/HiEBERERERERFRH+PFISIiIiIiIiKiPsaLQ0REREREREREfWxLA6lzcRb7RnffrI/sGzNjBidHRB3lAiGIXl7TWpyTIY5/d/INs87VlgzQejCy18Vip8KZvAqJCoVNq3WcSZsGoIOlVAhUOxBI3VYBWp3QdlsynLJss6fw3RdPifr1SIZp/s+PPmTWyQ/L96Wdts0YqGWT4ztFvTibmFXOX5Th2IuhMKxA6CkREW29dEUQZSiQWtPh04ANsyyqz6RygUDqpspdHhwctA/2zn2iPKWOCzpjw2aV2YIMxLyUt+HNPpXPM6e36+3rEKt1otT2to66qYS+4QUATC3KY5lmST6HWsuGUMYd+RxiZ49T9HuXUQGYUeD4IqMOkYoFG8S9mKjnwHxqIqJtEbkIpRVh0oMDZTMmp8OQA+efWl31nelZe8OFVkeeExYC3z0xxxCZzTnfS1UjCrUlsyywK/qGCy7Q16dm5GsRO/m8jw7bm2pl1XWN4HGTurlHsShvjIF24CYSdRmY3QlsVzzRO/RrfnOIiIiIiIiIiKiP8eIQEREREREREVEf48UhIiIiIiIiIqI+tmrmkHPucwB+GsB17/0jy8t+A8D/AmBqedivee+/stq2MnGMkfFbeTZje3eZMbPNBVHXqw0zpq6ygM6puftT4xWzTvGyzMB5b2qzjAA5hy/yOVGn3k7QS52c0+d0bhEAr7Y7q7IH4m7gbVCbaQe2W2vJfIKWs3kEs2oi5UxJ5gl95/oUtNGDB0U9ENusAdTldqt1+R5EO3eYVXbE8vUs1+pmTJLYrCIiIlqbjezZKzMCokBOX5qG5rRLXjWz2Mn+PV9dNOs0VJZNSYfwATh79qyo603Z//bN2/6StmXvbTmbp1f08tjARC0Fsgmyqj2HDqx8Kh+7ntiePleT2YhJUR7L5PKyhwJANpaZQ52G7aHtRD7PbqL2pWaPHRYX5ZhqYLuBQyIiIlqjjezXURShsCIbrqBzagC0u7IXtFQvAGxmT0P1TZ+1HS7qyPPcSrx6lpHm19BQQtGHej2dRkKjUwAAIABJREFUteNCTVtHDAeGdFP5nNJAhk9bbaebkz16tip7OgCUKrKvx5HNPtRxTGlX7kscyAAsqxen3Q68tytzJKPbZz6t5ZtDTwL4aGD573rvH1v+b9VfWiIiItp0T4I9m4iIqNc9CfZr6jGrXhzy3j8FYHYL9oWIiIjuAXs2ERFR72O/pl50L5lDn3bOveSc+5xzbuR2g5xzn3LOHXfOHa92A7dEJyIios22as9e2a8TfZtyIiIi2gp3fY7dajOWgzbGqplDt/H7AP4Nbsza+zcAfhvAL4QGeu+fAPAEABweHPEDu29l3ixG9uEHJveIemxo2Iz523MX5Trvfo+oD5QGzTrTfyy/lbfj7LQZM1vW8/7kfLw4MCmxozKH8l07JzFVB9mtSM7vj3NFs46eepk4u92SylpKmvNmzPwOOed030c+IupT1apZ57nrV0X90z/898yYcktmQSUNuS+Z2L63wypPKGp3zRgz5/Spr5oxRER0V9bUs1f26+HhER/KGboTFxgfObVM5edFgZ6pt5Kkdu58rFrFeKmsRth1CuqxH8oOmDGduuxLnY7sdR1nt5tV2QTwtrchkh+OtQO5hw31UvhYrhN3bF/1KgsoqdmcxlZD7k9XRQx12zYfoqH6da1jn1NbBzcQEdG9Wtc59tjwsM8Vb2XRpIFImXxBnm+WczbvZnpB5gAOTMjz8LHYrjOjzsvRtB8ude+QcQOEs4F0ZmHoiCRVxxA63y+KVs8/0o8DAJlUrtft2t7v83LM+K7dom617ZdiFlS24N5dO82YrsoY0nUUCF8y58+BTMiVI7JP2wzDm9u/7U/uwHt/zXvf9d6nAP4QwPvWsx0iIiLaXOzZREREvY/9mrbbui4OOedW3mbsZwG8sjG7Q0RERBuJPZuIiKj3sV/TdlvLrez/BMCHAIw75y4C+HUAH3LOPYYb31A6C+CXNnEfiYiIaA3Ys4mIiHof+zX1olUvDnnvPxFY/NlN2BciIiK6B+zZREREvY/9mnrRegOp16U4WMajP/ZDN+t8oWTGFIblsnbOhjZeOX1O1AMZGQj1Mx/7sFmnUV+S2/j9/2bGPFeQAVrP5OqizrXtLLyOyoT6uc4OM+ZYZa+o/7b6hqgvRjZAspGVwVIuEEi928m37x0t+1r9xP/wQ6Le8T/+hKj/+m++Y9Y5MTsn6twu+5zykQzm6rRl7QPBYx0VGhZnbKhZnLXLiIhoaznnRJCjDkQEgFQFHppARNiQSdMZAjd6gAqHTAPbTdX+tBMZ/DgcOHbYVR4X9S8fO2bGTJ+UwZpnZk+J+grkcQEAXILcl1AQKFRP9Kl9Tl3dI3Oyx9dq9m40xcDNHwz1WPp9048LAB0VQN31oXBLBlITEfWCbDaLyd23wo0zGdsb4qxc5jI2rPmyOgfUW9lzYC+0sup5106dN2Pm1R3L9R3MVz8SAMay9gZOZXVTp8WavDlT0rV9U283kO+MWCXv5PXNNQDs3i0DqMcO7BP15UvyBk8AUG3Ic/5s0T6nnD4GUj3brSGQOjRm5U1GMvHtg7rv5Vb2RERERERERER0n+PFISIiIiIiIiKiPsaLQ0REREREREREfWxLM4d8Lotk3+TNenB83A5ycs7c4qmLZkjl9Uui3rco5+vF5WfMOrumZeZQOT9kxvz8opz/GA/LfXm1bOfcd9Vc/r0DNp9nfFA+z/jNE6JutG2GQT6S2Tt7qh0z5khaEPXogJ23uGNQLuucOSPrCxfMOiemrov62ekpM2bvTvk8M5G8zjg/L+d8AkAuL/e32aiaMd///ptmGRERbb2Vc9ZDeUJ6HvxaImj0kEzGfkYVqc+tQnPnW22ZI1CD7JH78zZzaKAtt3N60fa2i90FUedVdpFrBObp6yyCNYQnuIwdFKv8oFw2J+pmbI9BdK5EXvVZAEgy+vhB5gmF3lst9B64YF4UERFtuShCpnjr73+hYHuB/jteX7LnYZ2qzMRJ1aWC2tVp+9Bt2VOKcc6M0Rk+uqU0EMi1U72pXLJZxSXV8zJNeb6ftu35c6TOWbOBDMCiOjaJc7bf5XPyXL1dk+fzSb1m1mk2m6JeCIwp6hwitXtJS24DsMcCOjcQkOfmLZXTuBK/OURERERERERE1Md4cYiIiIiIiIiIqI/x4hARERERERERUR/jxSEiIiIiIiIioj62pYHUZ65cwT/7t//uZj0xMWbGpCrgcGxm0Yw5dlGGHY9fkGFT1587abergq4GWzaschwyaPLn2zJ0+dqCDXdqduRj711YMGOWsnJ/f6wuw7M+6G2QdOTlWzPZtcFRx9pyO2c6S2bMG1/8lqgbeFo+TtPu73wkA8r+z9/6v8yYeIcK3u7K12Fxye5LLicDyrodGwA2OztnlhER0dZbGQbZTW3/04HUqV89ULKtkhVzZRuaWWjK44DUJ2aMU0GQD+46JOrSFXnjBwC4kLZE/X8vvWHG1GPZy/5RpixqHwhh1su6OqAaAFLZ013Gvp6xfErItOWCbEcGhQJAuyGfU+TtY3fV26Jbby5jQ7ZHyvIYqV5rmTFN+3YTEdE2qNZq+Pazz96sTagxbD+OAqHFmYbst522/EN/dckGKMcqXToT6JOFSPaZHbEMl070DS5gjzvixIZLNxJ5vjmobuhUydn+pgOp48A9GQpOrtfy9rGvnZM3yOrisqiTtj12aaZyO889/6IZk9Vh4urYKmnbawIZ9fqaG4YAaLVu9fFmy/b0t/CbQ0REREREREREfYwXh4iIiIiIiIiI+tiqF4ecc/ucc99wzr3mnHvVOffLy8tHnXNfc86dWP7fkc3fXSIiIgphvyYiIro/sGdTL1pL5lAHwK96759zzg0A+J5z7msA/hmAr3vvf9M59xkAnwHwL++4oa7H9dqteXJXly6bMS4v5yBONm3m0EhHZvjUUzmvstiW2wCAHPKqDszFy8mXo/GTj4s6PaRydgAUL8vMnos1u7+NRGUCJAdFXQq8Dbkh+Rzas/NmTPx1ma30jtaAGVOuybyEGTV/swg7H3I2ko916sp1M2a+Iec7JioTqROYD9luy3mWaWrnpIbmSBIR0ZpsWL92ziGbXdGbAnPyu13ZT8J/v+WKLdWDhiq2bw1X5Xz7U5Gd63/osMwYOrhjj6hnztu+VYxlr81Etgfp7IFYZfiEMn2g8hUCrQ3wMg+gGMhBKKn9S5qyj3a9fRPatbpcEHjwRPXejnqffCArKla7VynZ4xRXU++LfZuIiOj2Nqxne+/F3/pWYrNfI5Uvlwn87S+qvt5x8m9/HoEGp/Ju4ALZfGpRaXJc1OWizQLutuQ5ajtwbunU/lbMcYjdl0xWPqc0CeQazsrXr5BmzZhIZRW31fGNc7bPd1SjbNZtlmBTPc+u7tmBY600lccHgUM2kTl1p/PtVb855L2/4r1/bvnfSwBeB7AHwMcAfH552OcBfHy1bREREdHmYL8mIiK6P7BnUy+6q8wh59xBAO8G8DSASe/9leUfXQUwuaF7RkREROvCfk1ERHR/YM+mXrHmi0POuQqAPwPwK957MXfK3/ieUugbTHDOfco5d9w5dzwN3AqXiIiINs5G9OtWq7kFe0pERNTfNqJndzqc10sbY00Xh5xzWdz4pf1j7/2fLy++5pzbtfzzXQDsBH8A3vsnvPePe+8fj/ScRCIiItowG9Wv8/lCaAgRERFtkI3q2XG8lhhhotWt+pvknHMAPgvgde/976z40ZcBfBLAby7/75dW3RYixLh1wBnF9tqUhzwgzXTqZsy8k99Aei2WQVKljAxhBoCjKkgqFIY8m5f7M/7OR+S+vOeAWefk+XOifuPcCTNmIpLPKVuU9XS9ZtZ57zseEvWRq/ZT3JlvnhJ16FBeP8/r6vrcya4NpJpXYd1p2V7Uy6vgsFwiH6cT2fe2rS4OthJ7lbvZtqFgRES0ug3t185h5cFmJmP7QKslb7bgU/vhplPBlHXVX6pTs2adkabcTnOpasY0Xjsr17mgAhzPBAKpVXjkI3Xbp76dlfvXcXJfokDQJtSYTGyDKzPqg984tY89WpDHLvqxm3azyDRVv27bnt7pqIBR9QlzKOga6vhseLhihgwWVDjoNbsZIiIK28ieDTgRgBw4DQOcWhg4B+yokOpGKvtFnAncnEAvCPQU/Uijw8Oizgzac/elqgyFri3ZkO2sk+ejWX1jh44NsR4eljd/y7btzKbLs9+XCwLPyatlbVU3AjOm9Osbuhbi1PFWpN7MUJi0XhYa0w283yFrucz4QQD/FMDLzrkXlpf9Gm78wn7ROfeLAM4B+MdrekQiIiLaDOzXRERE9wf2bOo5q14c8t5/C6H7wN3wYxu7O0RERLQe7NdERET3B/Zs6kV3dbcyIiIiIiIiIiJ6e9nS9KoUHkn31ty/yNtrU3FGzh3MeJtz0N29W9Sn9h8T9X9/5nmzzsf9mKjnsGjGvKGmBn5s6ZKoi1N2wv/FKxdFXQ68pN2MfJ6+Kx+oVLBpQQ0n5wW+MmvzE76Uyv3bEdm5hPmc3PZ3cg1R7z8mXzsAiM7IfKOoa98DPfVytRoAnMocymTt+58L5vETEdGWi259oOky9u91pyuzCFKTKmAzhzpqzFJH5hYBwKQ6DqhfvmDG/Jff+T1R/0DmQVEfaQX6ocpE+kQ8asZ0BufUErlOqjMbAMDJY4Ni1h4HdNoyP/HY6A4zZt+IPE7Jxyp3oGuPFdrpvKiX5m2GYVs976SrPqgO5B9FXo7pdu37VMwzAJWIqDd4pCvybFzwPEz+Xdf9GQDiQlEuKMksoAvTM2ad8XxJ1J3UZsrWVf5OriF7VTFr96VWl30zE8r8U88pVZk+obzEVPX1pUbDjLnSkPlGoW6nb7RVVc97YHjQrNNZWhB16HxZL9LZRiH6vXSBYxURXRR6Ld8at+qjERERERERERHR2xYvDhERERERERER9TFeHCIiIiIiIiIi6mNbO2Hce3RX5O1kszbDJxvJ+Xpx1DZjSpDrtRZnRV2PErNONZXbOe/smG82pkT9zJO/K+rCQMWsU0jlSxi5nBmj5wpGap5fLrJvQz0r11lctBlJC8l5Uf/9eMyMGVX5DuecnOs4lJH5QgDQjuQ1w4G4ZMZ4J/e5lZFzSYMzGbtyXzpq/ilgc4mIiGh7+BVz+eO87W0muib0h1/nAajZ9LPeZtn8YGZc1Ke87VMH1GqjkAvyXTtHP4llbxsp2WOQn6zJvKOrTZlFMAvbozoqnyeO7GP/6ANHRf0/7T1oxuzOyde41pKZDPmm3W6k8o10xiEA1NvyeKfdlWOyHfvGZdVxSbVRN2OqiX1fiIhoe/j01nlWFNtzy0hnDqWBnqLOUX1Hnj/rHg4AXZXz0wxkDs23ZC998bWXRZ0J7a/KzQllJJnQHjUmE8je0ccqSWKvCTSasv+O5otmTKxev2ZXbqfk7XmuV2fImcA1AKh91rGAaWozFa31h/jym0NERERERERERH2MF4eIiIiIiIiIiPoYLw4REREREREREfUxXhwiIiIiIiIiIupjWxtIvQYdFWycFOwuNi7NiXrvRRlE+Uh2p1nn3d2CqN+XHzBjDjs55tpVud35eRvION+SgYzNjg2ASqGDo3RApzWUk6GYh2ymFXZGk6L+EWcDqesq0LKlXoeFZ2QgGAC0cvKaYbQvb8ZEeRnkWYjlc1oZPH5TIkPNAnmhRETUAzw80hU3DcjlVr/ZQtK2N5DwKjhxQX0kdTq1QZCH2nK7RzNDZkzFyR606NSNH7p2XxLVygY/9h4zZte4PDZ46c+fEvXC2bNmnb2pDKl+/94HzZif+MDjos5fstvxDdmva6pOmzYMO1KNtBy4gcRityoXdGRYaCaywdz6o8NSwYZxztds6CgREfUqdeIVuIFBuynPfXMt+Xd+Im97TFn1kMGcPW8sZuSYpCu3223bs+G2CnhOAwHaq51KBs5GkcnIXpoLbKSinudQzvbArnoOqTomaszOm3VSFQoel+x74NT74tRNL6LIrqPPu3VOt3mMO/yM3xwiIiIiIiIiIupjvDhERERERERERNTHVr045Jzb55z7hnPuNefcq865X15e/hvOuUvOuReW//vJzd9dIiIiCmG/JiIiuj+wZ1MvWkvmUAfAr3rvn3PODQD4nnPua8s/+13v/b9f86M5J+b5hebMxU7OA6wXK2bMm2WVBVRtiHoykDUwl5XzHw/D5ic8EsusgR8sjIu6MjFq1lmoLom6XWuaMd2umkepshHSwJzPocqgqJN6w4xpqmW1js1uuObkaxGlcn5kLWNfqytqXuhAIBWprN4771f/Elomk6o6NCHyTrMgiYjoDjasX3vv0VqRE5fP2wyBOJaHELVazYyJItnTMyqL4Hpb9nMAeC6WffRLbtqMKaWyhx+J5HaPBpIIGpCZAdHhB8yY4k+/X9TjJXlccOpzf2LW2TktM33eHw2aMfm5WVFXm3NmTGFEHmPEbfnaJUv2tVqYWRD10MiwGTM6IPenHsnjljhjDwXrNflYjZZ9Pbsp+zUR0T3YuHNsAG7FuVn4r7Nc6iM7Sp/FtjvyPDGX2hQfnRdcCFxeKGdlzx7Ky36cK9hjjCSR57WhPFudfbgWOkOx27H5eZ2OfKzU23PhRC9T+9INHIe0VW5SHNhuFrL3O7d6r9VjQuvI6y633+aqF4e891cAXFn+95Jz7nUAe1bdSyIiItoy7NdERET3B/Zs6kV3lTnknDsI4N0Anl5e9Gnn3EvOuc8550Y2eN+IiIhoHdiviYiI7g/s2dQr1nxxyDlXAfBnAH7Fe78I4PcBHAHwGG5c9fzt26z3KefccefccR/4KhoRERFtnI3o162WncJEREREG2sjenYnMDWKaD3WdHHIOZfFjV/aP/be/zkAeO+vee+73vsUwB8CeF9oXe/9E977x733jzuVPUBEREQbZ6P6dShjiIiIiDbORvVsnQFItF6r/ia5G4lGnwXwuvf+d1Ys37U8VxIAfhbAK6tuC8CKPGrx77cUVCB1Jps1Y64NFkR9LpKfcHYbMqARAJJEjhmy+U+IVDhTrK6dlRbttbS8uuCVDQQ86SVeB1QFsrQ6S/JbVo1AKLReYqOwgZoOu1Z1HAgAa6kveJUuXjZj9qvnXSjI98R7+zrEqVwnCjzxbpdXvomI1mMj+3WaAknzVjPwgfDhwQH5Tfdc1gZHtxPZUHQg9dW2/Zs/0ZaByQ8/csyM6QzK8ObjT78h6nrgphOlRB5PvPhX3zVjLtSuiXpYBWDu3GsDn99xaFLUi4GQ7evfPyHqXKjXdWUfHVA/nr42C+3c1UVRd67aoOvdE2OiHsrKINC56XmzzsyiDBfvOnu4GLFdExGt20b2bECeb4YCiTPqZkKhG0MlGfmHPfGyB1Y7tr+lSV0+TvBc+M6hylFwf/WydZxjB+gQ63QNodZpYIg+D3dqf6PAhQ79WKEbeVQq8mZcGbWdUAi3fn1D7/9aw7vXcpnxgwD+KYCXnXMvLC/7NQCfcM49hhuXNs4C+KU1PSIRERFtBvZrIiKi+wN7NvWctdyt7FsI3+/sKxu/O0RERLQe7NdERET3B/Zs6kV3dbcyIiIiIiIiIiJ6e9nS9CoXOeRyt+b8x7Gdi5fJyl0qZO0uVrIys6CWyFl/XdicIhfL62BLgXmWekKhnpsXnqu3+hw/TW8l9TZPyEFlL0WB5+Tkc/Cp3U5XpddnVFZQmtrtFlQOUSjkbGpqRtT79+8TdakgMw0AIIkSUbeTwN1wmDlERLT9vBcZcO122wwpFuXf+QMHDpoxMzOyV1RVHs/11KblXajJ/ILS/IwZU1PLznqZFbQQuAHGuGuIunvJ9rbqy/KxKxk55kBJ5gIBwL6KzCFanLa5h9dnZa7PjsqQGXP5xBVRF9TxRMfb45a2Og6YrdrHrjaron5ot+zXmcChYEtlQdW97c25rT2EJCKi23FOZAiFzkcjnYljMn2AWOXb6HO14JmwPrdcbV8ROqcOhfqsLSPnXq3l3D20f/o5uDU8pYw6ptDn8gDQaMjjIp1BFDov76p8xNArJ/b3Dk+Z3xwiIiIiIiIiIupjvDhERERERERERNTHeHGIiIiIiIiIiKiPbW3mECDmQ2azNu9mZSbRjTE5M2ZsbEzU1eqSqJO2zTAol8vycQKPHakJepG6duYCczMjlV0UBeYO6nl9em5jKCvIbCKw3Sgjl6WB7dRqNVEnicyN8IFchrKa26ifI2DzJ/TjVMpyGwDQcTKzYDjwtJuB94WIiLaWh0dnRWZdq2Uz4nTPCc2DHx0ZEXVJZdm0yzIHCADONGRGTq5p8446Ki+vOzYp69hm5DwwJLOB/o//7Z+bMYNDA6I+/93vyfq1WbOOd/J1uHZlyoxZmJPrjTh7bFNOZD++NC/zgxqBwwudK9AJJA2kXdWvVe7TeFk+ZwAoLsn3YL5ZM2M6oeMdIiLacg7y/DJ07mbOWQPngPm8zJ1tt2VebOhcU/f+0GPrM2hnTo7NKuZ82awTooesM7ZIn/OHcoc76nimm8rcHwR6ZNZkKdvnpF/jjsoPDl0/8Sq/2AUyCt2K53CnV5KdnYiIiIiIiIioj/HiEBERERERERFRH+PFISIiIiIiIiKiPsaLQ0REREREREREfWxrA6ldhNyKoKtczgYy6lCrTMaGZZVKJVEfPXpM1ItLc2YdHeakQ64AIKOypuLM6gFbev/WEgAWek6aDr4KBWHp5xAKCSsWi6LudGVYVsevHu4V2m5GvTb6cXRYNgBkU/kcHsgVzZirqQ0RJSKireW9DKRuq94BAN2u/Hut+ywAJOrmBV0V4NgKxCLWCrLHx1nbM9up7EE6qDJB3awzNjYo66P7zBhcuia3szAv6nKgt6WJvAnGwuKCGdNoyODtpflFM8anMgg0Vf2507G9uOXlYzedHeNUUGW9LtfxORtIHWflvmSaiRnTgf2dICKi7eDE+WXoXFOfj4bOhfW5+eDgkKh1QDUQPke1e6dqHTYd2Jc1jVFbDt08yvC6DJxjY/VAan2dIFW91q8hQDu03dWuG6zltSrlbGh1q31ru1FgGzd/dtufEBERERERERHR2x4vDhERERERERER9bFVLw455wrOuWeccy865151zv2r5eWHnHNPO+dOOuf+s3POzhEjIiKiLcOeTURE1PvYr6kXrSVzqAXgw977qnMuC+Bbzrn/D8D/DuB3vfdfcM79AYBfBPD7d9qQcw757K05cNnYzofTWTZryfAZGRkW9eiYnB8JAK1WS9RJEpg/35LLfFfOHewGMhf0dMJMZOd46nmAoeekhXJ+ND1PMTh3NCtf46yqMzmZKwAAsXpfQvNW46x8n/Qc1W5q51COqvyEh+v29YzdlsZgERG93WxIz/apR3NF32wH8oTaHZknFOqrbZU51OnIv/uhtqr7XwLbD7tdmZuTy8i+5Ts2cyhy8ljBBzL3WvNyvcaifJzRgtwGAMxcvCzqar1qxiSQr99M02YONVLZR1Mve283EBHQVtsN5QDlnNxOvaZyior2fdOfHcaBw8XUh9YjIqI12sBzbHl+GTrXdG71zCG9LJ+X54mFgj1v1OfHoXPYVI1ZS7buavsGBDKH1pLz49T5c+BYwOQQBTarX+NI9U0XyCiM9HsQyEgy21V16KWK1WtTDHz/x0e3VrzT67TqVQp/w1tHOtnl/zyADwP40+Xlnwfw8dW2RURERJuHPZuIiKj3sV9TL1pT5pBzLuOcewHAdQBfA3AKwLz3/q2PrC4C2LM5u0hERERrxZ5NRETU+9ivqdes6eKQ977rvX8MwF4A7wPw4FofwDn3Kefccefc8a76CjoRERFtrPX27JX9ut3hlCEiIqLNtFHn2HoKN9F63dXdyrz38wC+AeADAIaduxkQsxfApdus84T3/nHv/eOZQMYQERERbby77dkr+3U2Zv4lERHRVrjXc2ydKUu0Xqum/zrnJgC0vffzzrkigI8A+C3c+AX+OQBfAPBJAF9abVtR5FBcEYCcie3DF1TwVRwYo5dFKgQ6l7cBygMDlTuuAwBOhyiruhMI5NTLQmFZOmRLB3WFgrv0OqFgMR0UHQqO1vT+hV7fVD3vbjfwvL3c5456Dl1nn9NEqSTqHQW7v0mXf9yIiNZro3q2h0d3RX9LkpYZ01KfVCYtO8aESydynVAgdfDmD4rud6nqOaGeOTU1I+rpqSkzJteUgdS1pZqor16W2wCAuWm5bLbVMGOakbrhRSBkuwU5JoV8jj5ww4aMCrcsBg7rdlRkiPZwVvbirg7eBKDyOpFxgWOm1fNDiYjoNjbyHBtwoi+Gzxt1IPXqN33S5416G4C92VHoXNjQgdSBGxmZ8+PQZtVqJug60N/MolDY9BrCuzU9JhQ2bfYv9LzVDtqwbrtOXn0BpxC4WOi6t9aLAvv2lrXcGmoXgM875zK48U2jL3rv/9I59xqALzjn/i2A5wF8dg3bIiIios3Dnk1ERNT72K+p56x6cch7/xKAdweWn8aNuZFERETUA9iziYiIeh/7NfWiu8ocIiIiIiIiIiKitxdn57Ft4oM5NwXgHIBxANNb9sD3jvu7ue60vwe89xNbuTNERP2O/XrLvJ32l/2aiGgbsGdvmbfL/t62X2/pxaGbD+rcce/941v+wOvE/d1c99v+EhH1i/vt7zP3d3Pdb/tLRNRP7re/0dzfzbWe/eW0MiIiIiIiIiKiPsaLQ0REREREREREfWy7Lg49sU2Pu17c3811v+0vEVG/uN/+PnN/N9f9tr9ERP3kfvsbzf3dXHe9v9uSOURERERERERERL2B08qIiIiIiIiIiPoYLw4REREREREREfWxLb845Jz7qHPu+865k865z2z146/GOfc559x159wrK5aNOue+5pw7sfy/I9u5j29xzu1zzn3DOfeac+5V59wvLy/v1f0tOOeecc69uLy//2p5+SHn3NP0w7BNAAAgAElEQVTLvxP/2TmX2+59JSLqd+zXG4s9m4iINkOv92vg/urZ/dyvt/TikHMuA+A/AvgJAA8D+IRz7uGt3Ic1eBLAR9WyzwD4uvf+GICvL9e9oAPgV733DwP4QQD/6/Lr2av72wLwYe/9uwA8BuCjzrkfBPBbAH7Xe38UwByAX9zGfSQi6nvs15uCPZuIiDbUfdKvgfurZ/dtv97qbw69D8BJ7/1p730C4AsAPrbF+3BH3vunAMyqxR8D8Pnlf38ewMe3dKduw3t/xXv/3PK/lwC8DmAPend/vfe+ulxml//zAD4M4E+Xl/fM/hIR9TH26w3Gnk1ERJug5/s1cH/17H7u11t9cWgPgAsr6ovLy3rdpPf+yvK/rwKY3M6dCXHOHQTwbgBPo4f31zmXcc69AOA6gK8BOAVg3nvfWR5yv/xOEBG9nbFfbyL2bCIi2iD3a78Gerj/vaXf+jUDqe+S997jxpW4nuGcqwD4MwC/4r1fXPmzXttf733Xe/8YgL24caX7wW3eJSIiehvqtf73FvZsIiIiqdf6H9Cf/XqrLw5dArBvRb13eVmvu+ac2wUAy/97fZv35ybnXBY3fmn/2Hv/58uLe3Z/3+K9nwfwDQAfADDsnIuXf3S//E4QEb2dsV9vAvZsIiLaYPdrvwZ6uP/1a7/e6otDzwI4tpycnQPwTwB8eYv3YT2+DOCTy//+JIAvbeO+3OSccwA+C+B17/3vrPhRr+7vhHNuePnfRQAfwY05nN8A8HPLw3pmf4mI+hj79QZjzyYiok1wv/ZroHf7X9/2a3fjG1Fbxzn3kwD+A4AMgM957//dlu7AKpxzfwLgQwDGAVwD8OsA/guALwLYD+AcgH/svdeBWlvOOffDAP4WwMsA0uXFv4YbcyJ7cX9/ADfCsDK4cWHyi977f+2cO4wb4WmjAJ4H8PPe+9b27SkREbFfbyz2bCIi2gy93q+B+6tn93O/3vKLQ0RERERERERE1DsYSE1ERERERERE1Md4cYiIiIiIiIiIqI/x4hARERERERERUR/jxSEiIiIiIiIioj7Gi0NERERERERERH2MF4eIiIiIiIiIiPoYLw4REREREREREfUxXhwiIiIiIiIiIupjvDhERERERERERNTHeHGIiIiIiIiIiKiP3dPFIefcR51z33fOnXTOfWajdoqIiIg2Fns2ERFR72O/pu3ivPfrW9G5DIA3AXwEwEUAzwL4hPf+tY3bPSIiIrpX7NlERES9j/2atlN8D+u+D8BJ7/1pAHDOfQHAxwDc9hd3aGjY75jcdbNuNTt2h/J5UWdi++WmbjcVdZRxoi7mMna7ZjPOjNkYoYttd36s0AW69VyzC66yyoY66rUEgFStk8/aXxO36su3vtdXr/XCiy9Me+8n1rUxIiJ6y131bN2vQ60kX8iJ2q3eGBCpMd4H1jGPZcfoh9L757tds07aUcccgf1d7QOzKBPohxl5gLGW12EtLbLTlfuyVG2YMc1mS9SNxoIZk9SX7npf9HNwgUHtTiJq7z37NRHRvbvrc+zR0XG/Z8+Bm3Wn1TJjkmZT1D7YW+WyTEaeU3cTuQ0AaDVqcp04a8Zk8yW5Ly3Zz2r1qt3fdlvWnbYZk3p5HhtHcn9D/Vj3eX1cEloWZ+y1Bed075c/76b2eCJN5bFJaP8y+jlE8nHiWB57AUBpYETUlaGKGbNysxcunMPszHTwSOReLg7tAXBhRX0RwPvvtMKOyV34D7/3Rzfr0yemzZiJA4dFPTBWNGMWavIXqFSWL9K7DgyZdUYr6oX2oRl1+qB19Ss0doxdJ1IHjvriS7ttD2L1QWHg98s8lA88dtccIMvnODVnDxpbiTyAPrp33IxxkdxOpLar/w8TeOjgsbH+P8no2Mi5wDAiIro7d9Wzdb9OWra/HHt4v6ijwMFTrPpSqSA/AEqSwAdALXloovsLAGTzcky3Iw8Qm4HeVp+dErXL2APYTiIveKRq9n1pZMysUxiQB71x4AMqqIM7l7PPKVWNfnpe9uL//q0XzTrfP3la1K+88BUz5vRL35SPrRMFnH1vc1l5XJUJ9PSrUxdEnbRb7NdERPfurs+x9+w5gC/9xXdu1tdP2T/HF958Q9Qdb3tVJit79NDwoKirF+U2AODki8/IdcZ2mjE7D79H1OfOvCTq7z33LbPOmatXRX1x5poZ02jLi0wj5QFR5wMf6OgvRuQDX0Sp5GQPHB0cMWMKakwUyceqtewHOlV1DSMbOG6qVORrni/ICz2jY/vMOo//+D8S9Qc++gG73aFbj/XRH7/9r9OmB1I75z7lnDvunDu+sDC/2Q9HRERE68B+TUREdH9Y2bNn1YcfROt1L98cugRg5aWrvcvLBO/9EwCeAICjxx7yKz99PP3t42aj9RdOiXrskL06NvHgQVHvGJXfYu407detauorWMW8/cQwrz7tyxVW/9530pJXHwPfZEe7Iz+V66pPUjuR/dSukcjtJoFvF+kP8kp5e62vkJfPIZuVz7HatVcsc6l87KGRYTNGf2NKf90uCn1zSElTO6UtingDPSKiTbBqz17Zr/fvP+ZXfrs31K+vP7JD1B/8+E+ZMeUdo6LOqW8BxS7w7Z21zEpWvaIxXxf19KmTZpXqjPwUcmTXLjMmX5GfOkalsqjjgj2+qM/Lbyk1l+zUrnxFfvJXHLOfQrqsfC1y6hPPPbvt8dC3n/q6fOzAJ5WVEfk8l2YuizqK7HFARx3M+MC3i9aXWElERKu463PsRx99r1/ZF3XPAYDysOw7jZaNd9FnZpVJuc6eoz9i1tl55AFRu+ygGXPu9e/LBbHsrbm83V/dd7yz58KxOhZottV0utQ+R9POIns5JJtRM5cCfTJbkM+zk8jjkNFRe4xRqshvJzcadjqd7uP1lpzK123b53T6hadFfeDBI2bM0Uf3rKhuf6B1L2fizwI45pw75JzLAfgnAL58D9sjIiKizcGeTURE1PvYr2nbrPubQ977jnPu0wC+CiAD4HPe+1c3bM+IiIhoQ7BnExER9T72a9pO9zKtDN77rwCw6YdERETUU9iziYiIeh/7NW0XBrwQEREREREREfWxe/rm0N3KF3Li1rc6zBIAvvv//CdRZ5+24Y+lHXtFPX7kYVHnVKAkAEzuPSbqwUn72JURGSxVLMvH1regB4BMriDr2O6v9zLeq1xRL7u31+hmZmSoVW2pbsZks3I7xZIN9iwW5bKRUVmXizYATN/dNw7c4i9Wt7LXr0y7Y8OmW20V3p3a17OUY8QlEdF2i/N5TBw4fLPWN4sAbL9eOG1DoD/xmV8RdWn/HlHXq4GwyFj2l05igxObVX3rehkC3Q4EM2dVv84VymbM0KS8wUV5XAZqB+4NgctzMlBS3y4YsEGgI91DZoyLVQBmRt5SOOPtg1+/9Jqop6/Y92By94Oibi7NibrTlQGZAExTT01MaWAQERFtDwe43K1eGbrpge47uao9t0xU74yy8hxwbI8NWR7dLc/L5+ZaZkzm/EVRL1y+IupOIBy73ZE9b2JwzIwZLJTkYy/MiLoQuAFVISt7ay5XMmNGxuTzzMR2O5WKPF6II/kc4sB2ddj03sEhM6a+NCvqmevyJhLo2teqtiBfz4Vr182Y5IHdN/8duCfUTfzmEBERERERERFRH+PFISIiIiIiIiKiPsaLQ0REREREREREfWxLM4ecc4gymZv1Bz/+U2aMziw4/tWvmjFt1xR10l0UdWVo3KzTnJJzHStje82Y0shuUcelYVHrzAAAOPjAPlFnA/k8GbUsSjrq53Ye40BevjXJgs0aaM3I592YapsxcV5mKrRr8jlM7rfPqZSX+Q6Nps0VSDty2dSsnF96bdbOh6yr3IikY/f3wSMFs4yIiLZWJo4wMHYrA2fs0D4zRmcChvp1q1oT9T/89L8Q9fjhB8w6SUv2u07d9r/2kux/rUWZM1Cq2Dy9a6cuidplbL/OFmXuT1JfktudkBkDAJAvyfyCjs+YMQ2VpxDKemjVZBZQ18n9m5uWzxkAFhdlrsDS9EUzpliWfb4wII+RqrPydQEAn1G5gj4QUBDIYSQiou2RrshydVl7bqlz7XTPAYD561dFffWU7OH1eVkDwJFHjop6YNhm7ex65BFRf/eLnxX1uYs217A8Ks/L9++w5+7dlswbRCT7bz6vsvwA7N55QNTDOw6aMZmS7JMLczbDZ3b6gqh3jck841bXZi9FKth3Yqd97J2P/6ioL56R10ZOvvpts46+/uC9zWrsdlf27Nv3b35ziIiIiIiIiIioj/HiEBERERERERFRH+PFISIiIiIiIiKiPsaLQ0REREREREREfWxLA6lvPOCtAKTyjlHz80985ldErcMsAeC17z0jF5RlYGR1qmHWyc5NifpA4LrYjt17RD2+SwZS58s21Kq5NC/3t2kDwNKmCqRKZKB2I7HBzI1EBnC2ExsG2WnL9bqB4Ks4lq9fzsnt5FL7WlWz8rVJEvtaLdVk0NVcU9Z1uyvwLbmw0WiaMeNF+ztBRERbq9tNsVCr3qwnHjxoxpRUOKS+WQRg+3X0BzKE8h/8ggyoBoDC4JDc7pINYk4WZU/X4ci5Adm/ASDKy5BM7+whUFvdS+H8M98V9dg+eZwAAOWdMowzk82bMbqDJy3be3UQaDuVwZppy97o4ZEjMuRz4fpZM2bq4glRT+x9WNSZnL0RRLedqCX2GIRx1EREvaHbBRZXnA63qrYfX78se8zs1Wt2Q5G80UQnkn3n9JmzdpWSPD8uB24M9dr3XhB1a0KGQj+sagDY/8B7RV2fu2rGzM3IGyoMDk+KemjE3kRiaEL28fyA3d96S/a8ZjdwUwYVSH363GuiLhVsMHepNCjqS+fP2Meuy+ODpCXfy9FRe4OQ0Z37RZ2rDJoxK/LK73g/CX5ziIiIiIiIiIioj/HiEBERERERERFRH7unaWXOubMAlgB0AXS8949vxE4RERHRxmLPJiIi6n3s17RdNiJz6Ee999NrGRg5h1Lh1lz8HJwZU9ov5wH+w0/bPAKdWVBtLIg6PzBm1hkelXMOJ0YmzZgIMuentTgr6lOvv2TWmZqReUcHDz9ox1w7L2rXrou61tJz+4F6Q+YJHT58yIwpD8n5hO2G3c6Fy6+L+vTzMiNppFQx6+w68E5RN72dM7mYyPeuAzlHNW3YbIRI5UcVhm2GUylm5hAR0SZaU8+OMg6l8q2/6ztG7bz98SMyuybp2mwgkwmo+vX0qTfMKpWJHXJf0q4Zk83LnpMrlEWdH7XHAWOHZH8+8fxxM2Ze5Rtdfu0VUb9y/FtmnUff/6OiHhrZb8ZUJkdEHWXtF7evnpI9MirKdRauyewgAHhkQo5pP/JeM+a//s2fibpRl1lR5XGbX7BwUb4vPrL76wMRDEREtGHWfI7dbHXw2onrN+uMt31zblr2t1COne4zLz//16LuVGUPB4AzRx8V9bs++GEz5oF3ynPLJXX+XK7IrEEAmJ25LhfE9rxxZOcRUbe68jldnrpo1nnxzN+Kuhp4TklLvlb5QDbfYFEui1WfbLdt7lN1SZ7ft6pzZkzaqop6jzovn3z0h8w6B94l8wf3H7K5i0f3Z8yyEE4rIyIiIiIiIiLqY/d6ccgD+Cvn3Pecc5/aiB0iIiKiTcGeTURE1PvYr2lb3Ou0sh/23l9yzu0A8DXn3Bve+6dWDlj+hf4UAOzZY7+6TERERFvijj17Zb+emNy9XftIRETU7+7qHHtM3Z6daL3u6eKQ9/7S8v9ed879BYD3AXhKjXkCwBMA8OgPvMcnya0vK8Uua7ZZr8q5guOHHzBj/sEvyBwinVnQqsqsIABwqZwcf+ncGTOmVpdjdh98h6g7C3a7cSLnE77x0rfNmJOnXhV1MS+ft4tldgIAZGP12rSnzJiZucuiXqrbuY0zap8rkXzL3/uonRcaDcvtpDn7a1KryTGNebVO085jLRfk3MyhwQEzphnIYSAionu3Ws8W/fpdj/l3HbiVAdBp2j6Vq8i/4ZWhcTOmOtUQtc4EDPXrdl1GLFQCGYED4/LYIFJ5AK2qzPYDgFS1pWq7YcY895Q4hEEyK/evVbP7q2fxH3rk/WbMnqM/IuqxPbvMmPq8zBw6deKCqHX2AwAcUNl9R8ZtbsPEiMyLmr4qMyX2v/PHzTqFMXmiUZu+YMaUKjKPcGnR5jYQEdHdu9tz7OHRPf6LX3jy5s+uX3rNbHNxUWb4PHLkETNG59jpHlMcl3m3ADAxJntBujBjxnQXZYbPwYceEvX1yzZayeVklmC9abN1Z6bkczp/5U1Rnzln84KTlsw7SrttM6aQkZ29XAjkHR15TNQVlQWcydhz2tjJzN5y1m53bGynqAdH5THQgMplBIDigNxOzh6yrdm6z8Sdc2Xn3MBb/wbw9wG8cue1iIiIaKuxZxMREfU+9mvaTvfyzaFJAH/hblwBiwH8J+/9f9uQvSIiIqKNxJ5NRETU+9ivadus++KQ9/40gHdt4L4QERHRJmDPJiIi6n3s17SdGPBCRERERERERNTH7vVuZXfHA93WrYfsODvExXJh0uqaMYVBGbhYUcFMOswSAJqtlqizhbwZk05fFHV9QYZc1WtzZp2Tp06KeqFlAy4XluT+dCFTMZstG968a1QGSC4t2Bdrdu6qqFsqdBsAdu06LOq9k0dF3QiEgk8tzou6Mm5fq2xZJl2l8HJA1wZstWrytRnaZdOyqlHgl4KIiLZUHAGjlVuBjLXAjRMm9x4TdXPqohmTnZM3UxhWvU3fLAKw/bo4YI8D2g0Z3pzMy7517oS8UQUAtFSvHQ7c3aU4K4OX60uyb3kng68B4PlXXhB1t2v72M4jMkB7dPdeM+bII7I/nz5zVtSdqg181uGgxZLtve8+9qiov/m8vHHG7BV5HAMAuUJF1EliA77HVHApA6mJiLZHktRx9sJzN+vpwN/1JXWeu3D9rBnTfuS9otY3OQj1mJ0HZbD17qMPmzH1JdmzR9VND86dkkHSAPD6y98U9dKSvTnT0qIMv56euyLqZs32pYWG7OvmJlAAmuq8tpN6M2b6yilR+xEZJL1j8pBZZ3zHflEPDo6ZMYWiDPjOD8kx2QEbCt5St8Z48dySGbNW/OYQEREREREREVEf48UhIiIiIiIiIqI+xotDRERERERERER9bGszh+AQ4c6ZMp1E/rxTD2QNLC2KOkrlmMrIpFlHZxaUh+2YHXtkPs/Zs3Iu4XOvHTfrVOty3uLo0LgZg8qAKC+pXIZCvmxWiTPyul291bSPrfKNKgU7D3SsLLedL8i8hFrX5h21m1VRJ9N2nqVzcm5j7OV8zfaSzV4qJYmoH374cTNmaLfNcyAioq3m4PytPlTM2zn5g5My768yZnN0DqjPoCZUf7507oxZR2cChvr17Pmzop6ZkhmBL77yHDSXkc9hcqfNHCrEsl+P7Dgg6ihrM/gunp8V9dDYTjPGZWVGwNxcy4wZGJY5A0ff+ZCozxyV2UEAMDEm19HZDwAweex9op5XmUh/9+zfmHXyBbnddsceg3S7Ni+KiIi2XreTYPH6+Zv15O4HzZhiWebETV08Ycb817/5M1FPjMicQJ1hB9ge01xYNGNmpq6JOrsox1w9+R2zTpzI3rpvbMSMaY/ITKSyOn4YWrA5xCcunxb11NKsGZPLye2kgfNll5HHPLmcPA9vNeT5NAB0E5V3FDh3L43IY6tOUR4/XJyxOUpVdS3h2RdfNWPWit8cIiIiIiIiIiLqY7w4RERERERERETUx3hxiIiIiIiIiIioj/HiEBERERERERFRH9vSQGrngGx+xUNG9tpUsyoDDnX4NAAki1OizuZzoh4Yf8Cs027URK3DLAEgzstQqKk5+ThX522o1d6d+0W9b3K/GXP6igy+itXzPrBrt1nHq5zHJBAGmYvl804SO+batXOibnVkMHdcsgHa7a7aTrVkxsyp98W12qKecDZk++CRfaIeHrNj2p7XK4mIesOt4OJ8LmN+WhmRIYmlEdvLduyWoc8RZA+q1W2ocTotb9qgbxYB2H5dnZOBkhPDMtARAOoN2bcWL9sw7N3veEzUpb2yp1991YZS7t7zU6Leefg9Zsy5178v6sz5i2bMrkdkmHRZ3eDiXR/8sFknXZiR+3L0YTNGh4P+xId+RtQtb8PGL189K+qZ66fNmGxsfyeIiGjrdTttLM1cvlk3l+bMmMKA7CkTe22/aNRlyPL0VRla/c3nv23W0Tc50D0GAN555Iio2y15U4bDh+QNGAAgbctzy2l1TgsA+UJF1CMleW4Zd+U2ACBVN6NoJPYmSouNuqizgfsl1Zry2gLUTS/mFmV/BoDIyfPc0oA9Dy9UhkW90JTv5bMv2xtkDYzLY57r8za0eq14Jk5ERERERERE1Md4cYiIiIiIiIiIqI+tenHIOfc559x159wrK5aNOue+5pw7sfy/I5u7m0RERLQa9mwiIqLex35NvWgtmUNPAvg9AH+0YtlnAHzde/+bzrnPLNf/crUNeQ90O7fyBRrzdTOmOSfnyLUC8/XgvShzBTm/MMrZiYHJ/LyoZ6aumzE6s2B+Uc7T7zj7ch068qhcEJiDn0zJOYiDI3J+YadrMxeycV7UlWLFjImdnOMJb7MQ4OT+1OpV+ThtOxezrDIh5pvXzJir12VeQj6R+7Lz8HvNOjv/npzbWkuLZkzFM8OAiOgePIkN69m3em2u4MzPi2WZexeXhs2Y8V1yWWtR9tndB99h1qkvyP589uwpM0ZnAup+3WzKPAMAOH/+Vbm/GdvTj6mchlJBZu55dfwBADuH5LH7uQt2fxcuX5H7e8mOyX1HZjIceu8Pi/qBd77TrNNVz7u+VDNjZqZkD9fZD8ce+ddmnb/46l+I+it/+QdmjD4EISKiu/IkNqhfOwBRdOscqtNNzJjq7CVRZwLny+VxmQ+7/50/LurZKyfNOn/37N+IOpRjp/tMIZbn5dmqzchZVMcCS0v2mkBL5QWVy0Oids6eG+8YGhX1I4ffZcY8f/JluX+BnOSFeXkcMlO6IOoM7Huw1FHHKhO7zJj2yJio5xvyOsGJ158z6yQteWyVKQ+aMWu16jeHvPdPAZhViz8G4PPL//48gI+vew+IiIhoQ7BnExER9T72a+pF680cmvTev/Ux2FUAkxu0P0RERLSx2LOJiIh6H/s1bat7DqT2N75jbb9nvcw59ynn3HHn3PHZWXsreCIiItoad+rZK/v1zDT7NRER0Xa5m3Ps1NuIEqL1WEvmUMg159wu7/0V59wuADbAZ5n3/gkATwDAIw8/5ptzSzd/Nn3Kzltst+TcwVLFZu3kBmSGQX5Uzs1rVW2W0bkTb4j6xVfsfL2J4R2i1pkFcWT//9mpyXyCN86fMGOqicz1qRTkc0pS+3/otCmzgSqlATOmlFdZS7DzKjupzA9qNOX8x8jLnwNAfUHOoWw2bS5R3GmKemR4j9zfnTJXCQDaam7rGy/bk4+jD42ZZUREdE/W1LNX9ut3v/vdtz0gfUuq8nfKwzY3M1+W2XKnXn9J1J0F/Y16oK766nOvHTdjrs7L/qEzAUP9uq36XyG2vffNU2+KupHI44BCXuYsAcDEtcuizuXtcUunJfvzuYs2c+jhiQOiXppZEvXMlDwuAIDRMfmaL567asYgI/MfIpVpOFwM5ChV5OuZi+3hYpqu+itCRER3Z13n2Nls3keZFd/5CPx59hkZFNdt20ychYvyfLkwJs/vcgXb3/Iqm+/y1bNmjM6x++cfl7Plzj/9VbNOu6XP523Qne5D2Zzs0flAz2605Llv19m826I6Z41Te46dj5waI8+NS0X5ugBAKS+3m3f2PWirc+zX1HHTwtx5s069Ko9DEDi/X6v1fnPoywA+ufzvTwL40rr3gIiIiDYTezYREVHvY7+mbbWWW9n/CYC/A/AO59xF59wvAvhNAB9xzp0A8OPLNREREW0j9mwiIqLex35NvWjVaWXe+0/c5kc/tsH7QkRERPeAPZuIiKj3sV9TL7rnQGoiIiIiIiIiIrp/rTeQel3STgf12Vthx9UZG5yYVQFQ105dMmOivAx4Gjv0oHoc+9gtFQbpVEAjANQbi6I+f/5VUeswSwC4eO2sqHXIFQA0Vbh0xssAq3xRhkMCQKsmgyiHSsNmTF4t852aGZPryoDvDGQAZycQht1oyDDQUmR/TQ4eeUju39g+Ue99SL4nANDqyOc9++ZpM2Z8omCWERHR1vMrAqeTlu0VGdWvDz6wz4xpLs2LekqFLMeJDF4EgJPqZhXVesOM2btzv6gPHXlU1PpmEYDt17NzM2ZMI5EBmHNN+di5tr1BQzWRxzLeBcKwO/LYoDy624zZ/8B75ZjKkKivX7Y3cTinArSvnvyOGXP4kOzX2eqCqENBoK0p+b4NBW6KgThwsEVERFvOAci4W9/5SGF7tjd3NAuMieT3RmrTF0SdJPamTzpAeea6Pb/7yl/+gaj1TQ90zwGAUnlCjgncIGl4Ypeoc3nZq5ZmbJ9/6czrop6v2+dUiWWQ9eiAveFGpF5Pr24CVcjJG3IAQFFtJz84asZcmb4m6ueOf1nUC/P22oi+P0S7bY+b1orfHCIiIiIiIiIi6mO8OERERERERERE1Md4cYiIiIiIiIiIqI9taeYQnBNZPyO7dpkhuUJZrpKx16+8k7t94vnjoq4G5tkNT+wR9eTOPWbM4uUzoo4z8nEKsZ2bqTMLfGTzg7ptOZfRq3mMGW9zdvIDcg5iuTRmxmSKcl5lo2bzjqqLMqMgX5DPKZcxq5jMpgh2u1nXkgtUtlExZ3+1Hnj3YVGfevmsGaPnaxIR0Xbwy//d0A38ac6oXpaNbb9uNWW+38HDMo/ujZe+bdZZaMl+Mjo0bsbsm5SZQ4hlM3vj/Amzjs4EDPXr2dqUqCtDk6JOGjbb7+KMzAfwzr5YE4OyhxRhRlYAACAASURBVO/fsdeMqc/J7KJOIvusy8njIwB4/eVvijpOZs2YVOUkLS5cF3W7ZfMWdNbDsb2HzZjZrnys06dtzgQREW2+TreNqdnLK5bY7Dt4uSwwAjqWqFRROb8TNnun25UrZWN7culk7Cz+3z+VGUShXDvdd46pvFsAqAzuEPX0rOyjF6u2J16YviLqgbJ97FJZ9ts4Z48XipF6Ul72/oEBmye0c9/DonblSTPmlVe+Luqpa7K3RpG9HtE2B2mhd3dt+M0hIiIiIiIiIqI+xotDRERERERERER9jBeHiIiIiIiIiIj6GC8OERERERERERH1sS0NpPbeo5MkN+t8xQZADU3KEMRssWjGtFVg8vzSoqife+ops05x9oKoC7F97N3veEzUx5bmRP3mqTfNOo1EBjnqMEsAqJSGRN1Vic8ub0Ou8uWKqBedDYxsV5dEfe7kq2ZMRgVFjwzIYLHBinwcAMhn5f40AgGcc7OXRF0ckO9bVwVgAkApLwPKDr7DBnLmc7xeSUS0/RyiFTeEaHdsuKFXyZWZQCB12pShylPXzov65CnbtxaW5I0UEDhWOH1FBjQmUzL4uprYHtRsVkWtbxYB2H6dy8vHnltQ+wagoW6CEUf2dRgsyN7bbS2YMXMzsq+OxPL4p95MoC0tyWOOfWM2LHT62jm1zowaoUI1AbSa8vULBYFeql4U9bN4xowhIqLN571Hu91afeBdWlpcuGO9Xvv365tKdMwYfdMD3XMAYDCWfX2hJdcpD8kbZwDAe97zHlEvLS2ZMe2W7IFV2P5bycvA6WxZ9t+Ws9cw5pvyWOqVl79rxhx//q9ErY+1ujaPOtDF7RK/xpBqnokTEREREREREfUxXhwiIiIiIiIiIupjq14ccs59zjl33Tn3yoplv+Gcu+Sce2H5v5/c3N0kIiKi1bBnExER9T72a+pFa8kcehLA7wH4I7X8d733//5uHzBdcT0qKpXNz8vjcv5eUrfzAM8/I+fnXX7tFVEns3K+IQDUl1T2zo4DZkxpr5z/WFIZAY3EzuWca8rtVoYmzRidWfDyieNyu3HXrPPoHpl/VKvb3J/W0ryoC3ZaJXKQ+UHeyzmIV6ZsfkI+JzeUi+2vSTuV25mfuybqhWmZnQAAS7NyXuiugzYboZMEJlISEdFaPYkN6tmpvzU/vRuYq16uyN4QJTYzAElTlE7l/BTzMivoxmPJ7VyasjkDOtdncGRc1JWCzdPLqP7nY9s0dSag7teVnN3fkbLs8c1A7sPcgsr5iTJmzOCwOn5w8jWfmbpu1llalNttjwyZMXn1WrQSedySpva9HZ7YJerK4A67vyrrgYiI7sqT2MBz7PvJ+fPnVx1z+rTMFuy1XLuTOLXdu7ApVv3mkPf+KQD2agsRERH1FPZsIiKi3sd+Tb3oXjKHPu2ce2n5K3H2KyBERETUK9iziYiIeh/7NW2b9V4c+n0ARwA8BuAKgN++3UDn3Kecc8edc8fnF+ZuN4yIiIg2x5p69sp+PT1jpxwTERHRplrXOfZW7Ry9/a0lc8jw3t8MmHHO/SGAv7zD2CcAPAEA73zoMV8aGbv14IGQnLaK3ylNTJgxY/v2iPqV498Sdatmv6HnXUHUUTZvxlx9VWYNeC/n4Rfydn9z7baok4bNBppbkAfZOrOgPqeyCAC88dILos5H9jreSF4+p8nhMTPGd+X+panM9EmdzGAAgGpN5ggkGZuNUKnI5zA3d0XUp16RuVAAMLJzn6hHxz5gtztkH4uIiNZvrT17Zb9+7LHHfHtFQ+5ENpcGXvalTGzzeBqJ7EG1ViJqF8j9abZkLy7kbT7hgV27Rd3pyt6WpDa/Ll+UfT/jC2aMy8sxOhMw1K+jjspaSm32UkFlK+XzRTNmaEQe77S6cjvnr7xp1plWvbdcsMc2IyrfsVyWuUTZXODYRmUlTs9eNWMWWpwNQUS0kdZ7ju2cCzRporu3rm8OOedWJhX+LIBXbjeWiIiItg97NhERUe9jv6bttuo3h5xzfwLgQwDGnXMXAfw6gA855x4D4AGcBfBLm7iPREREtAbs2URERL2P/Zp60aoXh7z3nwgs/uwm7AsRERHdA/ZsIiKi3sd+Tb3oXu5WRkRERERERERE97l1BVKvl8tEKAyUbtb1+SUz5vKcDEPOl2y4YnnnUVE/+v4fFXUo0vj5V2TA88XzNkhx956fEvXOIXn3wIlrl8061USGNF6cuWbGNNoNUY+UZdCjCbMEMHddhkzmY3sdr61CJEcH7d0OC2qMi+RbPjq6C1qpIgNDG42qGdNsyedUbzVF3W3b53T6hadFfeDBI2bM0Uf3mGVERLS1vAc63Vv5lo3EBjzPzNRFPZC3hxSNRAU6N2RAdTYQYr1rVAYzxxnb/7zanWwsjxXSpu1brZo85sgPjJox+XJF1I/ueUzU+mYRgO3XoVjQgroJxu6dB8yYoQnZ/14/dULUZ869ZNZp1hbkNhbsXeZidWMK52R/zgdutrE0I4O3L1btMVN5yK5HRERE9y9+c4iIiIiIiIiIqI/x4hARERERERERUR/jxSEiIiIiIiIioj62tZlDziHO3UoEai4tmDEX3nxD1B1vE4Qyau7+0Mh+UR965P1mnW7XyXXGdpoxOw+/R9TnLpwSdS4vswgAwKtwAe+6ZkwcyWtwzXZLDkhtPo/JLIjsW5XNFNUY+1plC4OiHh6TGUNxrgRN5wntHRwyY+pLMn9g5rrKY+ra51RbkLkMC9eumzHJA7vNMqL/n707D7LrPO87/zx37X1voBsbsXEDKYsUKVmSJVuSrRlbsUd2ylGimXiUKlcpNTWekiuumag8lYqTmUw5iS1lqjxxSoo0kmsc2a7YjpRYtkUrkiVqoQmSIAEQJLHvQO97993OO3+gSfTzPgfoi0Z34zbu91OlIp7T73vuubdb/Zz79j2/A2DzJSv6ULnie9v8rM0cKk/7MZUoq2j//n3RgFE3Z3ba9us4005EpFy12zpabX/uaLPZfiIi3W09pm5v63djZtQ+p/mFeVMXM/5vai4TMKVfF6Je27Ntr99P54CpR8e/a+pyyec0Ti/afn3yyhk3JhmyWUbbum3W0mLJf99eOXvC1BfHrrox73jHO9w2AACwdfHJIQAAAAAAgCbG4hAAAAAAAEATY3EIAAAAAACgibE4BAAAAAAA0MQ2NZBaRERWhDkWO3zAc3tPr6kXSz7YOInqju12zs6D73dzhg48ZGrNd7kx50+8burpKzaAsZpyLJWqDXIc7PIBl10tNohycnrc1C3FvJvTEoVux2GWIiK9Ubh0Nuf309ExaMdEodqlWhSOLSKZrN3P4NBeN2bo6Q+a+tLZU6Y+dfx7bk4+Cu0MQd2YWi1O4gYA3BMrfh1ryp+S8nl7ClEan3FjqpWKqdu7be8dn4xuZiAiE5PXTD0X3SRBRKSQK5g6p7aftBXb3ZxiFEidbfWh1ZU5G/pcmp0ydW+xxc8p2GNxN4uQlH7dNuDGLJTs2c3cnL1pR1Kzr6WISD7q+6PRzSJERBbL9vV7fP/bTV1TfzOLqQUbzN3Z7l+r2VkfkA0AALYuPjkEAAAAAADQxFgcAgAAAAAAaGKrLg6p6m5V/Zaqvqqqx1X1U8vb+1T1GVU9ufzf3tX2BQAANgb9GgCArYGejUZUT+ZQVUR+LYTwoqp2isgLqvqMiPwDEflmCOE3VfXTIvJpEfnHt92TimjhZi5Aa7//We+t7TN1YW7BjSlH+QOZvF3j6t9pr+0XEenbscvUk5M+ayd74ZKppy6fNvX5S7YWEWnv22HqPdt2uTG1ks0NkIy9vr9Y9PkEO4YeMHXPtr3+eKPMgunJETdmYuyiqRdHLpi6rcVnGbW12UyIyxfOujELC/Z7UC4tmbqvb7eb0ze0x9SFDp/7lBA5BABrtW79OohIWBE61Fb0f0tqbbN5N4ujPhOnFuXaVRbLpp5dsL1DRKSU2OydjhbfI8vlaF6wmYAZ8RmBoTpvj3e+5sacP3Xc1C02Tki29/hcwb6u6Fwm4zN84kzAtH69VLPPu1yyGU4tWb/fJbFNs1AoujEzi/Y86qVTR03dWvA5Sh1RplNbu89wqpT89xsAULf1e48NrJNVPzkUQrgaQnhx+d+zInJCRHaKyEdF5MvLw74sIj+/UQcJAABuj34NAMDWQM9GI7qjzCFV3SsiT4rIcyKyPYTw5u28ronI9nU9MgAAsCb0awAAtgZ6NhpF3YtDqtohIn8sIr8aQjCfdQ4h3PgEevq8T6rqYVU9PDExdlcHCwAAbm9d+vX4+CYcKQAAzW09evYmHCaaRF2LQ6qalxs/tL8fQviT5c3XVXV4+evDIuIvoBeREMLnQghPhxCe7usbSBsCAADWwbr1636frQMAANbPevXszTlaNINVA6lVVUXkCyJyIoTwmRVf+pqIfEJEfnP5v1+t5wGTFYnDms+7r2vOBk+W5ifdmKmRa6a+dtqGTC5M2VpE5MDjB03d2eODmIcff9zUhe8fMPWhQRsSLSKy56Gn7GNPXnNjJscvm7qrx346sLt30M3pHtxp6mKnX1hbKNnwyjjMUkQkzE7YOgrHLsWhniJSqdhtc7P+L8hjV8+Yuq9vm6l3PvCYmzOwz25r6e1zY7K5O7rSEQCwbF37dQhSq90MbG4pqhvS2mp7eK7oQ4tzOduPL145YerxadujRESGh/ebuj8lDPn69fN2g9qw5mriw6YLNXsjhbkZ/2nmbDSmIDbgOdR8CHNLwYY351v8zRY6Omyfj28WIeL7dTEKim5PCeauRndxSGo+iDsf5U3nM7bP5hI/p6/ThmznUoKu56TstgEA6rPe77GB9VDP3cp+TER+SUSOquqR5W2/Ljd+YP9IVX9ZRM6LyMc25hABAEAd6NcAAGwN9Gw0nFUXh0IIz4qI/5PhDT+5vocDAADWgn4NAMDWQM9GI+IaHgAAAAAAgCZWz2Vl66ZaCzI2dfPa9kI25eGz9rr2mvr1q0piswUyrfba+NMn/bX8Z86eM/XBxx51Y9q7ba7PvqfeZ+rZ8Vk/p6Pb1NVyyY3pjXKURG1GQCklI+DE6ZOmHh3/rhszN2fzg8qlGTcmzizo7eoxdUe3z0bIZqM8AvWL2u15+5z6+4dM3dXn77rYOWhziVo7fX5CFN0AALhnbv7uz+ez7qu9fTZzqDLf68YU1GbhnXlpytQdGX8esGu7zQgstrS4MaWqzRSaX5gz9eKSz8PJij2WYot/7N5Om0cYgu1/SeKz/TR6Dj39w/6xix32+EYuuDFxJmDcr2vznW5OT6fN7ptf8t+D6alRUxcz9jnlsv48qz16zbMpeVJzi1NuGwAA2Lr45BAAAAAAAEATY3EIAAAAAACgibE4BAAAAAAA0MQ2NXNodm5R/vrZl9+qd+7Y7cZkg80RmBzzOTpJyWb0TF+3+TxHX/orN6ca5fOcPfg2N+btP/YhUz/02GOmHh+1mQYiIiNXxkytBX9d/kKUfTA+OmLqC1ffcHPOnn/F1OWSzztKahVTt2R9JkR7i831iTMLQq/NChIR2bZ9n6kHtu1xY7q6+u1jt9qchmK3/bqISL7T5huVxB/vy+f98wQAbK5qLZHRyZu/j+dqKf2l1ebobN+TkjmULJq6t83Oeepttu+KiCyqzTKaT8nly7XZjMB8xfbDTHQuISJSjfKCCv4pSVeHPb6ro7bHJykZfH19NmMoV2hzY0o1m0fY1pIyprxk6jgTMK1fFwpRdl8278aMt9kcxlxiHyck/rWS6PXLt/vv7Vhlwc8DAABbFp8cAgAAAAAAaGIsDgEAAAAAADQxFocAAAAAAACaGItDAAAAAAAATWxTA6mXlkry+qkzb9Xf+8433ZiRy6+aemZmxI15/MDjth60QYkP9EQBjSLSOmCDHQf7fRhkMj1u6tqMDcPu6/eBjOdP2zDpE0e/7cbMzo7aesY+ztjkVTdnad4GaE8vLrox+ZwNnlyS4MZUE7utp7PP1C7MUkRKizZ4u1ZOeewo6Lqtd5t93Fb7eouIXBq3z2mu6MO7n3/5uNsGANhcSQhSKt8Mgi5EYc4iPvu4rejDmufy9m9Qww/YGz1kemw4sojI6MyUqStL/mYQlZqd1y42QHlh2vZdEZHFxUlTJz7nWor5oq0LBVPPzftjaeuwN51YKvmemYlerLY23yMrFfucsln72sU3ixDx/XoyOr8QEcmKPb626AYSLSnnAZ3RuUJJ/ZgT18+6bQAAYOvik0MAAAAAAABNjMUhAAAAAACAJrbq4pCq7lbVb6nqq6p6XFU/tbz9N1T1sqoeWf7fRzb+cAEAQBr6NQAAWwM9G42onsyhqoj8WgjhRVXtFJEXVPWZ5a99NoTwW/U+2OLitBw78vW36rTr8seunjL17NglN2Z65JypK48/ZeoDA91uTmubvV5+aO/jbsyOg4dMvTA7b+qZ89fcnGunvm/qXHnCjdkdZRVVeu3xtbfYjAMRke7pMVOfvHLGjRmdtY9VKPj9JDUbqjC/FOUmxaER4jMLMurXENs6B0zd0tFj6uklm+0gIvL80cOm7hzY5saMTE27bQCAuqxbvy7mc3Jw183f8929PW5MLmd7w+KSz70rl+2YpWDzbpKCPw3pGLC9rDzm9ytzdj9TS9ft4yxV3JS2jH2sTJRTJCKyuGj7fiFn55Sz2ZQ5NvdnV5c/Bxkc2mvqyxd8Xs/crO29ObUZTgPb9rg5cSZgWr+erdr8xLZii6lbO32e4tBuez40lfK9nZn1+UsAgLqtW88G1suqi0MhhKsicnX537OqekJEdm70gQEAgPrRrwEA2Bro2WhEd5Q5pKp7ReRJEXluedOvqOorqvpFVfV/egIAAJuOfg0AwNZAz0ajqHtxSFU7ROSPReRXQwgzIvK7InJARJ6QG6uev32LeZ9U1cOqerha9resBQAA62c9+vXEhL8lOgAAWF/r0bM37WBx36trcUhV83Ljh/b3Qwh/IiISQrgeQqiFEBIR+byIvCttbgjhcyGEp0MIT+cKLWlDAADAOlivft3X1795Bw0AQBNar569eUeM+92qmUOqqiLyBRE5EUL4zIrtw8vXSoqI/IKIHFttX+WFWTnzyrffqjt6h92Y7TseMXVru/8k3eilk6b+z//1j0092Dvo5jz54Nvs4zzo/3+2NG1DG8dHbcBlWnjz/n2Pmjqp+BDMsevnTV1s6TB1b1u7m5Or2f0kQ/4S1MUoiHJmccGNyUfrcdNTo6Yeb7vo5mSlbOo4zFJEZGnQfu8qvfaNxNRi4uacPPGiqcslH96dbe9y2wAAq1vPfq0qopmbgcgh+EDiXMYGJidVP2Z23o6ZKdt6ft5/ojjfXoiOxYdAT87avnRtxN68Ilf1+917wPbrvJb8ficum7qS2OPt6PDnAfHNNRZmfW8bevqDdsxC2g057I0n2vP2RhpdXX7BLt9ix8Q3ixDx/bqotscXu/rcHG3fbupjR3/oxswvzLptAID6rGfPBtZLPXcr+zER+SUROaqqR5a3/bqIfFxVnxCRICLnROQfbsgRAgCAetCvAQDYGujZaDj13K3sWRHRlC99PWUbAAC4B+jXAABsDfRsNKI7ulsZAAAAAAAA7i/1XFa2rnTFetTs+BX39aXZSVO3pFw/P7jrkKkXF3aZeuyazSQSEfn2S98z9VTNL9T+zAd+ztSPHThg6kyu6Obk56ZNPTM94sbMztq7vpSirKD29m43R7Vq6m3dPhPg8f1vN/VLp47648vY9b9ilBGRS3wuQ1trm62LPkg8ziyoRPkOr554xc2Znrxg6oU5//2XUPPbAACbLrPiD5q5rM/9iROGRidSMnyWbM+pis0TWpzyPSiJ9pwLPudHSzaXrxhlGfX2+Jy+7v7ddkPN5/60dtrMwqlJmz04OXlVYgsl+xzGR3xvu3T2lKnLJf+8+/q2mbq/f8jULVFvFhFp67VzWjp63Jg4EzDu11fHonxFETl27JumPvzSN9yYpdKc2wYAALYuPjkEAAAAAADQxFgcAgAAAAAAaGIsDgEAAAAAADSxzc0cUhHRm1kCmYzPMKjWbJbN3MRlNyZbsBk47QM2R2DPYz/l5kxctdf7/+D5/+rGlKJcgwcf/+em7mmNExZELjz3l6aulBbcmDiIPknsfvIFm8EgIlIsRrkMJZ/FU1P7+rUWfDZQLrHZRbmsXQ8Mid9vS6HV7rez1x9fl81AijMLXjz8NTdnesp+LxP/ckql4jMgAACbTUX1Zr/IqP9bUqWamPr6RNWNWYhiiJJFOyZZ8nOkZntQZdb3hUFtN/XQ/qdM3THk8wp3PfqIqVsL/hSoVrFZRtNjtm+dPvbDlDnRc6j553TquM097Ovb7cbsfOAxU3f1bTd1sdtmB4mIVFu77PEuTboxU4v2+xRnAqb169HrZ0wdQuLGxOdwScr5BAAA2Dr45BAAAAAAAEATY3EIAAAAAACgibE4BAAAAAAA0MRYHAIAAAAAAGhimxpIrapSyN8MWq7WUsILo5DikFU3pFaxodXTl14zdUv/Tjen0NJh6mJLmxtz5do5U//pX/6pqYc6/MtVGp0ydVv7oB+zZAMuewaH7bEVO92c2fFxU79y9oQbM7Vgw687cj7Yui8Kk25viUKrg/8edHbasOmh3YfcGG23QZnHjn3T1HGYpYhIJmMDLStp3//4BwAAcG/49muUKvZ3+kLZTwglm0idmZs3tetJIlKatwHUbeWyG7P3gA10Hnqn7VOVlBs0lKr2+B56cr8b01a0IcuzE3Om7h3yQdJnjjxn6vnpq25MPmf/Ftc3tMeNGdhnA6k7B7fZfXTa8GkRkUvj06Z+/uhhN+bkiRdNPT15wdZT/sYfcb+u+TxqkUC/BgDgfsInhwAAAAAAAJoYi0MAAAAAAABNbNXFIVVtUdW/UdWXVfW4qv6z5e37VPU5VT2lqn+oqv6aJgAAsGno2QAAND76NRpRPZlDJRH5UAhhTlXzIvKsqv65iPwjEflsCOEPVPXficgvi8jv3m5HKipZvbkeFdRfr56IvbA9hLQL3aMxGbvGNT920c0ol20+T6W65MaMj9icnK//l39n6kLOv1zdbTYv6MFdPsPgwQOPmrqjy+YIjE1cc3MuzU2Y+uKYzzDobLeP3dbe7sbkCkVTZ4t2TL7dZhKJiJS01dRTS/77dOzoD019+KVvmDrt+xZnFqTHWditgQwiALgT69izb0qStN/p9vdzuVpxYxYXba9t6bH9pbvLZ+51D9vz4EOHnnZjevptL5tP7H5fOzrm5ky8YXv86aPn3Ji9D+8y9fBe2yP7+t/j5jzwyAFTT18fcWNCsL2t0OHzg1p6bd5fa6d9TiWxeUgiInNRT+8c2ObGlEv2fGJh7oqpk5Q2G2cCpvZr2jMA3I1169fAeln1k0PhhjcTGfPL/wsi8iER+Y/L278sIj+/IUcIAADqQs8GAKDx0a/RiOrKHFLVrKoeEZEREXlGRE6LyFQIobo85JKI+FuEAQCATUXPBgCg8dGv0WjqWhwKIdRCCE+IyC4ReZeIPFLvA6jqJ1X1sKoeriVpty4HAADrZa09e2W/Hh/3l2UBAID1s17vsTfsANF07uhuZSGEKRH5loi8R0R6VPXNEJ5dInL5FnM+F0J4OoTwdDbjr5cHAADr70579sp+3d8/sIlHCgBA87rb99ibdJhoAqsGUqvqoIhUQghTqtoqIh8WkX8pN36Af1FE/kBEPiEiX11tX5VqWa6N3gyLTs8yjLYGPyreEmcft3W0uTn9gzZUshanI4tIPmcXrzRKYEzSUhtzVVNO1CbckMtzl0zdlZsz9XTJz2nvtoGc73jHO9yY2dlZU1dKPgx0Tsq2Xpwy9VjFBnWLiJy4ftbUM7Nzbsz8gn3spZIdk0lbCIy/l2k/AOkp1QCAOqxXz9Yb+3qrzmT835LaCvaX+CMHWtyYgVYbstyWs/VS3u93LmMbQfcOv99KsPM6gu05Bx/t98cyaPcTUj7NXCzY/VbL9lyho9v3toNvs5/4Lz+0w42p1exrlXY6kc3Zxy5E96d5+bztuyIiz7983NQjU9N+v+1R+HWwz7tSWfQH4xp0SnOONxFQDQB1W8/32MB6qeduZcMi8mVVzcqNTxr9UQjhv6jqqyLyB6r6f4rISyLyhQ08TgAAsDp6NgAAjY9+jYaz6uJQCOEVEXkyZfsZuXFtJAAAaAD0bAAAGh/9Go3ojjKHAAAAAAAAcH/RkJLps2EPpjoqIudFZEBEttKtUDjejXW7430ghDC4mQcDAM2Ofr1p7qfjpV8DwD1Az94098vx3rJfb+ri0FsPqnp4KyWrc7wba6sdLwA0i632+5nj3Vhb7XgBoJlstd/RHO/GWsvxclkZAAAAAABAE2NxCAAAAAAAoIndq8Whz92jx10rjndjbbXjBYBmsdV+P3O8G2urHS8ANJOt9jua491Yd3y89yRzCAAAAAAAAI2By8oAAAAAAACaGItDAAAAAAAATWzTF4dU9adV9XVVPaWqn97sx1+Nqn5RVUdU9diKbX2q+oyqnlz+b++9PMY3qepuVf2Wqr6qqsdV9VPL2xv1eFtU9W9U9eXl4/1ny9v3qepzyz8Tf6iqhXt9rADQ7OjX64ueDQDYCI3er0W2Vs9u5n69qYtDqpoVkf9HRH5GRA6JyMdV9dBmHkMdviQiPx1t+7SIfDOE8KCIfHO5bgRVEfm1EMIhEXm3iPzPy69nox5vSUQ+FEJ4u4g8ISI/rarvFpF/KSKfDSEcFJFJEfnle3iMAND06Ncbgp4NAFhXW6Rfi2ytnt20/XqzPzn0LhE5FUI4E0Ioi8gfiMhHN/kYbiuE8B0RmYg2f1REvrz87y+LyM9v6kHdQgjhagjhxeV/z4rICRHZKY17vCGEMLdc5pf/F0TkQyLyH5e3N8zxAkATo1+vM3o2AGADNHy/FtlaPbuZ+/Vm30xyQgAAIABJREFULw7tFJGLK+pLy9sa3fYQwtXlf18Tke338mDSqOpeEXlSRJ6TBj5eVc2q6hERGRGRZ0TktIhMhRCqy0O2ys8EANzP6NcbiJ4NAFgnW7VfizRw/3tTs/VrAqnvUAghyI2VuIahqh0i8sci8qshhJmVX2u04w0h1EIIT4jILrmx0v3IPT4kAMB9qNH635vo2QAAWI3W/0Sas19v9uLQZRHZvaLetbyt0V1X1WERkeX/jtzj43mLqublxg/t74cQ/mR5c8Me75tCCFMi8i0ReY+I9KhqbvlLW+VnAgDuZ/TrDUDPBgCss63ar0UauP81a7/e7MWh50XkweXk7IKI/D0R+domH8NafE1EPrH870+IyFfv4bG8RVVVRL4gIidCCJ9Z8aVGPd5BVe1Z/neriHxYblzD+S0R+cXlYQ1zvADQxOjX64yeDQDYAFu1X4s0bv9r2n6tNz4RtXlU9SMi8m9EJCsiXwwh/ItNPYBVqOpXROQDIjIgItdF5J+KyH8SkT8SkT0icl5EPhZCiAO1Np2qvk9EvisiR0UkWd7863LjmshGPN4fkRthWFm5sTD5RyGEf66q++VGeFqfiLwkIn8/hFC6d0cKAKBfry96NgBgIzR6vxbZWj27mfv1pi8OAQAAAAAAoHEQSA0AAAAAANDEWBwCAAAAAABoYiwOAQAAAAAANDEWhwAAAAAAAJoYi0MAAAAAAABNjMUhAAAAAACAJsbiEAAAAAAAQBNjcQgAAAAAAKCJsTgEAAAAAADQxFgcAgAAAAAAaGJ3tTikqj+tqq+r6ilV/fR6HRQAAFhf9GwAABof/Rr3ioYQ1jZRNSsib4jIh0Xkkog8LyIfDyG8eqs5XV09YXDb8Mq9rOmx/bHUNerO9xtvSHmpgtbx+kU70rD6sWj0YGmPEu+lVqu5MZlsNtpPtKeUHWv8gtbxFP2Qtf1cxU6ffm0shDC4LjsDgCZ1pz27u7s3bNu2444eI4Qk7XFNXWwpmjoX9SgRkcWlBVOXS2U3phr1O38qc+d9VkQkm7PHk42OL0lSul304JmMf+xcLheN8X+bm5+fN3WlYp+3psyJn3fa96COSXVMSXve9rHGxkbp1wBwl9byHlu1njekEBE5cPDQOu3J9vr61iPW8ijxjuvo2alv8G/+c+TaFZmenkw94lzaxjq9S0ROhRDOiIio6h+IyEdF5JY/uIPbhuX/+le/d/MYU17FtG2rjUk7yVptTupjR69jLlrESVJOukLGbqtpyslxdO6bDdFJYsq5XDY6mJC28BM9hampKTemvafH1JUQn1D7H558dMCZqn+tkug51dyi0+1/KG8lfon/9i+86/zqswAAq7ijnr1t2w75N//3V96q/cmJ75ml0qIbU2ixzeLAg/tN3dff5ea8evyoqc+ePefGjE/OmrpStQeTtpASP4OM+Obb32d7Zltnu6nL5YqbU63YbS2FohszODhg6ta2VjfmueefM/XlK1dMXWj1c6pV29OrFb+QplFjTaLjTWpVN0eS+FzBn4MslpZM/YXP/w79GgDu3h2/x0b9/vVnv2Lqta9H2POMxlqP8D175dv7T/1Pf/eWx3g3l5XtFJGLK+pLy9vsgah+UlUPq+rhmWm/eAEAADbcqj17Zb+enp7c1IMDAAAisob32Jt2ZLjvbXggdQjhcyGEp0MIT3d196w+AQAAbLqV/bq7u/deHw4AALiFlT37Xh8L7h93c1nZZRHZvaLetbztNnTVj2mtNQNppbSPdcX7redxggsLquPB067Ljz79lXLhWcocOyqb9c+pXLYf6Z6d9Z/Mam2JvsUZ+xF/zeTdnJrGj+UfuxY9zcRdVuafZSYakv6jwCWzALAB7qxnq8jKVpCalRf1u2zapVzRmHKUJ6SJvWxLRGTX9m2mHrvsD3Mubx9rfn7O1JWUbKBc1HQKOf+cpibGTF0s2h7Z29Xt5lSr9rKshYUFNybOBEx7PQf7bFzPyNURu4+Sv/wrfpbZ+Dp2SbkkMPr4eaimXFYWP47/hLpk3LkCAGAdrOE9NupVzyVj9a1HxO91V7/MrGHWI27zsHfT2Z8XkQdVdZ+qFkTk74nI1+5ifwAAYGPQswEAaHz0a9wza/7kUAihqqq/IiJ/KSJZEfliCOH4uh0ZAABYF/RsAAAaH/0a99LdXFYmIYSvi8jX1+lYAADABqFnAwDQ+OjXuFe4YBwAAAAAAKCJ3dUnh+5UCEGSFUHLaSFMcXhTWphTNmsDF+P9lMvlVfebFkYVb0ky0ZaU8CaXKZkW8BSFSwe1dZKyRpfROL3Z73Z03IZVfvvbz7gxb3/0EVMfersNtK+kBlLZjYn4JMoQJ1K7ASlBWHGeVh3fAwDAvZeWmeiDFVN6RaVi6tK07VtLRd+vtWTnPPbQfjdm25QNoL4+YW/I8Maps27O2NioqWtV/9htLS2mrkZB0tUh/xz7+vpMnXZuE5+XFIoFN2bnLnun4tdee83UmZQTjGpij6eWpIRLu95r69QeHwVt1jIpidTcPwIAsMUk8fvyNa9H2GUUvx5RStlvdGOoe7gecSt8cggAAAAAAKCJsTgEAAAAAADQxFgcAgAAAAAAaGKbmjmkquaavbTr7NLm1LNtpbTrAuM5afuIrxVM4msQ4xygG5PsY6ek5mi0LX4cVX8NYCbOJUoqbsy5s6+bulKedWMuXXjD1A8fetTU2UKXm1NLbDZC2gpiJsqWSJIoeyLl9a1Wo+ekWTemVuf1kACADRTEXLOe+ps5aom5rO8WybztSzq/ZOqxM1fcnJlozPAenzm0a5vN+Wlvbzd1f2+vmzM2Nm7qU6dPujET4xOmvn7tuqkXl+yxiYgsLi6aenBwwI2ZnbWvQ5xTJCLS1tpm6oEBu5+xMZvXJCKiUeZQLvXcxo4pRz2+lvHf3VrVZhfFWYkiIolv4QAANLR6cohjqquvLfjH8U2yUdYjbnfkfHIIAAAAAACgibE4BAAAAAAA0MRYHAIAAAAAAGhiLA4BAAAAAAA0sU0NpBapL/RpNXFQUywtkLqefbiAKhcktXoAVDbl+eWi/SRRgGStZsMhRXxI9eLClBtTWrLbentb/WPn7X6yWVuH4B+7sjBv5xRSvmclO0aiQOpEC/5YWjpMrXkf1JVNCakGAGwyFRHTz1J+N0ehiJr4HpmNeszMyDVTXzh51M0pdg+aemF+zo3Zuf9hU3f32DmaWf1co6/Ph1YfP37c1Feu20Dq8SiwWkRkaalk6rRzkH379pl6bs4/p+HhYVMfOHDA1NeuXHRz4qeZhJTg6OiGFqpx2KU9JxERCVk7plbz+y1X/I0yAABoZOuxFiHS6OsR/pwtl7m57HO714BPDgEAAAAAADQxFocAAAAAAACa2F1dVqaq50RkVkRqIlINITy9HgcFAADWFz0bAIDGR7/GvbIemUMfDCGM1Tt4tevz6rkOMN5HfI19Rlf/QFSS+OvnxT22HaMphx5vq9Wqbkxvf5+pQ9XmE0yMz7o5IWMzACZHL7sx1aUZuyFZdGNmF+xzmFuwc9rb/Y9AR5t9HXJhwY3pbLVZA9Mz9jl0Du5yc0Jbu6njXAkRkXzR5yYBANZNXT1bRSQrGm2x4paYScv5ibb1dHSZOrvX94rDR14x9fXrV92Ycs32yKG9h0zdPWjze0REslF/mZubdmOeeucTpu46fc7UJ0+dcXOWFm3vPXvurBvT0WH739DwkBszH2UrDUdjWootbs7crM0eTMTnB2Xy8TmRPS/I5Xw2QaUWnWelZByEtNwDAMB6uaP32KjPamsRImtdj7D9N1NHjm6cQ7z84PEo++W61iN8JmDfQP9b/85mb31sXFYGAAAAAADQxO52cSiIyDdU9QVV/WTaAFX9pKoeVtXDMzOTd/lwAABgjW7bs1f26+lp+jUAAPfIHb3H3uRjw33sbi8re18I4bKqbhORZ1T1tRDCd1YOCCF8TkQ+JyJy4OAhPoMMAMC9cduevbJfP/TQY/RrAADujTt6j62adrERcOfuanEohHB5+b8jqvqnIvIuEfnObcZLrZZybd1tpF3zl4m2uWsHMynXxsdjUvZbrUZ5QYkdoynXKGbja/dTLlHMZ+0HtBbnbT5Bed7nHmSzdr8j1y66MYtRftDC4pwbE+cGHDlyxNQH9h50c/bu6Dd1T7t/UpPn7fFcvGAzkd424POE+ge7TV3sHXBjQmb16zMBAHfujnp2EMms0q4T10dTfn+32KydWbUZdr17H3JTHol64qnT592Y4y8/b/cbXV5/MCW/rqvf9raOTKcbU62WTb3vwAOm7uz2c06ceNXU169fd2NeO2nH9A/2ujHZ6Iyss9seb3tPh5szOWPjKBLxuYdJ2X4jc3n7QNXgMxjjWEaVvBuTWe0HBACwJnf6Hhv1u9O1CJHNXo+ITmg2YD3idolKa76sTFXbVbXzzX+LyH8jIsfWuj8AALAx6NkAADQ++jXupbv55NB2EfnT5ZW0nIj8hxDCX6zLUQEAgPVEzwYAoPHRr3HPrHlxKIRwRkTevo7HAgAANgA9GwCAxke/xr3ErewBAAAAAACa2N3ereyOhBBs6HNKoFIc1JQWAJVVG3qZida4auqDpkIU1KQpwceasY+VVOP9pO3XhkZVqyW/39Bl97IwbupMZdbNyWRs+GM5DssWkWKnDXhu6/cBz5ev2GDMvBRMfXBgyM3pzdvHOnviRTfmjVMXTD2850FTz8wvuTmdZftalSbH3ZjLI6NuGwBgk6lIkrvZj2txQrHIjRvtrlBLuVdKpWQ35trbTD0173vmgQffbeqZWd+vL4+PmHr86humXljw/eXp9/y4qQe37XFjaont19mMvfFDR4cPhd61c4ep/+qvnnFjzp49Z+pXXjnixrzn3fZ5V8r2tdm/z4Zji4icO3fK1HGgtohIyNiensvbc6a0m9wkUUh1teq//5WopwMA0Ogq8XvqNa5H5LbcesTKdYNb39yOTw4BAAAAAAA0MRaHAAAAAAAAmhiLQwAAAAAAAE1s0zOHSqWSqdPGrJR2jZ8GvW0tKdfPazbej9+vRNfYZ6OMhVzGX3MfEnuNX2d7wY3piK7vP3X1sqmHhgbdnPGZaVM/9tjb3Jip+TlTj01OuDHb+mym0LsPPWHq9uCf0ytHnjP16OgFNybb0mnq7oFhUw/t3ufmlCv2GskTJ152Y+bIMACAey5IkEq4+Ttbg7/GPW612ZQ/N+WijJ5asJk4Zy7bfigikhu0/eTxJ97nj+/4D0x94qTtJ/0VmxUkIjJywfbapOyf09Cuh03d02V7Xbnm8/Tm5uZN/XM/+xE35tvf/rap33jjdTdm5/B2Uw9EOYIPPWyz/UREjh63z/vUKb/fONIgV7Ab0rKiMhn7zQzB5x6mnUYBANDISks2j2errUfkU9cj7LlVZ0fRjelcsR6RuU3/5pNDAAAAAAAATYzFIQAAAAAAgCbG4hAAAAAAAEATY3EIAAAAAACgiW1qIHWSJLK05MMcV4oDn9ICoJIo3ylJ4tAoHwAVZSumBEKJZKMAqEzZhjtVEh+WnBEbaBkKHW5MNhrTt82GTl68PuLmFFtskFQh64OltvW2mbq3vcuNeWB7v6lLs5OmPv76q27O1YlRU5el1Y159OEfMfWOvTYoM9dqQzxFRK6P2se+PjHtxpSqPmQLALDZ1PbfKOxQRCQftdFaec6NyWTt7/S5eRsUffLMG27O+TPnTf3ffvDH3ZiDjz5u6kJ0L4ir1y66OS8+9z27jx8puTGZtrzdoLb3dnf3ujl9Pbb3LswvuDEf/skPmnppwb9WR144bOr3v//9pg41H6D94MGDpn756GE3prXVPof56HuQxCGaIpLNFaM678Zs8ikkAAB3bWlpcdUxjbweUa5nPaJ4+/UIlZQ7Uby1LwAAAAAAADQtFocAAAAAAACa2KqLQ6r6RVUdUdVjK7b1qeozqnpy+b/+c9YAAGBT0bMBAGh89Gs0onouGP+SiPyOiPzeim2fFpFvhhB+U1U/vVz/49V2FCRIpVa97Zh6rvGrBXudXBJdN6fBX0eXy9j9ZBKfbVMp2zwkrdlr+np7fKZPUrPXAc4sTLkxS1W7370PP2Tqat5fy3/21El7LCnH+/CDdj+FlhY3Jl+yj33qrM0Yev30UTenf3ifqbcPHXRjtj/wiKlbewZMPTXvsxxGooyhiWmfuVAo+nwjAEDdviTr0LNVRPKafatOEp93c+wVm29z8dzrbkwub+fNLNg+MLvo+4AUba/tONbuhvzUj77T1I89auu5Wd+DZiauRo896sa8dOI7pn7iMZt3ND3le/zAgM326+7ymXtzc/Z5fuRnPuLG/Kf/9KemfvXV46bu7e9zcw4etP06l/OndYvRa7ywZM+Rgvq/E6ra/eQL/ntQIyMQAO7Gl2Sd3mOjfuVV1iJE/PpDJmU9orqG9Yj8mtYj7FpDX0+3mxOvR0zPT7oxK9cjkpRje+uYbvmVZSGE74jIRLT5oyLy5eV/f1lEfn61/QAAgI1FzwYAoPHRr9GI1po5tD2E8Oaf4K6JyPZbDVTVT6rqYVU9PD83c6thAABgY9TVs1f26+lp/1cnAACwodb0HntzDg3N4K4DqUMIQeTW90MLIXwuhPB0COHp9g5/WRYAANgct+vZK/t12i3bAQDA5riT99ibeFi4z9WTOZTmuqoOhxCuquqwiIzUMykEiTKH/PV78aaUEe4aP83aNa5sxv//qBblJVSiHCAREQ32GsRir73Gfq624PcbzckU/BFfmbOfGBw9c9bU8ynZO929NsNg3+6dbkwxlzX1lbOn3Zg3zp8w9dyCzVjoG7RZQSIiLd0212D/oSfdmK4ue73j7KJ9bWbmF92cU2fOmbqa+O9TMcMN9ABgnd1xz05qNZmfvJmvMzPrP0n00nGbYVcpzboxvX02Ry4T9et81vfM7TuHTF1T3yvOXR2zc7p7TL1t72Nuzp4feYepnz38XTeme8gez8SEzRjqaPO5P2einr5v/36/3x47b27Wf5L6b/2tnzX1H/7hH5r6+LHX3Jz3f+AnTD00OOzGvPjCD02tas+HsrmUzKGo7urwGQdL1VtnFgAA1mRN77FRP59/vHnrEdVoPSKp+vfL8XpET2+HqWdT1yNsTnLaesSlufG3/l1Jbp27tNZ34l8TkU8s//sTIvLVNe4HAABsLHo2AACNj36Ne6qeW9l/RUR+ICIPq+olVf1lEflNEfmwqp4UkZ9argEAwD1EzwYAoPHRr9GIVr2sLITw8Vt86SfX+VgAAMBdoGcDAND46NdoRAS8AAAAAAAANLG1BlKvnd4MSEqLMgxJEg33gUpxoGU1CpbKZ/2aVzFvt/UNDLox1YoNqZ6btwGcmbx/uYrtLaZeWPQhUS+8eszOCXbO8MA2N2f3Thsq2dFedGMWo0DLls6CG3Nl8pqpNXppnnj7O92cwd0P2+Pt9gGc5bJ9zadn7fMeG7ch3CIi4+M2QLSrp9+NSQv8AgBsrmw2Kz29N0Oe2zrb3JgP/8zPmfrs6RNuzNKS7aPVJdu3shl7YwURkVrZBisO9vlekS/aPloOtrntPPCgm1NNyqbePvyAGzM9Z4/v+jV7E4fpor+Zxc6oXy8u+oDJYnS8+YLv1/m83faBD3zA1C+8dNTNmZ21j7VzeLcb89fTz5g6fujS0rybk1TtudhShw/QTrJ5tw0AgI3wT/73f7Qu+5m69K07ntO964Nu21rWI1qi9Yj+Qb8GUInXI6IbW6WuR3TYm38sLPi+/vyxV97693zKecpb+7/lVwAAAAAAAHDfY3EIAAAAAACgibE4BAAAAAAA0MQ2N3NIRSRzM1UmbWVKo2vYQ/DJRLVgr4VvKdo8nq42fy3/nh0Ddk7KM79+7ZKpe4ZsjkBISUlaqthshELOP3Z3V4+ph/u2m3qw12f6zM1Omboaym7Mi8deMPXI9QtuzI4Hbf5AR6t9Hfq3H3RzBgbtnMkFf13i3NycqZMoK+rMmdNuTq0av1YpeVKSuG0AgM2XrGh5uUKr+/qOnTazZ2h4uxuzNG+vlZ8YsX32+lXft8pRX+1t7/THVquZ+sTrr5n6yafe4eZ0dneb+j3v/XE3JmRsn79+bTKqbQaRiEhvb6+ph4aG3JixMZu519Hhn1NLS5SJtN2+nvv3+UzDY8dspuFjjx1yY7JZm+s0M2PPL8oln03gsqDSQiIL/H0RAHD/y2RT8hFXWY/oTlmPeGCXzTxuTVmPuHb1oql7h3eYup71iGLKekRP981zlWJK7uGb6OwAAAAAAABNjMUhAAAAAACAJsbiEAAAAAAAQBNjcQgAAAAAAKCJbW4gdRBJVgZMp4RNJ0nV1NmMX7+KY4w7Wm1QZldHUWIP7t9r6ta8D0M+dNCOkSjwspr4sOQkOppqSkhUJdqPRruplHzgc1+fDbGeiUI9b2ybMXX3tl43RtpbTHng4SdMPdi7102pJvY5VKs+DDtEIVwnTpww9eSEP962Fvt9aSn4H7/u3m63DQCw2VQ0e/N3dNwXRERC1EYzmndjWttsX9qxy/akgT4bzigikoluwFCpVN2YcrVkjyU6Vzh93gZfi4jsO7DX1Pm8P7/o77c3iDg5bQOz45sviIhkovDm1tY2N6YShUUuLPgQ6J4e2/enp6dNvf/AATfn+z/8oamzmYobs23QvsZnF2wgdRL8cyrNLdkxLf570NOWcs4BAMB9Jklqblu8ktAZ9f7uTr8e8fCB/aZuK/j1iMcfsmPcekRt9fWIyirrEe1t7e7rb+KTQwAAAAAAAE2MxSEAAAAAAIAmturikKp+UVVHVPXYim2/oaqXVfXI8v8+srGHCQAAVkPPBgCg8dGv0YjqyRz6koj8joj8XrT9syGE37qTB0tCIgulmzkBuWzWjWkr2MyCTM3n3WQy9tq7jjZ77V2x4K8LFLX70ZzPRoivzpuZmjX1fEpGwM5du0ydT7l2v6tgr0G8dn3E1G+cfMPNifMIuro73Zjh4X2m3rZ9wI3pjTN8gr3+sRoHIInI9MKcqWfnfSbS+bM2h+HqiH1OQf26Y29/vz3eoSE3JpsvuG0AgLp9SdahZwcRqa0IFUr7nZ5EXTPEIUQiosFm1YTE9v1a1e83VGy/Hujz2Tbnr42aev9DD5v6wqXLbs6FS1dM/cTb3+YfO7HH0xZdl7+4aLN4RESy0bnMtWtX3ZixsTFTd3X5fL2O9g5TLyzY3tvabjOJRESGdwyb+syp427M3/nY3zH15z//b019ac5mEImIlKLvQVpGZMrpDgCgfl+SdXqPjY2VF5+7F69HdLZvzHrE9KTNGJ6f9+sRu/bsNnXaekR+xXpEPmUN5k2rfnIohPAdEfHpwgAAoKHQswEAaHz0azSiu8kc+hVVfWX5I3G3vGWFqn5SVQ+r6uGF+dlbDQMAABtn1Z69sl9PT09u9vEBAIA1vMfezIPD/W2ti0O/KyIHROQJEbkqIr99q4EhhM+FEJ4OITzd1u4vjQIAABuqrp69sl93d3ObcgAANtma3mNv1sHh/ldP5pATQrj+5r9V9fMi8l/qmiciyYrr1is1fy1ePmczcbZFOTUiItmMve4vm4tyDlJyit547YSpW4r+Gr/yks0SWFyw+ynH1+CLyIXLl+yxZP16WyZjt83NLZh6ds5m/IiIJIm9VnBpqeTGtLTYfIL2Vn8yr4nN8OnqtjkH5ZrfbzXKiBgf939BPn3mnKkXo+Pr6+tzc7ZttxlDnZ1dbszULJ8uA4D1tKaerSIr43eStMyZ+Jr2lDG5rO213VEPqnX6PxrV5sdNffXKRTdmKOon+w/uN/X4nL1GX0Tk8sh1U++Y2OHG7N31gKkfeeQRUx995RU3J5ezp1ITKT1zYd72/f6Uc5vr0fEdO/ayPZbHn3Rzhods5tDV6JxERGT37gOmftc732/qSxdtFpOISDZrzwOWyv5cYXx8zG0DAKzdWt9jY2PtTMn1zWYqtq5jPeK1V20uYGtLynpElG24sGD7b9p6xLlLNgs4fT3iZs7QXMraw1vjbvmV21DVlWcjvyAix241FgAA3Dv0bAAAGh/9Gvfaqp8cUtWviMgHRGRAVS+JyD8VkQ+o6hNy48NA50TkH27gMQIAgDrQswEAaHz0azSiVReHQggfT9n8hQ04FgAAcBfo2QAAND76NRrR3dytDAAAAAAAAFvcmgKp10pVJZe7GYaUFpa0VFo09bbte9yY/Q/sMnWxYMOcytE+RESSqg2NqlV9mFMua1+OqRkbaBmHToqItLTYAO1qSsh2iEI6c3l7vNWqDX4UEalF+0kSv9+pqSlTl0pLbsyOYRvaGcWHysy0D+2sVuyo119/zY1ZWrSvcXt7u6m3bdvm5vT22sDstOddrVTcNgDA5goSpKY3fx/HfezGRtsrMqJuSCZjb4qg0U0nWoutbo522pst7Ni9z43Jiu2JS9HNDLZt73Fzzo/awMYr49fcmAf22EDq4aHtpj57xvY6Ed+3NOV16OywwduDKYHU1egGEU8+8ZipJ1MCJCtVe15y8OBjbszUjA3Dfu97f8bU5875QOrvPvsX9nFSzkHmFxfcNgAA7jfbh3wg9YG9u00d3+yqtFTPeoS/2YNbj4jeq+fyd78eUSgW3dffxCeHAAAAAAAAmhiLQwAAAAAAAE2MxSEAAAAAAIAmtqmZQyEkUq7cvLYuW/PX5avaHJqjx15yYx7ct9PU46Ojpp6amHBzctFD+UcWuXHXwJt6BqOMnFqc2CMyMTEZbUl7TnZbiB6nt88+jojIzp32OS4u+usW48dqbfXZDXGu09zMbPT1rMS+9Y1vmnpkZNSN6eyweQ5xTkNfX5+bMxNlOMWvi4hIS+HW10ACADZJEAk1W3u2v4SU/ldN7MTRsfHocfyOlxZsnl5b1u83VGxPnJ63vbhc8HP6um3f0pTnlI96YqVs8wnT8v9cj0+iyi6WAAAb40lEQVR5TrOztv+NT4y5Mdu223OB5/7m+6Z+8egJN+djf/cT9liC/5tfNmOPpxplRT388CNuzve+91fRPvy5QqXsXwsAAO43R1457LY9fMBmII+NjJh6cjw635G1rUf0brPvqdPWI8bH47UPfy6w8lwlSdnHrWcCAAAAAACgabA4BAAAAAAA0MRYHAIAAAAAAGhiLA4BAAAAAAA0sU0NpBaxwUu1pOK+XlO7rTsKkBQRuXz5vKlbCy2mnpuzYZYiKUHHKUFMC4sLpr4ydsnUmZRAxkL02ClZldLR0WmPb37utrWIyMKCPZZ8Pu/G9PT41yY2PRUFZkfJV9/9znfdnPPn7eu7Y+cuN+ahgzbAcmBg0NSjoykh1p32dSgUCm5MWkA2AGBzqahkw+1/H4eon6QFMdfiTRnby6rVsjg5269nZ2fdkMqC7Zst7faGDEuJv4lDW0e7fZiM//tYPmqSGbVjainnDjnXt/yY+PRhcdE/p/GJkqmPHbc35Hj1VR9Iffnq+0zd2e5vBnHi+En72PP2tRnavt3N6e0dsI9z+awbo0q/BgBsjv/jX3xmXfbzTz77FVMHqboxLdF6RE93hxtz8aLti20Fex4yO+vXI1rrWI+YX5w39eXRi6Ze63pEZ2fXza8nBFIDAAAAAAAgBYtDAAAAAAAATWzVxSFV3a2q31LVV1X1uKp+anl7n6o+o6onl//bu/GHCwAA0tCvAQDYGujZaET1ZA5VReTXQggvqmqniLygqs+IyD8QkW+GEH5TVT8tIp8WkX+82s40czOAQFPyCbLREb3jqR9xY3o67DV9IQ41UJt/IyJSLduL7wpZn3czkLHX6s+VbF5PuZxyTWLRZhi0tPhrEvv6+k09Nj5hj63q91ss2msS29ra3JhSyeYTVMo+u6ES7fsvv/ENU1+8fMXNeejhh0z9+OP+e5DP2uMrl+21mbt373Zz4udULvnjDep/JgAAdVnffp2s+PuRpgyIfl2n/v6OcmlCNKmW8jeqRGwuUcj4fp2I3W8m6unZxPfV0uKSqfvbO92YTHR8ly7Ya/2XlmzfTdvW0enPA65cvWDnlObdmMmLth9vH7bnDrk3fEbAufOvm/on3vdhN6ZYtK/x88+9bOoP/+QH3Zyf+9mPmvrz//7fujE+Yyol5AAAcCvr2rNRn5VrESK3WI+Ion7f+a4n3Jiezmg9ohrtJ7PNzamU7LlJMXo/LSIymLG9f7Zk1w3qWY9obfXnN/19N7ME4/fkK636yaEQwtUQwovL/54VkRMislNEPioiX14e9mUR+fnV9gUAADYG/RoAgK2Bno1GdEeZQ6q6V0SeFJHnRGR7COHq8peuiYi/3cWNOZ9U1cOqenhh3t+dAwAArK+77dfT05NpQwAAwDq72569KQeJplD34pCqdojIH4vIr4YQZlZ+Ldz4bHHq9UAhhM+FEJ4OITzdlvIRbgAAsH7Wo193dxNxAADARluPnr0Jh4kmUdfikKrm5cYP7e+HEP5kefN1VR1e/vqwiIxszCECAIB60K8BANga6NloNKsGUquqisgXRORECOEzK770NRH5hIj85vJ/v7ravkJIpFy+GQhZLGbdmIEB+9fKl19+wY3ZtXPA1P39ts63RSlSInLq7ElT93b1uTGPPPKgqbNzNmTy4oVLbk5/dLx9vT1uTBy8nCQ2tHH7dv9pwRsv+03T09NujAukrlTcmL/4iz839dycDcF8z3ve4+bs2r3X1LXEL1jHgdRx6PbCwoKbMztrLyu8csWHYY9NjrltAIDVrWe/FlHJ6M2/H6X92dIFUKf+bdP2snhO0LSka3tuUElS/o6VsX1+Ysr2yGKvDYoUEUlKNpBaU1K2c1n7WO3tNuSxkPfh2NWKDYdsbfNBj3HfLxT86de2IXsjh/h8aP9+f6OHmVnbM+cX/LnCe977blPv2rHX1KdOvuHm/OzP/nem/uEPn3Vjjh572W0DANRnfXs26rVyLUJEpCVlPWJw0K4TvPjS827Mnl12/WFgwN4QK9/mzxfeOG1vItHX3e/GHDpkbwyVnbXHe/6cvVGGiMjAoD1f6O/zn/4urbh5RhB/g4s31XO3sh8TkV8SkaOqemR526/LjR/YP1LVXxaR8yLysTr2BQAANgb9GgCArYGejYaz6uJQCOFZSb+JrYjIT67v4QAAgLWgXwMAsDXQs9GI7uhuZQAAAAAAALi/1HNZ2boJIZhcnIWUa+PbCzY359kXv+fGvPa6vc79XT/6TlP/vY993M35+jf+zNTXLl9zY371U/+LqV85+gNTj4/7W/uOXJsw9aFH3+7GPP3Uj5r65VdO2DmH3ubmtLXZvIRMxq/jjYzYfLLvfve7bkxvlIH03vfa4yu2tqU8tt2Wz/v8hMUFm3d0/vx5U589e9bNGR8fN3WtVnNjKqHqtgEANleQINUV+UAhJVAoSew162mRQ5nosvYkhHiDnxP1u1pK/6sU7LX8S8HWM1Nzbs72KENgcX7JjZGszR7oHrA9tC0lT6inu8vU1y5fdWOK2mLqzqLPPezptI/15BPvM3Up8RkB3/mBPU85ldJ7Hz7Qbep9+22+4vSUzSIUEenrt1mIT73r3W7MS0dedNsAAGhkcUbvwsKUG9NetGP++vnvuDGvnnjJ1O95r32///f/+//Rzfna12181NVL/nzhf/tf/5GpXzpiM//Gxvx6xPWr9j3244896cb86Lve+9a/y1Fu8Up8cggAAAAAAKCJsTgEAAAAAADQxFgcAgAAAAAAaGKbmjmkIpJZcTn/+Tded2MunJ41dVYW3Zh8i13Tujpy0dTf/cG33JyLV0+aem7eX2P//Ms23+jY0VdMfe7cJTenWrbHUk5a3JiDj7zD1A8fsrk/re2dfr9RHs+50z5H4Ow5u23vvoNuzKOHHjJ1R6d9LM3YfAURkZMnT9vHPn/BjVmYtq/fUslmN+QKPpchRIH8ifqA/kKx1W0DAGy+sOJXdBwVJOIzhjTld3qcS5Qktrel3aYliXOI1P8dqxZtyxRs7w0lmxcgIpLP2zFD2wbdmGqwR6TRsyy0+h5frcVZef5Ztbe22+NL/JhXX33D1P/qX3/G1BPzPpvg0ccfM/XIyKgb89AB+1jVmn1Oe/fuc3OKUS/ev2+/G5OPcp8qlZQMJwAAGkj81vfsayfcmHMn4/WIBTcm32rPQy5ft++Xv/3sM27OhSt27WM2ZT3ihy/afKNXXj5i6jNn7LqHSH3rEQ8devrm+JS8xzfxySEAAAAAAIAmxuIQAAAAAABAE2NxCAAAAAAAoImxOAQAAAAAANDENjWQOohISG4GN1ZTwgv37BwydWlpyo2ZX5gxdT5nQ5f+3y/9npuzc+cOUz986FE35nvPPWfqB3Y/YOoff8DP2bPnQVPvGPLBjpWqXYNrbc2b+sy5c27OtWvXTN3V1eXGfOinPmzqjg4f5jwzO2bq4yeOm/r06TNuztjouKmzGf9jkle7rVC0AdTVqg8DDVECWJKyNhmiIG4AwL0R0lKo7+DrIj6kOhP1gVpar0jiPuAfJ0ShynE/yeR8PxyfssGPfX0+kHqhHD1WxR7f4pI/3mzO9r/UVyVrj69UK7khE9O29w7vGraHcsWe+4iInD5jbyAx8NQDbkwm+h4kNRsS3tfX4+ZUouddbPWvZ6Fgz2UW5gmkBgA0tpVrESLp6xEPRP23tDTpxszP255ciNYjPvfvv+jm7Nq109TxTSVERL7zgx+Yet+evab+4D4/Z+8DD5t65/ABN2blekQIabcDuYFPDgEAAAAAADQxFocAAAAAAACa2KqLQ6q6W1W/paqvqupxVf3U8vbfUNXLqnpk+X8f2fjDBQAAaejXAABsDfRsNKJ6MoeqIvJrIYQXVbVTRF5Q1WeWv/bZEMJv1ftgISRSqZTfqnfu3OPGdHQUTF3MF9yY/sdsLtHc/Kyp3/mUz+fZMWwzh5IkcWMeOviEqfc/YK/db2/rdnMmJ+ZMrcG/pBpd1/fykRdMvbjocwR27LDXJPb0tLsx3/7WX5r6yrVLbszImM0uqlZtlkNba4eb095mt2nKEmIiUYZBiF7PlEm1WjUa4l+raoXMIQBYo3Xr1yI2UyiT8b/TkygbKM4TEvGZQ/V8XaO/W8X5Qjce29aVJMogUn8sixU75vylUTdmanrB1MVC1JOiPiYiksnZ7J1qSujQYtlmDPUV/fnEY287ZOrtu/tN/e1nn5FYnGmwa/iyGxP3/VrO1kniX6tczvbngb4BN2aVby0A4PbWtWejPpWK7ce7dvmsvs5OmyXYkrIeMfA2m0s0G61HvPudvs/vjN7fp61HPPLgO0x9cJ/NM05bj5i4w/WI27XvVReHQghXReTq8r9nVfWEiOy8/SwAALCZ6NcAAGwN9Gw0ojvKHFLVvSLypIi8eVuvX1HVV1T1i6rae4s5n1TVw6p6eHFhPm0IAABYR3fbr6en/Z05AADA+rvbnr1Jh4kmUPfikKp2iMgfi8ivhhBmROR3ReSAiDwhN1Y9fzttXgjhcyGEp0MIT7e2+UujAADA+lmPft3dnXouCgAA1tF69OxNO1jc9+paHFLVvNz4of39EMKfiIiEEK6HEGohhEREPi8i79q4wwQAAKuhXwMAsDXQs9FoVs0c0htpkV8QkRMhhM+s2D68fK2kiMgviMix1faVJInMzd0MX24vtrox7333+0xdLZXcmPjytDjMqa21zc3J5WzgYhJ8YqSK3dbZ3mLq55573s0pl+xjHzrkPx2VJDb26eGH9pv60qVTbs4ffuVLph4dG3NjajUbKtnZ3enGDA4Nmrql1R5fSn6oBLX7DeJDojN5G9RVS2xIZyYtZDQKqdY4xPoW2wAAq1vPfh1LC03MZu0pxGrh0yIiSYjDkFN+58ftOfj9hmhbiOIVa4mfU456pmjZjUmiEMfOdnt8LTm/32KLPZfp7e93Y7q6bO/t6fM3g5hesH3+//sPv2fqy9cvuDnvfOop+zjdPqhyfsGGbLdGYdiFgu3nIiI90X6WlhbcmNTvHQCgLhvZs3Frs7P2RlAdRb9u8P73/oSpq6UlN2YhXo+o2Z7Y3rZO6xEd9hzjB9//oZtTitYj3va4X49YeV5Uu03/ruduZT8mIr8kIkdV9cjytl8XkY+r6hNy4zTunIj8wzr2BQAANgb9GgCArYGejYZTz93KnpX0O559ff0PBwAArAX9GgCArYGejUZ0R3crAwAAAAAAwP2lnsvK1k0IQarVylt1KWWtNJ+3OT87h3a7MSNXr9n9JvbavIz6Na9s1l7jl8mkjbEHdP6czQL6wfeek9ihQ4+bupxyTWJ8PH/+9W+Y+oUXv+/mTE1P2w3+kkTp7LSZBao+GyionZgv2m95e8od5HLZQrTFv1aJ3D5roFr1WQ7ZTN7uI/jjJcMAAO69EOzv45CSB1dP5lAIcX+2vTio328tyrmL+5iISCZjHytTizKIan6/ueh4K5WqGzNZtr13YdbmHu7a3ufmLJUqpu7p63FjLl48a+renM8IHBsbNfUPvm/POfKtvhd3ddq7yu3Z5febyUZ5f9FrF2cTioi0ddushKWKz3/Mt0bnClPzbgwAAI0kfo+6lLYeUbDrEbt27HFjrl++auo1rUdk/ZhctB5x9sxJUz/7Hb9u8Pjjbzd1aWmV9YiUrKO3xt3yKwAAAAAAALjvsTgEAAAAAADQxFgcAgAAAAAAaGKbnDmUSLl687r1amnRjfmzP/vPpv7Y3/5FN+bA/n2mHrs+Zupy2efdxPkEk5NTbsyFC+ftfseumPpDH/hxN6dWs9kILx/5Gzfm5Mk3TH3kSHStoKbk88TXJKZct1jK223tUQaRiEiI5iXBvg61tEsOo+sQ07ImkijfqBZdvxnnSoiI1KJ8h4z4MSEtsx8AsMmC+d0fZweJiNRq9ne6pvSp1SQp+62GOjKHol6Ri/KOain5R0mUQxT32RvHYx87SeyYWmKz80RETp+7aOojrxx2Y3q6bX9u7/XZQBcu2XOZQ48+aeq5JX/e0tNrM5AqVd+v26Jswe07h019dcTmOIqIXB2zPf31M6fcmAf2HzT12NXn3RgAABrJyrUIEZHqkl+P+OpX/9TU/8PHPu7GPHjwgKlHr9ncwHLZZ/XF6xETE76vnztnMwpHRy+b+sM/+UE3J16PeOnFH7gxr7/+2orHHXNff+sYb/kVAAAAAAAA3PdYHAIAAAAAAGhiLA4BAAAAAAA0MRaHAAAAAAAAmtimBlLfcDNYMklq7qsLi7N2Q6bixnT3tJm6kOk39fTMjJtTrdrgzJ6enW7Mjh022HFyYpep//zP/8zN+fO/sNumpsbdmCTYx85no+DMmn+OhXzB1G3tbW5MiMI107KcVe23OJsr2n0Evz5YLtv9poVhh4x9TkGiEOuqDxCNjyVVWkA2AKDhJEnUK9bw56a0oOt4Wz1j4mDr9Hst2K2aElpdi55TNurF16fm3Jxz120IZaXs9zt9bdLU/3979xMbxXnGcfz3YK9tCkmAYkURpk1QUBGVUiKlUSL1UCFFor0kh6hqpUocIvXSQ6v0EvVSpWoPuTS9VK1SJQoHFEJJFShSDiRyG6K2UFLyB4iqEhJUogRKsAHX9tq7+/SwY+J33oFdnN3ZWc/3IyH2nX1n57Fl7W/8eueZc6+MR3NGR8NzkHu+Ht4E4/DhV6N9hkfWBuPKSHxjisHhkWB8/uKFYJxuvClJ09PhudiVq/G5zejYWGoLDakBAEWXOn/IWo+YTq9HxDePWrM2vR6xPhhPXr4c7ROvR6RzVNqwIVzXuPTpxmB88OCBaJ8/HdwfjCcm4obTi9cjpqZmo+cX8MkhAAAAAACAEmNxCAAAAAAAoMRaLg6Z2YiZHTWzt83spJk9mWy/y8yOmNlpM3vRzIZavRYAAOgeMhsAgOIjr1FE7fQcqkra7u5TZlaR9IaZvSLpcUlPu/seM/udpMck/fZGL+TumpurXhvXq/H1btV6eE3fy/v/EM3ZfOemYDxSCfvojIysjPb59FJ4vXx1Nj72hx9+EIyPvxleP3/y1Ilon3qq3qHhgXhO6lpGa4RzhofC+iVpZDj1NQ2NRHNWr1oVjG9ZfWs0pzIUXg+Z7vszWw2vfWzOCesbHIjXEGuNsE/SilTHo4GMdcdGIzyWefy94rNsAPC5dDSzbyTuOdT6DbzVa0pxL6Cs3kAt+xJlHMZS9bk3ojnpr2F6Lsy6y9Nxb4Kh4TBX5zw+taql6lsxHxd47pOwP8GlibB/oq+4Jdrn7Lmwr8DY2Kpozqt//kswnp0Lz1umpv8X7dNopHoyDMS/m3hGnwYAQNs6ltdoX7VaDcb16kw0Zzb1+/2+l16I5nxl093BOF6PiPsFX7wUZnZ1Jj72mQ/OBOM3j/49GL974p1on5tdj7jRqVjLMzlvWujAWEn+uaTtkvYl23dJeqTVawEAgO4hswEAKD7yGkXU1uc0zGzAzN6SdEHSIUnvS5p0v9b2+pyk+PZfzX1/YGbHzOxYdTZeHQMAAJ2z1MxenNdXLk+knwYAAB3Uqd+x86kWZdDW4pC71919m6QxSfdL2tLuAdz9GXe/z93vG8643AsAAHTOUjN7cV7fetva1jsAAIAl69Tv2F0rEKVzUx1e3H1S0rikByWtsc8a2IxJ+qjDtQEAgCUiswEAKD7yGkXRsiG1mY1Kmnf3STNbKekhSU+p+QP8qKQ9knZK2t/qtRqNuqZnpj7bUJ+P5lg9bBL1t7++Hs3Zu/v5YDw/GzZhymqKmW68NDcXH3s+1aRxcDBs5pTVvCndvDmr2ebwcCUYfyHVoGrdui/Gr5v6EuZrcePHxkCquXQtPvZgLWy4Wa+H41otbkgtT31vhirRlHQjUks1pB4ejPdRqnllulG3JDVqcYNQAEB7OpnZi/Msqyl0eltW/mXt11IbDalby6gllVOZ/RhTx6qlsreR8TVGudrIOnbqdMviObOpm3RUKmFz6S1fjf847KkbPczPV6M5V6+Gja1rtfBcpzGY9XfC1E0mPOOT342M8wcAQFs6mddo3/TM1XBD5npEmMdvHB6P5uze9ftgPD/TP+sRc7PXz+927lZ2h6Rd1jzqCkl73f2gmZ2StMfMfiHpuKRn23gtAADQPWQ2AADFR16jcFouDrn7O5Luzdh+Rs1rIwEAQAGQ2QAAFB95jSK6qZ5DAAAAAAAAWF4s65q0rh3M7L+SzkpaL+libgf+/Ki3u25U75fdfTTPYgCg7Mjr3CyneslrAOgBMjs3y6Xe6+Z1rotD1w5qdqyfbrtHvd3Vb/UCQFn02/sz9XZXv9ULAGXSb+/R1NtdS6mXy8oAAAAAAABKjMUhAAAAAACAEuvV4tAzPTruUlFvd/VbvQBQFv32/ky93dVv9QJAmfTbezT1dtdN19uTnkMAAAAAAAAoBi4rAwAAAAAAKLHcF4fMbIeZ/cvMTpvZE3kfvxUze87MLpjZiUXb1pnZITP7d/L/2l7WuMDMNprZuJmdMrOTZvajZHtR6x0xs6Nm9nZS75PJ9rvM7EjyM/GimQ31ulYAKDvyurPIbABANxQ9r6X+yuwy53Wui0NmNiDpN5K+JWmrpO+Z2dY8a2jD85J2pLY9Iek1d98s6bVkXAQ1ST9x962SHpD0w+T7WdR6q5K2u/vXJG2TtMPMHpD0lKSn3f1uSROSHuthjQBQeuR1V5DZAICO6pO8lvors0ub13l/cuh+Safd/Yy7z0naI+nhnGu4IXd/XdKl1OaHJe1KHu+S9EiuRV2Hu3/s7v9MHl+V9J6kDSpuve7uU8mwkvxzSdsl7Uu2F6ZeACgx8rrDyGwAQBcUPq+l/srsMud13otDGyT9Z9H4XLKt6G5394+Tx59Iur2XxWQxszsl3SvpiApcr5kNmNlbki5IOiTpfUmT7l5LpvTLzwQALGfkdReR2QCADunXvJYKnH8LypbXNKS+Sd68vVuhbvFmZqslvSTpx+5+ZfFzRavX3evuvk3SmJor3Vt6XBIAYBkqWv4tILMBAAgVLf+kcuZ13otDH0nauGg8lmwruvNmdockJf9f6HE915hZRc0f2t3u/sdkc2HrXeDuk5LGJT0oaY2ZDSZP9cvPBAAsZ+R1F5DZAIAO69e8lgqcf2XN67wXh/4haXPSOXtI0nclHci5hqU4IGln8ninpP09rOUaMzNJz0p6z91/teipotY7amZrkscrJT2k5jWc45IeTaYVpl4AKDHyusPIbABAF/RrXkvFzb/S5rU1PxGVHzP7tqRfSxqQ9Jy7/zLXAlowsxckfVPSeknnJf1M0suS9kr6kqSzkr7j7umGWrkzs29IOizpXUmNZPNP1bwmsoj13qNmM6wBNRcm97r7z81sk5rN09ZJOi7p++5e7V2lAADyurPIbABANxQ9r6X+yuwy53Xui0MAAAAAAAAoDhpSAwAAAAAAlBiLQwAAAAAAACXG4hAAAAAAAECJsTgEAAAAAABQYiwOAQAAAAAAlBiLQwAAAAAAACXG4hAAAAAAAECJsTgEAAAAAABQYv8HpgIVVSUY/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358537" y="1384663"/>
            <a:ext cx="9805851" cy="5273574"/>
            <a:chOff x="2181497" y="470263"/>
            <a:chExt cx="8982891" cy="6187974"/>
          </a:xfrm>
        </p:grpSpPr>
        <p:pic>
          <p:nvPicPr>
            <p:cNvPr id="5" name="Picture 4" descr="download.png"/>
            <p:cNvPicPr>
              <a:picLocks noChangeAspect="1"/>
            </p:cNvPicPr>
            <p:nvPr/>
          </p:nvPicPr>
          <p:blipFill>
            <a:blip r:embed="rId2" cstate="print"/>
            <a:stretch>
              <a:fillRect/>
            </a:stretch>
          </p:blipFill>
          <p:spPr>
            <a:xfrm>
              <a:off x="2847701" y="1162595"/>
              <a:ext cx="7511143" cy="5495642"/>
            </a:xfrm>
            <a:prstGeom prst="rect">
              <a:avLst/>
            </a:prstGeom>
          </p:spPr>
        </p:pic>
        <p:grpSp>
          <p:nvGrpSpPr>
            <p:cNvPr id="9" name="Group 8"/>
            <p:cNvGrpSpPr/>
            <p:nvPr/>
          </p:nvGrpSpPr>
          <p:grpSpPr>
            <a:xfrm>
              <a:off x="2181497" y="470263"/>
              <a:ext cx="8982891" cy="522625"/>
              <a:chOff x="2181497" y="470263"/>
              <a:chExt cx="8982891" cy="522625"/>
            </a:xfrm>
          </p:grpSpPr>
          <p:sp>
            <p:nvSpPr>
              <p:cNvPr id="6" name="TextBox 5"/>
              <p:cNvSpPr txBox="1"/>
              <p:nvPr/>
            </p:nvSpPr>
            <p:spPr>
              <a:xfrm>
                <a:off x="2181497" y="470263"/>
                <a:ext cx="2547257" cy="461665"/>
              </a:xfrm>
              <a:prstGeom prst="rect">
                <a:avLst/>
              </a:prstGeom>
              <a:solidFill>
                <a:schemeClr val="accent3">
                  <a:lumMod val="20000"/>
                  <a:lumOff val="80000"/>
                </a:schemeClr>
              </a:solidFill>
            </p:spPr>
            <p:txBody>
              <a:bodyPr wrap="square" rtlCol="0">
                <a:spAutoFit/>
              </a:bodyPr>
              <a:lstStyle/>
              <a:p>
                <a:pPr algn="ctr"/>
                <a:r>
                  <a:rPr lang="en-US" sz="2400" b="1" dirty="0" smtClean="0"/>
                  <a:t>Original Image</a:t>
                </a:r>
                <a:endParaRPr lang="en-US" sz="2400" b="1" dirty="0"/>
              </a:p>
            </p:txBody>
          </p:sp>
          <p:sp>
            <p:nvSpPr>
              <p:cNvPr id="7" name="TextBox 6"/>
              <p:cNvSpPr txBox="1"/>
              <p:nvPr/>
            </p:nvSpPr>
            <p:spPr>
              <a:xfrm>
                <a:off x="5273039" y="518160"/>
                <a:ext cx="2547257" cy="461665"/>
              </a:xfrm>
              <a:prstGeom prst="rect">
                <a:avLst/>
              </a:prstGeom>
              <a:solidFill>
                <a:schemeClr val="accent2">
                  <a:lumMod val="20000"/>
                  <a:lumOff val="80000"/>
                </a:schemeClr>
              </a:solidFill>
            </p:spPr>
            <p:txBody>
              <a:bodyPr wrap="square" rtlCol="0">
                <a:spAutoFit/>
              </a:bodyPr>
              <a:lstStyle/>
              <a:p>
                <a:pPr algn="ctr"/>
                <a:r>
                  <a:rPr lang="en-US" sz="2400" b="1" dirty="0" smtClean="0"/>
                  <a:t>Weak Aug</a:t>
                </a:r>
                <a:endParaRPr lang="en-US" sz="2400" b="1" dirty="0"/>
              </a:p>
            </p:txBody>
          </p:sp>
          <p:sp>
            <p:nvSpPr>
              <p:cNvPr id="8" name="TextBox 7"/>
              <p:cNvSpPr txBox="1"/>
              <p:nvPr/>
            </p:nvSpPr>
            <p:spPr>
              <a:xfrm>
                <a:off x="8617131" y="531223"/>
                <a:ext cx="2547257" cy="461665"/>
              </a:xfrm>
              <a:prstGeom prst="rect">
                <a:avLst/>
              </a:prstGeom>
              <a:solidFill>
                <a:schemeClr val="accent5">
                  <a:lumMod val="20000"/>
                  <a:lumOff val="80000"/>
                </a:schemeClr>
              </a:solidFill>
            </p:spPr>
            <p:txBody>
              <a:bodyPr wrap="square" rtlCol="0">
                <a:spAutoFit/>
              </a:bodyPr>
              <a:lstStyle/>
              <a:p>
                <a:pPr algn="ctr"/>
                <a:r>
                  <a:rPr lang="en-US" sz="2400" b="1" dirty="0" smtClean="0"/>
                  <a:t>Random Aug</a:t>
                </a:r>
                <a:endParaRPr lang="en-US" sz="2400" b="1" dirty="0"/>
              </a:p>
            </p:txBody>
          </p:sp>
        </p:grpSp>
      </p:grpSp>
      <p:sp>
        <p:nvSpPr>
          <p:cNvPr id="11" name="TextBox 10"/>
          <p:cNvSpPr txBox="1"/>
          <p:nvPr/>
        </p:nvSpPr>
        <p:spPr>
          <a:xfrm>
            <a:off x="1828800" y="496389"/>
            <a:ext cx="9117874" cy="707886"/>
          </a:xfrm>
          <a:prstGeom prst="rect">
            <a:avLst/>
          </a:prstGeom>
          <a:solidFill>
            <a:schemeClr val="accent1">
              <a:lumMod val="20000"/>
              <a:lumOff val="80000"/>
            </a:schemeClr>
          </a:solidFill>
        </p:spPr>
        <p:txBody>
          <a:bodyPr wrap="square" rtlCol="0">
            <a:spAutoFit/>
          </a:bodyPr>
          <a:lstStyle/>
          <a:p>
            <a:pPr algn="ctr"/>
            <a:r>
              <a:rPr lang="en-US" sz="4000" dirty="0" smtClean="0"/>
              <a:t>Augmentation Visualization</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7D39877-B51D-42D9-8BB8-4B7D355A3ECD}"/>
              </a:ext>
            </a:extLst>
          </p:cNvPr>
          <p:cNvSpPr txBox="1"/>
          <p:nvPr/>
        </p:nvSpPr>
        <p:spPr>
          <a:xfrm>
            <a:off x="1623390" y="291548"/>
            <a:ext cx="10396331" cy="523220"/>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ln w="3175" cmpd="sng">
                  <a:noFill/>
                </a:ln>
                <a:solidFill>
                  <a:schemeClr val="accent6">
                    <a:lumMod val="50000"/>
                  </a:schemeClr>
                </a:solidFill>
              </a:rPr>
              <a:t>Architectural Design ( Building Blocks Description)</a:t>
            </a:r>
          </a:p>
        </p:txBody>
      </p:sp>
      <p:sp>
        <p:nvSpPr>
          <p:cNvPr id="3" name="TextBox 2">
            <a:extLst>
              <a:ext uri="{FF2B5EF4-FFF2-40B4-BE49-F238E27FC236}">
                <a16:creationId xmlns="" xmlns:a16="http://schemas.microsoft.com/office/drawing/2014/main" id="{FC26EE13-1FA2-4E7D-BFEB-2B4E8967D8B3}"/>
              </a:ext>
            </a:extLst>
          </p:cNvPr>
          <p:cNvSpPr txBox="1"/>
          <p:nvPr/>
        </p:nvSpPr>
        <p:spPr>
          <a:xfrm>
            <a:off x="1623390" y="1152939"/>
            <a:ext cx="10250558" cy="4524315"/>
          </a:xfrm>
          <a:prstGeom prst="rect">
            <a:avLst/>
          </a:prstGeom>
          <a:noFill/>
        </p:spPr>
        <p:txBody>
          <a:bodyPr wrap="square" rtlCol="0">
            <a:spAutoFit/>
          </a:bodyPr>
          <a:lstStyle/>
          <a:p>
            <a:r>
              <a:rPr lang="en-US" b="1" dirty="0"/>
              <a:t>Convolution Models – </a:t>
            </a:r>
          </a:p>
          <a:p>
            <a:pPr marL="285750" indent="-285750">
              <a:buFont typeface="Arial" panose="020B0604020202020204" pitchFamily="34" charset="0"/>
              <a:buChar char="•"/>
            </a:pPr>
            <a:r>
              <a:rPr lang="en-US" dirty="0"/>
              <a:t>VGG – 16 </a:t>
            </a:r>
          </a:p>
          <a:p>
            <a:pPr marL="285750" indent="-285750">
              <a:buFont typeface="Arial" panose="020B0604020202020204" pitchFamily="34" charset="0"/>
              <a:buChar char="•"/>
            </a:pPr>
            <a:r>
              <a:rPr lang="en-US" dirty="0"/>
              <a:t>Resnet-50</a:t>
            </a:r>
          </a:p>
          <a:p>
            <a:pPr marL="285750" indent="-285750">
              <a:buFont typeface="Arial" panose="020B0604020202020204" pitchFamily="34" charset="0"/>
              <a:buChar char="•"/>
            </a:pPr>
            <a:r>
              <a:rPr lang="en-US" dirty="0"/>
              <a:t>Resnet-34</a:t>
            </a:r>
          </a:p>
          <a:p>
            <a:pPr marL="285750" indent="-285750">
              <a:buFont typeface="Arial" panose="020B0604020202020204" pitchFamily="34" charset="0"/>
              <a:buChar char="•"/>
            </a:pPr>
            <a:r>
              <a:rPr lang="en-US" dirty="0"/>
              <a:t>Google net</a:t>
            </a:r>
          </a:p>
          <a:p>
            <a:pPr marL="285750" indent="-285750">
              <a:buFont typeface="Arial" panose="020B0604020202020204" pitchFamily="34" charset="0"/>
              <a:buChar char="•"/>
            </a:pPr>
            <a:r>
              <a:rPr lang="en-US" dirty="0"/>
              <a:t>VGG – 16 (modified with the regularization &amp; dropout rate)</a:t>
            </a:r>
          </a:p>
          <a:p>
            <a:pPr marL="285750" indent="-285750">
              <a:buFont typeface="Arial" panose="020B0604020202020204" pitchFamily="34" charset="0"/>
              <a:buChar char="•"/>
            </a:pPr>
            <a:r>
              <a:rPr lang="en-US" dirty="0"/>
              <a:t>Further to be explored</a:t>
            </a:r>
          </a:p>
          <a:p>
            <a:pPr marL="285750" indent="-285750">
              <a:buFont typeface="Arial" panose="020B0604020202020204" pitchFamily="34" charset="0"/>
              <a:buChar char="•"/>
            </a:pPr>
            <a:endParaRPr lang="en-US" dirty="0"/>
          </a:p>
          <a:p>
            <a:r>
              <a:rPr lang="en-US" dirty="0"/>
              <a:t>References – </a:t>
            </a:r>
          </a:p>
          <a:p>
            <a:pPr marL="285750" indent="-285750">
              <a:buFont typeface="Arial" panose="020B0604020202020204" pitchFamily="34" charset="0"/>
              <a:buChar char="•"/>
            </a:pPr>
            <a:r>
              <a:rPr lang="en-US" dirty="0">
                <a:hlinkClick r:id="rId2"/>
              </a:rPr>
              <a:t>https://www.jcancer.org/v10p4876.pdf</a:t>
            </a:r>
            <a:endParaRPr lang="en-US" dirty="0"/>
          </a:p>
          <a:p>
            <a:pPr marL="285750" indent="-285750">
              <a:buFont typeface="Arial" panose="020B0604020202020204" pitchFamily="34" charset="0"/>
              <a:buChar char="•"/>
            </a:pPr>
            <a:r>
              <a:rPr lang="en-US" dirty="0">
                <a:hlinkClick r:id="rId3"/>
              </a:rPr>
              <a:t>https://arxiv.org/pdf/1512.03385</a:t>
            </a:r>
            <a:endParaRPr lang="en-US" dirty="0"/>
          </a:p>
          <a:p>
            <a:pPr marL="285750" indent="-285750">
              <a:buFont typeface="Arial" panose="020B0604020202020204" pitchFamily="34" charset="0"/>
              <a:buChar char="•"/>
            </a:pPr>
            <a:r>
              <a:rPr lang="en-US" dirty="0">
                <a:hlinkClick r:id="rId4"/>
              </a:rPr>
              <a:t>https://research.google.com/pubs/archive/43022.pdf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 xmlns:p14="http://schemas.microsoft.com/office/powerpoint/2010/main" val="32714436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604</Words>
  <Application>Microsoft Office PowerPoint</Application>
  <PresentationFormat>Custom</PresentationFormat>
  <Paragraphs>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Fix Match :  Semi Supervised Learning</vt:lpstr>
      <vt:lpstr>Department of IT, Shri G.S. Institute of Technology and Science, Indore  Date 10-04-2021   Guided By –  Dr. Neeraj K. Rathore , Mr. Upendra Singh </vt:lpstr>
      <vt:lpstr>Table  Of   Contents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 Match :  Semi Supervised Learning</dc:title>
  <dc:creator>Naman Malpani</dc:creator>
  <cp:lastModifiedBy>shree</cp:lastModifiedBy>
  <cp:revision>20</cp:revision>
  <dcterms:created xsi:type="dcterms:W3CDTF">2020-11-24T13:18:25Z</dcterms:created>
  <dcterms:modified xsi:type="dcterms:W3CDTF">2021-04-10T03:25:26Z</dcterms:modified>
</cp:coreProperties>
</file>