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8"/>
  </p:notesMasterIdLst>
  <p:handoutMasterIdLst>
    <p:handoutMasterId r:id="rId19"/>
  </p:handoutMasterIdLst>
  <p:sldIdLst>
    <p:sldId id="256" r:id="rId5"/>
    <p:sldId id="261" r:id="rId6"/>
    <p:sldId id="262" r:id="rId7"/>
    <p:sldId id="289" r:id="rId8"/>
    <p:sldId id="277" r:id="rId9"/>
    <p:sldId id="295" r:id="rId10"/>
    <p:sldId id="296" r:id="rId11"/>
    <p:sldId id="297" r:id="rId12"/>
    <p:sldId id="298" r:id="rId13"/>
    <p:sldId id="258" r:id="rId14"/>
    <p:sldId id="282" r:id="rId15"/>
    <p:sldId id="275"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9019" autoAdjust="0"/>
  </p:normalViewPr>
  <p:slideViewPr>
    <p:cSldViewPr snapToGrid="0">
      <p:cViewPr varScale="1">
        <p:scale>
          <a:sx n="107" d="100"/>
          <a:sy n="107" d="100"/>
        </p:scale>
        <p:origin x="750" y="96"/>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5/18/2023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5/18/2023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Hello Everyone! I'm Hariom Vyas, and I'm excited to introduce you to an incredible platform that revolutionizes machine learning and AI. Get ready to witness its advancements and possibilities, as it transforms how businesses harness these technologies. Let's embark on this exciting journey together!</a:t>
            </a:r>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7488262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of Platform</a:t>
            </a:r>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dirty="0"/>
          </a:p>
        </p:txBody>
      </p:sp>
    </p:spTree>
    <p:extLst>
      <p:ext uri="{BB962C8B-B14F-4D97-AF65-F5344CB8AC3E}">
        <p14:creationId xmlns:p14="http://schemas.microsoft.com/office/powerpoint/2010/main" val="1127266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Meet the Team.</a:t>
            </a:r>
          </a:p>
        </p:txBody>
      </p:sp>
      <p:sp>
        <p:nvSpPr>
          <p:cNvPr id="4" name="Slide Number Placeholder 3"/>
          <p:cNvSpPr>
            <a:spLocks noGrp="1"/>
          </p:cNvSpPr>
          <p:nvPr>
            <p:ph type="sldNum" sz="quarter" idx="5"/>
          </p:nvPr>
        </p:nvSpPr>
        <p:spPr/>
        <p:txBody>
          <a:bodyPr/>
          <a:lstStyle/>
          <a:p>
            <a:fld id="{D4B9A9E5-4F7F-4A7D-9DE1-899232329269}" type="slidenum">
              <a:rPr lang="en-US" smtClean="0"/>
              <a:t>11</a:t>
            </a:fld>
            <a:endParaRPr lang="en-US" dirty="0"/>
          </a:p>
        </p:txBody>
      </p:sp>
    </p:spTree>
    <p:extLst>
      <p:ext uri="{BB962C8B-B14F-4D97-AF65-F5344CB8AC3E}">
        <p14:creationId xmlns:p14="http://schemas.microsoft.com/office/powerpoint/2010/main" val="2154251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AIHub simplifies ML and AI implementation for businesses. With user-friendly tools, it streamlines data management, analysis, and model building. Seamlessly integrating with existing systems. Gain a competitive advantage, make data-driven decisions, and drive innovation. In the future, we aim to expand with efficient deployment and monitoring features, advanced AI algorithms, automated model training, and enhanced collaboration features.</a:t>
            </a:r>
          </a:p>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12</a:t>
            </a:fld>
            <a:endParaRPr lang="en-US" dirty="0"/>
          </a:p>
        </p:txBody>
      </p:sp>
    </p:spTree>
    <p:extLst>
      <p:ext uri="{BB962C8B-B14F-4D97-AF65-F5344CB8AC3E}">
        <p14:creationId xmlns:p14="http://schemas.microsoft.com/office/powerpoint/2010/main" val="2932293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13</a:t>
            </a:fld>
            <a:endParaRPr lang="en-US" dirty="0"/>
          </a:p>
        </p:txBody>
      </p:sp>
    </p:spTree>
    <p:extLst>
      <p:ext uri="{BB962C8B-B14F-4D97-AF65-F5344CB8AC3E}">
        <p14:creationId xmlns:p14="http://schemas.microsoft.com/office/powerpoint/2010/main" val="3737595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So, before we start, lets talk about the problem statement. Many businesses struggle with the complexities of implementing machine learning and artificial intelligence (AI) solutions. They lack a centralized platform that provides user-friendly tools for data management, analysis, and model building. Additionally, the absence of efficient deployment and monitoring capabilities hampers their ability to fully leverage the power of ML and AI. This results in challenges related to the complexity of implementation, inefficient data management, limited analysis capabilities, and inadequate deployment and monitoring. There is a clear need for a comprehensive solution that simplifies the process, empowers businesses to effectively utilize ML and AI technologies, and addresses these challenges head-on.</a:t>
            </a:r>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1560788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the slide</a:t>
            </a:r>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1435647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Creating a platform with such comprehensive features is no small feat. As the saying goes, "dream big, plan diligently, and break the goal into manageable steps." Embracing this wisdom, I embarked on my journey, taking baby steps towards the realization of this ambitious platform. The first crucial step was tackling the intricacies of data management. Once that foundation was laid, the next challenge was harnessing the power of the data and extracting meaningful insights. And what better way to grasp those insights than through visuals? Imagine comparing a table and a chart that present the same data - undoubtedly, the latter would provide a wealth of insights. With the completion of descriptive analysis, the time had come to delve into the realm of predictive analysis, introducing machine learning algorithms to unlock the platform's full potential. As we progress, the possibilities expand, and we eagerly explore the horizons of what more can be achieved. Showcase GitHub Repository.</a:t>
            </a:r>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4</a:t>
            </a:fld>
            <a:endParaRPr lang="en-US" dirty="0"/>
          </a:p>
        </p:txBody>
      </p:sp>
    </p:spTree>
    <p:extLst>
      <p:ext uri="{BB962C8B-B14F-4D97-AF65-F5344CB8AC3E}">
        <p14:creationId xmlns:p14="http://schemas.microsoft.com/office/powerpoint/2010/main" val="748075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Introducing AIHub: Your ultimate destination for all things machine learning and artificial intelligence. With a user-friendly interface designed for seamless data management, analysis, and model building, AIHub empowers businesses of all sizes to unlock the full potential of ML and AI. But that's not all! We have exciting future features in the pipeline, including effortless deployment and real-time monitoring. AIHub is scalable, catering to the diverse needs of various industries. By leveraging AIHub, businesses can experience accelerated development and deployment, heightened accuracy in predictions, and significant cost reductions. Get ready to revolutionize your approach to ML and AI with AIHub.</a:t>
            </a:r>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5</a:t>
            </a:fld>
            <a:endParaRPr lang="en-US" dirty="0"/>
          </a:p>
        </p:txBody>
      </p:sp>
    </p:spTree>
    <p:extLst>
      <p:ext uri="{BB962C8B-B14F-4D97-AF65-F5344CB8AC3E}">
        <p14:creationId xmlns:p14="http://schemas.microsoft.com/office/powerpoint/2010/main" val="3620704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Just like Rome, </a:t>
            </a:r>
            <a:r>
              <a:rPr lang="en-US" b="0" i="0" dirty="0" err="1">
                <a:solidFill>
                  <a:srgbClr val="D1D5DB"/>
                </a:solidFill>
                <a:effectLst/>
                <a:latin typeface="Söhne"/>
              </a:rPr>
              <a:t>AIHub</a:t>
            </a:r>
            <a:r>
              <a:rPr lang="en-US" b="0" i="0" dirty="0">
                <a:solidFill>
                  <a:srgbClr val="D1D5DB"/>
                </a:solidFill>
                <a:effectLst/>
                <a:latin typeface="Söhne"/>
              </a:rPr>
              <a:t> wasn't built overnight. It required multiple approaches, trial and error to reach version 1 with basic functionalities.</a:t>
            </a:r>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2465815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Just like Rome, </a:t>
            </a:r>
            <a:r>
              <a:rPr lang="en-US" b="0" i="0" dirty="0" err="1">
                <a:solidFill>
                  <a:srgbClr val="D1D5DB"/>
                </a:solidFill>
                <a:effectLst/>
                <a:latin typeface="Söhne"/>
              </a:rPr>
              <a:t>AIHub</a:t>
            </a:r>
            <a:r>
              <a:rPr lang="en-US" b="0" i="0" dirty="0">
                <a:solidFill>
                  <a:srgbClr val="D1D5DB"/>
                </a:solidFill>
                <a:effectLst/>
                <a:latin typeface="Söhne"/>
              </a:rPr>
              <a:t> wasn't built overnight. It required multiple approaches, trial and error to reach version 1 with basic functionalities.</a:t>
            </a:r>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4087641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Just like Rome, </a:t>
            </a:r>
            <a:r>
              <a:rPr lang="en-US" b="0" i="0" dirty="0" err="1">
                <a:solidFill>
                  <a:srgbClr val="D1D5DB"/>
                </a:solidFill>
                <a:effectLst/>
                <a:latin typeface="Söhne"/>
              </a:rPr>
              <a:t>AIHub</a:t>
            </a:r>
            <a:r>
              <a:rPr lang="en-US" b="0" i="0" dirty="0">
                <a:solidFill>
                  <a:srgbClr val="D1D5DB"/>
                </a:solidFill>
                <a:effectLst/>
                <a:latin typeface="Söhne"/>
              </a:rPr>
              <a:t> wasn't built overnight. It required multiple approaches, trial and error to reach version 1 with basic functionalities.</a:t>
            </a:r>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1227632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Just like Rome, </a:t>
            </a:r>
            <a:r>
              <a:rPr lang="en-US" b="0" i="0" dirty="0" err="1">
                <a:solidFill>
                  <a:srgbClr val="D1D5DB"/>
                </a:solidFill>
                <a:effectLst/>
                <a:latin typeface="Söhne"/>
              </a:rPr>
              <a:t>AIHub</a:t>
            </a:r>
            <a:r>
              <a:rPr lang="en-US" b="0" i="0" dirty="0">
                <a:solidFill>
                  <a:srgbClr val="D1D5DB"/>
                </a:solidFill>
                <a:effectLst/>
                <a:latin typeface="Söhne"/>
              </a:rPr>
              <a:t> wasn't built overnight. It required multiple approaches, trial and error to reach version 1 with basic functionalities.</a:t>
            </a:r>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dirty="0"/>
          </a:p>
        </p:txBody>
      </p:sp>
    </p:spTree>
    <p:extLst>
      <p:ext uri="{BB962C8B-B14F-4D97-AF65-F5344CB8AC3E}">
        <p14:creationId xmlns:p14="http://schemas.microsoft.com/office/powerpoint/2010/main" val="30995892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dirty="0"/>
              <a:t>Click icon to add chart</a:t>
            </a:r>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dirty="0"/>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dirty="0"/>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dirty="0"/>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27.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15.xml"/><Relationship Id="rId5" Type="http://schemas.openxmlformats.org/officeDocument/2006/relationships/image" Target="../media/image30.png"/><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152736"/>
            <a:ext cx="4941771" cy="1122202"/>
          </a:xfrm>
        </p:spPr>
        <p:txBody>
          <a:bodyPr/>
          <a:lstStyle/>
          <a:p>
            <a:r>
              <a:rPr lang="en-US" dirty="0"/>
              <a:t>AIHub</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0" y="5304785"/>
            <a:ext cx="4556759" cy="833366"/>
          </a:xfrm>
        </p:spPr>
        <p:txBody>
          <a:bodyPr>
            <a:normAutofit/>
          </a:bodyPr>
          <a:lstStyle/>
          <a:p>
            <a:r>
              <a:rPr lang="en-US" sz="1600" dirty="0"/>
              <a:t>Your One-Stop Destination for Machine Learning and Artificial Intelligence</a:t>
            </a:r>
          </a:p>
        </p:txBody>
      </p:sp>
      <p:sp>
        <p:nvSpPr>
          <p:cNvPr id="6" name="Rectangle 5">
            <a:extLst>
              <a:ext uri="{FF2B5EF4-FFF2-40B4-BE49-F238E27FC236}">
                <a16:creationId xmlns:a16="http://schemas.microsoft.com/office/drawing/2014/main" id="{50F78E4F-0070-CBD7-724D-A880388E6C42}"/>
              </a:ext>
            </a:extLst>
          </p:cNvPr>
          <p:cNvSpPr/>
          <p:nvPr/>
        </p:nvSpPr>
        <p:spPr>
          <a:xfrm>
            <a:off x="6416040" y="5953485"/>
            <a:ext cx="2462923" cy="369332"/>
          </a:xfrm>
          <a:prstGeom prst="rect">
            <a:avLst/>
          </a:prstGeom>
          <a:noFill/>
        </p:spPr>
        <p:txBody>
          <a:bodyPr wrap="square" lIns="91440" tIns="45720" rIns="91440" bIns="45720">
            <a:spAutoFit/>
          </a:bodyPr>
          <a:lstStyle/>
          <a:p>
            <a:r>
              <a:rPr lang="en-US" dirty="0">
                <a:ln w="0"/>
                <a:effectLst>
                  <a:outerShdw blurRad="38100" dist="19050" dir="2700000" algn="tl" rotWithShape="0">
                    <a:schemeClr val="dk1">
                      <a:alpha val="40000"/>
                    </a:schemeClr>
                  </a:outerShdw>
                </a:effectLst>
                <a:latin typeface="Tenorite (Headings)"/>
              </a:rPr>
              <a:t>HARIOM VYAS</a:t>
            </a:r>
          </a:p>
        </p:txBody>
      </p:sp>
      <p:sp>
        <p:nvSpPr>
          <p:cNvPr id="4" name="Rectangle 3">
            <a:extLst>
              <a:ext uri="{FF2B5EF4-FFF2-40B4-BE49-F238E27FC236}">
                <a16:creationId xmlns:a16="http://schemas.microsoft.com/office/drawing/2014/main" id="{316BB306-0B9A-6E69-C478-FED67BC2CF26}"/>
              </a:ext>
            </a:extLst>
          </p:cNvPr>
          <p:cNvSpPr/>
          <p:nvPr/>
        </p:nvSpPr>
        <p:spPr>
          <a:xfrm>
            <a:off x="8280698" y="532484"/>
            <a:ext cx="3723043" cy="738664"/>
          </a:xfrm>
          <a:prstGeom prst="rect">
            <a:avLst/>
          </a:prstGeom>
          <a:noFill/>
        </p:spPr>
        <p:txBody>
          <a:bodyPr wrap="square" lIns="91440" tIns="45720" rIns="91440" bIns="45720">
            <a:spAutoFit/>
          </a:bodyPr>
          <a:lstStyle/>
          <a:p>
            <a:pPr algn="r"/>
            <a:r>
              <a:rPr lang="en-US" sz="1400" dirty="0">
                <a:ln w="0"/>
                <a:effectLst>
                  <a:outerShdw blurRad="38100" dist="19050" dir="2700000" algn="tl" rotWithShape="0">
                    <a:schemeClr val="dk1">
                      <a:alpha val="40000"/>
                    </a:schemeClr>
                  </a:outerShdw>
                </a:effectLst>
                <a:latin typeface="Tenorite (Headings)"/>
              </a:rPr>
              <a:t>Guided by</a:t>
            </a:r>
          </a:p>
          <a:p>
            <a:pPr algn="r"/>
            <a:r>
              <a:rPr lang="en-US" sz="1400" dirty="0">
                <a:ln w="0"/>
                <a:effectLst>
                  <a:outerShdw blurRad="38100" dist="19050" dir="2700000" algn="tl" rotWithShape="0">
                    <a:schemeClr val="dk1">
                      <a:alpha val="40000"/>
                    </a:schemeClr>
                  </a:outerShdw>
                </a:effectLst>
                <a:latin typeface="Tenorite (Headings)"/>
              </a:rPr>
              <a:t>Dr. Muhammad Ali Yousuf</a:t>
            </a:r>
          </a:p>
          <a:p>
            <a:pPr algn="r"/>
            <a:r>
              <a:rPr lang="en-US" sz="1400" dirty="0">
                <a:ln w="0"/>
                <a:effectLst>
                  <a:outerShdw blurRad="38100" dist="19050" dir="2700000" algn="tl" rotWithShape="0">
                    <a:schemeClr val="dk1">
                      <a:alpha val="40000"/>
                    </a:schemeClr>
                  </a:outerShdw>
                </a:effectLst>
                <a:latin typeface="Tenorite (Headings)"/>
              </a:rPr>
              <a:t>DATA606 – Capstone in Data Science, UMBC</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sz="9600" dirty="0"/>
              <a:t>AIHUB</a:t>
            </a:r>
          </a:p>
        </p:txBody>
      </p:sp>
    </p:spTree>
    <p:extLst>
      <p:ext uri="{BB962C8B-B14F-4D97-AF65-F5344CB8AC3E}">
        <p14:creationId xmlns:p14="http://schemas.microsoft.com/office/powerpoint/2010/main" val="707789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a:t>
            </a:r>
          </a:p>
        </p:txBody>
      </p:sp>
      <p:sp>
        <p:nvSpPr>
          <p:cNvPr id="24" name="Text Placeholder 23">
            <a:extLst>
              <a:ext uri="{FF2B5EF4-FFF2-40B4-BE49-F238E27FC236}">
                <a16:creationId xmlns:a16="http://schemas.microsoft.com/office/drawing/2014/main" id="{7BAD1FFF-8B97-4CD1-85E7-B7738EAD28CD}"/>
              </a:ext>
            </a:extLst>
          </p:cNvPr>
          <p:cNvSpPr>
            <a:spLocks noGrp="1"/>
          </p:cNvSpPr>
          <p:nvPr>
            <p:ph type="body" idx="1"/>
          </p:nvPr>
        </p:nvSpPr>
        <p:spPr>
          <a:xfrm>
            <a:off x="3802515" y="2502626"/>
            <a:ext cx="2196619" cy="390438"/>
          </a:xfrm>
        </p:spPr>
        <p:txBody>
          <a:bodyPr/>
          <a:lstStyle/>
          <a:p>
            <a:r>
              <a:rPr lang="en-US" b="1" dirty="0"/>
              <a:t>Hariom Vyas</a:t>
            </a:r>
          </a:p>
        </p:txBody>
      </p:sp>
      <p:sp>
        <p:nvSpPr>
          <p:cNvPr id="36" name="Text Placeholder 35">
            <a:extLst>
              <a:ext uri="{FF2B5EF4-FFF2-40B4-BE49-F238E27FC236}">
                <a16:creationId xmlns:a16="http://schemas.microsoft.com/office/drawing/2014/main" id="{B76FA389-A54D-4E4B-81DA-DBA175D78FEC}"/>
              </a:ext>
            </a:extLst>
          </p:cNvPr>
          <p:cNvSpPr>
            <a:spLocks noGrp="1"/>
          </p:cNvSpPr>
          <p:nvPr>
            <p:ph type="body" idx="21"/>
          </p:nvPr>
        </p:nvSpPr>
        <p:spPr>
          <a:xfrm>
            <a:off x="3978138" y="2882216"/>
            <a:ext cx="1845511" cy="390438"/>
          </a:xfrm>
        </p:spPr>
        <p:txBody>
          <a:bodyPr/>
          <a:lstStyle/>
          <a:p>
            <a:r>
              <a:rPr lang="en-US" dirty="0"/>
              <a:t>Data Scientist / Web Developer</a:t>
            </a:r>
          </a:p>
        </p:txBody>
      </p:sp>
      <p:sp>
        <p:nvSpPr>
          <p:cNvPr id="33" name="Text Placeholder 32">
            <a:extLst>
              <a:ext uri="{FF2B5EF4-FFF2-40B4-BE49-F238E27FC236}">
                <a16:creationId xmlns:a16="http://schemas.microsoft.com/office/drawing/2014/main" id="{10C8C8C1-99D8-4034-A628-DECEB703BA1D}"/>
              </a:ext>
            </a:extLst>
          </p:cNvPr>
          <p:cNvSpPr>
            <a:spLocks noGrp="1"/>
          </p:cNvSpPr>
          <p:nvPr>
            <p:ph type="body" idx="18"/>
          </p:nvPr>
        </p:nvSpPr>
        <p:spPr>
          <a:xfrm>
            <a:off x="6186207" y="2565711"/>
            <a:ext cx="2145049" cy="343061"/>
          </a:xfrm>
        </p:spPr>
        <p:txBody>
          <a:bodyPr/>
          <a:lstStyle/>
          <a:p>
            <a:r>
              <a:rPr lang="en-US" b="1" dirty="0"/>
              <a:t>Internet</a:t>
            </a:r>
          </a:p>
        </p:txBody>
      </p:sp>
      <p:sp>
        <p:nvSpPr>
          <p:cNvPr id="37" name="Text Placeholder 36">
            <a:extLst>
              <a:ext uri="{FF2B5EF4-FFF2-40B4-BE49-F238E27FC236}">
                <a16:creationId xmlns:a16="http://schemas.microsoft.com/office/drawing/2014/main" id="{65786675-BFC6-4743-BFD3-D64691F771D8}"/>
              </a:ext>
            </a:extLst>
          </p:cNvPr>
          <p:cNvSpPr>
            <a:spLocks noGrp="1"/>
          </p:cNvSpPr>
          <p:nvPr>
            <p:ph type="body" idx="22"/>
          </p:nvPr>
        </p:nvSpPr>
        <p:spPr>
          <a:xfrm>
            <a:off x="6315513" y="2945301"/>
            <a:ext cx="1855949" cy="343061"/>
          </a:xfrm>
        </p:spPr>
        <p:txBody>
          <a:bodyPr/>
          <a:lstStyle/>
          <a:p>
            <a:r>
              <a:rPr lang="en-US" dirty="0"/>
              <a:t>Knowledge Partner</a:t>
            </a:r>
          </a:p>
        </p:txBody>
      </p:sp>
      <p:sp>
        <p:nvSpPr>
          <p:cNvPr id="34" name="Text Placeholder 33">
            <a:extLst>
              <a:ext uri="{FF2B5EF4-FFF2-40B4-BE49-F238E27FC236}">
                <a16:creationId xmlns:a16="http://schemas.microsoft.com/office/drawing/2014/main" id="{08CA58D6-00FD-4D81-A0F6-215C4D558912}"/>
              </a:ext>
            </a:extLst>
          </p:cNvPr>
          <p:cNvSpPr>
            <a:spLocks noGrp="1"/>
          </p:cNvSpPr>
          <p:nvPr>
            <p:ph type="body" idx="19"/>
          </p:nvPr>
        </p:nvSpPr>
        <p:spPr>
          <a:xfrm>
            <a:off x="3803824" y="3761529"/>
            <a:ext cx="2132985" cy="343061"/>
          </a:xfrm>
        </p:spPr>
        <p:txBody>
          <a:bodyPr/>
          <a:lstStyle/>
          <a:p>
            <a:r>
              <a:rPr lang="en-US" b="1" dirty="0"/>
              <a:t>Stack overflow</a:t>
            </a:r>
          </a:p>
        </p:txBody>
      </p:sp>
      <p:sp>
        <p:nvSpPr>
          <p:cNvPr id="38" name="Text Placeholder 37">
            <a:extLst>
              <a:ext uri="{FF2B5EF4-FFF2-40B4-BE49-F238E27FC236}">
                <a16:creationId xmlns:a16="http://schemas.microsoft.com/office/drawing/2014/main" id="{97062F49-F468-4EA6-B6BF-94BFF89FDCB7}"/>
              </a:ext>
            </a:extLst>
          </p:cNvPr>
          <p:cNvSpPr>
            <a:spLocks noGrp="1"/>
          </p:cNvSpPr>
          <p:nvPr>
            <p:ph type="body" idx="23"/>
          </p:nvPr>
        </p:nvSpPr>
        <p:spPr>
          <a:xfrm>
            <a:off x="3933130" y="4141119"/>
            <a:ext cx="1845511" cy="343061"/>
          </a:xfrm>
        </p:spPr>
        <p:txBody>
          <a:bodyPr/>
          <a:lstStyle/>
          <a:p>
            <a:r>
              <a:rPr lang="en-US" dirty="0"/>
              <a:t>Problem Solver</a:t>
            </a:r>
          </a:p>
        </p:txBody>
      </p:sp>
      <p:sp>
        <p:nvSpPr>
          <p:cNvPr id="35" name="Text Placeholder 34">
            <a:extLst>
              <a:ext uri="{FF2B5EF4-FFF2-40B4-BE49-F238E27FC236}">
                <a16:creationId xmlns:a16="http://schemas.microsoft.com/office/drawing/2014/main" id="{60D37431-6A3A-47F6-A367-B5ADCF66AE37}"/>
              </a:ext>
            </a:extLst>
          </p:cNvPr>
          <p:cNvSpPr>
            <a:spLocks noGrp="1"/>
          </p:cNvSpPr>
          <p:nvPr>
            <p:ph type="body" idx="20"/>
          </p:nvPr>
        </p:nvSpPr>
        <p:spPr>
          <a:xfrm>
            <a:off x="6223705" y="3746847"/>
            <a:ext cx="2132984" cy="343061"/>
          </a:xfrm>
        </p:spPr>
        <p:txBody>
          <a:bodyPr/>
          <a:lstStyle/>
          <a:p>
            <a:r>
              <a:rPr lang="en-US" b="1" dirty="0"/>
              <a:t>ChatGPT</a:t>
            </a:r>
          </a:p>
        </p:txBody>
      </p:sp>
      <p:sp>
        <p:nvSpPr>
          <p:cNvPr id="39" name="Text Placeholder 38">
            <a:extLst>
              <a:ext uri="{FF2B5EF4-FFF2-40B4-BE49-F238E27FC236}">
                <a16:creationId xmlns:a16="http://schemas.microsoft.com/office/drawing/2014/main" id="{59D9F00A-8CF0-41E8-9BB6-3B8ECDA55D49}"/>
              </a:ext>
            </a:extLst>
          </p:cNvPr>
          <p:cNvSpPr>
            <a:spLocks noGrp="1"/>
          </p:cNvSpPr>
          <p:nvPr>
            <p:ph type="body" idx="24"/>
          </p:nvPr>
        </p:nvSpPr>
        <p:spPr>
          <a:xfrm>
            <a:off x="6353011" y="4126437"/>
            <a:ext cx="1845510" cy="343061"/>
          </a:xfrm>
        </p:spPr>
        <p:txBody>
          <a:bodyPr/>
          <a:lstStyle/>
          <a:p>
            <a:r>
              <a:rPr lang="en-US" dirty="0"/>
              <a:t>Assistant / Content Writer</a:t>
            </a:r>
          </a:p>
        </p:txBody>
      </p:sp>
      <p:sp>
        <p:nvSpPr>
          <p:cNvPr id="3" name="Date Placeholder 2">
            <a:extLst>
              <a:ext uri="{FF2B5EF4-FFF2-40B4-BE49-F238E27FC236}">
                <a16:creationId xmlns:a16="http://schemas.microsoft.com/office/drawing/2014/main" id="{02F9CC1F-102C-49CC-B646-8E6826368A81}"/>
              </a:ext>
            </a:extLst>
          </p:cNvPr>
          <p:cNvSpPr>
            <a:spLocks noGrp="1"/>
          </p:cNvSpPr>
          <p:nvPr>
            <p:ph type="dt" sz="half" idx="10"/>
          </p:nvPr>
        </p:nvSpPr>
        <p:spPr>
          <a:xfrm>
            <a:off x="838200" y="6356350"/>
            <a:ext cx="2743200" cy="365125"/>
          </a:xfrm>
        </p:spPr>
        <p:txBody>
          <a:bodyPr/>
          <a:lstStyle/>
          <a:p>
            <a:r>
              <a:rPr lang="en-US" dirty="0"/>
              <a:t>2023</a:t>
            </a:r>
          </a:p>
        </p:txBody>
      </p:sp>
      <p:sp>
        <p:nvSpPr>
          <p:cNvPr id="4" name="Footer Placeholder 3">
            <a:extLst>
              <a:ext uri="{FF2B5EF4-FFF2-40B4-BE49-F238E27FC236}">
                <a16:creationId xmlns:a16="http://schemas.microsoft.com/office/drawing/2014/main" id="{33808A03-6EC3-48BE-9D18-5A746D09243E}"/>
              </a:ext>
            </a:extLst>
          </p:cNvPr>
          <p:cNvSpPr>
            <a:spLocks noGrp="1"/>
          </p:cNvSpPr>
          <p:nvPr>
            <p:ph type="ftr" sz="quarter" idx="11"/>
          </p:nvPr>
        </p:nvSpPr>
        <p:spPr>
          <a:xfrm>
            <a:off x="4038600" y="6356350"/>
            <a:ext cx="4114800" cy="365125"/>
          </a:xfrm>
        </p:spPr>
        <p:txBody>
          <a:bodyPr/>
          <a:lstStyle/>
          <a:p>
            <a:r>
              <a:rPr lang="en-US" dirty="0"/>
              <a:t>AIHub – Hariom Vyas</a:t>
            </a: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3477453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fontScale="92500" lnSpcReduction="10000"/>
          </a:bodyPr>
          <a:lstStyle/>
          <a:p>
            <a:pPr algn="just"/>
            <a:r>
              <a:rPr lang="en-US" dirty="0"/>
              <a:t>AIHub simplifies ML and AI implementation for businesses. With user-friendly tools, it streamlines data management, analysis, and model building. Seamlessly integrating with existing systems. Gain a competitive advantage, make data-driven decisions, and drive innovation. In the future, we aim to expand with efficient deployment and monitoring features, advanced AI algorithms, automated model training, and enhanced collaboration features.</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2023</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AIHub – Hariom Vyas</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Hariom Vyas</a:t>
            </a:r>
          </a:p>
          <a:p>
            <a:r>
              <a:rPr lang="en-US" dirty="0"/>
              <a:t>hariomvyas@umbc.edu</a:t>
            </a:r>
          </a:p>
          <a:p>
            <a:r>
              <a:rPr lang="en-US" dirty="0"/>
              <a:t>www.hariomvyas.com</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2023</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Hariom Vyas</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PROBLEM</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lnSpcReduction="10000"/>
          </a:bodyPr>
          <a:lstStyle/>
          <a:p>
            <a:r>
              <a:rPr lang="en-US" dirty="0"/>
              <a:t>Complexity of Implementation</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556054" y="2557463"/>
            <a:ext cx="2300085" cy="514350"/>
          </a:xfrm>
        </p:spPr>
        <p:txBody>
          <a:bodyPr/>
          <a:lstStyle/>
          <a:p>
            <a:r>
              <a:rPr lang="en-US" dirty="0"/>
              <a:t>INEFFICIENT Data Management</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075968" y="3633788"/>
            <a:ext cx="2386596" cy="514350"/>
          </a:xfrm>
        </p:spPr>
        <p:txBody>
          <a:bodyPr/>
          <a:lstStyle/>
          <a:p>
            <a:r>
              <a:rPr lang="en-US" dirty="0"/>
              <a:t>LIMITED ANALYSIS CAPABILITIES</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556054" y="4710114"/>
            <a:ext cx="3490710" cy="514350"/>
          </a:xfrm>
        </p:spPr>
        <p:txBody>
          <a:bodyPr/>
          <a:lstStyle/>
          <a:p>
            <a:r>
              <a:rPr lang="en-US" dirty="0"/>
              <a:t>INADEQUATE DEPLOYMENT &amp; Monitoring</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Lack of a centralized platform and user-friendly tools makes it difficult for them to effectively manage data, perform analysis, and build ML models.</a:t>
            </a:r>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73328"/>
            <a:ext cx="5539095" cy="1010842"/>
          </a:xfrm>
        </p:spPr>
        <p:txBody>
          <a:bodyPr/>
          <a:lstStyle/>
          <a:p>
            <a:r>
              <a:rPr lang="en-US" dirty="0"/>
              <a:t>disparate data sources, inconsistent data quality, or difficulties in integrating and preparing the data for analysis, hindering their ability to derive meaningful insights.</a:t>
            </a:r>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Struggle to extract valuable patterns, trends, and correlations that can drive informed decision-making and business growth.</a:t>
            </a:r>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The lack of efficient deployment pipelines and real-time monitoring mechanisms limits their ability to fully leverage the potential of ML models and make timely adjustments to improve accuracy and efficiency.</a:t>
            </a:r>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2023</a:t>
            </a:r>
          </a:p>
        </p:txBody>
      </p:sp>
      <p:sp>
        <p:nvSpPr>
          <p:cNvPr id="80" name="Footer Placeholder 79">
            <a:extLst>
              <a:ext uri="{FF2B5EF4-FFF2-40B4-BE49-F238E27FC236}">
                <a16:creationId xmlns:a16="http://schemas.microsoft.com/office/drawing/2014/main" id="{81398ED2-66DB-46EA-8D89-B07A5C039997}"/>
              </a:ext>
            </a:extLst>
          </p:cNvPr>
          <p:cNvSpPr>
            <a:spLocks noGrp="1"/>
          </p:cNvSpPr>
          <p:nvPr>
            <p:ph type="ftr" sz="quarter" idx="11"/>
          </p:nvPr>
        </p:nvSpPr>
        <p:spPr>
          <a:xfrm>
            <a:off x="6175279" y="6356350"/>
            <a:ext cx="1808712" cy="365125"/>
          </a:xfrm>
        </p:spPr>
        <p:txBody>
          <a:bodyPr/>
          <a:lstStyle/>
          <a:p>
            <a:r>
              <a:rPr lang="en-US" dirty="0"/>
              <a:t>AIHub – Hariom Vyas</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SOLUTION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US" dirty="0"/>
              <a:t>CENTRALIZED PLATFORM</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a:lstStyle/>
          <a:p>
            <a:r>
              <a:rPr lang="en-US" dirty="0"/>
              <a:t>Offers a comprehensive solution for machine learning and artificial intelligence needs.</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a:normAutofit lnSpcReduction="10000"/>
          </a:bodyPr>
          <a:lstStyle/>
          <a:p>
            <a:r>
              <a:rPr lang="en-US" dirty="0"/>
              <a:t>SEAMLESS INTEGRATION</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a:lstStyle/>
          <a:p>
            <a:r>
              <a:rPr lang="en-US" dirty="0"/>
              <a:t>Seamlessly integrates with existing systems and workflows, ensuring a smooth transition and minimal disruption to business operations.</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a:normAutofit lnSpcReduction="10000"/>
          </a:bodyPr>
          <a:lstStyle/>
          <a:p>
            <a:r>
              <a:rPr lang="en-US" dirty="0"/>
              <a:t>DEPLOYMENT &amp; MONITORING</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a:lstStyle/>
          <a:p>
            <a:r>
              <a:rPr lang="en-US" dirty="0"/>
              <a:t>Robust deployment and monitoring capabilities, allowing businesses to efficiently deploy ML models</a:t>
            </a:r>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a:normAutofit lnSpcReduction="10000"/>
          </a:bodyPr>
          <a:lstStyle/>
          <a:p>
            <a:r>
              <a:rPr lang="en-US" dirty="0"/>
              <a:t>COMPETETIVE ADVANTAGE</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a:lstStyle/>
          <a:p>
            <a:r>
              <a:rPr lang="en-US" dirty="0"/>
              <a:t>Make data-driven decisions, improve operational efficiency, enhance customer experiences, and drive innovation</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2023</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AIHub – Hariom Vyas</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508760" y="4156405"/>
            <a:ext cx="3139440" cy="1325563"/>
          </a:xfrm>
        </p:spPr>
        <p:txBody>
          <a:bodyPr/>
          <a:lstStyle/>
          <a:p>
            <a:r>
              <a:rPr lang="en-US" dirty="0"/>
              <a:t>BABY STEPS</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5922254" y="1530635"/>
            <a:ext cx="5433204" cy="365125"/>
          </a:xfrm>
        </p:spPr>
        <p:txBody>
          <a:bodyPr vert="horz" lIns="91440" tIns="45720" rIns="91440" bIns="45720" rtlCol="0" anchor="t">
            <a:normAutofit lnSpcReduction="10000"/>
          </a:bodyPr>
          <a:lstStyle/>
          <a:p>
            <a:r>
              <a:rPr lang="en-US" dirty="0"/>
              <a:t>DATA MANAGEMENT</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921828" y="1860060"/>
            <a:ext cx="5431971" cy="557950"/>
          </a:xfrm>
        </p:spPr>
        <p:txBody>
          <a:bodyPr>
            <a:normAutofit/>
          </a:bodyPr>
          <a:lstStyle/>
          <a:p>
            <a:r>
              <a:rPr lang="en-ZA" dirty="0"/>
              <a:t>Learn to load the data and pre-process it.</a:t>
            </a:r>
            <a:endParaRPr lang="en-US" dirty="0"/>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922254" y="2630431"/>
            <a:ext cx="5433204" cy="365125"/>
          </a:xfrm>
        </p:spPr>
        <p:txBody>
          <a:bodyPr>
            <a:normAutofit lnSpcReduction="10000"/>
          </a:bodyPr>
          <a:lstStyle/>
          <a:p>
            <a:r>
              <a:rPr lang="en-US" dirty="0"/>
              <a:t>DATA ANALYSIS</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a:lstStyle/>
          <a:p>
            <a:r>
              <a:rPr lang="en-ZA" dirty="0"/>
              <a:t>Get insights from the pre-processed data. Create visuals for aid.</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rmAutofit lnSpcReduction="10000"/>
          </a:bodyPr>
          <a:lstStyle/>
          <a:p>
            <a:r>
              <a:rPr lang="en-US" dirty="0"/>
              <a:t>MACHINE LEARNING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a:lstStyle/>
          <a:p>
            <a:r>
              <a:rPr lang="en-ZA" dirty="0"/>
              <a:t>Leverage machine learning algorithms</a:t>
            </a:r>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a:normAutofit lnSpcReduction="10000"/>
          </a:bodyPr>
          <a:lstStyle/>
          <a:p>
            <a:r>
              <a:rPr lang="en-US" dirty="0"/>
              <a:t>AND BEYOND</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a:lstStyle/>
          <a:p>
            <a:r>
              <a:rPr lang="en-ZA" dirty="0"/>
              <a:t>Deploy, Monitor and what more can be done?</a:t>
            </a:r>
            <a:endParaRPr lang="en-US" dirty="0"/>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dirty="0"/>
              <a:t>2023</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dirty="0"/>
              <a:t>AIHub – Hariom Vyas</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4</a:t>
            </a:fld>
            <a:endParaRPr lang="en-US" dirty="0"/>
          </a:p>
        </p:txBody>
      </p:sp>
      <p:sp>
        <p:nvSpPr>
          <p:cNvPr id="11" name="Date Placeholder 19">
            <a:extLst>
              <a:ext uri="{FF2B5EF4-FFF2-40B4-BE49-F238E27FC236}">
                <a16:creationId xmlns:a16="http://schemas.microsoft.com/office/drawing/2014/main" id="{DC1E8C78-1C79-3BF5-86F2-04EB323B0694}"/>
              </a:ext>
            </a:extLst>
          </p:cNvPr>
          <p:cNvSpPr txBox="1">
            <a:spLocks/>
          </p:cNvSpPr>
          <p:nvPr/>
        </p:nvSpPr>
        <p:spPr>
          <a:xfrm>
            <a:off x="561243" y="6356349"/>
            <a:ext cx="2812151"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Resource - https://github.com/hariomvyas/AIhub</a:t>
            </a:r>
          </a:p>
        </p:txBody>
      </p:sp>
      <p:pic>
        <p:nvPicPr>
          <p:cNvPr id="13" name="Graphic 12" descr="Crawling baby in onesie">
            <a:extLst>
              <a:ext uri="{FF2B5EF4-FFF2-40B4-BE49-F238E27FC236}">
                <a16:creationId xmlns:a16="http://schemas.microsoft.com/office/drawing/2014/main" id="{F628B223-2ECF-B416-3A77-4B2DE3FF29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49817" y="3730227"/>
            <a:ext cx="1457325" cy="1266825"/>
          </a:xfrm>
          <a:prstGeom prst="rect">
            <a:avLst/>
          </a:prstGeom>
        </p:spPr>
      </p:pic>
    </p:spTree>
    <p:extLst>
      <p:ext uri="{BB962C8B-B14F-4D97-AF65-F5344CB8AC3E}">
        <p14:creationId xmlns:p14="http://schemas.microsoft.com/office/powerpoint/2010/main" val="184494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ZA" dirty="0"/>
              <a:t>introduction</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a:bodyPr>
          <a:lstStyle/>
          <a:p>
            <a:r>
              <a:rPr lang="en-US" dirty="0"/>
              <a:t>AIHub: Your go-to platform for ML and AI. User-friendly interface for data management, analysis, and model building. Future features include deployment and monitoring. Scalable for all businesses. Benefits include faster development and deployment, improved accuracy, and reduced costs. </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2023</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ZA" dirty="0"/>
              <a:t>AIHub – Hariom Vyas</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ZA" smtClean="0"/>
              <a:pPr/>
              <a:t>5</a:t>
            </a:fld>
            <a:endParaRPr lang="en-ZA" dirty="0"/>
          </a:p>
        </p:txBody>
      </p:sp>
    </p:spTree>
    <p:extLst>
      <p:ext uri="{BB962C8B-B14F-4D97-AF65-F5344CB8AC3E}">
        <p14:creationId xmlns:p14="http://schemas.microsoft.com/office/powerpoint/2010/main" val="2243494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263A460-FF73-15B7-7D01-3B702315BE00}"/>
              </a:ext>
            </a:extLst>
          </p:cNvPr>
          <p:cNvSpPr>
            <a:spLocks noGrp="1"/>
          </p:cNvSpPr>
          <p:nvPr>
            <p:ph type="dt" sz="half" idx="10"/>
          </p:nvPr>
        </p:nvSpPr>
        <p:spPr/>
        <p:txBody>
          <a:bodyPr/>
          <a:lstStyle/>
          <a:p>
            <a:r>
              <a:rPr lang="en-US" dirty="0"/>
              <a:t>2023</a:t>
            </a:r>
          </a:p>
        </p:txBody>
      </p:sp>
      <p:sp>
        <p:nvSpPr>
          <p:cNvPr id="5" name="Footer Placeholder 4">
            <a:extLst>
              <a:ext uri="{FF2B5EF4-FFF2-40B4-BE49-F238E27FC236}">
                <a16:creationId xmlns:a16="http://schemas.microsoft.com/office/drawing/2014/main" id="{25D2D4C2-609A-C53F-04ED-741D5E9A287C}"/>
              </a:ext>
            </a:extLst>
          </p:cNvPr>
          <p:cNvSpPr>
            <a:spLocks noGrp="1"/>
          </p:cNvSpPr>
          <p:nvPr>
            <p:ph type="ftr" sz="quarter" idx="11"/>
          </p:nvPr>
        </p:nvSpPr>
        <p:spPr/>
        <p:txBody>
          <a:bodyPr/>
          <a:lstStyle/>
          <a:p>
            <a:r>
              <a:rPr lang="en-US" dirty="0"/>
              <a:t>AIHub – Hariom Vyas</a:t>
            </a:r>
          </a:p>
        </p:txBody>
      </p:sp>
      <p:sp>
        <p:nvSpPr>
          <p:cNvPr id="6" name="Slide Number Placeholder 5">
            <a:extLst>
              <a:ext uri="{FF2B5EF4-FFF2-40B4-BE49-F238E27FC236}">
                <a16:creationId xmlns:a16="http://schemas.microsoft.com/office/drawing/2014/main" id="{1D7C71EC-18A6-B835-638E-3B02269A0E8A}"/>
              </a:ext>
            </a:extLst>
          </p:cNvPr>
          <p:cNvSpPr>
            <a:spLocks noGrp="1"/>
          </p:cNvSpPr>
          <p:nvPr>
            <p:ph type="sldNum" sz="quarter" idx="12"/>
          </p:nvPr>
        </p:nvSpPr>
        <p:spPr/>
        <p:txBody>
          <a:bodyPr/>
          <a:lstStyle/>
          <a:p>
            <a:fld id="{B5CEABB6-07DC-46E8-9B57-56EC44A396E5}" type="slidenum">
              <a:rPr lang="en-US" smtClean="0"/>
              <a:t>6</a:t>
            </a:fld>
            <a:endParaRPr lang="en-US" dirty="0"/>
          </a:p>
        </p:txBody>
      </p:sp>
      <p:pic>
        <p:nvPicPr>
          <p:cNvPr id="10" name="Picture 9" descr="A screenshot of a computer&#10;&#10;Description automatically generated with medium confidence">
            <a:extLst>
              <a:ext uri="{FF2B5EF4-FFF2-40B4-BE49-F238E27FC236}">
                <a16:creationId xmlns:a16="http://schemas.microsoft.com/office/drawing/2014/main" id="{00BB1E90-5874-3B08-8A0E-F300DE957564}"/>
              </a:ext>
            </a:extLst>
          </p:cNvPr>
          <p:cNvPicPr>
            <a:picLocks noChangeAspect="1"/>
          </p:cNvPicPr>
          <p:nvPr/>
        </p:nvPicPr>
        <p:blipFill>
          <a:blip r:embed="rId3"/>
          <a:stretch>
            <a:fillRect/>
          </a:stretch>
        </p:blipFill>
        <p:spPr>
          <a:xfrm>
            <a:off x="1710647" y="2480227"/>
            <a:ext cx="2004234" cy="1897544"/>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BFDBADCE-4BEC-79DE-4BCC-0F9872090DBC}"/>
              </a:ext>
            </a:extLst>
          </p:cNvPr>
          <p:cNvPicPr>
            <a:picLocks noChangeAspect="1"/>
          </p:cNvPicPr>
          <p:nvPr/>
        </p:nvPicPr>
        <p:blipFill>
          <a:blip r:embed="rId4"/>
          <a:stretch>
            <a:fillRect/>
          </a:stretch>
        </p:blipFill>
        <p:spPr>
          <a:xfrm>
            <a:off x="4735712" y="1668627"/>
            <a:ext cx="2720576" cy="3520745"/>
          </a:xfrm>
          <a:prstGeom prst="rect">
            <a:avLst/>
          </a:prstGeom>
        </p:spPr>
      </p:pic>
      <p:pic>
        <p:nvPicPr>
          <p:cNvPr id="14" name="Picture 13" descr="A screenshot of a computer&#10;&#10;Description automatically generated with medium confidence">
            <a:extLst>
              <a:ext uri="{FF2B5EF4-FFF2-40B4-BE49-F238E27FC236}">
                <a16:creationId xmlns:a16="http://schemas.microsoft.com/office/drawing/2014/main" id="{2A419F3B-941F-1B1D-3763-D4A688D42961}"/>
              </a:ext>
            </a:extLst>
          </p:cNvPr>
          <p:cNvPicPr>
            <a:picLocks noChangeAspect="1"/>
          </p:cNvPicPr>
          <p:nvPr/>
        </p:nvPicPr>
        <p:blipFill>
          <a:blip r:embed="rId5"/>
          <a:stretch>
            <a:fillRect/>
          </a:stretch>
        </p:blipFill>
        <p:spPr>
          <a:xfrm>
            <a:off x="8477119" y="1447050"/>
            <a:ext cx="3010161" cy="3635055"/>
          </a:xfrm>
          <a:prstGeom prst="rect">
            <a:avLst/>
          </a:prstGeom>
        </p:spPr>
      </p:pic>
    </p:spTree>
    <p:extLst>
      <p:ext uri="{BB962C8B-B14F-4D97-AF65-F5344CB8AC3E}">
        <p14:creationId xmlns:p14="http://schemas.microsoft.com/office/powerpoint/2010/main" val="484971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10;&#10;Description automatically generated with medium confidence">
            <a:extLst>
              <a:ext uri="{FF2B5EF4-FFF2-40B4-BE49-F238E27FC236}">
                <a16:creationId xmlns:a16="http://schemas.microsoft.com/office/drawing/2014/main" id="{453AE478-C03C-9CD2-3CCF-685CB933D189}"/>
              </a:ext>
            </a:extLst>
          </p:cNvPr>
          <p:cNvPicPr>
            <a:picLocks noChangeAspect="1"/>
          </p:cNvPicPr>
          <p:nvPr/>
        </p:nvPicPr>
        <p:blipFill>
          <a:blip r:embed="rId3"/>
          <a:stretch>
            <a:fillRect/>
          </a:stretch>
        </p:blipFill>
        <p:spPr>
          <a:xfrm>
            <a:off x="2118796" y="68263"/>
            <a:ext cx="7954408" cy="6721475"/>
          </a:xfrm>
          <a:prstGeom prst="rect">
            <a:avLst/>
          </a:prstGeom>
          <a:noFill/>
        </p:spPr>
      </p:pic>
      <p:sp>
        <p:nvSpPr>
          <p:cNvPr id="4" name="Date Placeholder 3" hidden="1">
            <a:extLst>
              <a:ext uri="{FF2B5EF4-FFF2-40B4-BE49-F238E27FC236}">
                <a16:creationId xmlns:a16="http://schemas.microsoft.com/office/drawing/2014/main" id="{9263A460-FF73-15B7-7D01-3B702315BE00}"/>
              </a:ext>
            </a:extLst>
          </p:cNvPr>
          <p:cNvSpPr>
            <a:spLocks noGrp="1"/>
          </p:cNvSpPr>
          <p:nvPr>
            <p:ph type="dt" sz="half" idx="10"/>
          </p:nvPr>
        </p:nvSpPr>
        <p:spPr/>
        <p:txBody>
          <a:bodyPr/>
          <a:lstStyle/>
          <a:p>
            <a:pPr>
              <a:spcAft>
                <a:spcPts val="600"/>
              </a:spcAft>
            </a:pPr>
            <a:r>
              <a:rPr lang="en-US" dirty="0"/>
              <a:t>20XX</a:t>
            </a:r>
          </a:p>
        </p:txBody>
      </p:sp>
      <p:sp>
        <p:nvSpPr>
          <p:cNvPr id="5" name="Footer Placeholder 4">
            <a:extLst>
              <a:ext uri="{FF2B5EF4-FFF2-40B4-BE49-F238E27FC236}">
                <a16:creationId xmlns:a16="http://schemas.microsoft.com/office/drawing/2014/main" id="{25D2D4C2-609A-C53F-04ED-741D5E9A287C}"/>
              </a:ext>
            </a:extLst>
          </p:cNvPr>
          <p:cNvSpPr>
            <a:spLocks noGrp="1"/>
          </p:cNvSpPr>
          <p:nvPr>
            <p:ph type="ftr" sz="quarter" idx="11"/>
          </p:nvPr>
        </p:nvSpPr>
        <p:spPr/>
        <p:txBody>
          <a:bodyPr/>
          <a:lstStyle/>
          <a:p>
            <a:pPr>
              <a:spcAft>
                <a:spcPts val="600"/>
              </a:spcAft>
            </a:pPr>
            <a:r>
              <a:rPr lang="en-US" dirty="0"/>
              <a:t>AIHub – Hariom Vyas</a:t>
            </a:r>
          </a:p>
        </p:txBody>
      </p:sp>
      <p:sp>
        <p:nvSpPr>
          <p:cNvPr id="6" name="Slide Number Placeholder 5" hidden="1">
            <a:extLst>
              <a:ext uri="{FF2B5EF4-FFF2-40B4-BE49-F238E27FC236}">
                <a16:creationId xmlns:a16="http://schemas.microsoft.com/office/drawing/2014/main" id="{1D7C71EC-18A6-B835-638E-3B02269A0E8A}"/>
              </a:ext>
            </a:extLst>
          </p:cNvPr>
          <p:cNvSpPr>
            <a:spLocks noGrp="1"/>
          </p:cNvSpPr>
          <p:nvPr>
            <p:ph type="sldNum" sz="quarter" idx="12"/>
          </p:nvPr>
        </p:nvSpPr>
        <p:spPr/>
        <p:txBody>
          <a:bodyPr/>
          <a:lstStyle/>
          <a:p>
            <a:pPr>
              <a:spcAft>
                <a:spcPts val="600"/>
              </a:spcAft>
            </a:pPr>
            <a:fld id="{B5CEABB6-07DC-46E8-9B57-56EC44A396E5}" type="slidenum">
              <a:rPr lang="en-US" smtClean="0"/>
              <a:pPr>
                <a:spcAft>
                  <a:spcPts val="600"/>
                </a:spcAft>
              </a:pPr>
              <a:t>7</a:t>
            </a:fld>
            <a:endParaRPr lang="en-US" dirty="0"/>
          </a:p>
        </p:txBody>
      </p:sp>
    </p:spTree>
    <p:extLst>
      <p:ext uri="{BB962C8B-B14F-4D97-AF65-F5344CB8AC3E}">
        <p14:creationId xmlns:p14="http://schemas.microsoft.com/office/powerpoint/2010/main" val="1276518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10;&#10;Description automatically generated">
            <a:extLst>
              <a:ext uri="{FF2B5EF4-FFF2-40B4-BE49-F238E27FC236}">
                <a16:creationId xmlns:a16="http://schemas.microsoft.com/office/drawing/2014/main" id="{BB8BC3CC-4A28-355B-42F8-3DB224B95C95}"/>
              </a:ext>
            </a:extLst>
          </p:cNvPr>
          <p:cNvPicPr>
            <a:picLocks noChangeAspect="1"/>
          </p:cNvPicPr>
          <p:nvPr/>
        </p:nvPicPr>
        <p:blipFill>
          <a:blip r:embed="rId3"/>
          <a:stretch>
            <a:fillRect/>
          </a:stretch>
        </p:blipFill>
        <p:spPr>
          <a:xfrm>
            <a:off x="120650" y="411449"/>
            <a:ext cx="11950700" cy="6035102"/>
          </a:xfrm>
          <a:prstGeom prst="rect">
            <a:avLst/>
          </a:prstGeom>
          <a:noFill/>
        </p:spPr>
      </p:pic>
      <p:sp>
        <p:nvSpPr>
          <p:cNvPr id="4" name="Date Placeholder 3" hidden="1">
            <a:extLst>
              <a:ext uri="{FF2B5EF4-FFF2-40B4-BE49-F238E27FC236}">
                <a16:creationId xmlns:a16="http://schemas.microsoft.com/office/drawing/2014/main" id="{9263A460-FF73-15B7-7D01-3B702315BE00}"/>
              </a:ext>
            </a:extLst>
          </p:cNvPr>
          <p:cNvSpPr>
            <a:spLocks noGrp="1"/>
          </p:cNvSpPr>
          <p:nvPr>
            <p:ph type="dt" sz="half" idx="10"/>
          </p:nvPr>
        </p:nvSpPr>
        <p:spPr/>
        <p:txBody>
          <a:bodyPr/>
          <a:lstStyle/>
          <a:p>
            <a:pPr>
              <a:spcAft>
                <a:spcPts val="600"/>
              </a:spcAft>
            </a:pPr>
            <a:r>
              <a:rPr lang="en-US" dirty="0"/>
              <a:t>20XX</a:t>
            </a:r>
          </a:p>
        </p:txBody>
      </p:sp>
      <p:sp>
        <p:nvSpPr>
          <p:cNvPr id="5" name="Footer Placeholder 4">
            <a:extLst>
              <a:ext uri="{FF2B5EF4-FFF2-40B4-BE49-F238E27FC236}">
                <a16:creationId xmlns:a16="http://schemas.microsoft.com/office/drawing/2014/main" id="{25D2D4C2-609A-C53F-04ED-741D5E9A287C}"/>
              </a:ext>
            </a:extLst>
          </p:cNvPr>
          <p:cNvSpPr>
            <a:spLocks noGrp="1"/>
          </p:cNvSpPr>
          <p:nvPr>
            <p:ph type="ftr" sz="quarter" idx="11"/>
          </p:nvPr>
        </p:nvSpPr>
        <p:spPr/>
        <p:txBody>
          <a:bodyPr/>
          <a:lstStyle/>
          <a:p>
            <a:pPr>
              <a:spcAft>
                <a:spcPts val="600"/>
              </a:spcAft>
            </a:pPr>
            <a:r>
              <a:rPr lang="en-US" dirty="0"/>
              <a:t>AIHub – Hariom Vyas</a:t>
            </a:r>
          </a:p>
        </p:txBody>
      </p:sp>
      <p:sp>
        <p:nvSpPr>
          <p:cNvPr id="6" name="Slide Number Placeholder 5" hidden="1">
            <a:extLst>
              <a:ext uri="{FF2B5EF4-FFF2-40B4-BE49-F238E27FC236}">
                <a16:creationId xmlns:a16="http://schemas.microsoft.com/office/drawing/2014/main" id="{1D7C71EC-18A6-B835-638E-3B02269A0E8A}"/>
              </a:ext>
            </a:extLst>
          </p:cNvPr>
          <p:cNvSpPr>
            <a:spLocks noGrp="1"/>
          </p:cNvSpPr>
          <p:nvPr>
            <p:ph type="sldNum" sz="quarter" idx="12"/>
          </p:nvPr>
        </p:nvSpPr>
        <p:spPr/>
        <p:txBody>
          <a:bodyPr/>
          <a:lstStyle/>
          <a:p>
            <a:pPr>
              <a:spcAft>
                <a:spcPts val="600"/>
              </a:spcAft>
            </a:pPr>
            <a:fld id="{B5CEABB6-07DC-46E8-9B57-56EC44A396E5}" type="slidenum">
              <a:rPr lang="en-US" smtClean="0"/>
              <a:pPr>
                <a:spcAft>
                  <a:spcPts val="600"/>
                </a:spcAft>
              </a:pPr>
              <a:t>8</a:t>
            </a:fld>
            <a:endParaRPr lang="en-US" dirty="0"/>
          </a:p>
        </p:txBody>
      </p:sp>
    </p:spTree>
    <p:extLst>
      <p:ext uri="{BB962C8B-B14F-4D97-AF65-F5344CB8AC3E}">
        <p14:creationId xmlns:p14="http://schemas.microsoft.com/office/powerpoint/2010/main" val="517864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screenshot of a computer&#10;&#10;Description automatically generated with medium confidence">
            <a:extLst>
              <a:ext uri="{FF2B5EF4-FFF2-40B4-BE49-F238E27FC236}">
                <a16:creationId xmlns:a16="http://schemas.microsoft.com/office/drawing/2014/main" id="{6A1E92C8-3EEC-EAA8-77E7-DD4254F3778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0650" y="501078"/>
            <a:ext cx="11950700" cy="5855844"/>
          </a:xfrm>
          <a:prstGeom prst="rect">
            <a:avLst/>
          </a:prstGeom>
          <a:solidFill>
            <a:srgbClr val="FFFFFF"/>
          </a:solidFill>
        </p:spPr>
      </p:pic>
      <p:sp>
        <p:nvSpPr>
          <p:cNvPr id="4" name="Date Placeholder 3" hidden="1">
            <a:extLst>
              <a:ext uri="{FF2B5EF4-FFF2-40B4-BE49-F238E27FC236}">
                <a16:creationId xmlns:a16="http://schemas.microsoft.com/office/drawing/2014/main" id="{9263A460-FF73-15B7-7D01-3B702315BE00}"/>
              </a:ext>
            </a:extLst>
          </p:cNvPr>
          <p:cNvSpPr>
            <a:spLocks noGrp="1"/>
          </p:cNvSpPr>
          <p:nvPr>
            <p:ph type="dt" sz="half" idx="10"/>
          </p:nvPr>
        </p:nvSpPr>
        <p:spPr/>
        <p:txBody>
          <a:bodyPr/>
          <a:lstStyle/>
          <a:p>
            <a:pPr>
              <a:spcAft>
                <a:spcPts val="600"/>
              </a:spcAft>
            </a:pPr>
            <a:r>
              <a:rPr lang="en-US" dirty="0"/>
              <a:t>20XX</a:t>
            </a:r>
          </a:p>
        </p:txBody>
      </p:sp>
      <p:sp>
        <p:nvSpPr>
          <p:cNvPr id="5" name="Footer Placeholder 4">
            <a:extLst>
              <a:ext uri="{FF2B5EF4-FFF2-40B4-BE49-F238E27FC236}">
                <a16:creationId xmlns:a16="http://schemas.microsoft.com/office/drawing/2014/main" id="{25D2D4C2-609A-C53F-04ED-741D5E9A287C}"/>
              </a:ext>
            </a:extLst>
          </p:cNvPr>
          <p:cNvSpPr>
            <a:spLocks noGrp="1"/>
          </p:cNvSpPr>
          <p:nvPr>
            <p:ph type="ftr" sz="quarter" idx="11"/>
          </p:nvPr>
        </p:nvSpPr>
        <p:spPr/>
        <p:txBody>
          <a:bodyPr/>
          <a:lstStyle/>
          <a:p>
            <a:pPr>
              <a:spcAft>
                <a:spcPts val="600"/>
              </a:spcAft>
            </a:pPr>
            <a:r>
              <a:rPr lang="en-US" dirty="0"/>
              <a:t>AIHub – Hariom Vyas</a:t>
            </a:r>
          </a:p>
        </p:txBody>
      </p:sp>
      <p:sp>
        <p:nvSpPr>
          <p:cNvPr id="6" name="Slide Number Placeholder 5" hidden="1">
            <a:extLst>
              <a:ext uri="{FF2B5EF4-FFF2-40B4-BE49-F238E27FC236}">
                <a16:creationId xmlns:a16="http://schemas.microsoft.com/office/drawing/2014/main" id="{1D7C71EC-18A6-B835-638E-3B02269A0E8A}"/>
              </a:ext>
            </a:extLst>
          </p:cNvPr>
          <p:cNvSpPr>
            <a:spLocks noGrp="1"/>
          </p:cNvSpPr>
          <p:nvPr>
            <p:ph type="sldNum" sz="quarter" idx="12"/>
          </p:nvPr>
        </p:nvSpPr>
        <p:spPr/>
        <p:txBody>
          <a:bodyPr/>
          <a:lstStyle/>
          <a:p>
            <a:pPr>
              <a:spcAft>
                <a:spcPts val="600"/>
              </a:spcAft>
            </a:pPr>
            <a:fld id="{B5CEABB6-07DC-46E8-9B57-56EC44A396E5}" type="slidenum">
              <a:rPr lang="en-US" smtClean="0"/>
              <a:pPr>
                <a:spcAft>
                  <a:spcPts val="600"/>
                </a:spcAft>
              </a:pPr>
              <a:t>9</a:t>
            </a:fld>
            <a:endParaRPr lang="en-US" dirty="0"/>
          </a:p>
        </p:txBody>
      </p:sp>
    </p:spTree>
    <p:extLst>
      <p:ext uri="{BB962C8B-B14F-4D97-AF65-F5344CB8AC3E}">
        <p14:creationId xmlns:p14="http://schemas.microsoft.com/office/powerpoint/2010/main" val="2952393969"/>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5BA3906-9696-4247-AC0D-DD5C26B2A70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3.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Minimalist sales pitch</Template>
  <TotalTime>771</TotalTime>
  <Words>1157</Words>
  <Application>Microsoft Office PowerPoint</Application>
  <PresentationFormat>Widescreen</PresentationFormat>
  <Paragraphs>110</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Söhne</vt:lpstr>
      <vt:lpstr>Tenorite</vt:lpstr>
      <vt:lpstr>Tenorite (Headings)</vt:lpstr>
      <vt:lpstr>Monoline</vt:lpstr>
      <vt:lpstr>AIHub</vt:lpstr>
      <vt:lpstr>PROBLEM</vt:lpstr>
      <vt:lpstr>SOLUTION</vt:lpstr>
      <vt:lpstr>BABY STEPS</vt:lpstr>
      <vt:lpstr>introduction</vt:lpstr>
      <vt:lpstr>PowerPoint Presentation</vt:lpstr>
      <vt:lpstr>PowerPoint Presentation</vt:lpstr>
      <vt:lpstr>PowerPoint Presentation</vt:lpstr>
      <vt:lpstr>PowerPoint Presentation</vt:lpstr>
      <vt:lpstr>AIHUB</vt:lpstr>
      <vt:lpstr>MEET THE TEAM</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Hariom</dc:creator>
  <cp:lastModifiedBy>Hariom</cp:lastModifiedBy>
  <cp:revision>5</cp:revision>
  <dcterms:created xsi:type="dcterms:W3CDTF">2023-05-14T22:13:31Z</dcterms:created>
  <dcterms:modified xsi:type="dcterms:W3CDTF">2023-05-19T02:29:28Z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