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77" d="100"/>
          <a:sy n="77" d="100"/>
        </p:scale>
        <p:origin x="12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58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b="1" dirty="0"/>
              <a:t>1. Input Collection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Gathers customer data: income, credit score, missed payments, credit utilization, and payment history.</a:t>
            </a:r>
          </a:p>
          <a:p>
            <a:r>
              <a:rPr lang="en-GB" sz="1600" b="1" dirty="0"/>
              <a:t>2. Decision Logic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Uses a trained Random Forest model to assign delinquency risk scores based on key predictors.</a:t>
            </a:r>
          </a:p>
          <a:p>
            <a:r>
              <a:rPr lang="en-GB" sz="1600" b="1" dirty="0"/>
              <a:t>3. Automated Actions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Based on risk score, system sends reminders, hardship offers, or financial tips.</a:t>
            </a:r>
          </a:p>
          <a:p>
            <a:r>
              <a:rPr lang="en-GB" sz="1600" b="1" dirty="0"/>
              <a:t>4. Learning Loop</a:t>
            </a: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Continuously tracks outcomes and updates model via feedback to improve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1600" b="1" dirty="0"/>
              <a:t>Customer Data → AI Risk Model → Risk Score → Action Triggered → Outcome Tracked → Model Updated</a:t>
            </a:r>
            <a:endParaRPr lang="en-GB" sz="1600" dirty="0"/>
          </a:p>
          <a:p>
            <a:pPr>
              <a:lnSpc>
                <a:spcPct val="200000"/>
              </a:lnSpc>
            </a:pPr>
            <a:r>
              <a:rPr lang="en-GB" sz="1600" dirty="0"/>
              <a:t>Examples: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High Risk → Hardship Offer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Medium Risk → Early Reminder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Low Risk → Standard Follow-up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8537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A16C77-03E3-4D2A-8852-A1CA89FA5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027"/>
              </p:ext>
            </p:extLst>
          </p:nvPr>
        </p:nvGraphicFramePr>
        <p:xfrm>
          <a:off x="387900" y="1489825"/>
          <a:ext cx="8242534" cy="2581134"/>
        </p:xfrm>
        <a:graphic>
          <a:graphicData uri="http://schemas.openxmlformats.org/drawingml/2006/table">
            <a:tbl>
              <a:tblPr/>
              <a:tblGrid>
                <a:gridCol w="4121267">
                  <a:extLst>
                    <a:ext uri="{9D8B030D-6E8A-4147-A177-3AD203B41FA5}">
                      <a16:colId xmlns:a16="http://schemas.microsoft.com/office/drawing/2014/main" val="3687093469"/>
                    </a:ext>
                  </a:extLst>
                </a:gridCol>
                <a:gridCol w="4121267">
                  <a:extLst>
                    <a:ext uri="{9D8B030D-6E8A-4147-A177-3AD203B41FA5}">
                      <a16:colId xmlns:a16="http://schemas.microsoft.com/office/drawing/2014/main" val="3412586955"/>
                    </a:ext>
                  </a:extLst>
                </a:gridCol>
              </a:tblGrid>
              <a:tr h="692499">
                <a:tc>
                  <a:txBody>
                    <a:bodyPr/>
                    <a:lstStyle/>
                    <a:p>
                      <a:r>
                        <a:rPr lang="en-GB" sz="1600" b="1" dirty="0"/>
                        <a:t>Autonomous</a:t>
                      </a:r>
                      <a:endParaRPr lang="en-GB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Human Oversight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8826"/>
                  </a:ext>
                </a:extLst>
              </a:tr>
              <a:tr h="629545">
                <a:tc>
                  <a:txBody>
                    <a:bodyPr/>
                    <a:lstStyle/>
                    <a:p>
                      <a:r>
                        <a:rPr lang="en-GB"/>
                        <a:t>- Send payment reminders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 Approve hardship/forbearance offers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3902"/>
                  </a:ext>
                </a:extLst>
              </a:tr>
              <a:tr h="629545">
                <a:tc>
                  <a:txBody>
                    <a:bodyPr/>
                    <a:lstStyle/>
                    <a:p>
                      <a:r>
                        <a:rPr lang="en-GB"/>
                        <a:t>- Trigger educational messages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- Review borderline/high-impact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00022"/>
                  </a:ext>
                </a:extLst>
              </a:tr>
              <a:tr h="629545">
                <a:tc>
                  <a:txBody>
                    <a:bodyPr/>
                    <a:lstStyle/>
                    <a:p>
                      <a:r>
                        <a:rPr lang="en-GB" dirty="0"/>
                        <a:t>- Segment risk tiers dynamically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Handle customer complaints or disputes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4696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F5C6F-C7AC-4349-82FD-D93B29C52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489075"/>
            <a:ext cx="82413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Audits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 subgroup evaluation to avoid biased targeting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SHAP to show why decisions are made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Align with ECOA, GDPR, and local financial regulations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Human-in-the-Loop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 sensitive decisions under manual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Quantitative KPIs:</a:t>
            </a:r>
            <a:endParaRPr lang="en-GB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20% reduction in delinquency in high-risk segments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15% decrease in manual workload for collections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Improved model performance through continuous learning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Customer Outcomes:</a:t>
            </a:r>
            <a:endParaRPr lang="en-GB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Supportive, early intervention reduces stress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Increased transparency and trust in the system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Better experience through relevant, timely communication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273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Roboto Slab</vt:lpstr>
      <vt:lpstr>Marina</vt:lpstr>
      <vt:lpstr>AI-Powered Collections Strategy</vt:lpstr>
      <vt:lpstr>How the System Works</vt:lpstr>
      <vt:lpstr>How the System Works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cp:lastModifiedBy>Hari Patel</cp:lastModifiedBy>
  <cp:revision>4</cp:revision>
  <dcterms:modified xsi:type="dcterms:W3CDTF">2025-05-13T12:12:54Z</dcterms:modified>
</cp:coreProperties>
</file>