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9" r:id="rId5"/>
    <p:sldId id="292" r:id="rId6"/>
    <p:sldId id="294" r:id="rId7"/>
    <p:sldId id="299" r:id="rId8"/>
    <p:sldId id="295" r:id="rId9"/>
    <p:sldId id="296" r:id="rId10"/>
    <p:sldId id="278" r:id="rId11"/>
    <p:sldId id="283" r:id="rId12"/>
    <p:sldId id="297" r:id="rId13"/>
    <p:sldId id="301" r:id="rId14"/>
    <p:sldId id="280" r:id="rId15"/>
    <p:sldId id="303" r:id="rId16"/>
    <p:sldId id="302" r:id="rId17"/>
    <p:sldId id="300" r:id="rId18"/>
    <p:sldId id="304" r:id="rId19"/>
    <p:sldId id="305" r:id="rId20"/>
    <p:sldId id="307" r:id="rId21"/>
    <p:sldId id="281" r:id="rId22"/>
    <p:sldId id="306" r:id="rId23"/>
    <p:sldId id="291" r:id="rId24"/>
    <p:sldId id="311" r:id="rId25"/>
    <p:sldId id="310" r:id="rId26"/>
    <p:sldId id="298" r:id="rId27"/>
    <p:sldId id="309" r:id="rId28"/>
    <p:sldId id="279" r:id="rId2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6DA"/>
    <a:srgbClr val="EBEBB9"/>
    <a:srgbClr val="FFFFCC"/>
    <a:srgbClr val="3D515C"/>
    <a:srgbClr val="2C3D45"/>
    <a:srgbClr val="000000"/>
    <a:srgbClr val="FF3300"/>
    <a:srgbClr val="F7F7F7"/>
    <a:srgbClr val="F5F5F5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0131" autoAdjust="0"/>
  </p:normalViewPr>
  <p:slideViewPr>
    <p:cSldViewPr>
      <p:cViewPr varScale="1">
        <p:scale>
          <a:sx n="83" d="100"/>
          <a:sy n="83" d="100"/>
        </p:scale>
        <p:origin x="67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86" y="-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r">
              <a:defRPr sz="1200"/>
            </a:lvl1pPr>
          </a:lstStyle>
          <a:p>
            <a:fld id="{251B1E70-1D89-4B14-A5F5-43CE31A2E428}" type="datetimeFigureOut">
              <a:rPr lang="en-GB" smtClean="0"/>
              <a:pPr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r">
              <a:defRPr sz="1200"/>
            </a:lvl1pPr>
          </a:lstStyle>
          <a:p>
            <a:fld id="{0A33CE9B-620A-4A2E-9667-A4617D0A77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r">
              <a:defRPr sz="1200"/>
            </a:lvl1pPr>
          </a:lstStyle>
          <a:p>
            <a:fld id="{86812F9C-B6F5-4959-82AA-65637A5EC1FF}" type="datetimeFigureOut">
              <a:rPr lang="en-GB" smtClean="0"/>
              <a:pPr/>
              <a:t>24/07/2018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2" tIns="46216" rIns="92432" bIns="462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32" tIns="46216" rIns="92432" bIns="462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r">
              <a:defRPr sz="1200"/>
            </a:lvl1pPr>
          </a:lstStyle>
          <a:p>
            <a:fld id="{554026FF-C702-4D93-8EE2-59D0C71AA4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6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8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1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894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44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407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90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0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45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652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4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1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01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396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4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51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47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5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33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9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155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0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solidFill>
              <a:srgbClr val="019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893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683568" y="1707654"/>
            <a:ext cx="7931224" cy="172819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6783" y="750769"/>
            <a:ext cx="548640" cy="548640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2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45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5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6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8028384" y="4515966"/>
            <a:ext cx="10436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414345"/>
                </a:gs>
                <a:gs pos="0">
                  <a:srgbClr val="41434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37246 w 9144000"/>
                <a:gd name="connsiteY3" fmla="*/ 5141119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37246" y="51411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5000">
                  <a:srgbClr val="414345"/>
                </a:gs>
                <a:gs pos="0">
                  <a:srgbClr val="343434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16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869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2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5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8" y="927"/>
            <a:ext cx="9148836" cy="5141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472" y="795405"/>
            <a:ext cx="548640" cy="5486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911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3568" y="1709928"/>
            <a:ext cx="7931224" cy="1656184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18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>
            <a:noAutofit/>
          </a:bodyPr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/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8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5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4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275"/>
            <a:ext cx="8229600" cy="8817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5607"/>
            <a:ext cx="8229600" cy="3312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659982"/>
            <a:ext cx="874440" cy="181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rgbClr val="4C646F"/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190319" y="4629150"/>
            <a:ext cx="725081" cy="173804"/>
            <a:chOff x="8190319" y="4629150"/>
            <a:chExt cx="725081" cy="173804"/>
          </a:xfrm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8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9" r:id="rId4"/>
    <p:sldLayoutId id="2147483652" r:id="rId5"/>
    <p:sldLayoutId id="2147483671" r:id="rId6"/>
    <p:sldLayoutId id="2147483653" r:id="rId7"/>
    <p:sldLayoutId id="2147483672" r:id="rId8"/>
    <p:sldLayoutId id="2147483654" r:id="rId9"/>
    <p:sldLayoutId id="2147483670" r:id="rId10"/>
    <p:sldLayoutId id="2147483655" r:id="rId11"/>
    <p:sldLayoutId id="2147483662" r:id="rId12"/>
    <p:sldLayoutId id="2147483660" r:id="rId13"/>
    <p:sldLayoutId id="2147483651" r:id="rId14"/>
    <p:sldLayoutId id="2147483668" r:id="rId15"/>
    <p:sldLayoutId id="2147483661" r:id="rId16"/>
    <p:sldLayoutId id="2147483673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41363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31875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16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2890" userDrawn="1">
          <p15:clr>
            <a:srgbClr val="F26B43"/>
          </p15:clr>
        </p15:guide>
        <p15:guide id="6" orient="horz" pos="804" userDrawn="1">
          <p15:clr>
            <a:srgbClr val="F26B43"/>
          </p15:clr>
        </p15:guide>
        <p15:guide id="7" orient="horz" pos="741" userDrawn="1">
          <p15:clr>
            <a:srgbClr val="F26B43"/>
          </p15:clr>
        </p15:guide>
        <p15:guide id="10" orient="horz" pos="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rest-api-spring-oauth2-angularj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uth0.com/opensourc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uth.com/oauth2-servers/background/" TargetMode="External"/><Relationship Id="rId7" Type="http://schemas.openxmlformats.org/officeDocument/2006/relationships/hyperlink" Target="https://medium.com/@robert.broeckelmann/when-to-use-which-oauth2-grants-and-oidc-flows-ec6a5c00d86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etiq.com/communities/cool-solutions/oauth2-reference-for-access-manager/" TargetMode="External"/><Relationship Id="rId5" Type="http://schemas.openxmlformats.org/officeDocument/2006/relationships/hyperlink" Target="http://www.baeldung.com/rest-api-spring-oauth2-angularjs" TargetMode="External"/><Relationship Id="rId4" Type="http://schemas.openxmlformats.org/officeDocument/2006/relationships/hyperlink" Target="https://www.netiq.com/docrep/documents/rsqj13lwgf/oauth_securing_apis_mobile_and_beyond_wp.pd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3568" y="3867912"/>
            <a:ext cx="5107632" cy="892552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Harippriya </a:t>
            </a:r>
            <a:r>
              <a:rPr lang="en-US" dirty="0" smtClean="0"/>
              <a:t>Sivapatham</a:t>
            </a:r>
            <a:endParaRPr lang="en-US" dirty="0" smtClean="0"/>
          </a:p>
          <a:p>
            <a:r>
              <a:rPr lang="en-US" dirty="0" smtClean="0"/>
              <a:t>Trends. Technology. Leadership! (#TTL) Series – Jan 2018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619" y="1352550"/>
            <a:ext cx="7931224" cy="16561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OAuth Demystified</a:t>
            </a:r>
            <a:br>
              <a:rPr lang="en-US" dirty="0" smtClean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0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Quiz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324" y="1123950"/>
            <a:ext cx="8229600" cy="3276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How is OAuth different from older delegated access mechanisms?</a:t>
            </a:r>
          </a:p>
          <a:p>
            <a:pPr marL="284162" lvl="1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 smtClean="0"/>
              <a:t>Ans</a:t>
            </a:r>
            <a:r>
              <a:rPr lang="en-US" sz="1600" dirty="0" smtClean="0"/>
              <a:t>: Credentials are not shared. Can control the level of access.</a:t>
            </a:r>
          </a:p>
          <a:p>
            <a:pPr marL="284162" lvl="1" indent="0">
              <a:buNone/>
            </a:pP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Uber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grew to a $62B enterprise in 6 years. What made this growth possible?</a:t>
            </a:r>
          </a:p>
          <a:p>
            <a:pPr marL="284162" lvl="1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: By API reuse</a:t>
            </a:r>
          </a:p>
          <a:p>
            <a:pPr marL="284162" lvl="1" indent="0">
              <a:buNone/>
            </a:pPr>
            <a:r>
              <a:rPr lang="en-US" sz="1600" dirty="0" smtClean="0"/>
              <a:t>Positioning via OS, route calculation and maps by </a:t>
            </a:r>
            <a:r>
              <a:rPr lang="en-US" sz="1600" dirty="0" err="1" smtClean="0"/>
              <a:t>MapKit</a:t>
            </a:r>
            <a:r>
              <a:rPr lang="en-US" sz="1600" dirty="0" smtClean="0"/>
              <a:t> and </a:t>
            </a:r>
            <a:r>
              <a:rPr lang="en-US" sz="1600" dirty="0" err="1" smtClean="0"/>
              <a:t>GoogleMaps</a:t>
            </a:r>
            <a:r>
              <a:rPr lang="en-US" sz="1600" dirty="0" smtClean="0"/>
              <a:t>, push notification by Cloud Messaging, payment by Braintree, receipts by </a:t>
            </a:r>
            <a:r>
              <a:rPr lang="en-US" sz="1600" dirty="0" err="1" smtClean="0"/>
              <a:t>Mandril</a:t>
            </a:r>
            <a:r>
              <a:rPr lang="en-US" sz="1600" dirty="0" smtClean="0"/>
              <a:t>, etc. </a:t>
            </a:r>
          </a:p>
          <a:p>
            <a:pPr marL="284162" lvl="1" indent="0">
              <a:buNone/>
            </a:pP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Which company started the idea of OAuth/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OpenID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284162" lvl="1" indent="0">
              <a:buNone/>
            </a:pPr>
            <a:r>
              <a:rPr lang="en-US" sz="1600" dirty="0" err="1" smtClean="0"/>
              <a:t>Ans</a:t>
            </a:r>
            <a:r>
              <a:rPr lang="en-US" sz="1600" dirty="0" smtClean="0"/>
              <a:t>: Twitter</a:t>
            </a:r>
          </a:p>
        </p:txBody>
      </p:sp>
      <p:sp>
        <p:nvSpPr>
          <p:cNvPr id="6" name="AutoShape 2" descr="Image result for refresh"/>
          <p:cNvSpPr>
            <a:spLocks noChangeAspect="1" noChangeArrowheads="1"/>
          </p:cNvSpPr>
          <p:nvPr/>
        </p:nvSpPr>
        <p:spPr bwMode="auto">
          <a:xfrm>
            <a:off x="155575" y="-2193925"/>
            <a:ext cx="66865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and OAuth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Flows</a:t>
            </a:r>
            <a:endParaRPr lang="en-US" dirty="0"/>
          </a:p>
        </p:txBody>
      </p:sp>
      <p:sp>
        <p:nvSpPr>
          <p:cNvPr id="6" name="AutoShape 2" descr="Image result for refresh"/>
          <p:cNvSpPr>
            <a:spLocks noChangeAspect="1" noChangeArrowheads="1"/>
          </p:cNvSpPr>
          <p:nvPr/>
        </p:nvSpPr>
        <p:spPr bwMode="auto">
          <a:xfrm>
            <a:off x="155575" y="-2193925"/>
            <a:ext cx="66865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70" y="1487208"/>
            <a:ext cx="2514600" cy="12599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94972" y="2747963"/>
            <a:ext cx="2133600" cy="1219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99772" y="2910136"/>
            <a:ext cx="1600200" cy="218827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APIs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11874" y="3424238"/>
            <a:ext cx="699796" cy="4572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961772" y="3128963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24" y="2747963"/>
            <a:ext cx="939046" cy="165258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1482870" y="3019549"/>
            <a:ext cx="6204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574" y="2085323"/>
            <a:ext cx="1074287" cy="2050911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3855911" y="2443163"/>
            <a:ext cx="2008605" cy="57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871718" y="3128963"/>
            <a:ext cx="1984046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11670" y="3460170"/>
            <a:ext cx="1291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Internal </a:t>
            </a:r>
          </a:p>
          <a:p>
            <a:r>
              <a:rPr lang="en-US" sz="1050" dirty="0" smtClean="0"/>
              <a:t>Processes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511250" y="4400550"/>
            <a:ext cx="12453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Insurance Provider’s App</a:t>
            </a:r>
            <a:endParaRPr 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7096765" y="2295645"/>
            <a:ext cx="1140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MyFitnessPal’s App</a:t>
            </a:r>
            <a:endParaRPr 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7136684" y="3460170"/>
            <a:ext cx="1140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MyFitnessPal’s Web application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481049" y="1071710"/>
            <a:ext cx="7596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Grant Types: Different ways to get Access token depending on the type of client.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98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1</a:t>
            </a:r>
            <a:r>
              <a:rPr lang="en-US" dirty="0" smtClean="0"/>
              <a:t>  Public Clients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342124"/>
            <a:ext cx="1447800" cy="231795"/>
          </a:xfrm>
          <a:prstGeom prst="rect">
            <a:avLst/>
          </a:prstGeom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85800" y="3342124"/>
            <a:ext cx="237143" cy="285313"/>
            <a:chOff x="553539" y="1901055"/>
            <a:chExt cx="237143" cy="285313"/>
          </a:xfrm>
          <a:solidFill>
            <a:srgbClr val="0078EF"/>
          </a:solidFill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7643" y="1870147"/>
            <a:ext cx="342370" cy="679430"/>
            <a:chOff x="6626861" y="1895839"/>
            <a:chExt cx="197055" cy="294568"/>
          </a:xfrm>
          <a:solidFill>
            <a:schemeClr val="accent2">
              <a:lumMod val="75000"/>
            </a:schemeClr>
          </a:solidFill>
        </p:grpSpPr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626861" y="1895839"/>
              <a:ext cx="197055" cy="272221"/>
            </a:xfrm>
            <a:custGeom>
              <a:avLst/>
              <a:gdLst>
                <a:gd name="T0" fmla="*/ 42 w 426"/>
                <a:gd name="T1" fmla="*/ 592 h 593"/>
                <a:gd name="T2" fmla="*/ 42 w 426"/>
                <a:gd name="T3" fmla="*/ 592 h 593"/>
                <a:gd name="T4" fmla="*/ 382 w 426"/>
                <a:gd name="T5" fmla="*/ 592 h 593"/>
                <a:gd name="T6" fmla="*/ 425 w 426"/>
                <a:gd name="T7" fmla="*/ 550 h 593"/>
                <a:gd name="T8" fmla="*/ 425 w 426"/>
                <a:gd name="T9" fmla="*/ 42 h 593"/>
                <a:gd name="T10" fmla="*/ 382 w 426"/>
                <a:gd name="T11" fmla="*/ 0 h 593"/>
                <a:gd name="T12" fmla="*/ 42 w 426"/>
                <a:gd name="T13" fmla="*/ 0 h 593"/>
                <a:gd name="T14" fmla="*/ 0 w 426"/>
                <a:gd name="T15" fmla="*/ 42 h 593"/>
                <a:gd name="T16" fmla="*/ 0 w 426"/>
                <a:gd name="T17" fmla="*/ 550 h 593"/>
                <a:gd name="T18" fmla="*/ 42 w 426"/>
                <a:gd name="T19" fmla="*/ 592 h 593"/>
                <a:gd name="T20" fmla="*/ 21 w 426"/>
                <a:gd name="T21" fmla="*/ 42 h 593"/>
                <a:gd name="T22" fmla="*/ 21 w 426"/>
                <a:gd name="T23" fmla="*/ 42 h 593"/>
                <a:gd name="T24" fmla="*/ 42 w 426"/>
                <a:gd name="T25" fmla="*/ 21 h 593"/>
                <a:gd name="T26" fmla="*/ 382 w 426"/>
                <a:gd name="T27" fmla="*/ 21 h 593"/>
                <a:gd name="T28" fmla="*/ 403 w 426"/>
                <a:gd name="T29" fmla="*/ 42 h 593"/>
                <a:gd name="T30" fmla="*/ 403 w 426"/>
                <a:gd name="T31" fmla="*/ 550 h 593"/>
                <a:gd name="T32" fmla="*/ 382 w 426"/>
                <a:gd name="T33" fmla="*/ 571 h 593"/>
                <a:gd name="T34" fmla="*/ 42 w 426"/>
                <a:gd name="T35" fmla="*/ 571 h 593"/>
                <a:gd name="T36" fmla="*/ 21 w 426"/>
                <a:gd name="T37" fmla="*/ 550 h 593"/>
                <a:gd name="T38" fmla="*/ 21 w 426"/>
                <a:gd name="T39" fmla="*/ 4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593">
                  <a:moveTo>
                    <a:pt x="42" y="592"/>
                  </a:moveTo>
                  <a:lnTo>
                    <a:pt x="42" y="592"/>
                  </a:lnTo>
                  <a:cubicBezTo>
                    <a:pt x="382" y="592"/>
                    <a:pt x="382" y="592"/>
                    <a:pt x="382" y="592"/>
                  </a:cubicBezTo>
                  <a:cubicBezTo>
                    <a:pt x="406" y="592"/>
                    <a:pt x="425" y="573"/>
                    <a:pt x="425" y="550"/>
                  </a:cubicBezTo>
                  <a:cubicBezTo>
                    <a:pt x="425" y="42"/>
                    <a:pt x="425" y="42"/>
                    <a:pt x="425" y="42"/>
                  </a:cubicBezTo>
                  <a:cubicBezTo>
                    <a:pt x="425" y="19"/>
                    <a:pt x="406" y="0"/>
                    <a:pt x="38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3"/>
                    <a:pt x="19" y="592"/>
                    <a:pt x="42" y="592"/>
                  </a:cubicBezTo>
                  <a:close/>
                  <a:moveTo>
                    <a:pt x="21" y="42"/>
                  </a:moveTo>
                  <a:lnTo>
                    <a:pt x="21" y="42"/>
                  </a:lnTo>
                  <a:cubicBezTo>
                    <a:pt x="21" y="31"/>
                    <a:pt x="31" y="21"/>
                    <a:pt x="42" y="21"/>
                  </a:cubicBezTo>
                  <a:cubicBezTo>
                    <a:pt x="382" y="21"/>
                    <a:pt x="382" y="21"/>
                    <a:pt x="382" y="21"/>
                  </a:cubicBezTo>
                  <a:cubicBezTo>
                    <a:pt x="394" y="21"/>
                    <a:pt x="403" y="31"/>
                    <a:pt x="403" y="42"/>
                  </a:cubicBezTo>
                  <a:cubicBezTo>
                    <a:pt x="403" y="550"/>
                    <a:pt x="403" y="550"/>
                    <a:pt x="403" y="550"/>
                  </a:cubicBezTo>
                  <a:cubicBezTo>
                    <a:pt x="403" y="562"/>
                    <a:pt x="394" y="571"/>
                    <a:pt x="382" y="571"/>
                  </a:cubicBezTo>
                  <a:cubicBezTo>
                    <a:pt x="42" y="571"/>
                    <a:pt x="42" y="571"/>
                    <a:pt x="42" y="571"/>
                  </a:cubicBezTo>
                  <a:cubicBezTo>
                    <a:pt x="31" y="571"/>
                    <a:pt x="21" y="562"/>
                    <a:pt x="21" y="550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6673585" y="1946627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7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6754845" y="2180249"/>
              <a:ext cx="34536" cy="10158"/>
            </a:xfrm>
            <a:custGeom>
              <a:avLst/>
              <a:gdLst>
                <a:gd name="T0" fmla="*/ 76 w 77"/>
                <a:gd name="T1" fmla="*/ 11 h 22"/>
                <a:gd name="T2" fmla="*/ 76 w 77"/>
                <a:gd name="T3" fmla="*/ 11 h 22"/>
                <a:gd name="T4" fmla="*/ 64 w 77"/>
                <a:gd name="T5" fmla="*/ 0 h 22"/>
                <a:gd name="T6" fmla="*/ 10 w 77"/>
                <a:gd name="T7" fmla="*/ 0 h 22"/>
                <a:gd name="T8" fmla="*/ 0 w 77"/>
                <a:gd name="T9" fmla="*/ 11 h 22"/>
                <a:gd name="T10" fmla="*/ 10 w 77"/>
                <a:gd name="T11" fmla="*/ 21 h 22"/>
                <a:gd name="T12" fmla="*/ 64 w 77"/>
                <a:gd name="T13" fmla="*/ 21 h 22"/>
                <a:gd name="T14" fmla="*/ 76 w 77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76" y="11"/>
                  </a:moveTo>
                  <a:lnTo>
                    <a:pt x="76" y="11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0" y="21"/>
                    <a:pt x="76" y="16"/>
                    <a:pt x="76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6659365" y="2180249"/>
              <a:ext cx="34535" cy="10158"/>
            </a:xfrm>
            <a:custGeom>
              <a:avLst/>
              <a:gdLst>
                <a:gd name="T0" fmla="*/ 11 w 77"/>
                <a:gd name="T1" fmla="*/ 21 h 22"/>
                <a:gd name="T2" fmla="*/ 11 w 77"/>
                <a:gd name="T3" fmla="*/ 21 h 22"/>
                <a:gd name="T4" fmla="*/ 65 w 77"/>
                <a:gd name="T5" fmla="*/ 21 h 22"/>
                <a:gd name="T6" fmla="*/ 76 w 77"/>
                <a:gd name="T7" fmla="*/ 11 h 22"/>
                <a:gd name="T8" fmla="*/ 65 w 77"/>
                <a:gd name="T9" fmla="*/ 0 h 22"/>
                <a:gd name="T10" fmla="*/ 11 w 77"/>
                <a:gd name="T11" fmla="*/ 0 h 22"/>
                <a:gd name="T12" fmla="*/ 0 w 77"/>
                <a:gd name="T13" fmla="*/ 11 h 22"/>
                <a:gd name="T14" fmla="*/ 11 w 77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11" y="21"/>
                  </a:moveTo>
                  <a:lnTo>
                    <a:pt x="11" y="21"/>
                  </a:lnTo>
                  <a:cubicBezTo>
                    <a:pt x="65" y="21"/>
                    <a:pt x="65" y="21"/>
                    <a:pt x="65" y="21"/>
                  </a:cubicBezTo>
                  <a:cubicBezTo>
                    <a:pt x="72" y="21"/>
                    <a:pt x="76" y="16"/>
                    <a:pt x="76" y="11"/>
                  </a:cubicBezTo>
                  <a:cubicBezTo>
                    <a:pt x="76" y="5"/>
                    <a:pt x="72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6673585" y="1979131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4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6673585" y="2011635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1065753" y="2154109"/>
            <a:ext cx="1587588" cy="11118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0935" y="2428274"/>
            <a:ext cx="1113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3. Login and consent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17829" y="3456274"/>
            <a:ext cx="879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4. Access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07080" y="3418324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38827" y="3468433"/>
            <a:ext cx="11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w Cen MT Condensed" panose="020B0606020104020203" pitchFamily="34" charset="0"/>
              </a:rPr>
              <a:t>5</a:t>
            </a:r>
            <a:r>
              <a:rPr lang="en-US" sz="1200" dirty="0" smtClean="0">
                <a:latin typeface="Tw Cen MT Condensed" panose="020B0606020104020203" pitchFamily="34" charset="0"/>
              </a:rPr>
              <a:t>. Access with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11680" y="1889217"/>
            <a:ext cx="2964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Authorization Server</a:t>
            </a:r>
            <a:endParaRPr lang="en-US" sz="105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3383280" y="2367052"/>
            <a:ext cx="1264920" cy="855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66897" y="2549577"/>
            <a:ext cx="94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w Cen MT Condensed" panose="020B0606020104020203" pitchFamily="34" charset="0"/>
              </a:rPr>
              <a:t>6</a:t>
            </a:r>
            <a:r>
              <a:rPr lang="en-US" sz="1200" dirty="0" smtClean="0">
                <a:latin typeface="Tw Cen MT Condensed" panose="020B0606020104020203" pitchFamily="34" charset="0"/>
              </a:rPr>
              <a:t>. Validate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3641" y="4091285"/>
            <a:ext cx="170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Register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Save client ID (ignore secret)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452831" y="2367053"/>
            <a:ext cx="1296329" cy="1051272"/>
          </a:xfrm>
          <a:custGeom>
            <a:avLst/>
            <a:gdLst>
              <a:gd name="connsiteX0" fmla="*/ 1488360 w 1627845"/>
              <a:gd name="connsiteY0" fmla="*/ 0 h 1306862"/>
              <a:gd name="connsiteX1" fmla="*/ 523 w 1627845"/>
              <a:gd name="connsiteY1" fmla="*/ 1139125 h 1306862"/>
              <a:gd name="connsiteX2" fmla="*/ 1627845 w 1627845"/>
              <a:gd name="connsiteY2" fmla="*/ 1278610 h 130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7845" h="1306862">
                <a:moveTo>
                  <a:pt x="1488360" y="0"/>
                </a:moveTo>
                <a:cubicBezTo>
                  <a:pt x="732818" y="463011"/>
                  <a:pt x="-22724" y="926023"/>
                  <a:pt x="523" y="1139125"/>
                </a:cubicBezTo>
                <a:cubicBezTo>
                  <a:pt x="23770" y="1352227"/>
                  <a:pt x="825807" y="1315418"/>
                  <a:pt x="1627845" y="1278610"/>
                </a:cubicBezTo>
              </a:path>
            </a:pathLst>
          </a:custGeom>
          <a:noFill/>
          <a:ln w="63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1"/>
          <p:cNvSpPr>
            <a:spLocks noGrp="1"/>
          </p:cNvSpPr>
          <p:nvPr>
            <p:ph idx="1"/>
          </p:nvPr>
        </p:nvSpPr>
        <p:spPr>
          <a:xfrm>
            <a:off x="6400371" y="0"/>
            <a:ext cx="2809704" cy="4933950"/>
          </a:xfrm>
          <a:solidFill>
            <a:schemeClr val="accent2">
              <a:lumMod val="20000"/>
              <a:lumOff val="80000"/>
              <a:alpha val="57647"/>
            </a:schemeClr>
          </a:solidFill>
          <a:ln>
            <a:noFill/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Implicit Grant: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Simple to implement.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Access Token sent thru browser.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No refresh token.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Suitable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for: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Browser based apps (like </a:t>
            </a:r>
            <a:r>
              <a:rPr lang="en-US" sz="1800" dirty="0" err="1">
                <a:latin typeface="Gill Sans MT Condensed" panose="020B0506020104020203" pitchFamily="34" charset="0"/>
                <a:cs typeface="Times New Roman" panose="02020603050405020304" pitchFamily="18" charset="0"/>
              </a:rPr>
              <a:t>AngularJS</a:t>
            </a:r>
            <a:r>
              <a:rPr lang="en-US" sz="1800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Mobile apps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Desktop apps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0" y="3456274"/>
            <a:ext cx="1286426" cy="6445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76715" y="3764178"/>
            <a:ext cx="1386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MyFitnessPal’s App</a:t>
            </a:r>
            <a:endParaRPr lang="en-US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525" y="3153642"/>
            <a:ext cx="545268" cy="52178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57200" y="1169818"/>
            <a:ext cx="54198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Public Client: A client running on user’s device and hence cannot securely store the client secret. 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2942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/>
      <p:bldP spid="57" grpId="0"/>
      <p:bldP spid="61" grpId="0"/>
      <p:bldP spid="39" grpId="0"/>
      <p:bldP spid="34" grpId="0" animBg="1"/>
      <p:bldP spid="4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034878" y="2683044"/>
            <a:ext cx="93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5. Send client ID, secret and code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 Confidential Clients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85800" y="3342124"/>
            <a:ext cx="237143" cy="285313"/>
            <a:chOff x="553539" y="1901055"/>
            <a:chExt cx="237143" cy="285313"/>
          </a:xfrm>
          <a:solidFill>
            <a:srgbClr val="0078EF"/>
          </a:solidFill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7643" y="1870147"/>
            <a:ext cx="342370" cy="679430"/>
            <a:chOff x="6626861" y="1895839"/>
            <a:chExt cx="197055" cy="294568"/>
          </a:xfrm>
          <a:solidFill>
            <a:schemeClr val="accent2">
              <a:lumMod val="75000"/>
            </a:schemeClr>
          </a:solidFill>
        </p:grpSpPr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626861" y="1895839"/>
              <a:ext cx="197055" cy="272221"/>
            </a:xfrm>
            <a:custGeom>
              <a:avLst/>
              <a:gdLst>
                <a:gd name="T0" fmla="*/ 42 w 426"/>
                <a:gd name="T1" fmla="*/ 592 h 593"/>
                <a:gd name="T2" fmla="*/ 42 w 426"/>
                <a:gd name="T3" fmla="*/ 592 h 593"/>
                <a:gd name="T4" fmla="*/ 382 w 426"/>
                <a:gd name="T5" fmla="*/ 592 h 593"/>
                <a:gd name="T6" fmla="*/ 425 w 426"/>
                <a:gd name="T7" fmla="*/ 550 h 593"/>
                <a:gd name="T8" fmla="*/ 425 w 426"/>
                <a:gd name="T9" fmla="*/ 42 h 593"/>
                <a:gd name="T10" fmla="*/ 382 w 426"/>
                <a:gd name="T11" fmla="*/ 0 h 593"/>
                <a:gd name="T12" fmla="*/ 42 w 426"/>
                <a:gd name="T13" fmla="*/ 0 h 593"/>
                <a:gd name="T14" fmla="*/ 0 w 426"/>
                <a:gd name="T15" fmla="*/ 42 h 593"/>
                <a:gd name="T16" fmla="*/ 0 w 426"/>
                <a:gd name="T17" fmla="*/ 550 h 593"/>
                <a:gd name="T18" fmla="*/ 42 w 426"/>
                <a:gd name="T19" fmla="*/ 592 h 593"/>
                <a:gd name="T20" fmla="*/ 21 w 426"/>
                <a:gd name="T21" fmla="*/ 42 h 593"/>
                <a:gd name="T22" fmla="*/ 21 w 426"/>
                <a:gd name="T23" fmla="*/ 42 h 593"/>
                <a:gd name="T24" fmla="*/ 42 w 426"/>
                <a:gd name="T25" fmla="*/ 21 h 593"/>
                <a:gd name="T26" fmla="*/ 382 w 426"/>
                <a:gd name="T27" fmla="*/ 21 h 593"/>
                <a:gd name="T28" fmla="*/ 403 w 426"/>
                <a:gd name="T29" fmla="*/ 42 h 593"/>
                <a:gd name="T30" fmla="*/ 403 w 426"/>
                <a:gd name="T31" fmla="*/ 550 h 593"/>
                <a:gd name="T32" fmla="*/ 382 w 426"/>
                <a:gd name="T33" fmla="*/ 571 h 593"/>
                <a:gd name="T34" fmla="*/ 42 w 426"/>
                <a:gd name="T35" fmla="*/ 571 h 593"/>
                <a:gd name="T36" fmla="*/ 21 w 426"/>
                <a:gd name="T37" fmla="*/ 550 h 593"/>
                <a:gd name="T38" fmla="*/ 21 w 426"/>
                <a:gd name="T39" fmla="*/ 4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593">
                  <a:moveTo>
                    <a:pt x="42" y="592"/>
                  </a:moveTo>
                  <a:lnTo>
                    <a:pt x="42" y="592"/>
                  </a:lnTo>
                  <a:cubicBezTo>
                    <a:pt x="382" y="592"/>
                    <a:pt x="382" y="592"/>
                    <a:pt x="382" y="592"/>
                  </a:cubicBezTo>
                  <a:cubicBezTo>
                    <a:pt x="406" y="592"/>
                    <a:pt x="425" y="573"/>
                    <a:pt x="425" y="550"/>
                  </a:cubicBezTo>
                  <a:cubicBezTo>
                    <a:pt x="425" y="42"/>
                    <a:pt x="425" y="42"/>
                    <a:pt x="425" y="42"/>
                  </a:cubicBezTo>
                  <a:cubicBezTo>
                    <a:pt x="425" y="19"/>
                    <a:pt x="406" y="0"/>
                    <a:pt x="38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3"/>
                    <a:pt x="19" y="592"/>
                    <a:pt x="42" y="592"/>
                  </a:cubicBezTo>
                  <a:close/>
                  <a:moveTo>
                    <a:pt x="21" y="42"/>
                  </a:moveTo>
                  <a:lnTo>
                    <a:pt x="21" y="42"/>
                  </a:lnTo>
                  <a:cubicBezTo>
                    <a:pt x="21" y="31"/>
                    <a:pt x="31" y="21"/>
                    <a:pt x="42" y="21"/>
                  </a:cubicBezTo>
                  <a:cubicBezTo>
                    <a:pt x="382" y="21"/>
                    <a:pt x="382" y="21"/>
                    <a:pt x="382" y="21"/>
                  </a:cubicBezTo>
                  <a:cubicBezTo>
                    <a:pt x="394" y="21"/>
                    <a:pt x="403" y="31"/>
                    <a:pt x="403" y="42"/>
                  </a:cubicBezTo>
                  <a:cubicBezTo>
                    <a:pt x="403" y="550"/>
                    <a:pt x="403" y="550"/>
                    <a:pt x="403" y="550"/>
                  </a:cubicBezTo>
                  <a:cubicBezTo>
                    <a:pt x="403" y="562"/>
                    <a:pt x="394" y="571"/>
                    <a:pt x="382" y="571"/>
                  </a:cubicBezTo>
                  <a:cubicBezTo>
                    <a:pt x="42" y="571"/>
                    <a:pt x="42" y="571"/>
                    <a:pt x="42" y="571"/>
                  </a:cubicBezTo>
                  <a:cubicBezTo>
                    <a:pt x="31" y="571"/>
                    <a:pt x="21" y="562"/>
                    <a:pt x="21" y="550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6673585" y="1946627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7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6754845" y="2180249"/>
              <a:ext cx="34536" cy="10158"/>
            </a:xfrm>
            <a:custGeom>
              <a:avLst/>
              <a:gdLst>
                <a:gd name="T0" fmla="*/ 76 w 77"/>
                <a:gd name="T1" fmla="*/ 11 h 22"/>
                <a:gd name="T2" fmla="*/ 76 w 77"/>
                <a:gd name="T3" fmla="*/ 11 h 22"/>
                <a:gd name="T4" fmla="*/ 64 w 77"/>
                <a:gd name="T5" fmla="*/ 0 h 22"/>
                <a:gd name="T6" fmla="*/ 10 w 77"/>
                <a:gd name="T7" fmla="*/ 0 h 22"/>
                <a:gd name="T8" fmla="*/ 0 w 77"/>
                <a:gd name="T9" fmla="*/ 11 h 22"/>
                <a:gd name="T10" fmla="*/ 10 w 77"/>
                <a:gd name="T11" fmla="*/ 21 h 22"/>
                <a:gd name="T12" fmla="*/ 64 w 77"/>
                <a:gd name="T13" fmla="*/ 21 h 22"/>
                <a:gd name="T14" fmla="*/ 76 w 77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76" y="11"/>
                  </a:moveTo>
                  <a:lnTo>
                    <a:pt x="76" y="11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0" y="21"/>
                    <a:pt x="76" y="16"/>
                    <a:pt x="76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6659365" y="2180249"/>
              <a:ext cx="34535" cy="10158"/>
            </a:xfrm>
            <a:custGeom>
              <a:avLst/>
              <a:gdLst>
                <a:gd name="T0" fmla="*/ 11 w 77"/>
                <a:gd name="T1" fmla="*/ 21 h 22"/>
                <a:gd name="T2" fmla="*/ 11 w 77"/>
                <a:gd name="T3" fmla="*/ 21 h 22"/>
                <a:gd name="T4" fmla="*/ 65 w 77"/>
                <a:gd name="T5" fmla="*/ 21 h 22"/>
                <a:gd name="T6" fmla="*/ 76 w 77"/>
                <a:gd name="T7" fmla="*/ 11 h 22"/>
                <a:gd name="T8" fmla="*/ 65 w 77"/>
                <a:gd name="T9" fmla="*/ 0 h 22"/>
                <a:gd name="T10" fmla="*/ 11 w 77"/>
                <a:gd name="T11" fmla="*/ 0 h 22"/>
                <a:gd name="T12" fmla="*/ 0 w 77"/>
                <a:gd name="T13" fmla="*/ 11 h 22"/>
                <a:gd name="T14" fmla="*/ 11 w 77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11" y="21"/>
                  </a:moveTo>
                  <a:lnTo>
                    <a:pt x="11" y="21"/>
                  </a:lnTo>
                  <a:cubicBezTo>
                    <a:pt x="65" y="21"/>
                    <a:pt x="65" y="21"/>
                    <a:pt x="65" y="21"/>
                  </a:cubicBezTo>
                  <a:cubicBezTo>
                    <a:pt x="72" y="21"/>
                    <a:pt x="76" y="16"/>
                    <a:pt x="76" y="11"/>
                  </a:cubicBezTo>
                  <a:cubicBezTo>
                    <a:pt x="76" y="5"/>
                    <a:pt x="72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6673585" y="1979131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4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6673585" y="2011635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1065753" y="2154109"/>
            <a:ext cx="1587588" cy="11118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0935" y="2428274"/>
            <a:ext cx="1113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3. Login and consent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17829" y="3456274"/>
            <a:ext cx="74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4. </a:t>
            </a:r>
            <a:r>
              <a:rPr lang="en-US" sz="1200" dirty="0" err="1" smtClean="0">
                <a:latin typeface="Tw Cen MT Condensed" panose="020B0606020104020203" pitchFamily="34" charset="0"/>
              </a:rPr>
              <a:t>Auth</a:t>
            </a:r>
            <a:r>
              <a:rPr lang="en-US" sz="1200" dirty="0" smtClean="0">
                <a:latin typeface="Tw Cen MT Condensed" panose="020B0606020104020203" pitchFamily="34" charset="0"/>
              </a:rPr>
              <a:t> code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07080" y="3418324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38827" y="3468433"/>
            <a:ext cx="11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7. Access with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11680" y="1889217"/>
            <a:ext cx="2964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Authorization </a:t>
            </a:r>
            <a:r>
              <a:rPr lang="en-US" sz="1050" smtClean="0"/>
              <a:t>Server</a:t>
            </a:r>
          </a:p>
          <a:p>
            <a:endParaRPr lang="en-US" sz="105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3383280" y="2367052"/>
            <a:ext cx="1264920" cy="855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66897" y="2549577"/>
            <a:ext cx="94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w Cen MT Condensed" panose="020B0606020104020203" pitchFamily="34" charset="0"/>
              </a:rPr>
              <a:t>8</a:t>
            </a:r>
            <a:r>
              <a:rPr lang="en-US" sz="1200" dirty="0" smtClean="0">
                <a:latin typeface="Tw Cen MT Condensed" panose="020B0606020104020203" pitchFamily="34" charset="0"/>
              </a:rPr>
              <a:t>. Validate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3641" y="4091285"/>
            <a:ext cx="2134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Register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Save client ID and secret in the server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452831" y="2367053"/>
            <a:ext cx="1296329" cy="1051272"/>
          </a:xfrm>
          <a:custGeom>
            <a:avLst/>
            <a:gdLst>
              <a:gd name="connsiteX0" fmla="*/ 1488360 w 1627845"/>
              <a:gd name="connsiteY0" fmla="*/ 0 h 1306862"/>
              <a:gd name="connsiteX1" fmla="*/ 523 w 1627845"/>
              <a:gd name="connsiteY1" fmla="*/ 1139125 h 1306862"/>
              <a:gd name="connsiteX2" fmla="*/ 1627845 w 1627845"/>
              <a:gd name="connsiteY2" fmla="*/ 1278610 h 130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7845" h="1306862">
                <a:moveTo>
                  <a:pt x="1488360" y="0"/>
                </a:moveTo>
                <a:cubicBezTo>
                  <a:pt x="732818" y="463011"/>
                  <a:pt x="-22724" y="926023"/>
                  <a:pt x="523" y="1139125"/>
                </a:cubicBezTo>
                <a:cubicBezTo>
                  <a:pt x="23770" y="1352227"/>
                  <a:pt x="825807" y="1315418"/>
                  <a:pt x="1627845" y="1278610"/>
                </a:cubicBezTo>
              </a:path>
            </a:pathLst>
          </a:custGeom>
          <a:noFill/>
          <a:ln w="63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73845" y="2575972"/>
            <a:ext cx="96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 Condensed" panose="020B0606020104020203" pitchFamily="34" charset="0"/>
              </a:rPr>
              <a:t>6</a:t>
            </a:r>
            <a:r>
              <a:rPr lang="en-US" sz="1200" dirty="0" smtClean="0">
                <a:latin typeface="Tw Cen MT Condensed" panose="020B0606020104020203" pitchFamily="34" charset="0"/>
              </a:rPr>
              <a:t>. Get Access token and refresh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8000" y="2611309"/>
            <a:ext cx="0" cy="533400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1"/>
          <p:cNvSpPr>
            <a:spLocks noGrp="1"/>
          </p:cNvSpPr>
          <p:nvPr>
            <p:ph idx="1"/>
          </p:nvPr>
        </p:nvSpPr>
        <p:spPr>
          <a:xfrm>
            <a:off x="6400371" y="0"/>
            <a:ext cx="2809704" cy="4933950"/>
          </a:xfrm>
          <a:solidFill>
            <a:schemeClr val="accent2">
              <a:lumMod val="20000"/>
              <a:lumOff val="80000"/>
              <a:alpha val="57647"/>
            </a:schemeClr>
          </a:solidFill>
          <a:ln>
            <a:noFill/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Authorization Code Grant: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Most secure of all OAuth flows.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Use Refresh token for background activities.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Clients should handle browser redirects and HTTPS.</a:t>
            </a:r>
            <a:endParaRPr lang="en-US" sz="1800" dirty="0"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Suitable for: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Apps running on the server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Native apps (with PKCE)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0856" y="2611309"/>
            <a:ext cx="0" cy="533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" y="1169818"/>
            <a:ext cx="54198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Confidential Client: Can safely store the client secret. </a:t>
            </a:r>
          </a:p>
          <a:p>
            <a:endParaRPr lang="en-US" sz="1050" dirty="0"/>
          </a:p>
        </p:txBody>
      </p:sp>
      <p:sp>
        <p:nvSpPr>
          <p:cNvPr id="40" name="Rectangle 39"/>
          <p:cNvSpPr/>
          <p:nvPr/>
        </p:nvSpPr>
        <p:spPr>
          <a:xfrm>
            <a:off x="4643484" y="3307211"/>
            <a:ext cx="1447800" cy="231795"/>
          </a:xfrm>
          <a:prstGeom prst="rect">
            <a:avLst/>
          </a:prstGeom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24" y="3421361"/>
            <a:ext cx="1286426" cy="6445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508" y="3219654"/>
            <a:ext cx="487972" cy="48076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319245" y="3779241"/>
            <a:ext cx="1647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MyFitnessPal’s </a:t>
            </a:r>
            <a:r>
              <a:rPr lang="en-US" sz="1050" dirty="0" err="1" smtClean="0"/>
              <a:t>WebApp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458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9" grpId="0"/>
      <p:bldP spid="55" grpId="0"/>
      <p:bldP spid="57" grpId="0"/>
      <p:bldP spid="61" grpId="0"/>
      <p:bldP spid="39" grpId="0"/>
      <p:bldP spid="34" grpId="0" animBg="1"/>
      <p:bldP spid="38" grpId="0"/>
      <p:bldP spid="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3</a:t>
            </a:r>
            <a:r>
              <a:rPr lang="en-US" dirty="0" smtClean="0"/>
              <a:t>  Trusted Clients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342124"/>
            <a:ext cx="1447800" cy="231795"/>
          </a:xfrm>
          <a:prstGeom prst="rect">
            <a:avLst/>
          </a:prstGeom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8657" y="3271878"/>
            <a:ext cx="237143" cy="285313"/>
            <a:chOff x="553539" y="1901055"/>
            <a:chExt cx="237143" cy="285313"/>
          </a:xfrm>
          <a:solidFill>
            <a:srgbClr val="0078EF"/>
          </a:solidFill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7240" y="1439065"/>
            <a:ext cx="342370" cy="679430"/>
            <a:chOff x="6626861" y="1895839"/>
            <a:chExt cx="197055" cy="294568"/>
          </a:xfrm>
          <a:solidFill>
            <a:schemeClr val="accent2">
              <a:lumMod val="75000"/>
            </a:schemeClr>
          </a:solidFill>
        </p:grpSpPr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626861" y="1895839"/>
              <a:ext cx="197055" cy="272221"/>
            </a:xfrm>
            <a:custGeom>
              <a:avLst/>
              <a:gdLst>
                <a:gd name="T0" fmla="*/ 42 w 426"/>
                <a:gd name="T1" fmla="*/ 592 h 593"/>
                <a:gd name="T2" fmla="*/ 42 w 426"/>
                <a:gd name="T3" fmla="*/ 592 h 593"/>
                <a:gd name="T4" fmla="*/ 382 w 426"/>
                <a:gd name="T5" fmla="*/ 592 h 593"/>
                <a:gd name="T6" fmla="*/ 425 w 426"/>
                <a:gd name="T7" fmla="*/ 550 h 593"/>
                <a:gd name="T8" fmla="*/ 425 w 426"/>
                <a:gd name="T9" fmla="*/ 42 h 593"/>
                <a:gd name="T10" fmla="*/ 382 w 426"/>
                <a:gd name="T11" fmla="*/ 0 h 593"/>
                <a:gd name="T12" fmla="*/ 42 w 426"/>
                <a:gd name="T13" fmla="*/ 0 h 593"/>
                <a:gd name="T14" fmla="*/ 0 w 426"/>
                <a:gd name="T15" fmla="*/ 42 h 593"/>
                <a:gd name="T16" fmla="*/ 0 w 426"/>
                <a:gd name="T17" fmla="*/ 550 h 593"/>
                <a:gd name="T18" fmla="*/ 42 w 426"/>
                <a:gd name="T19" fmla="*/ 592 h 593"/>
                <a:gd name="T20" fmla="*/ 21 w 426"/>
                <a:gd name="T21" fmla="*/ 42 h 593"/>
                <a:gd name="T22" fmla="*/ 21 w 426"/>
                <a:gd name="T23" fmla="*/ 42 h 593"/>
                <a:gd name="T24" fmla="*/ 42 w 426"/>
                <a:gd name="T25" fmla="*/ 21 h 593"/>
                <a:gd name="T26" fmla="*/ 382 w 426"/>
                <a:gd name="T27" fmla="*/ 21 h 593"/>
                <a:gd name="T28" fmla="*/ 403 w 426"/>
                <a:gd name="T29" fmla="*/ 42 h 593"/>
                <a:gd name="T30" fmla="*/ 403 w 426"/>
                <a:gd name="T31" fmla="*/ 550 h 593"/>
                <a:gd name="T32" fmla="*/ 382 w 426"/>
                <a:gd name="T33" fmla="*/ 571 h 593"/>
                <a:gd name="T34" fmla="*/ 42 w 426"/>
                <a:gd name="T35" fmla="*/ 571 h 593"/>
                <a:gd name="T36" fmla="*/ 21 w 426"/>
                <a:gd name="T37" fmla="*/ 550 h 593"/>
                <a:gd name="T38" fmla="*/ 21 w 426"/>
                <a:gd name="T39" fmla="*/ 4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593">
                  <a:moveTo>
                    <a:pt x="42" y="592"/>
                  </a:moveTo>
                  <a:lnTo>
                    <a:pt x="42" y="592"/>
                  </a:lnTo>
                  <a:cubicBezTo>
                    <a:pt x="382" y="592"/>
                    <a:pt x="382" y="592"/>
                    <a:pt x="382" y="592"/>
                  </a:cubicBezTo>
                  <a:cubicBezTo>
                    <a:pt x="406" y="592"/>
                    <a:pt x="425" y="573"/>
                    <a:pt x="425" y="550"/>
                  </a:cubicBezTo>
                  <a:cubicBezTo>
                    <a:pt x="425" y="42"/>
                    <a:pt x="425" y="42"/>
                    <a:pt x="425" y="42"/>
                  </a:cubicBezTo>
                  <a:cubicBezTo>
                    <a:pt x="425" y="19"/>
                    <a:pt x="406" y="0"/>
                    <a:pt x="38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3"/>
                    <a:pt x="19" y="592"/>
                    <a:pt x="42" y="592"/>
                  </a:cubicBezTo>
                  <a:close/>
                  <a:moveTo>
                    <a:pt x="21" y="42"/>
                  </a:moveTo>
                  <a:lnTo>
                    <a:pt x="21" y="42"/>
                  </a:lnTo>
                  <a:cubicBezTo>
                    <a:pt x="21" y="31"/>
                    <a:pt x="31" y="21"/>
                    <a:pt x="42" y="21"/>
                  </a:cubicBezTo>
                  <a:cubicBezTo>
                    <a:pt x="382" y="21"/>
                    <a:pt x="382" y="21"/>
                    <a:pt x="382" y="21"/>
                  </a:cubicBezTo>
                  <a:cubicBezTo>
                    <a:pt x="394" y="21"/>
                    <a:pt x="403" y="31"/>
                    <a:pt x="403" y="42"/>
                  </a:cubicBezTo>
                  <a:cubicBezTo>
                    <a:pt x="403" y="550"/>
                    <a:pt x="403" y="550"/>
                    <a:pt x="403" y="550"/>
                  </a:cubicBezTo>
                  <a:cubicBezTo>
                    <a:pt x="403" y="562"/>
                    <a:pt x="394" y="571"/>
                    <a:pt x="382" y="571"/>
                  </a:cubicBezTo>
                  <a:cubicBezTo>
                    <a:pt x="42" y="571"/>
                    <a:pt x="42" y="571"/>
                    <a:pt x="42" y="571"/>
                  </a:cubicBezTo>
                  <a:cubicBezTo>
                    <a:pt x="31" y="571"/>
                    <a:pt x="21" y="562"/>
                    <a:pt x="21" y="550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6673585" y="1946627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7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6754845" y="2180249"/>
              <a:ext cx="34536" cy="10158"/>
            </a:xfrm>
            <a:custGeom>
              <a:avLst/>
              <a:gdLst>
                <a:gd name="T0" fmla="*/ 76 w 77"/>
                <a:gd name="T1" fmla="*/ 11 h 22"/>
                <a:gd name="T2" fmla="*/ 76 w 77"/>
                <a:gd name="T3" fmla="*/ 11 h 22"/>
                <a:gd name="T4" fmla="*/ 64 w 77"/>
                <a:gd name="T5" fmla="*/ 0 h 22"/>
                <a:gd name="T6" fmla="*/ 10 w 77"/>
                <a:gd name="T7" fmla="*/ 0 h 22"/>
                <a:gd name="T8" fmla="*/ 0 w 77"/>
                <a:gd name="T9" fmla="*/ 11 h 22"/>
                <a:gd name="T10" fmla="*/ 10 w 77"/>
                <a:gd name="T11" fmla="*/ 21 h 22"/>
                <a:gd name="T12" fmla="*/ 64 w 77"/>
                <a:gd name="T13" fmla="*/ 21 h 22"/>
                <a:gd name="T14" fmla="*/ 76 w 77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76" y="11"/>
                  </a:moveTo>
                  <a:lnTo>
                    <a:pt x="76" y="11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0" y="21"/>
                    <a:pt x="76" y="16"/>
                    <a:pt x="76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6659365" y="2180249"/>
              <a:ext cx="34535" cy="10158"/>
            </a:xfrm>
            <a:custGeom>
              <a:avLst/>
              <a:gdLst>
                <a:gd name="T0" fmla="*/ 11 w 77"/>
                <a:gd name="T1" fmla="*/ 21 h 22"/>
                <a:gd name="T2" fmla="*/ 11 w 77"/>
                <a:gd name="T3" fmla="*/ 21 h 22"/>
                <a:gd name="T4" fmla="*/ 65 w 77"/>
                <a:gd name="T5" fmla="*/ 21 h 22"/>
                <a:gd name="T6" fmla="*/ 76 w 77"/>
                <a:gd name="T7" fmla="*/ 11 h 22"/>
                <a:gd name="T8" fmla="*/ 65 w 77"/>
                <a:gd name="T9" fmla="*/ 0 h 22"/>
                <a:gd name="T10" fmla="*/ 11 w 77"/>
                <a:gd name="T11" fmla="*/ 0 h 22"/>
                <a:gd name="T12" fmla="*/ 0 w 77"/>
                <a:gd name="T13" fmla="*/ 11 h 22"/>
                <a:gd name="T14" fmla="*/ 11 w 77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11" y="21"/>
                  </a:moveTo>
                  <a:lnTo>
                    <a:pt x="11" y="21"/>
                  </a:lnTo>
                  <a:cubicBezTo>
                    <a:pt x="65" y="21"/>
                    <a:pt x="65" y="21"/>
                    <a:pt x="65" y="21"/>
                  </a:cubicBezTo>
                  <a:cubicBezTo>
                    <a:pt x="72" y="21"/>
                    <a:pt x="76" y="16"/>
                    <a:pt x="76" y="11"/>
                  </a:cubicBezTo>
                  <a:cubicBezTo>
                    <a:pt x="76" y="5"/>
                    <a:pt x="72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6673585" y="1979131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4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6673585" y="2011635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31115" y="3412862"/>
            <a:ext cx="541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3. Login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60544" y="2560319"/>
            <a:ext cx="105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5. Access token and refresh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07080" y="3418324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18797" y="3435419"/>
            <a:ext cx="11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6. Access with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31193" y="1534244"/>
            <a:ext cx="2964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Authorization Server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513641" y="4091285"/>
            <a:ext cx="1524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Register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Save client ID and secret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1" name="Content Placeholder 1"/>
          <p:cNvSpPr>
            <a:spLocks noGrp="1"/>
          </p:cNvSpPr>
          <p:nvPr>
            <p:ph idx="1"/>
          </p:nvPr>
        </p:nvSpPr>
        <p:spPr>
          <a:xfrm>
            <a:off x="6400371" y="0"/>
            <a:ext cx="2809704" cy="4933950"/>
          </a:xfrm>
          <a:solidFill>
            <a:schemeClr val="accent2">
              <a:lumMod val="20000"/>
              <a:lumOff val="80000"/>
              <a:alpha val="57647"/>
            </a:schemeClr>
          </a:solidFill>
          <a:ln>
            <a:noFill/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Resource Owner Password Credentials Grant: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Client has access to credentials.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RFC: Use it as last option.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Refresh token supported.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Suitable for: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Highly trusted apps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Legacy apps migrating to OAuth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0" y="3456274"/>
            <a:ext cx="1286426" cy="6445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160874" y="3790351"/>
            <a:ext cx="1738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Insurance Provider’s App</a:t>
            </a:r>
            <a:endParaRPr lang="en-US" sz="105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57626" y="3375657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84933" y="2228850"/>
            <a:ext cx="0" cy="8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74900" y="2266950"/>
            <a:ext cx="0" cy="7609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05205" y="2436432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4. Authenticate</a:t>
            </a:r>
          </a:p>
          <a:p>
            <a:r>
              <a:rPr lang="en-US" sz="1200" dirty="0" smtClean="0">
                <a:latin typeface="Tw Cen MT Condensed" panose="020B0606020104020203" pitchFamily="34" charset="0"/>
              </a:rPr>
              <a:t>(user and client)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799" y="3083306"/>
            <a:ext cx="403833" cy="710689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3439297" y="2115407"/>
            <a:ext cx="1245043" cy="10392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22914" y="2297932"/>
            <a:ext cx="94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 Condensed" panose="020B0606020104020203" pitchFamily="34" charset="0"/>
              </a:rPr>
              <a:t>8</a:t>
            </a:r>
            <a:r>
              <a:rPr lang="en-US" sz="1200" dirty="0" smtClean="0">
                <a:latin typeface="Tw Cen MT Condensed" panose="020B0606020104020203" pitchFamily="34" charset="0"/>
              </a:rPr>
              <a:t>. Validate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/>
      <p:bldP spid="57" grpId="0"/>
      <p:bldP spid="39" grpId="0"/>
      <p:bldP spid="41" grpId="0" uiExpand="1" build="p"/>
      <p:bldP spid="37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770" y="277213"/>
            <a:ext cx="6115601" cy="88343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#</a:t>
            </a:r>
            <a:r>
              <a:rPr lang="en-US" sz="2600" dirty="0"/>
              <a:t>4</a:t>
            </a:r>
            <a:r>
              <a:rPr lang="en-US" sz="2600" dirty="0" smtClean="0"/>
              <a:t>  Inter-service Communication</a:t>
            </a:r>
            <a:endParaRPr 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342124"/>
            <a:ext cx="1447800" cy="231795"/>
          </a:xfrm>
          <a:prstGeom prst="rect">
            <a:avLst/>
          </a:prstGeom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8657" y="3271878"/>
            <a:ext cx="237143" cy="285313"/>
            <a:chOff x="553539" y="1901055"/>
            <a:chExt cx="237143" cy="285313"/>
          </a:xfrm>
          <a:solidFill>
            <a:srgbClr val="0078EF"/>
          </a:solidFill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7240" y="1439065"/>
            <a:ext cx="342370" cy="679430"/>
            <a:chOff x="6626861" y="1895839"/>
            <a:chExt cx="197055" cy="294568"/>
          </a:xfrm>
          <a:solidFill>
            <a:schemeClr val="accent2">
              <a:lumMod val="75000"/>
            </a:schemeClr>
          </a:solidFill>
        </p:grpSpPr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626861" y="1895839"/>
              <a:ext cx="197055" cy="272221"/>
            </a:xfrm>
            <a:custGeom>
              <a:avLst/>
              <a:gdLst>
                <a:gd name="T0" fmla="*/ 42 w 426"/>
                <a:gd name="T1" fmla="*/ 592 h 593"/>
                <a:gd name="T2" fmla="*/ 42 w 426"/>
                <a:gd name="T3" fmla="*/ 592 h 593"/>
                <a:gd name="T4" fmla="*/ 382 w 426"/>
                <a:gd name="T5" fmla="*/ 592 h 593"/>
                <a:gd name="T6" fmla="*/ 425 w 426"/>
                <a:gd name="T7" fmla="*/ 550 h 593"/>
                <a:gd name="T8" fmla="*/ 425 w 426"/>
                <a:gd name="T9" fmla="*/ 42 h 593"/>
                <a:gd name="T10" fmla="*/ 382 w 426"/>
                <a:gd name="T11" fmla="*/ 0 h 593"/>
                <a:gd name="T12" fmla="*/ 42 w 426"/>
                <a:gd name="T13" fmla="*/ 0 h 593"/>
                <a:gd name="T14" fmla="*/ 0 w 426"/>
                <a:gd name="T15" fmla="*/ 42 h 593"/>
                <a:gd name="T16" fmla="*/ 0 w 426"/>
                <a:gd name="T17" fmla="*/ 550 h 593"/>
                <a:gd name="T18" fmla="*/ 42 w 426"/>
                <a:gd name="T19" fmla="*/ 592 h 593"/>
                <a:gd name="T20" fmla="*/ 21 w 426"/>
                <a:gd name="T21" fmla="*/ 42 h 593"/>
                <a:gd name="T22" fmla="*/ 21 w 426"/>
                <a:gd name="T23" fmla="*/ 42 h 593"/>
                <a:gd name="T24" fmla="*/ 42 w 426"/>
                <a:gd name="T25" fmla="*/ 21 h 593"/>
                <a:gd name="T26" fmla="*/ 382 w 426"/>
                <a:gd name="T27" fmla="*/ 21 h 593"/>
                <a:gd name="T28" fmla="*/ 403 w 426"/>
                <a:gd name="T29" fmla="*/ 42 h 593"/>
                <a:gd name="T30" fmla="*/ 403 w 426"/>
                <a:gd name="T31" fmla="*/ 550 h 593"/>
                <a:gd name="T32" fmla="*/ 382 w 426"/>
                <a:gd name="T33" fmla="*/ 571 h 593"/>
                <a:gd name="T34" fmla="*/ 42 w 426"/>
                <a:gd name="T35" fmla="*/ 571 h 593"/>
                <a:gd name="T36" fmla="*/ 21 w 426"/>
                <a:gd name="T37" fmla="*/ 550 h 593"/>
                <a:gd name="T38" fmla="*/ 21 w 426"/>
                <a:gd name="T39" fmla="*/ 4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593">
                  <a:moveTo>
                    <a:pt x="42" y="592"/>
                  </a:moveTo>
                  <a:lnTo>
                    <a:pt x="42" y="592"/>
                  </a:lnTo>
                  <a:cubicBezTo>
                    <a:pt x="382" y="592"/>
                    <a:pt x="382" y="592"/>
                    <a:pt x="382" y="592"/>
                  </a:cubicBezTo>
                  <a:cubicBezTo>
                    <a:pt x="406" y="592"/>
                    <a:pt x="425" y="573"/>
                    <a:pt x="425" y="550"/>
                  </a:cubicBezTo>
                  <a:cubicBezTo>
                    <a:pt x="425" y="42"/>
                    <a:pt x="425" y="42"/>
                    <a:pt x="425" y="42"/>
                  </a:cubicBezTo>
                  <a:cubicBezTo>
                    <a:pt x="425" y="19"/>
                    <a:pt x="406" y="0"/>
                    <a:pt x="38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3"/>
                    <a:pt x="19" y="592"/>
                    <a:pt x="42" y="592"/>
                  </a:cubicBezTo>
                  <a:close/>
                  <a:moveTo>
                    <a:pt x="21" y="42"/>
                  </a:moveTo>
                  <a:lnTo>
                    <a:pt x="21" y="42"/>
                  </a:lnTo>
                  <a:cubicBezTo>
                    <a:pt x="21" y="31"/>
                    <a:pt x="31" y="21"/>
                    <a:pt x="42" y="21"/>
                  </a:cubicBezTo>
                  <a:cubicBezTo>
                    <a:pt x="382" y="21"/>
                    <a:pt x="382" y="21"/>
                    <a:pt x="382" y="21"/>
                  </a:cubicBezTo>
                  <a:cubicBezTo>
                    <a:pt x="394" y="21"/>
                    <a:pt x="403" y="31"/>
                    <a:pt x="403" y="42"/>
                  </a:cubicBezTo>
                  <a:cubicBezTo>
                    <a:pt x="403" y="550"/>
                    <a:pt x="403" y="550"/>
                    <a:pt x="403" y="550"/>
                  </a:cubicBezTo>
                  <a:cubicBezTo>
                    <a:pt x="403" y="562"/>
                    <a:pt x="394" y="571"/>
                    <a:pt x="382" y="571"/>
                  </a:cubicBezTo>
                  <a:cubicBezTo>
                    <a:pt x="42" y="571"/>
                    <a:pt x="42" y="571"/>
                    <a:pt x="42" y="571"/>
                  </a:cubicBezTo>
                  <a:cubicBezTo>
                    <a:pt x="31" y="571"/>
                    <a:pt x="21" y="562"/>
                    <a:pt x="21" y="550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6673585" y="1946627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7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6754845" y="2180249"/>
              <a:ext cx="34536" cy="10158"/>
            </a:xfrm>
            <a:custGeom>
              <a:avLst/>
              <a:gdLst>
                <a:gd name="T0" fmla="*/ 76 w 77"/>
                <a:gd name="T1" fmla="*/ 11 h 22"/>
                <a:gd name="T2" fmla="*/ 76 w 77"/>
                <a:gd name="T3" fmla="*/ 11 h 22"/>
                <a:gd name="T4" fmla="*/ 64 w 77"/>
                <a:gd name="T5" fmla="*/ 0 h 22"/>
                <a:gd name="T6" fmla="*/ 10 w 77"/>
                <a:gd name="T7" fmla="*/ 0 h 22"/>
                <a:gd name="T8" fmla="*/ 0 w 77"/>
                <a:gd name="T9" fmla="*/ 11 h 22"/>
                <a:gd name="T10" fmla="*/ 10 w 77"/>
                <a:gd name="T11" fmla="*/ 21 h 22"/>
                <a:gd name="T12" fmla="*/ 64 w 77"/>
                <a:gd name="T13" fmla="*/ 21 h 22"/>
                <a:gd name="T14" fmla="*/ 76 w 77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76" y="11"/>
                  </a:moveTo>
                  <a:lnTo>
                    <a:pt x="76" y="11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0" y="21"/>
                    <a:pt x="76" y="16"/>
                    <a:pt x="76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6659365" y="2180249"/>
              <a:ext cx="34535" cy="10158"/>
            </a:xfrm>
            <a:custGeom>
              <a:avLst/>
              <a:gdLst>
                <a:gd name="T0" fmla="*/ 11 w 77"/>
                <a:gd name="T1" fmla="*/ 21 h 22"/>
                <a:gd name="T2" fmla="*/ 11 w 77"/>
                <a:gd name="T3" fmla="*/ 21 h 22"/>
                <a:gd name="T4" fmla="*/ 65 w 77"/>
                <a:gd name="T5" fmla="*/ 21 h 22"/>
                <a:gd name="T6" fmla="*/ 76 w 77"/>
                <a:gd name="T7" fmla="*/ 11 h 22"/>
                <a:gd name="T8" fmla="*/ 65 w 77"/>
                <a:gd name="T9" fmla="*/ 0 h 22"/>
                <a:gd name="T10" fmla="*/ 11 w 77"/>
                <a:gd name="T11" fmla="*/ 0 h 22"/>
                <a:gd name="T12" fmla="*/ 0 w 77"/>
                <a:gd name="T13" fmla="*/ 11 h 22"/>
                <a:gd name="T14" fmla="*/ 11 w 77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11" y="21"/>
                  </a:moveTo>
                  <a:lnTo>
                    <a:pt x="11" y="21"/>
                  </a:lnTo>
                  <a:cubicBezTo>
                    <a:pt x="65" y="21"/>
                    <a:pt x="65" y="21"/>
                    <a:pt x="65" y="21"/>
                  </a:cubicBezTo>
                  <a:cubicBezTo>
                    <a:pt x="72" y="21"/>
                    <a:pt x="76" y="16"/>
                    <a:pt x="76" y="11"/>
                  </a:cubicBezTo>
                  <a:cubicBezTo>
                    <a:pt x="76" y="5"/>
                    <a:pt x="72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6673585" y="1979131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4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6673585" y="2011635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060544" y="2560319"/>
            <a:ext cx="1054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 Condensed" panose="020B0606020104020203" pitchFamily="34" charset="0"/>
              </a:rPr>
              <a:t>4</a:t>
            </a:r>
            <a:r>
              <a:rPr lang="en-US" sz="1200" dirty="0" smtClean="0">
                <a:latin typeface="Tw Cen MT Condensed" panose="020B0606020104020203" pitchFamily="34" charset="0"/>
              </a:rPr>
              <a:t>. Access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07080" y="3418324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18797" y="3435419"/>
            <a:ext cx="11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w Cen MT Condensed" panose="020B0606020104020203" pitchFamily="34" charset="0"/>
              </a:rPr>
              <a:t>5</a:t>
            </a:r>
            <a:r>
              <a:rPr lang="en-US" sz="1200" dirty="0" smtClean="0">
                <a:latin typeface="Tw Cen MT Condensed" panose="020B0606020104020203" pitchFamily="34" charset="0"/>
              </a:rPr>
              <a:t>. Access with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31193" y="1534244"/>
            <a:ext cx="2964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Authorization Server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513641" y="4091285"/>
            <a:ext cx="1524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Register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Save client ID and secret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1" name="Content Placeholder 1"/>
          <p:cNvSpPr>
            <a:spLocks noGrp="1"/>
          </p:cNvSpPr>
          <p:nvPr>
            <p:ph idx="1"/>
          </p:nvPr>
        </p:nvSpPr>
        <p:spPr>
          <a:xfrm>
            <a:off x="6400371" y="0"/>
            <a:ext cx="2809704" cy="4933950"/>
          </a:xfrm>
          <a:solidFill>
            <a:schemeClr val="accent2">
              <a:lumMod val="20000"/>
              <a:lumOff val="80000"/>
              <a:alpha val="57647"/>
            </a:schemeClr>
          </a:solidFill>
          <a:ln>
            <a:noFill/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Client Credentials Grant: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No user involved.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Authenticate with client credentials.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No refresh token.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Suitable for: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Headless clients (game consoles, printers, </a:t>
            </a:r>
            <a:r>
              <a:rPr lang="en-US" sz="1800" dirty="0" err="1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Batch processing scripts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0" y="3456274"/>
            <a:ext cx="1286426" cy="6445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14497" y="3767456"/>
            <a:ext cx="1344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Internal Processes</a:t>
            </a:r>
            <a:endParaRPr lang="en-US" sz="105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84933" y="2228850"/>
            <a:ext cx="0" cy="8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74900" y="2266950"/>
            <a:ext cx="0" cy="7609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8866" y="2436431"/>
            <a:ext cx="1017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3. Authenticate</a:t>
            </a:r>
          </a:p>
          <a:p>
            <a:r>
              <a:rPr lang="en-US" sz="1200" dirty="0" smtClean="0">
                <a:latin typeface="Tw Cen MT Condensed" panose="020B0606020104020203" pitchFamily="34" charset="0"/>
              </a:rPr>
              <a:t>(client credentials)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439297" y="2115407"/>
            <a:ext cx="1245043" cy="10392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22914" y="2297932"/>
            <a:ext cx="94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 Condensed" panose="020B0606020104020203" pitchFamily="34" charset="0"/>
              </a:rPr>
              <a:t>6</a:t>
            </a:r>
            <a:r>
              <a:rPr lang="en-US" sz="1200" dirty="0" smtClean="0">
                <a:latin typeface="Tw Cen MT Condensed" panose="020B0606020104020203" pitchFamily="34" charset="0"/>
              </a:rPr>
              <a:t>. Validate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64492" y="3224379"/>
            <a:ext cx="699796" cy="457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0820" y="3585460"/>
            <a:ext cx="1344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 Involved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206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39" grpId="0"/>
      <p:bldP spid="41" grpId="0" uiExpand="1" build="p"/>
      <p:bldP spid="37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770" y="277213"/>
            <a:ext cx="6115601" cy="88343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#</a:t>
            </a:r>
            <a:r>
              <a:rPr lang="en-US" sz="2600" dirty="0"/>
              <a:t>5</a:t>
            </a:r>
            <a:r>
              <a:rPr lang="en-US" sz="2600" dirty="0" smtClean="0"/>
              <a:t> Federated User</a:t>
            </a:r>
            <a:endParaRPr 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342124"/>
            <a:ext cx="1447800" cy="231795"/>
          </a:xfrm>
          <a:prstGeom prst="rect">
            <a:avLst/>
          </a:prstGeom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8657" y="3271878"/>
            <a:ext cx="237143" cy="285313"/>
            <a:chOff x="553539" y="1901055"/>
            <a:chExt cx="237143" cy="285313"/>
          </a:xfrm>
          <a:solidFill>
            <a:srgbClr val="0078EF"/>
          </a:solidFill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7240" y="1439065"/>
            <a:ext cx="342370" cy="679430"/>
            <a:chOff x="6626861" y="1895839"/>
            <a:chExt cx="197055" cy="294568"/>
          </a:xfrm>
          <a:solidFill>
            <a:schemeClr val="accent2">
              <a:lumMod val="75000"/>
            </a:schemeClr>
          </a:solidFill>
        </p:grpSpPr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626861" y="1895839"/>
              <a:ext cx="197055" cy="272221"/>
            </a:xfrm>
            <a:custGeom>
              <a:avLst/>
              <a:gdLst>
                <a:gd name="T0" fmla="*/ 42 w 426"/>
                <a:gd name="T1" fmla="*/ 592 h 593"/>
                <a:gd name="T2" fmla="*/ 42 w 426"/>
                <a:gd name="T3" fmla="*/ 592 h 593"/>
                <a:gd name="T4" fmla="*/ 382 w 426"/>
                <a:gd name="T5" fmla="*/ 592 h 593"/>
                <a:gd name="T6" fmla="*/ 425 w 426"/>
                <a:gd name="T7" fmla="*/ 550 h 593"/>
                <a:gd name="T8" fmla="*/ 425 w 426"/>
                <a:gd name="T9" fmla="*/ 42 h 593"/>
                <a:gd name="T10" fmla="*/ 382 w 426"/>
                <a:gd name="T11" fmla="*/ 0 h 593"/>
                <a:gd name="T12" fmla="*/ 42 w 426"/>
                <a:gd name="T13" fmla="*/ 0 h 593"/>
                <a:gd name="T14" fmla="*/ 0 w 426"/>
                <a:gd name="T15" fmla="*/ 42 h 593"/>
                <a:gd name="T16" fmla="*/ 0 w 426"/>
                <a:gd name="T17" fmla="*/ 550 h 593"/>
                <a:gd name="T18" fmla="*/ 42 w 426"/>
                <a:gd name="T19" fmla="*/ 592 h 593"/>
                <a:gd name="T20" fmla="*/ 21 w 426"/>
                <a:gd name="T21" fmla="*/ 42 h 593"/>
                <a:gd name="T22" fmla="*/ 21 w 426"/>
                <a:gd name="T23" fmla="*/ 42 h 593"/>
                <a:gd name="T24" fmla="*/ 42 w 426"/>
                <a:gd name="T25" fmla="*/ 21 h 593"/>
                <a:gd name="T26" fmla="*/ 382 w 426"/>
                <a:gd name="T27" fmla="*/ 21 h 593"/>
                <a:gd name="T28" fmla="*/ 403 w 426"/>
                <a:gd name="T29" fmla="*/ 42 h 593"/>
                <a:gd name="T30" fmla="*/ 403 w 426"/>
                <a:gd name="T31" fmla="*/ 550 h 593"/>
                <a:gd name="T32" fmla="*/ 382 w 426"/>
                <a:gd name="T33" fmla="*/ 571 h 593"/>
                <a:gd name="T34" fmla="*/ 42 w 426"/>
                <a:gd name="T35" fmla="*/ 571 h 593"/>
                <a:gd name="T36" fmla="*/ 21 w 426"/>
                <a:gd name="T37" fmla="*/ 550 h 593"/>
                <a:gd name="T38" fmla="*/ 21 w 426"/>
                <a:gd name="T39" fmla="*/ 4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593">
                  <a:moveTo>
                    <a:pt x="42" y="592"/>
                  </a:moveTo>
                  <a:lnTo>
                    <a:pt x="42" y="592"/>
                  </a:lnTo>
                  <a:cubicBezTo>
                    <a:pt x="382" y="592"/>
                    <a:pt x="382" y="592"/>
                    <a:pt x="382" y="592"/>
                  </a:cubicBezTo>
                  <a:cubicBezTo>
                    <a:pt x="406" y="592"/>
                    <a:pt x="425" y="573"/>
                    <a:pt x="425" y="550"/>
                  </a:cubicBezTo>
                  <a:cubicBezTo>
                    <a:pt x="425" y="42"/>
                    <a:pt x="425" y="42"/>
                    <a:pt x="425" y="42"/>
                  </a:cubicBezTo>
                  <a:cubicBezTo>
                    <a:pt x="425" y="19"/>
                    <a:pt x="406" y="0"/>
                    <a:pt x="38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3"/>
                    <a:pt x="19" y="592"/>
                    <a:pt x="42" y="592"/>
                  </a:cubicBezTo>
                  <a:close/>
                  <a:moveTo>
                    <a:pt x="21" y="42"/>
                  </a:moveTo>
                  <a:lnTo>
                    <a:pt x="21" y="42"/>
                  </a:lnTo>
                  <a:cubicBezTo>
                    <a:pt x="21" y="31"/>
                    <a:pt x="31" y="21"/>
                    <a:pt x="42" y="21"/>
                  </a:cubicBezTo>
                  <a:cubicBezTo>
                    <a:pt x="382" y="21"/>
                    <a:pt x="382" y="21"/>
                    <a:pt x="382" y="21"/>
                  </a:cubicBezTo>
                  <a:cubicBezTo>
                    <a:pt x="394" y="21"/>
                    <a:pt x="403" y="31"/>
                    <a:pt x="403" y="42"/>
                  </a:cubicBezTo>
                  <a:cubicBezTo>
                    <a:pt x="403" y="550"/>
                    <a:pt x="403" y="550"/>
                    <a:pt x="403" y="550"/>
                  </a:cubicBezTo>
                  <a:cubicBezTo>
                    <a:pt x="403" y="562"/>
                    <a:pt x="394" y="571"/>
                    <a:pt x="382" y="571"/>
                  </a:cubicBezTo>
                  <a:cubicBezTo>
                    <a:pt x="42" y="571"/>
                    <a:pt x="42" y="571"/>
                    <a:pt x="42" y="571"/>
                  </a:cubicBezTo>
                  <a:cubicBezTo>
                    <a:pt x="31" y="571"/>
                    <a:pt x="21" y="562"/>
                    <a:pt x="21" y="550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6673585" y="1946627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7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6754845" y="2180249"/>
              <a:ext cx="34536" cy="10158"/>
            </a:xfrm>
            <a:custGeom>
              <a:avLst/>
              <a:gdLst>
                <a:gd name="T0" fmla="*/ 76 w 77"/>
                <a:gd name="T1" fmla="*/ 11 h 22"/>
                <a:gd name="T2" fmla="*/ 76 w 77"/>
                <a:gd name="T3" fmla="*/ 11 h 22"/>
                <a:gd name="T4" fmla="*/ 64 w 77"/>
                <a:gd name="T5" fmla="*/ 0 h 22"/>
                <a:gd name="T6" fmla="*/ 10 w 77"/>
                <a:gd name="T7" fmla="*/ 0 h 22"/>
                <a:gd name="T8" fmla="*/ 0 w 77"/>
                <a:gd name="T9" fmla="*/ 11 h 22"/>
                <a:gd name="T10" fmla="*/ 10 w 77"/>
                <a:gd name="T11" fmla="*/ 21 h 22"/>
                <a:gd name="T12" fmla="*/ 64 w 77"/>
                <a:gd name="T13" fmla="*/ 21 h 22"/>
                <a:gd name="T14" fmla="*/ 76 w 77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76" y="11"/>
                  </a:moveTo>
                  <a:lnTo>
                    <a:pt x="76" y="11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0" y="21"/>
                    <a:pt x="76" y="16"/>
                    <a:pt x="76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6659365" y="2180249"/>
              <a:ext cx="34535" cy="10158"/>
            </a:xfrm>
            <a:custGeom>
              <a:avLst/>
              <a:gdLst>
                <a:gd name="T0" fmla="*/ 11 w 77"/>
                <a:gd name="T1" fmla="*/ 21 h 22"/>
                <a:gd name="T2" fmla="*/ 11 w 77"/>
                <a:gd name="T3" fmla="*/ 21 h 22"/>
                <a:gd name="T4" fmla="*/ 65 w 77"/>
                <a:gd name="T5" fmla="*/ 21 h 22"/>
                <a:gd name="T6" fmla="*/ 76 w 77"/>
                <a:gd name="T7" fmla="*/ 11 h 22"/>
                <a:gd name="T8" fmla="*/ 65 w 77"/>
                <a:gd name="T9" fmla="*/ 0 h 22"/>
                <a:gd name="T10" fmla="*/ 11 w 77"/>
                <a:gd name="T11" fmla="*/ 0 h 22"/>
                <a:gd name="T12" fmla="*/ 0 w 77"/>
                <a:gd name="T13" fmla="*/ 11 h 22"/>
                <a:gd name="T14" fmla="*/ 11 w 77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11" y="21"/>
                  </a:moveTo>
                  <a:lnTo>
                    <a:pt x="11" y="21"/>
                  </a:lnTo>
                  <a:cubicBezTo>
                    <a:pt x="65" y="21"/>
                    <a:pt x="65" y="21"/>
                    <a:pt x="65" y="21"/>
                  </a:cubicBezTo>
                  <a:cubicBezTo>
                    <a:pt x="72" y="21"/>
                    <a:pt x="76" y="16"/>
                    <a:pt x="76" y="11"/>
                  </a:cubicBezTo>
                  <a:cubicBezTo>
                    <a:pt x="76" y="5"/>
                    <a:pt x="72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6673585" y="1979131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4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6673585" y="2011635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060544" y="2560319"/>
            <a:ext cx="1054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 Condensed" panose="020B0606020104020203" pitchFamily="34" charset="0"/>
              </a:rPr>
              <a:t>4</a:t>
            </a:r>
            <a:r>
              <a:rPr lang="en-US" sz="1200" dirty="0" smtClean="0">
                <a:latin typeface="Tw Cen MT Condensed" panose="020B0606020104020203" pitchFamily="34" charset="0"/>
              </a:rPr>
              <a:t>. Access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07080" y="3418324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18797" y="3435419"/>
            <a:ext cx="11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w Cen MT Condensed" panose="020B0606020104020203" pitchFamily="34" charset="0"/>
              </a:rPr>
              <a:t>5</a:t>
            </a:r>
            <a:r>
              <a:rPr lang="en-US" sz="1200" dirty="0" smtClean="0">
                <a:latin typeface="Tw Cen MT Condensed" panose="020B0606020104020203" pitchFamily="34" charset="0"/>
              </a:rPr>
              <a:t>. Access with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31193" y="1534244"/>
            <a:ext cx="2964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Authorization Server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513641" y="4091285"/>
            <a:ext cx="1524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Register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Tw Cen MT Condensed" panose="020B0606020104020203" pitchFamily="34" charset="0"/>
              </a:rPr>
              <a:t>Save client ID and secret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1" name="Content Placeholder 1"/>
          <p:cNvSpPr>
            <a:spLocks noGrp="1"/>
          </p:cNvSpPr>
          <p:nvPr>
            <p:ph idx="1"/>
          </p:nvPr>
        </p:nvSpPr>
        <p:spPr>
          <a:xfrm>
            <a:off x="6400371" y="0"/>
            <a:ext cx="2809704" cy="4933950"/>
          </a:xfrm>
          <a:solidFill>
            <a:schemeClr val="accent2">
              <a:lumMod val="20000"/>
              <a:lumOff val="80000"/>
              <a:alpha val="57647"/>
            </a:schemeClr>
          </a:solidFill>
          <a:ln>
            <a:noFill/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Extension Grant: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Additional grant types.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0" y="3456274"/>
            <a:ext cx="1286426" cy="6445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716652" y="3698616"/>
            <a:ext cx="559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Client</a:t>
            </a:r>
            <a:endParaRPr lang="en-US" sz="105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84933" y="2228850"/>
            <a:ext cx="0" cy="8371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74900" y="2266950"/>
            <a:ext cx="0" cy="7609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8866" y="243643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3. SAML Assertion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439297" y="2115407"/>
            <a:ext cx="1245043" cy="10392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22914" y="2297932"/>
            <a:ext cx="94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w Cen MT Condensed" panose="020B0606020104020203" pitchFamily="34" charset="0"/>
              </a:rPr>
              <a:t>6</a:t>
            </a:r>
            <a:r>
              <a:rPr lang="en-US" sz="1200" dirty="0" smtClean="0">
                <a:latin typeface="Tw Cen MT Condensed" panose="020B0606020104020203" pitchFamily="34" charset="0"/>
              </a:rPr>
              <a:t>. Validate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69573" y="3191465"/>
            <a:ext cx="428772" cy="444676"/>
            <a:chOff x="3963532" y="4359643"/>
            <a:chExt cx="324146" cy="324146"/>
          </a:xfrm>
          <a:solidFill>
            <a:schemeClr val="accent2">
              <a:lumMod val="75000"/>
            </a:schemeClr>
          </a:solidFill>
        </p:grpSpPr>
        <p:sp>
          <p:nvSpPr>
            <p:cNvPr id="34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2463" y="3651594"/>
            <a:ext cx="835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Federated User</a:t>
            </a:r>
            <a:endParaRPr lang="en-US" sz="105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04506" y="3399712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04506" y="3412533"/>
            <a:ext cx="11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2. SAML Assertion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39" grpId="0"/>
      <p:bldP spid="41" grpId="0" uiExpand="1" build="p"/>
      <p:bldP spid="37" grpId="0"/>
      <p:bldP spid="4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OAuth Behind the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47750"/>
            <a:ext cx="2310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OAuth 2.0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Cases it solves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Using OAuth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75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5828" y="1013923"/>
            <a:ext cx="262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Install Access Manager or OSP or </a:t>
            </a:r>
            <a:r>
              <a:rPr lang="en-US" sz="1400" dirty="0" smtClean="0">
                <a:hlinkClick r:id="rId3"/>
              </a:rPr>
              <a:t>Spring OAuth AS</a:t>
            </a:r>
            <a:r>
              <a:rPr lang="en-US" sz="1400" dirty="0" smtClean="0"/>
              <a:t> or </a:t>
            </a:r>
            <a:r>
              <a:rPr lang="en-US" sz="1400" dirty="0" smtClean="0">
                <a:hlinkClick r:id="rId4"/>
              </a:rPr>
              <a:t>Auth</a:t>
            </a:r>
            <a:r>
              <a:rPr lang="en-US" sz="1400" dirty="0">
                <a:hlinkClick r:id="rId4"/>
              </a:rPr>
              <a:t>0</a:t>
            </a: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Securing REST APIs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19400" y="1167596"/>
            <a:ext cx="2644752" cy="48975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Setup Authorization Server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540352" y="1200150"/>
            <a:ext cx="381000" cy="21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10" idx="0"/>
          </p:cNvCxnSpPr>
          <p:nvPr/>
        </p:nvCxnSpPr>
        <p:spPr>
          <a:xfrm>
            <a:off x="4141776" y="165735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9400" y="1962150"/>
            <a:ext cx="2644752" cy="48975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a web application containing the REST APIs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25029" y="24519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19400" y="2800350"/>
            <a:ext cx="2644752" cy="48975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Setup Resource Server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679385" y="1809750"/>
            <a:ext cx="548216" cy="205833"/>
          </a:xfrm>
          <a:prstGeom prst="rect">
            <a:avLst/>
          </a:prstGeom>
          <a:ln w="63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6358" y="1788565"/>
            <a:ext cx="121684" cy="191022"/>
            <a:chOff x="553539" y="1901055"/>
            <a:chExt cx="237143" cy="285313"/>
          </a:xfrm>
          <a:solidFill>
            <a:srgbClr val="0078EF"/>
          </a:solidFill>
        </p:grpSpPr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4418" y="1059248"/>
            <a:ext cx="240331" cy="353225"/>
            <a:chOff x="6626861" y="1895839"/>
            <a:chExt cx="197055" cy="294568"/>
          </a:xfrm>
          <a:solidFill>
            <a:schemeClr val="accent2">
              <a:lumMod val="75000"/>
            </a:schemeClr>
          </a:solidFill>
        </p:grpSpPr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6626861" y="1895839"/>
              <a:ext cx="197055" cy="272221"/>
            </a:xfrm>
            <a:custGeom>
              <a:avLst/>
              <a:gdLst>
                <a:gd name="T0" fmla="*/ 42 w 426"/>
                <a:gd name="T1" fmla="*/ 592 h 593"/>
                <a:gd name="T2" fmla="*/ 42 w 426"/>
                <a:gd name="T3" fmla="*/ 592 h 593"/>
                <a:gd name="T4" fmla="*/ 382 w 426"/>
                <a:gd name="T5" fmla="*/ 592 h 593"/>
                <a:gd name="T6" fmla="*/ 425 w 426"/>
                <a:gd name="T7" fmla="*/ 550 h 593"/>
                <a:gd name="T8" fmla="*/ 425 w 426"/>
                <a:gd name="T9" fmla="*/ 42 h 593"/>
                <a:gd name="T10" fmla="*/ 382 w 426"/>
                <a:gd name="T11" fmla="*/ 0 h 593"/>
                <a:gd name="T12" fmla="*/ 42 w 426"/>
                <a:gd name="T13" fmla="*/ 0 h 593"/>
                <a:gd name="T14" fmla="*/ 0 w 426"/>
                <a:gd name="T15" fmla="*/ 42 h 593"/>
                <a:gd name="T16" fmla="*/ 0 w 426"/>
                <a:gd name="T17" fmla="*/ 550 h 593"/>
                <a:gd name="T18" fmla="*/ 42 w 426"/>
                <a:gd name="T19" fmla="*/ 592 h 593"/>
                <a:gd name="T20" fmla="*/ 21 w 426"/>
                <a:gd name="T21" fmla="*/ 42 h 593"/>
                <a:gd name="T22" fmla="*/ 21 w 426"/>
                <a:gd name="T23" fmla="*/ 42 h 593"/>
                <a:gd name="T24" fmla="*/ 42 w 426"/>
                <a:gd name="T25" fmla="*/ 21 h 593"/>
                <a:gd name="T26" fmla="*/ 382 w 426"/>
                <a:gd name="T27" fmla="*/ 21 h 593"/>
                <a:gd name="T28" fmla="*/ 403 w 426"/>
                <a:gd name="T29" fmla="*/ 42 h 593"/>
                <a:gd name="T30" fmla="*/ 403 w 426"/>
                <a:gd name="T31" fmla="*/ 550 h 593"/>
                <a:gd name="T32" fmla="*/ 382 w 426"/>
                <a:gd name="T33" fmla="*/ 571 h 593"/>
                <a:gd name="T34" fmla="*/ 42 w 426"/>
                <a:gd name="T35" fmla="*/ 571 h 593"/>
                <a:gd name="T36" fmla="*/ 21 w 426"/>
                <a:gd name="T37" fmla="*/ 550 h 593"/>
                <a:gd name="T38" fmla="*/ 21 w 426"/>
                <a:gd name="T39" fmla="*/ 4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593">
                  <a:moveTo>
                    <a:pt x="42" y="592"/>
                  </a:moveTo>
                  <a:lnTo>
                    <a:pt x="42" y="592"/>
                  </a:lnTo>
                  <a:cubicBezTo>
                    <a:pt x="382" y="592"/>
                    <a:pt x="382" y="592"/>
                    <a:pt x="382" y="592"/>
                  </a:cubicBezTo>
                  <a:cubicBezTo>
                    <a:pt x="406" y="592"/>
                    <a:pt x="425" y="573"/>
                    <a:pt x="425" y="550"/>
                  </a:cubicBezTo>
                  <a:cubicBezTo>
                    <a:pt x="425" y="42"/>
                    <a:pt x="425" y="42"/>
                    <a:pt x="425" y="42"/>
                  </a:cubicBezTo>
                  <a:cubicBezTo>
                    <a:pt x="425" y="19"/>
                    <a:pt x="406" y="0"/>
                    <a:pt x="38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3"/>
                    <a:pt x="19" y="592"/>
                    <a:pt x="42" y="592"/>
                  </a:cubicBezTo>
                  <a:close/>
                  <a:moveTo>
                    <a:pt x="21" y="42"/>
                  </a:moveTo>
                  <a:lnTo>
                    <a:pt x="21" y="42"/>
                  </a:lnTo>
                  <a:cubicBezTo>
                    <a:pt x="21" y="31"/>
                    <a:pt x="31" y="21"/>
                    <a:pt x="42" y="21"/>
                  </a:cubicBezTo>
                  <a:cubicBezTo>
                    <a:pt x="382" y="21"/>
                    <a:pt x="382" y="21"/>
                    <a:pt x="382" y="21"/>
                  </a:cubicBezTo>
                  <a:cubicBezTo>
                    <a:pt x="394" y="21"/>
                    <a:pt x="403" y="31"/>
                    <a:pt x="403" y="42"/>
                  </a:cubicBezTo>
                  <a:cubicBezTo>
                    <a:pt x="403" y="550"/>
                    <a:pt x="403" y="550"/>
                    <a:pt x="403" y="550"/>
                  </a:cubicBezTo>
                  <a:cubicBezTo>
                    <a:pt x="403" y="562"/>
                    <a:pt x="394" y="571"/>
                    <a:pt x="382" y="571"/>
                  </a:cubicBezTo>
                  <a:cubicBezTo>
                    <a:pt x="42" y="571"/>
                    <a:pt x="42" y="571"/>
                    <a:pt x="42" y="571"/>
                  </a:cubicBezTo>
                  <a:cubicBezTo>
                    <a:pt x="31" y="571"/>
                    <a:pt x="21" y="562"/>
                    <a:pt x="21" y="550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6673585" y="1946627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7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754845" y="2180249"/>
              <a:ext cx="34536" cy="10158"/>
            </a:xfrm>
            <a:custGeom>
              <a:avLst/>
              <a:gdLst>
                <a:gd name="T0" fmla="*/ 76 w 77"/>
                <a:gd name="T1" fmla="*/ 11 h 22"/>
                <a:gd name="T2" fmla="*/ 76 w 77"/>
                <a:gd name="T3" fmla="*/ 11 h 22"/>
                <a:gd name="T4" fmla="*/ 64 w 77"/>
                <a:gd name="T5" fmla="*/ 0 h 22"/>
                <a:gd name="T6" fmla="*/ 10 w 77"/>
                <a:gd name="T7" fmla="*/ 0 h 22"/>
                <a:gd name="T8" fmla="*/ 0 w 77"/>
                <a:gd name="T9" fmla="*/ 11 h 22"/>
                <a:gd name="T10" fmla="*/ 10 w 77"/>
                <a:gd name="T11" fmla="*/ 21 h 22"/>
                <a:gd name="T12" fmla="*/ 64 w 77"/>
                <a:gd name="T13" fmla="*/ 21 h 22"/>
                <a:gd name="T14" fmla="*/ 76 w 77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76" y="11"/>
                  </a:moveTo>
                  <a:lnTo>
                    <a:pt x="76" y="11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0" y="21"/>
                    <a:pt x="76" y="16"/>
                    <a:pt x="76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6659365" y="2180249"/>
              <a:ext cx="34535" cy="10158"/>
            </a:xfrm>
            <a:custGeom>
              <a:avLst/>
              <a:gdLst>
                <a:gd name="T0" fmla="*/ 11 w 77"/>
                <a:gd name="T1" fmla="*/ 21 h 22"/>
                <a:gd name="T2" fmla="*/ 11 w 77"/>
                <a:gd name="T3" fmla="*/ 21 h 22"/>
                <a:gd name="T4" fmla="*/ 65 w 77"/>
                <a:gd name="T5" fmla="*/ 21 h 22"/>
                <a:gd name="T6" fmla="*/ 76 w 77"/>
                <a:gd name="T7" fmla="*/ 11 h 22"/>
                <a:gd name="T8" fmla="*/ 65 w 77"/>
                <a:gd name="T9" fmla="*/ 0 h 22"/>
                <a:gd name="T10" fmla="*/ 11 w 77"/>
                <a:gd name="T11" fmla="*/ 0 h 22"/>
                <a:gd name="T12" fmla="*/ 0 w 77"/>
                <a:gd name="T13" fmla="*/ 11 h 22"/>
                <a:gd name="T14" fmla="*/ 11 w 77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11" y="21"/>
                  </a:moveTo>
                  <a:lnTo>
                    <a:pt x="11" y="21"/>
                  </a:lnTo>
                  <a:cubicBezTo>
                    <a:pt x="65" y="21"/>
                    <a:pt x="65" y="21"/>
                    <a:pt x="65" y="21"/>
                  </a:cubicBezTo>
                  <a:cubicBezTo>
                    <a:pt x="72" y="21"/>
                    <a:pt x="76" y="16"/>
                    <a:pt x="76" y="11"/>
                  </a:cubicBezTo>
                  <a:cubicBezTo>
                    <a:pt x="76" y="5"/>
                    <a:pt x="72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6673585" y="1979131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4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673585" y="2011635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4418" y="1738076"/>
            <a:ext cx="295130" cy="311487"/>
            <a:chOff x="3963532" y="4359643"/>
            <a:chExt cx="324146" cy="324146"/>
          </a:xfrm>
          <a:solidFill>
            <a:schemeClr val="accent2">
              <a:lumMod val="75000"/>
            </a:schemeClr>
          </a:solidFill>
        </p:grpSpPr>
        <p:sp>
          <p:nvSpPr>
            <p:cNvPr id="28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72630" y="1099271"/>
            <a:ext cx="1428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C00000"/>
                </a:solidFill>
              </a:rPr>
              <a:t>Authorization Server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980876" y="2047785"/>
            <a:ext cx="541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Client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880" y="2051299"/>
            <a:ext cx="87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Resource Owner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1843" y="2047785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C00000"/>
                </a:solidFill>
              </a:rPr>
              <a:t>Resource Server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5851876" y="2596575"/>
            <a:ext cx="298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Install web server like tomcat.</a:t>
            </a:r>
          </a:p>
          <a:p>
            <a:r>
              <a:rPr lang="en-US" sz="1400" dirty="0" smtClean="0"/>
              <a:t>Deploy and protect the API.</a:t>
            </a:r>
            <a:endParaRPr lang="en-US" sz="1400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486400" y="2782802"/>
            <a:ext cx="381000" cy="21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148581" y="409009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02653" y="3600344"/>
            <a:ext cx="2644752" cy="48975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Enable the application to handle OAuth 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707806" y="4394898"/>
            <a:ext cx="2644752" cy="48975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Define the scopes  required for each API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141776" y="32901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5" grpId="0"/>
      <p:bldP spid="62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Setting up Oauth 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19400" y="1399330"/>
            <a:ext cx="2644752" cy="48975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 a client or use Open source clients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3" idx="2"/>
            <a:endCxn id="10" idx="0"/>
          </p:cNvCxnSpPr>
          <p:nvPr/>
        </p:nvCxnSpPr>
        <p:spPr>
          <a:xfrm>
            <a:off x="4141776" y="188908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9400" y="2193884"/>
            <a:ext cx="2644752" cy="48975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 Client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25029" y="268363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79385" y="2041484"/>
            <a:ext cx="548216" cy="205833"/>
          </a:xfrm>
          <a:prstGeom prst="rect">
            <a:avLst/>
          </a:prstGeom>
          <a:ln w="63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6358" y="2020299"/>
            <a:ext cx="121684" cy="191022"/>
            <a:chOff x="553539" y="1901055"/>
            <a:chExt cx="237143" cy="285313"/>
          </a:xfrm>
          <a:solidFill>
            <a:srgbClr val="0078EF"/>
          </a:solidFill>
        </p:grpSpPr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4418" y="1290982"/>
            <a:ext cx="240331" cy="353225"/>
            <a:chOff x="6626861" y="1895839"/>
            <a:chExt cx="197055" cy="294568"/>
          </a:xfrm>
          <a:solidFill>
            <a:schemeClr val="accent2">
              <a:lumMod val="75000"/>
            </a:schemeClr>
          </a:solidFill>
        </p:grpSpPr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6626861" y="1895839"/>
              <a:ext cx="197055" cy="272221"/>
            </a:xfrm>
            <a:custGeom>
              <a:avLst/>
              <a:gdLst>
                <a:gd name="T0" fmla="*/ 42 w 426"/>
                <a:gd name="T1" fmla="*/ 592 h 593"/>
                <a:gd name="T2" fmla="*/ 42 w 426"/>
                <a:gd name="T3" fmla="*/ 592 h 593"/>
                <a:gd name="T4" fmla="*/ 382 w 426"/>
                <a:gd name="T5" fmla="*/ 592 h 593"/>
                <a:gd name="T6" fmla="*/ 425 w 426"/>
                <a:gd name="T7" fmla="*/ 550 h 593"/>
                <a:gd name="T8" fmla="*/ 425 w 426"/>
                <a:gd name="T9" fmla="*/ 42 h 593"/>
                <a:gd name="T10" fmla="*/ 382 w 426"/>
                <a:gd name="T11" fmla="*/ 0 h 593"/>
                <a:gd name="T12" fmla="*/ 42 w 426"/>
                <a:gd name="T13" fmla="*/ 0 h 593"/>
                <a:gd name="T14" fmla="*/ 0 w 426"/>
                <a:gd name="T15" fmla="*/ 42 h 593"/>
                <a:gd name="T16" fmla="*/ 0 w 426"/>
                <a:gd name="T17" fmla="*/ 550 h 593"/>
                <a:gd name="T18" fmla="*/ 42 w 426"/>
                <a:gd name="T19" fmla="*/ 592 h 593"/>
                <a:gd name="T20" fmla="*/ 21 w 426"/>
                <a:gd name="T21" fmla="*/ 42 h 593"/>
                <a:gd name="T22" fmla="*/ 21 w 426"/>
                <a:gd name="T23" fmla="*/ 42 h 593"/>
                <a:gd name="T24" fmla="*/ 42 w 426"/>
                <a:gd name="T25" fmla="*/ 21 h 593"/>
                <a:gd name="T26" fmla="*/ 382 w 426"/>
                <a:gd name="T27" fmla="*/ 21 h 593"/>
                <a:gd name="T28" fmla="*/ 403 w 426"/>
                <a:gd name="T29" fmla="*/ 42 h 593"/>
                <a:gd name="T30" fmla="*/ 403 w 426"/>
                <a:gd name="T31" fmla="*/ 550 h 593"/>
                <a:gd name="T32" fmla="*/ 382 w 426"/>
                <a:gd name="T33" fmla="*/ 571 h 593"/>
                <a:gd name="T34" fmla="*/ 42 w 426"/>
                <a:gd name="T35" fmla="*/ 571 h 593"/>
                <a:gd name="T36" fmla="*/ 21 w 426"/>
                <a:gd name="T37" fmla="*/ 550 h 593"/>
                <a:gd name="T38" fmla="*/ 21 w 426"/>
                <a:gd name="T39" fmla="*/ 4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593">
                  <a:moveTo>
                    <a:pt x="42" y="592"/>
                  </a:moveTo>
                  <a:lnTo>
                    <a:pt x="42" y="592"/>
                  </a:lnTo>
                  <a:cubicBezTo>
                    <a:pt x="382" y="592"/>
                    <a:pt x="382" y="592"/>
                    <a:pt x="382" y="592"/>
                  </a:cubicBezTo>
                  <a:cubicBezTo>
                    <a:pt x="406" y="592"/>
                    <a:pt x="425" y="573"/>
                    <a:pt x="425" y="550"/>
                  </a:cubicBezTo>
                  <a:cubicBezTo>
                    <a:pt x="425" y="42"/>
                    <a:pt x="425" y="42"/>
                    <a:pt x="425" y="42"/>
                  </a:cubicBezTo>
                  <a:cubicBezTo>
                    <a:pt x="425" y="19"/>
                    <a:pt x="406" y="0"/>
                    <a:pt x="38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3"/>
                    <a:pt x="19" y="592"/>
                    <a:pt x="42" y="592"/>
                  </a:cubicBezTo>
                  <a:close/>
                  <a:moveTo>
                    <a:pt x="21" y="42"/>
                  </a:moveTo>
                  <a:lnTo>
                    <a:pt x="21" y="42"/>
                  </a:lnTo>
                  <a:cubicBezTo>
                    <a:pt x="21" y="31"/>
                    <a:pt x="31" y="21"/>
                    <a:pt x="42" y="21"/>
                  </a:cubicBezTo>
                  <a:cubicBezTo>
                    <a:pt x="382" y="21"/>
                    <a:pt x="382" y="21"/>
                    <a:pt x="382" y="21"/>
                  </a:cubicBezTo>
                  <a:cubicBezTo>
                    <a:pt x="394" y="21"/>
                    <a:pt x="403" y="31"/>
                    <a:pt x="403" y="42"/>
                  </a:cubicBezTo>
                  <a:cubicBezTo>
                    <a:pt x="403" y="550"/>
                    <a:pt x="403" y="550"/>
                    <a:pt x="403" y="550"/>
                  </a:cubicBezTo>
                  <a:cubicBezTo>
                    <a:pt x="403" y="562"/>
                    <a:pt x="394" y="571"/>
                    <a:pt x="382" y="571"/>
                  </a:cubicBezTo>
                  <a:cubicBezTo>
                    <a:pt x="42" y="571"/>
                    <a:pt x="42" y="571"/>
                    <a:pt x="42" y="571"/>
                  </a:cubicBezTo>
                  <a:cubicBezTo>
                    <a:pt x="31" y="571"/>
                    <a:pt x="21" y="562"/>
                    <a:pt x="21" y="550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6673585" y="1946627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7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754845" y="2180249"/>
              <a:ext cx="34536" cy="10158"/>
            </a:xfrm>
            <a:custGeom>
              <a:avLst/>
              <a:gdLst>
                <a:gd name="T0" fmla="*/ 76 w 77"/>
                <a:gd name="T1" fmla="*/ 11 h 22"/>
                <a:gd name="T2" fmla="*/ 76 w 77"/>
                <a:gd name="T3" fmla="*/ 11 h 22"/>
                <a:gd name="T4" fmla="*/ 64 w 77"/>
                <a:gd name="T5" fmla="*/ 0 h 22"/>
                <a:gd name="T6" fmla="*/ 10 w 77"/>
                <a:gd name="T7" fmla="*/ 0 h 22"/>
                <a:gd name="T8" fmla="*/ 0 w 77"/>
                <a:gd name="T9" fmla="*/ 11 h 22"/>
                <a:gd name="T10" fmla="*/ 10 w 77"/>
                <a:gd name="T11" fmla="*/ 21 h 22"/>
                <a:gd name="T12" fmla="*/ 64 w 77"/>
                <a:gd name="T13" fmla="*/ 21 h 22"/>
                <a:gd name="T14" fmla="*/ 76 w 77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76" y="11"/>
                  </a:moveTo>
                  <a:lnTo>
                    <a:pt x="76" y="11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0" y="21"/>
                    <a:pt x="76" y="16"/>
                    <a:pt x="76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6659365" y="2180249"/>
              <a:ext cx="34535" cy="10158"/>
            </a:xfrm>
            <a:custGeom>
              <a:avLst/>
              <a:gdLst>
                <a:gd name="T0" fmla="*/ 11 w 77"/>
                <a:gd name="T1" fmla="*/ 21 h 22"/>
                <a:gd name="T2" fmla="*/ 11 w 77"/>
                <a:gd name="T3" fmla="*/ 21 h 22"/>
                <a:gd name="T4" fmla="*/ 65 w 77"/>
                <a:gd name="T5" fmla="*/ 21 h 22"/>
                <a:gd name="T6" fmla="*/ 76 w 77"/>
                <a:gd name="T7" fmla="*/ 11 h 22"/>
                <a:gd name="T8" fmla="*/ 65 w 77"/>
                <a:gd name="T9" fmla="*/ 0 h 22"/>
                <a:gd name="T10" fmla="*/ 11 w 77"/>
                <a:gd name="T11" fmla="*/ 0 h 22"/>
                <a:gd name="T12" fmla="*/ 0 w 77"/>
                <a:gd name="T13" fmla="*/ 11 h 22"/>
                <a:gd name="T14" fmla="*/ 11 w 77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11" y="21"/>
                  </a:moveTo>
                  <a:lnTo>
                    <a:pt x="11" y="21"/>
                  </a:lnTo>
                  <a:cubicBezTo>
                    <a:pt x="65" y="21"/>
                    <a:pt x="65" y="21"/>
                    <a:pt x="65" y="21"/>
                  </a:cubicBezTo>
                  <a:cubicBezTo>
                    <a:pt x="72" y="21"/>
                    <a:pt x="76" y="16"/>
                    <a:pt x="76" y="11"/>
                  </a:cubicBezTo>
                  <a:cubicBezTo>
                    <a:pt x="76" y="5"/>
                    <a:pt x="72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6673585" y="1979131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4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673585" y="2011635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4418" y="1969810"/>
            <a:ext cx="295130" cy="311487"/>
            <a:chOff x="3963532" y="4359643"/>
            <a:chExt cx="324146" cy="324146"/>
          </a:xfrm>
          <a:solidFill>
            <a:schemeClr val="accent2">
              <a:lumMod val="75000"/>
            </a:schemeClr>
          </a:solidFill>
        </p:grpSpPr>
        <p:sp>
          <p:nvSpPr>
            <p:cNvPr id="28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72630" y="1331005"/>
            <a:ext cx="1428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Authorization Server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80876" y="2279519"/>
            <a:ext cx="541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C00000"/>
                </a:solidFill>
              </a:rPr>
              <a:t>Client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16880" y="2283033"/>
            <a:ext cx="87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Resource Owner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1843" y="227951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Resource Server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33053" y="2996396"/>
            <a:ext cx="2644752" cy="48975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Safely store the client ID and secret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897258" y="2188742"/>
            <a:ext cx="2246742" cy="48975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 Client Registration API or UI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10" idx="3"/>
            <a:endCxn id="37" idx="1"/>
          </p:cNvCxnSpPr>
          <p:nvPr/>
        </p:nvCxnSpPr>
        <p:spPr>
          <a:xfrm flipV="1">
            <a:off x="5464152" y="2433619"/>
            <a:ext cx="1433106" cy="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62089" y="2190827"/>
            <a:ext cx="674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Register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464152" y="2621587"/>
            <a:ext cx="1433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96955" y="2633550"/>
            <a:ext cx="872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ID and secret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14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9" grpId="0" animBg="1"/>
      <p:bldP spid="37" grpId="0" animBg="1"/>
      <p:bldP spid="41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Accessing REST APIs from OAuth Client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50495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Request for Access Token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62000" y="1870920"/>
            <a:ext cx="8077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://authserver.netiq.com/nidp/oauth/nam/authz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token+id_token&amp;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=4e4ae330-1215-4fc8-9aa7-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79df8325&amp;</a:t>
            </a:r>
            <a:r>
              <a:rPr lang="en-US" sz="1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redirect_uri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=https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client.example.com/callback&amp;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=email+OpenID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=s1234&amp;</a:t>
            </a:r>
            <a:r>
              <a:rPr lang="en-US" sz="1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nonce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=n123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124" y="2594428"/>
            <a:ext cx="3999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. Parse the response to extract the token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62000" y="2932152"/>
            <a:ext cx="8001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https://client.example.com/callback#token_type=bearer&amp;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access_token=/wEBAAUFACAjDfPtn</a:t>
            </a: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d/</a:t>
            </a:r>
            <a:r>
              <a:rPr lang="en-US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zlOWPpN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/kV1Jtt3nxCPtzHyUH~&amp;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expires_in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=3600&amp;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id_token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=eyJhbGciOiJSUzI1NiJ9.eyJp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c3MiOiJo&amp;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email&amp;</a:t>
            </a:r>
            <a:r>
              <a:rPr lang="en-US" sz="1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=s1234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0" y="4226064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/sample/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/profile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www.resourceserver.com:8443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*/*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Authorization: Bearer =/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wEBAAUFACAjDfPtnd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zlOWPpN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/kV1Jtt3nxCPtzHyUH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2187" y="3702844"/>
            <a:ext cx="4158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Access the REST API</a:t>
            </a:r>
          </a:p>
          <a:p>
            <a:r>
              <a:rPr lang="en-US" sz="1200" dirty="0" smtClean="0"/>
              <a:t>     Send the access token in the header of the API request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946619"/>
            <a:ext cx="4416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</a:rPr>
              <a:t>Pre-requisite</a:t>
            </a:r>
            <a:r>
              <a:rPr lang="en-US" sz="1600" dirty="0" smtClean="0"/>
              <a:t>: User must have been logged in.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47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047750"/>
            <a:ext cx="788805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Oauth 2.0 enables third party apps to access on behalf of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OpenID</a:t>
            </a:r>
            <a:r>
              <a:rPr lang="en-US" sz="1600" dirty="0" smtClean="0"/>
              <a:t> Connect enables to include user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Different grants types (flows) to support different OAuth clients.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Public client (Browser UIs) – Implicit Grant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Confidential clients (Web apps) – Authorization Code Grant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Trusted / Legacy clients – Resource Owner Credentials Grant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Machine to machine – Client Credentials Grant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All interactions with Authorization Server are through its endpoints.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Google Playground or Auth0 to get a feel for Oauth.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 err="1" smtClean="0"/>
              <a:t>MicroFocus</a:t>
            </a:r>
            <a:r>
              <a:rPr lang="en-US" sz="1600" dirty="0" smtClean="0"/>
              <a:t> products like Access Manager or OSP or Spring Oauth to try out.</a:t>
            </a:r>
          </a:p>
        </p:txBody>
      </p:sp>
    </p:spTree>
    <p:extLst>
      <p:ext uri="{BB962C8B-B14F-4D97-AF65-F5344CB8AC3E}">
        <p14:creationId xmlns:p14="http://schemas.microsoft.com/office/powerpoint/2010/main" val="17465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946619"/>
            <a:ext cx="8920904" cy="431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https://www.oauth.com/oauth2-servers/background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err="1" smtClean="0">
                <a:hlinkClick r:id="rId4"/>
              </a:rPr>
              <a:t>MicroFocus</a:t>
            </a:r>
            <a:r>
              <a:rPr lang="en-US" sz="1600" smtClean="0">
                <a:hlinkClick r:id="rId4"/>
              </a:rPr>
              <a:t> OAuth Whitepaper</a:t>
            </a:r>
            <a:r>
              <a:rPr lang="en-US" sz="160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200" smtClean="0"/>
              <a:t>https</a:t>
            </a:r>
            <a:r>
              <a:rPr lang="en-US" sz="1200" dirty="0"/>
              <a:t>://</a:t>
            </a:r>
            <a:r>
              <a:rPr lang="en-US" sz="1200" dirty="0" smtClean="0"/>
              <a:t>www.netiq.com/docrep/documents/rsqj13lwgf/oauth_securing_apis_mobile_and_beyond_wp.pdf</a:t>
            </a:r>
            <a:endParaRPr lang="en-US" sz="1200" dirty="0" smtClean="0">
              <a:hlinkClick r:id="rId5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hlinkClick r:id="rId5"/>
              </a:rPr>
              <a:t>Spring REST API + OAuth2 + </a:t>
            </a:r>
            <a:r>
              <a:rPr lang="en-US" sz="1600" dirty="0" err="1" smtClean="0">
                <a:hlinkClick r:id="rId5"/>
              </a:rPr>
              <a:t>AngularJS</a:t>
            </a:r>
            <a:r>
              <a:rPr lang="en-US" sz="1600" dirty="0" smtClean="0"/>
              <a:t> - </a:t>
            </a:r>
            <a:r>
              <a:rPr lang="en-US" sz="1200" dirty="0" smtClean="0"/>
              <a:t>http</a:t>
            </a:r>
            <a:r>
              <a:rPr lang="en-US" sz="1200" dirty="0"/>
              <a:t>://www.baeldung.com/rest-api-spring-oauth2-angularjs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600" dirty="0" smtClean="0">
                <a:hlinkClick r:id="rId6"/>
              </a:rPr>
              <a:t>Oauth2 Reference for Access Manager</a:t>
            </a:r>
            <a:r>
              <a:rPr lang="en-US" sz="1600" dirty="0" smtClean="0"/>
              <a:t> (includes sample application, NAM Oauth </a:t>
            </a:r>
            <a:r>
              <a:rPr lang="en-US" sz="1600" dirty="0"/>
              <a:t>playground) </a:t>
            </a:r>
            <a:r>
              <a:rPr lang="en-US" sz="1600" dirty="0" smtClean="0"/>
              <a:t>–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https</a:t>
            </a:r>
            <a:r>
              <a:rPr lang="en-US" sz="1200" dirty="0"/>
              <a:t>://www.netiq.com/communities/cool-solutions/oauth2-reference-for-access-manager/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>
                <a:hlinkClick r:id="rId7"/>
              </a:rPr>
              <a:t>When to use which Oauth flow</a:t>
            </a:r>
            <a:r>
              <a:rPr lang="en-US" sz="1600" dirty="0" smtClean="0"/>
              <a:t> </a:t>
            </a:r>
            <a:r>
              <a:rPr lang="en-US" sz="1100" dirty="0" smtClean="0"/>
              <a:t>– 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https</a:t>
            </a:r>
            <a:r>
              <a:rPr lang="en-US" sz="1100" dirty="0"/>
              <a:t>://medium.com/@</a:t>
            </a:r>
            <a:r>
              <a:rPr lang="en-US" sz="1100" dirty="0" smtClean="0"/>
              <a:t>robert.broeckelmann/when-to-use-which-oauth2-grants-and-oidc-flows-ec6a5c00d864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76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7864" y="2965162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61EEEC"/>
                </a:solidFill>
              </a:rPr>
              <a:t>www.microfocus.com</a:t>
            </a:r>
            <a:endParaRPr lang="en-US" sz="1300" dirty="0">
              <a:solidFill>
                <a:srgbClr val="61EE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Login: Powered by OAuth and </a:t>
            </a:r>
            <a:r>
              <a:rPr lang="en-US" dirty="0" err="1" smtClean="0"/>
              <a:t>OpenID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352550"/>
            <a:ext cx="3333750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04775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OAuth powers the billions of social logins that happen every day!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1" y="1049482"/>
            <a:ext cx="2003652" cy="1447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Photo printing 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76303"/>
            <a:ext cx="866775" cy="115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812958"/>
            <a:ext cx="1339032" cy="1083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580" y="1276350"/>
            <a:ext cx="2103620" cy="60729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1271463" y="1663118"/>
            <a:ext cx="1585413" cy="1113185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91832" y="3181350"/>
            <a:ext cx="1937568" cy="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105400" y="1733550"/>
            <a:ext cx="1676400" cy="12192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754871" y="3333750"/>
            <a:ext cx="1828800" cy="0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23498" y="3692432"/>
            <a:ext cx="1691546" cy="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2952750"/>
            <a:ext cx="1659090" cy="6664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881307" y="2913880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Get User’s Photos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9547" y="3453140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Delete Photos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823498" y="3845555"/>
            <a:ext cx="1691546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05488" y="371475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88755" y="1985790"/>
            <a:ext cx="726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Validate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277100" y="1009945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This entire interaction is defined by OAuth 2.0 Protocol.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10800000" flipV="1">
            <a:off x="6705599" y="1174267"/>
            <a:ext cx="571501" cy="4821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3933591"/>
            <a:ext cx="1186632" cy="217814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1582918" y="3409950"/>
            <a:ext cx="1754596" cy="538079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1600200" y="1843850"/>
            <a:ext cx="1627845" cy="1418749"/>
          </a:xfrm>
          <a:custGeom>
            <a:avLst/>
            <a:gdLst>
              <a:gd name="connsiteX0" fmla="*/ 1488360 w 1627845"/>
              <a:gd name="connsiteY0" fmla="*/ 0 h 1306862"/>
              <a:gd name="connsiteX1" fmla="*/ 523 w 1627845"/>
              <a:gd name="connsiteY1" fmla="*/ 1139125 h 1306862"/>
              <a:gd name="connsiteX2" fmla="*/ 1627845 w 1627845"/>
              <a:gd name="connsiteY2" fmla="*/ 1278610 h 130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7845" h="1306862">
                <a:moveTo>
                  <a:pt x="1488360" y="0"/>
                </a:moveTo>
                <a:cubicBezTo>
                  <a:pt x="732818" y="463011"/>
                  <a:pt x="-22724" y="926023"/>
                  <a:pt x="523" y="1139125"/>
                </a:cubicBezTo>
                <a:cubicBezTo>
                  <a:pt x="23770" y="1352227"/>
                  <a:pt x="825807" y="1315418"/>
                  <a:pt x="1627845" y="1278610"/>
                </a:cubicBezTo>
              </a:path>
            </a:pathLst>
          </a:custGeom>
          <a:noFill/>
          <a:ln w="63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4" grpId="0"/>
      <p:bldP spid="45" grpId="0"/>
      <p:bldP spid="46" grpId="0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OAuth 2.0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43150"/>
            <a:ext cx="8001000" cy="2438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OAuth 2.0 defines how to: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Delegate access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Selective Access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Revoke Access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1600" dirty="0" smtClean="0"/>
              <a:t>OAuth </a:t>
            </a:r>
            <a:r>
              <a:rPr lang="en-US" sz="1600" dirty="0" smtClean="0">
                <a:solidFill>
                  <a:srgbClr val="C00000"/>
                </a:solidFill>
              </a:rPr>
              <a:t>does not </a:t>
            </a:r>
            <a:r>
              <a:rPr lang="en-US" sz="1600" dirty="0" smtClean="0"/>
              <a:t>define how to authenticate the user.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67597"/>
            <a:ext cx="801014" cy="79455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14907" y="1075263"/>
            <a:ext cx="7239000" cy="923330"/>
          </a:xfrm>
          <a:prstGeom prst="rect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OAuth 2.0 authorization framework enables a third-party application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(photo printing app)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obtain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limited access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an HTTP service or data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(Picasa APIs)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behalf of a resource owner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(user)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                                                                                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RFC 6749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7596"/>
            <a:ext cx="8229600" cy="3420279"/>
          </a:xfrm>
        </p:spPr>
        <p:txBody>
          <a:bodyPr/>
          <a:lstStyle/>
          <a:p>
            <a:r>
              <a:rPr lang="en-US" sz="1600" dirty="0" smtClean="0"/>
              <a:t>API Market is on fire</a:t>
            </a:r>
          </a:p>
          <a:p>
            <a:pPr lvl="1"/>
            <a:r>
              <a:rPr lang="en-US" sz="1600" dirty="0" smtClean="0"/>
              <a:t>70% of US organizations actively use APIs.</a:t>
            </a:r>
          </a:p>
          <a:p>
            <a:pPr lvl="1"/>
            <a:r>
              <a:rPr lang="en-US" sz="1600" dirty="0" smtClean="0"/>
              <a:t>50% of B2B collaborations are through APIs.</a:t>
            </a:r>
          </a:p>
          <a:p>
            <a:pPr marL="284162" lvl="1" indent="0">
              <a:buNone/>
            </a:pPr>
            <a:endParaRPr lang="en-US" sz="1600" dirty="0" smtClean="0"/>
          </a:p>
          <a:p>
            <a:r>
              <a:rPr lang="en-US" sz="1600" dirty="0" smtClean="0"/>
              <a:t>Why APIs?</a:t>
            </a:r>
          </a:p>
          <a:p>
            <a:pPr lvl="1"/>
            <a:r>
              <a:rPr lang="en-US" sz="1600" dirty="0" smtClean="0"/>
              <a:t>Don’t reinvent the wheel. </a:t>
            </a:r>
          </a:p>
          <a:p>
            <a:pPr lvl="1"/>
            <a:r>
              <a:rPr lang="en-US" sz="1600" dirty="0" smtClean="0"/>
              <a:t>Loosely coupled reuse </a:t>
            </a:r>
            <a:r>
              <a:rPr lang="en-US" sz="1600" dirty="0" smtClean="0">
                <a:sym typeface="Wingdings" panose="05000000000000000000" pitchFamily="2" charset="2"/>
              </a:rPr>
              <a:t> Quicker go to market.</a:t>
            </a:r>
            <a:endParaRPr lang="en-US" sz="1600" dirty="0" smtClean="0"/>
          </a:p>
          <a:p>
            <a:pPr marL="284162" lvl="1" indent="0">
              <a:buNone/>
            </a:pPr>
            <a:endParaRPr lang="en-US" sz="1600" dirty="0" smtClean="0"/>
          </a:p>
          <a:p>
            <a:r>
              <a:rPr lang="en-US" sz="1600" dirty="0" smtClean="0"/>
              <a:t>OAuth secures these APIs!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OAuth Matters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in OAuth 2.0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419600" y="3028950"/>
            <a:ext cx="1447800" cy="534129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Service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9600" y="2769165"/>
            <a:ext cx="1447800" cy="231795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API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85800" y="2769165"/>
            <a:ext cx="237143" cy="285313"/>
            <a:chOff x="553539" y="1901055"/>
            <a:chExt cx="237143" cy="285313"/>
          </a:xfrm>
          <a:solidFill>
            <a:srgbClr val="0078EF"/>
          </a:solidFill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63753" y="1297188"/>
            <a:ext cx="342370" cy="679430"/>
            <a:chOff x="6626861" y="1895839"/>
            <a:chExt cx="197055" cy="294568"/>
          </a:xfrm>
          <a:solidFill>
            <a:schemeClr val="accent2">
              <a:lumMod val="75000"/>
            </a:schemeClr>
          </a:solidFill>
        </p:grpSpPr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626861" y="1895839"/>
              <a:ext cx="197055" cy="272221"/>
            </a:xfrm>
            <a:custGeom>
              <a:avLst/>
              <a:gdLst>
                <a:gd name="T0" fmla="*/ 42 w 426"/>
                <a:gd name="T1" fmla="*/ 592 h 593"/>
                <a:gd name="T2" fmla="*/ 42 w 426"/>
                <a:gd name="T3" fmla="*/ 592 h 593"/>
                <a:gd name="T4" fmla="*/ 382 w 426"/>
                <a:gd name="T5" fmla="*/ 592 h 593"/>
                <a:gd name="T6" fmla="*/ 425 w 426"/>
                <a:gd name="T7" fmla="*/ 550 h 593"/>
                <a:gd name="T8" fmla="*/ 425 w 426"/>
                <a:gd name="T9" fmla="*/ 42 h 593"/>
                <a:gd name="T10" fmla="*/ 382 w 426"/>
                <a:gd name="T11" fmla="*/ 0 h 593"/>
                <a:gd name="T12" fmla="*/ 42 w 426"/>
                <a:gd name="T13" fmla="*/ 0 h 593"/>
                <a:gd name="T14" fmla="*/ 0 w 426"/>
                <a:gd name="T15" fmla="*/ 42 h 593"/>
                <a:gd name="T16" fmla="*/ 0 w 426"/>
                <a:gd name="T17" fmla="*/ 550 h 593"/>
                <a:gd name="T18" fmla="*/ 42 w 426"/>
                <a:gd name="T19" fmla="*/ 592 h 593"/>
                <a:gd name="T20" fmla="*/ 21 w 426"/>
                <a:gd name="T21" fmla="*/ 42 h 593"/>
                <a:gd name="T22" fmla="*/ 21 w 426"/>
                <a:gd name="T23" fmla="*/ 42 h 593"/>
                <a:gd name="T24" fmla="*/ 42 w 426"/>
                <a:gd name="T25" fmla="*/ 21 h 593"/>
                <a:gd name="T26" fmla="*/ 382 w 426"/>
                <a:gd name="T27" fmla="*/ 21 h 593"/>
                <a:gd name="T28" fmla="*/ 403 w 426"/>
                <a:gd name="T29" fmla="*/ 42 h 593"/>
                <a:gd name="T30" fmla="*/ 403 w 426"/>
                <a:gd name="T31" fmla="*/ 550 h 593"/>
                <a:gd name="T32" fmla="*/ 382 w 426"/>
                <a:gd name="T33" fmla="*/ 571 h 593"/>
                <a:gd name="T34" fmla="*/ 42 w 426"/>
                <a:gd name="T35" fmla="*/ 571 h 593"/>
                <a:gd name="T36" fmla="*/ 21 w 426"/>
                <a:gd name="T37" fmla="*/ 550 h 593"/>
                <a:gd name="T38" fmla="*/ 21 w 426"/>
                <a:gd name="T39" fmla="*/ 4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593">
                  <a:moveTo>
                    <a:pt x="42" y="592"/>
                  </a:moveTo>
                  <a:lnTo>
                    <a:pt x="42" y="592"/>
                  </a:lnTo>
                  <a:cubicBezTo>
                    <a:pt x="382" y="592"/>
                    <a:pt x="382" y="592"/>
                    <a:pt x="382" y="592"/>
                  </a:cubicBezTo>
                  <a:cubicBezTo>
                    <a:pt x="406" y="592"/>
                    <a:pt x="425" y="573"/>
                    <a:pt x="425" y="550"/>
                  </a:cubicBezTo>
                  <a:cubicBezTo>
                    <a:pt x="425" y="42"/>
                    <a:pt x="425" y="42"/>
                    <a:pt x="425" y="42"/>
                  </a:cubicBezTo>
                  <a:cubicBezTo>
                    <a:pt x="425" y="19"/>
                    <a:pt x="406" y="0"/>
                    <a:pt x="38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3"/>
                    <a:pt x="19" y="592"/>
                    <a:pt x="42" y="592"/>
                  </a:cubicBezTo>
                  <a:close/>
                  <a:moveTo>
                    <a:pt x="21" y="42"/>
                  </a:moveTo>
                  <a:lnTo>
                    <a:pt x="21" y="42"/>
                  </a:lnTo>
                  <a:cubicBezTo>
                    <a:pt x="21" y="31"/>
                    <a:pt x="31" y="21"/>
                    <a:pt x="42" y="21"/>
                  </a:cubicBezTo>
                  <a:cubicBezTo>
                    <a:pt x="382" y="21"/>
                    <a:pt x="382" y="21"/>
                    <a:pt x="382" y="21"/>
                  </a:cubicBezTo>
                  <a:cubicBezTo>
                    <a:pt x="394" y="21"/>
                    <a:pt x="403" y="31"/>
                    <a:pt x="403" y="42"/>
                  </a:cubicBezTo>
                  <a:cubicBezTo>
                    <a:pt x="403" y="550"/>
                    <a:pt x="403" y="550"/>
                    <a:pt x="403" y="550"/>
                  </a:cubicBezTo>
                  <a:cubicBezTo>
                    <a:pt x="403" y="562"/>
                    <a:pt x="394" y="571"/>
                    <a:pt x="382" y="571"/>
                  </a:cubicBezTo>
                  <a:cubicBezTo>
                    <a:pt x="42" y="571"/>
                    <a:pt x="42" y="571"/>
                    <a:pt x="42" y="571"/>
                  </a:cubicBezTo>
                  <a:cubicBezTo>
                    <a:pt x="31" y="571"/>
                    <a:pt x="21" y="562"/>
                    <a:pt x="21" y="550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6673585" y="1946627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7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6754845" y="2180249"/>
              <a:ext cx="34536" cy="10158"/>
            </a:xfrm>
            <a:custGeom>
              <a:avLst/>
              <a:gdLst>
                <a:gd name="T0" fmla="*/ 76 w 77"/>
                <a:gd name="T1" fmla="*/ 11 h 22"/>
                <a:gd name="T2" fmla="*/ 76 w 77"/>
                <a:gd name="T3" fmla="*/ 11 h 22"/>
                <a:gd name="T4" fmla="*/ 64 w 77"/>
                <a:gd name="T5" fmla="*/ 0 h 22"/>
                <a:gd name="T6" fmla="*/ 10 w 77"/>
                <a:gd name="T7" fmla="*/ 0 h 22"/>
                <a:gd name="T8" fmla="*/ 0 w 77"/>
                <a:gd name="T9" fmla="*/ 11 h 22"/>
                <a:gd name="T10" fmla="*/ 10 w 77"/>
                <a:gd name="T11" fmla="*/ 21 h 22"/>
                <a:gd name="T12" fmla="*/ 64 w 77"/>
                <a:gd name="T13" fmla="*/ 21 h 22"/>
                <a:gd name="T14" fmla="*/ 76 w 77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76" y="11"/>
                  </a:moveTo>
                  <a:lnTo>
                    <a:pt x="76" y="11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0" y="21"/>
                    <a:pt x="76" y="16"/>
                    <a:pt x="76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6659365" y="2180249"/>
              <a:ext cx="34535" cy="10158"/>
            </a:xfrm>
            <a:custGeom>
              <a:avLst/>
              <a:gdLst>
                <a:gd name="T0" fmla="*/ 11 w 77"/>
                <a:gd name="T1" fmla="*/ 21 h 22"/>
                <a:gd name="T2" fmla="*/ 11 w 77"/>
                <a:gd name="T3" fmla="*/ 21 h 22"/>
                <a:gd name="T4" fmla="*/ 65 w 77"/>
                <a:gd name="T5" fmla="*/ 21 h 22"/>
                <a:gd name="T6" fmla="*/ 76 w 77"/>
                <a:gd name="T7" fmla="*/ 11 h 22"/>
                <a:gd name="T8" fmla="*/ 65 w 77"/>
                <a:gd name="T9" fmla="*/ 0 h 22"/>
                <a:gd name="T10" fmla="*/ 11 w 77"/>
                <a:gd name="T11" fmla="*/ 0 h 22"/>
                <a:gd name="T12" fmla="*/ 0 w 77"/>
                <a:gd name="T13" fmla="*/ 11 h 22"/>
                <a:gd name="T14" fmla="*/ 11 w 77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11" y="21"/>
                  </a:moveTo>
                  <a:lnTo>
                    <a:pt x="11" y="21"/>
                  </a:lnTo>
                  <a:cubicBezTo>
                    <a:pt x="65" y="21"/>
                    <a:pt x="65" y="21"/>
                    <a:pt x="65" y="21"/>
                  </a:cubicBezTo>
                  <a:cubicBezTo>
                    <a:pt x="72" y="21"/>
                    <a:pt x="76" y="16"/>
                    <a:pt x="76" y="11"/>
                  </a:cubicBezTo>
                  <a:cubicBezTo>
                    <a:pt x="76" y="5"/>
                    <a:pt x="72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6673585" y="1979131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4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6673585" y="2011635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57691" y="2649689"/>
            <a:ext cx="428772" cy="444676"/>
            <a:chOff x="3963532" y="4359643"/>
            <a:chExt cx="324146" cy="324146"/>
          </a:xfrm>
          <a:solidFill>
            <a:schemeClr val="accent2">
              <a:lumMod val="75000"/>
            </a:schemeClr>
          </a:solidFill>
        </p:grpSpPr>
        <p:sp>
          <p:nvSpPr>
            <p:cNvPr id="53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1065753" y="1794093"/>
            <a:ext cx="1295400" cy="9750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7846" y="1645216"/>
            <a:ext cx="915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Login and </a:t>
            </a:r>
          </a:p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get OAuth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43000" y="2896999"/>
            <a:ext cx="12954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78110" y="2922937"/>
            <a:ext cx="685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Send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54680" y="2845365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69447" y="289547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Access with </a:t>
            </a:r>
          </a:p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83902" y="1352550"/>
            <a:ext cx="29648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Authorization Server</a:t>
            </a:r>
          </a:p>
          <a:p>
            <a:r>
              <a:rPr lang="en-US" sz="1050" dirty="0" smtClean="0"/>
              <a:t>(Access Manager, OSP, Facebook, Google,…)</a:t>
            </a:r>
          </a:p>
          <a:p>
            <a:endParaRPr lang="en-US" sz="105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3154680" y="1794093"/>
            <a:ext cx="1264920" cy="855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8297" y="1976618"/>
            <a:ext cx="83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Validate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63" name="Content Placeholder 1"/>
          <p:cNvSpPr>
            <a:spLocks noGrp="1"/>
          </p:cNvSpPr>
          <p:nvPr>
            <p:ph idx="1"/>
          </p:nvPr>
        </p:nvSpPr>
        <p:spPr>
          <a:xfrm>
            <a:off x="6480497" y="1298188"/>
            <a:ext cx="2511103" cy="2797562"/>
          </a:xfrm>
          <a:solidFill>
            <a:srgbClr val="F7F7F7">
              <a:alpha val="57647"/>
            </a:srgbClr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are the key.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have expiration date.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can be renewed.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can be revoked.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have scopes (permissions)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72873" y="3403482"/>
            <a:ext cx="886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Third party</a:t>
            </a:r>
          </a:p>
          <a:p>
            <a:r>
              <a:rPr lang="en-US" sz="1050" dirty="0" smtClean="0"/>
              <a:t>Application</a:t>
            </a:r>
            <a:endParaRPr lang="en-US" sz="105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67000" y="2038350"/>
            <a:ext cx="5097" cy="6245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70637" y="2221891"/>
            <a:ext cx="55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Tw Cen MT Condensed" panose="020B0606020104020203" pitchFamily="34" charset="0"/>
              </a:rPr>
              <a:t>Register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6119" y="2038350"/>
            <a:ext cx="0" cy="61133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74669" y="2185485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Tw Cen MT Condensed" panose="020B0606020104020203" pitchFamily="34" charset="0"/>
              </a:rPr>
              <a:t>Client ID and </a:t>
            </a:r>
          </a:p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Tw Cen MT Condensed" panose="020B0606020104020203" pitchFamily="34" charset="0"/>
              </a:rPr>
              <a:t>secret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01384" y="3169915"/>
            <a:ext cx="5413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Client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454088" y="3094365"/>
            <a:ext cx="8744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Resource Owner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3601270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Resource Server</a:t>
            </a:r>
            <a:endParaRPr 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3542564" y="1033156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Hotel Front Desk</a:t>
            </a:r>
            <a:endParaRPr lang="en-US" sz="10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10200" y="4019550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Hotel Room</a:t>
            </a:r>
            <a:endParaRPr lang="en-US" sz="10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8975" y="2162401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Hotel Key Card</a:t>
            </a:r>
            <a:endParaRPr lang="en-US" sz="10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Curved Connector 8"/>
          <p:cNvCxnSpPr>
            <a:stCxn id="59" idx="1"/>
          </p:cNvCxnSpPr>
          <p:nvPr/>
        </p:nvCxnSpPr>
        <p:spPr>
          <a:xfrm rot="10800000" flipV="1">
            <a:off x="3369448" y="1160114"/>
            <a:ext cx="173117" cy="192436"/>
          </a:xfrm>
          <a:prstGeom prst="curvedConnector2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1333910" y="2144571"/>
            <a:ext cx="182478" cy="107098"/>
          </a:xfrm>
          <a:prstGeom prst="curvedConnector3">
            <a:avLst>
              <a:gd name="adj1" fmla="val -7378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2" idx="1"/>
            <a:endCxn id="46" idx="2"/>
          </p:cNvCxnSpPr>
          <p:nvPr/>
        </p:nvCxnSpPr>
        <p:spPr>
          <a:xfrm rot="10800000">
            <a:off x="5181600" y="3855186"/>
            <a:ext cx="228600" cy="291322"/>
          </a:xfrm>
          <a:prstGeom prst="curvedConnector2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/>
      <p:bldP spid="57" grpId="0"/>
      <p:bldP spid="61" grpId="0"/>
      <p:bldP spid="63" grpId="0" uiExpand="1" build="p" animBg="1"/>
      <p:bldP spid="59" grpId="0"/>
      <p:bldP spid="62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1508" y="2724150"/>
            <a:ext cx="8229600" cy="24193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OpenID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Connect</a:t>
            </a:r>
          </a:p>
          <a:p>
            <a:r>
              <a:rPr lang="en-US" sz="1600" dirty="0" smtClean="0"/>
              <a:t>Identity protocol on top of OAuth 2.0 framework.</a:t>
            </a:r>
          </a:p>
          <a:p>
            <a:r>
              <a:rPr lang="en-US" sz="1600" dirty="0" smtClean="0"/>
              <a:t>Oauth Provider issues Access token and ID token.</a:t>
            </a:r>
          </a:p>
          <a:p>
            <a:r>
              <a:rPr lang="en-US" sz="1600" dirty="0" smtClean="0"/>
              <a:t>Helps solve some of the limitations of Oauth:</a:t>
            </a:r>
          </a:p>
          <a:p>
            <a:pPr lvl="1"/>
            <a:r>
              <a:rPr lang="en-US" sz="1200" dirty="0" smtClean="0"/>
              <a:t>client can validate user and get user information.</a:t>
            </a:r>
          </a:p>
          <a:p>
            <a:pPr lvl="1"/>
            <a:r>
              <a:rPr lang="en-US" sz="1200" dirty="0" smtClean="0"/>
              <a:t>client can ensure that the token was intended for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59443"/>
            <a:ext cx="609600" cy="55734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1000" y="1616792"/>
            <a:ext cx="220980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Access Token</a:t>
            </a:r>
            <a:endParaRPr lang="en-US" sz="1600" dirty="0"/>
          </a:p>
          <a:p>
            <a:endParaRPr lang="en-US" sz="1050" dirty="0" smtClean="0"/>
          </a:p>
          <a:p>
            <a:pPr marL="171450" indent="-171450">
              <a:buFontTx/>
              <a:buChar char="-"/>
            </a:pPr>
            <a:r>
              <a:rPr lang="en-US" sz="1050" dirty="0" smtClean="0"/>
              <a:t>Like a session. Will expire</a:t>
            </a:r>
          </a:p>
          <a:p>
            <a:pPr marL="171450" indent="-171450">
              <a:buFontTx/>
              <a:buChar char="-"/>
            </a:pPr>
            <a:r>
              <a:rPr lang="en-US" sz="1050" dirty="0" smtClean="0"/>
              <a:t>Contains permissions (scopes)</a:t>
            </a:r>
            <a:endParaRPr lang="en-US" sz="1050" dirty="0"/>
          </a:p>
        </p:txBody>
      </p:sp>
      <p:sp>
        <p:nvSpPr>
          <p:cNvPr id="6" name="AutoShape 2" descr="Image result for refresh"/>
          <p:cNvSpPr>
            <a:spLocks noChangeAspect="1" noChangeArrowheads="1"/>
          </p:cNvSpPr>
          <p:nvPr/>
        </p:nvSpPr>
        <p:spPr bwMode="auto">
          <a:xfrm>
            <a:off x="155575" y="-2193925"/>
            <a:ext cx="66865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62190"/>
            <a:ext cx="956828" cy="65460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59714" y="1585783"/>
            <a:ext cx="24552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Refresh Token</a:t>
            </a:r>
            <a:endParaRPr lang="en-US" sz="1600" dirty="0"/>
          </a:p>
          <a:p>
            <a:endParaRPr lang="en-US" sz="1050" dirty="0" smtClean="0"/>
          </a:p>
          <a:p>
            <a:pPr marL="171450" indent="-171450">
              <a:buFontTx/>
              <a:buChar char="-"/>
            </a:pPr>
            <a:r>
              <a:rPr lang="en-US" sz="1050" dirty="0" smtClean="0"/>
              <a:t>Like a password.</a:t>
            </a:r>
          </a:p>
          <a:p>
            <a:pPr marL="171450" indent="-171450">
              <a:buFontTx/>
              <a:buChar char="-"/>
            </a:pPr>
            <a:r>
              <a:rPr lang="en-US" sz="1050" dirty="0" smtClean="0"/>
              <a:t>Exchange for a new Access Token.</a:t>
            </a:r>
          </a:p>
          <a:p>
            <a:pPr marL="171450" indent="-171450">
              <a:buFontTx/>
              <a:buChar char="-"/>
            </a:pPr>
            <a:r>
              <a:rPr lang="en-US" sz="1050" dirty="0" smtClean="0"/>
              <a:t>Can be revoked.</a:t>
            </a:r>
            <a:endParaRPr lang="en-US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14" y="973547"/>
            <a:ext cx="532859" cy="53285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392879" y="1567577"/>
            <a:ext cx="2455286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ID Token</a:t>
            </a:r>
            <a:endParaRPr lang="en-US" sz="1600" dirty="0"/>
          </a:p>
          <a:p>
            <a:endParaRPr lang="en-US" sz="1050" dirty="0" smtClean="0"/>
          </a:p>
          <a:p>
            <a:pPr marL="171450" indent="-171450">
              <a:buFontTx/>
              <a:buChar char="-"/>
            </a:pPr>
            <a:r>
              <a:rPr lang="en-US" sz="1050" dirty="0" smtClean="0"/>
              <a:t>Contains user details (claims)</a:t>
            </a:r>
          </a:p>
          <a:p>
            <a:pPr marL="171450" indent="-171450">
              <a:buFontTx/>
              <a:buChar char="-"/>
            </a:pPr>
            <a:r>
              <a:rPr lang="en-US" sz="1050" dirty="0" smtClean="0"/>
              <a:t>Part of </a:t>
            </a:r>
            <a:r>
              <a:rPr lang="en-US" sz="1050" dirty="0" err="1" smtClean="0"/>
              <a:t>OpenID</a:t>
            </a:r>
            <a:r>
              <a:rPr lang="en-US" sz="1050" dirty="0" smtClean="0"/>
              <a:t> Connect protocol.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309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 Focus 2016 16x9 Presentation Template v4_ks[2]">
  <a:themeElements>
    <a:clrScheme name="Micro Focus 2016 Preso Palette">
      <a:dk1>
        <a:srgbClr val="212E35"/>
      </a:dk1>
      <a:lt1>
        <a:sysClr val="window" lastClr="FFFFFF"/>
      </a:lt1>
      <a:dk2>
        <a:srgbClr val="1C036F"/>
      </a:dk2>
      <a:lt2>
        <a:srgbClr val="6EF9F5"/>
      </a:lt2>
      <a:accent1>
        <a:srgbClr val="0078EF"/>
      </a:accent1>
      <a:accent2>
        <a:srgbClr val="28C3FF"/>
      </a:accent2>
      <a:accent3>
        <a:srgbClr val="3DDCCA"/>
      </a:accent3>
      <a:accent4>
        <a:srgbClr val="1FFBBA"/>
      </a:accent4>
      <a:accent5>
        <a:srgbClr val="56176C"/>
      </a:accent5>
      <a:accent6>
        <a:srgbClr val="DF287C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 Focus 2016 16x9 Presentation Template v4_ks.pptx" id="{8C1E0B26-344E-443A-9ABC-30F7C5522A30}" vid="{FC847468-E5C6-452B-ABD8-E9079BC37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4517B7AB06045951371457F81FC20" ma:contentTypeVersion="1" ma:contentTypeDescription="Create a new document." ma:contentTypeScope="" ma:versionID="560d99ebf5751dcb3b07eb2cb960f07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2E592-DED4-47FC-ABDB-64C379ADE7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0635-0877-40FE-B096-A23EB9EDAEA5}">
  <ds:schemaRefs>
    <ds:schemaRef ds:uri="http://schemas.microsoft.com/sharepoint/v3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07A059-68F0-453D-B128-529450B15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 Focus 2016 16x9 Presentation Template v4_ks[2].potx</Template>
  <TotalTime>3661</TotalTime>
  <Words>1233</Words>
  <Application>Microsoft Office PowerPoint</Application>
  <PresentationFormat>On-screen Show (16:9)</PresentationFormat>
  <Paragraphs>289</Paragraphs>
  <Slides>25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Gill Sans MT Condensed</vt:lpstr>
      <vt:lpstr>Times New Roman</vt:lpstr>
      <vt:lpstr>Tw Cen MT Condensed</vt:lpstr>
      <vt:lpstr>Verdana</vt:lpstr>
      <vt:lpstr>Wingdings</vt:lpstr>
      <vt:lpstr>Micro Focus 2016 16x9 Presentation Template v4_ks[2]</vt:lpstr>
      <vt:lpstr>OAuth Demystified </vt:lpstr>
      <vt:lpstr>Agenda</vt:lpstr>
      <vt:lpstr>Social Login: Powered by OAuth and OpenID</vt:lpstr>
      <vt:lpstr>Scenario: Photo printing application</vt:lpstr>
      <vt:lpstr>What is OAuth 2.0</vt:lpstr>
      <vt:lpstr>Why OAuth Matters</vt:lpstr>
      <vt:lpstr>How It Works</vt:lpstr>
      <vt:lpstr>Actors in OAuth 2.0</vt:lpstr>
      <vt:lpstr>Token Types</vt:lpstr>
      <vt:lpstr>Short Quiz</vt:lpstr>
      <vt:lpstr>Use Cases and OAuth Flows</vt:lpstr>
      <vt:lpstr>OAuth Flows</vt:lpstr>
      <vt:lpstr>#1  Public Clients</vt:lpstr>
      <vt:lpstr>#2  Confidential Clients</vt:lpstr>
      <vt:lpstr>#3  Trusted Clients</vt:lpstr>
      <vt:lpstr>#4  Inter-service Communication</vt:lpstr>
      <vt:lpstr>#5 Federated User</vt:lpstr>
      <vt:lpstr>Demo: OAuth Behind the Scenes</vt:lpstr>
      <vt:lpstr>Using OAuth</vt:lpstr>
      <vt:lpstr>Securing REST APIs</vt:lpstr>
      <vt:lpstr>Setting up Oauth Client</vt:lpstr>
      <vt:lpstr>Accessing REST APIs from OAuth Client</vt:lpstr>
      <vt:lpstr>Summary</vt:lpstr>
      <vt:lpstr>Resources</vt:lpstr>
      <vt:lpstr>PowerPoint Presentation</vt:lpstr>
    </vt:vector>
  </TitlesOfParts>
  <Company>Micro Focus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 Corp Presentation Template 2016_16x9</dc:title>
  <dc:creator>Karlin</dc:creator>
  <dc:description>Micro Focus 2016 Presentation Template</dc:description>
  <cp:lastModifiedBy>Harippriya Sivapatham</cp:lastModifiedBy>
  <cp:revision>344</cp:revision>
  <cp:lastPrinted>2016-03-24T19:19:51Z</cp:lastPrinted>
  <dcterms:created xsi:type="dcterms:W3CDTF">2016-03-02T22:04:22Z</dcterms:created>
  <dcterms:modified xsi:type="dcterms:W3CDTF">2018-07-24T17:58:06Z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0x0101008724517B7AB06045951371457F81FC20</vt:lpwstr>
  </property>
</Properties>
</file>