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9" r:id="rId5"/>
    <p:sldId id="292" r:id="rId6"/>
    <p:sldId id="271" r:id="rId7"/>
    <p:sldId id="278" r:id="rId8"/>
    <p:sldId id="282" r:id="rId9"/>
    <p:sldId id="283" r:id="rId10"/>
    <p:sldId id="280" r:id="rId11"/>
    <p:sldId id="285" r:id="rId12"/>
    <p:sldId id="286" r:id="rId13"/>
    <p:sldId id="288" r:id="rId14"/>
    <p:sldId id="289" r:id="rId15"/>
    <p:sldId id="290" r:id="rId16"/>
    <p:sldId id="281" r:id="rId17"/>
    <p:sldId id="287" r:id="rId18"/>
    <p:sldId id="291" r:id="rId19"/>
    <p:sldId id="293" r:id="rId20"/>
    <p:sldId id="279" r:id="rId21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7F7F7"/>
    <a:srgbClr val="F5F5F5"/>
    <a:srgbClr val="E8EAE9"/>
    <a:srgbClr val="D4D6DA"/>
    <a:srgbClr val="9DABAC"/>
    <a:srgbClr val="6A7C87"/>
    <a:srgbClr val="3D515C"/>
    <a:srgbClr val="2C3D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0131" autoAdjust="0"/>
  </p:normalViewPr>
  <p:slideViewPr>
    <p:cSldViewPr>
      <p:cViewPr varScale="1">
        <p:scale>
          <a:sx n="110" d="100"/>
          <a:sy n="110" d="100"/>
        </p:scale>
        <p:origin x="86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186" y="-96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B7FD3-FAC7-4271-9CA0-26B63082192A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EDA748-A557-4824-B22E-39DB479AC1CE}">
      <dgm:prSet phldrT="[Text]"/>
      <dgm:spPr/>
      <dgm:t>
        <a:bodyPr/>
        <a:lstStyle/>
        <a:p>
          <a:r>
            <a:rPr lang="en-US" dirty="0" smtClean="0"/>
            <a:t>Architecture</a:t>
          </a:r>
          <a:endParaRPr lang="en-US" dirty="0"/>
        </a:p>
      </dgm:t>
    </dgm:pt>
    <dgm:pt modelId="{BE3BFC87-CBB1-45BA-B694-0401DD9B9209}" type="parTrans" cxnId="{E7B1A111-88DC-48F9-8682-84972E132FA8}">
      <dgm:prSet/>
      <dgm:spPr/>
      <dgm:t>
        <a:bodyPr/>
        <a:lstStyle/>
        <a:p>
          <a:endParaRPr lang="en-US"/>
        </a:p>
      </dgm:t>
    </dgm:pt>
    <dgm:pt modelId="{900C2982-4DCD-4F7A-A37F-B997C2B047C1}" type="sibTrans" cxnId="{E7B1A111-88DC-48F9-8682-84972E132FA8}">
      <dgm:prSet/>
      <dgm:spPr/>
      <dgm:t>
        <a:bodyPr/>
        <a:lstStyle/>
        <a:p>
          <a:endParaRPr lang="en-US"/>
        </a:p>
      </dgm:t>
    </dgm:pt>
    <dgm:pt modelId="{CCEA5E6D-F492-42D9-93C3-C06C14AA7F2F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1D3346EF-6978-443B-864B-4FE4E0C75285}" type="parTrans" cxnId="{654EED2E-E8BA-4F61-8236-65934E20F418}">
      <dgm:prSet/>
      <dgm:spPr/>
      <dgm:t>
        <a:bodyPr/>
        <a:lstStyle/>
        <a:p>
          <a:endParaRPr lang="en-US"/>
        </a:p>
      </dgm:t>
    </dgm:pt>
    <dgm:pt modelId="{552CE4A2-8B92-4AA4-8F95-B80DD23A51CA}" type="sibTrans" cxnId="{654EED2E-E8BA-4F61-8236-65934E20F418}">
      <dgm:prSet/>
      <dgm:spPr/>
      <dgm:t>
        <a:bodyPr/>
        <a:lstStyle/>
        <a:p>
          <a:endParaRPr lang="en-US"/>
        </a:p>
      </dgm:t>
    </dgm:pt>
    <dgm:pt modelId="{A7DBA7D1-A2EC-4643-932F-93F1B3309AF6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0EC0FA42-47BC-45FD-850E-6AA7E58AF2C7}" type="parTrans" cxnId="{9C71FEC1-7240-45C0-9C19-4879893F6B35}">
      <dgm:prSet/>
      <dgm:spPr/>
      <dgm:t>
        <a:bodyPr/>
        <a:lstStyle/>
        <a:p>
          <a:endParaRPr lang="en-US"/>
        </a:p>
      </dgm:t>
    </dgm:pt>
    <dgm:pt modelId="{9F843672-4152-4592-909D-B554B4CEEE3E}" type="sibTrans" cxnId="{9C71FEC1-7240-45C0-9C19-4879893F6B35}">
      <dgm:prSet/>
      <dgm:spPr/>
      <dgm:t>
        <a:bodyPr/>
        <a:lstStyle/>
        <a:p>
          <a:endParaRPr lang="en-US"/>
        </a:p>
      </dgm:t>
    </dgm:pt>
    <dgm:pt modelId="{30473BA5-9BBB-4D0E-B9D8-342ACCE1FFDC}" type="pres">
      <dgm:prSet presAssocID="{9F7B7FD3-FAC7-4271-9CA0-26B63082192A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DDF7502C-A085-4DFA-9933-6A1BCD8D8BAA}" type="pres">
      <dgm:prSet presAssocID="{A7DBA7D1-A2EC-4643-932F-93F1B3309AF6}" presName="Accent3" presStyleCnt="0"/>
      <dgm:spPr/>
    </dgm:pt>
    <dgm:pt modelId="{B63BE935-CE65-4460-8D9E-D1E4BA12F01C}" type="pres">
      <dgm:prSet presAssocID="{A7DBA7D1-A2EC-4643-932F-93F1B3309AF6}" presName="Accent" presStyleLbl="node1" presStyleIdx="0" presStyleCnt="3"/>
      <dgm:spPr/>
    </dgm:pt>
    <dgm:pt modelId="{68A3C130-5012-4E6E-8065-C344664C3F99}" type="pres">
      <dgm:prSet presAssocID="{A7DBA7D1-A2EC-4643-932F-93F1B3309AF6}" presName="ParentBackground3" presStyleCnt="0"/>
      <dgm:spPr/>
    </dgm:pt>
    <dgm:pt modelId="{311FD8F7-7EDF-4FBC-A8F6-E4B9E72E4653}" type="pres">
      <dgm:prSet presAssocID="{A7DBA7D1-A2EC-4643-932F-93F1B3309AF6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92224F23-6A7D-42E5-B4A0-A8DCAF84BC8C}" type="pres">
      <dgm:prSet presAssocID="{A7DBA7D1-A2EC-4643-932F-93F1B3309AF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141228-BADD-4A3E-BBB3-2544C18DFD73}" type="pres">
      <dgm:prSet presAssocID="{CCEA5E6D-F492-42D9-93C3-C06C14AA7F2F}" presName="Accent2" presStyleCnt="0"/>
      <dgm:spPr/>
    </dgm:pt>
    <dgm:pt modelId="{77F63BB0-F534-4A7A-8137-E480EA75CBD9}" type="pres">
      <dgm:prSet presAssocID="{CCEA5E6D-F492-42D9-93C3-C06C14AA7F2F}" presName="Accent" presStyleLbl="node1" presStyleIdx="1" presStyleCnt="3"/>
      <dgm:spPr/>
    </dgm:pt>
    <dgm:pt modelId="{2C8E25FE-6421-4CBD-A7ED-31CF22C454EA}" type="pres">
      <dgm:prSet presAssocID="{CCEA5E6D-F492-42D9-93C3-C06C14AA7F2F}" presName="ParentBackground2" presStyleCnt="0"/>
      <dgm:spPr/>
    </dgm:pt>
    <dgm:pt modelId="{F2380DEB-AD1D-4227-B4E2-7E6DC1F8AA61}" type="pres">
      <dgm:prSet presAssocID="{CCEA5E6D-F492-42D9-93C3-C06C14AA7F2F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FC3B8047-75D0-434C-A473-E5BC49E85BF2}" type="pres">
      <dgm:prSet presAssocID="{CCEA5E6D-F492-42D9-93C3-C06C14AA7F2F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16D65-6ECE-426D-95CB-A2493277037F}" type="pres">
      <dgm:prSet presAssocID="{95EDA748-A557-4824-B22E-39DB479AC1CE}" presName="Accent1" presStyleCnt="0"/>
      <dgm:spPr/>
    </dgm:pt>
    <dgm:pt modelId="{F3A8A2C5-F596-432B-BC4C-4603471763BB}" type="pres">
      <dgm:prSet presAssocID="{95EDA748-A557-4824-B22E-39DB479AC1CE}" presName="Accent" presStyleLbl="node1" presStyleIdx="2" presStyleCnt="3"/>
      <dgm:spPr/>
    </dgm:pt>
    <dgm:pt modelId="{BE8B7A10-9E3F-4C4F-862D-249B3A559532}" type="pres">
      <dgm:prSet presAssocID="{95EDA748-A557-4824-B22E-39DB479AC1CE}" presName="ParentBackground1" presStyleCnt="0"/>
      <dgm:spPr/>
    </dgm:pt>
    <dgm:pt modelId="{F0B31B45-511B-4DDB-BC81-562504DF61B2}" type="pres">
      <dgm:prSet presAssocID="{95EDA748-A557-4824-B22E-39DB479AC1CE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AC2D7EBE-252B-4604-A21C-093F08A62175}" type="pres">
      <dgm:prSet presAssocID="{95EDA748-A557-4824-B22E-39DB479AC1CE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E8D9A1-38B1-4AD1-A322-6A07A8590FA3}" type="presOf" srcId="{CCEA5E6D-F492-42D9-93C3-C06C14AA7F2F}" destId="{FC3B8047-75D0-434C-A473-E5BC49E85BF2}" srcOrd="1" destOrd="0" presId="urn:microsoft.com/office/officeart/2011/layout/CircleProcess"/>
    <dgm:cxn modelId="{9C71FEC1-7240-45C0-9C19-4879893F6B35}" srcId="{9F7B7FD3-FAC7-4271-9CA0-26B63082192A}" destId="{A7DBA7D1-A2EC-4643-932F-93F1B3309AF6}" srcOrd="2" destOrd="0" parTransId="{0EC0FA42-47BC-45FD-850E-6AA7E58AF2C7}" sibTransId="{9F843672-4152-4592-909D-B554B4CEEE3E}"/>
    <dgm:cxn modelId="{0BD87573-F733-4DD6-8697-2ECDC14FC503}" type="presOf" srcId="{CCEA5E6D-F492-42D9-93C3-C06C14AA7F2F}" destId="{F2380DEB-AD1D-4227-B4E2-7E6DC1F8AA61}" srcOrd="0" destOrd="0" presId="urn:microsoft.com/office/officeart/2011/layout/CircleProcess"/>
    <dgm:cxn modelId="{36449324-979E-4049-9DD8-C695DECDB2A4}" type="presOf" srcId="{9F7B7FD3-FAC7-4271-9CA0-26B63082192A}" destId="{30473BA5-9BBB-4D0E-B9D8-342ACCE1FFDC}" srcOrd="0" destOrd="0" presId="urn:microsoft.com/office/officeart/2011/layout/CircleProcess"/>
    <dgm:cxn modelId="{E7B1A111-88DC-48F9-8682-84972E132FA8}" srcId="{9F7B7FD3-FAC7-4271-9CA0-26B63082192A}" destId="{95EDA748-A557-4824-B22E-39DB479AC1CE}" srcOrd="0" destOrd="0" parTransId="{BE3BFC87-CBB1-45BA-B694-0401DD9B9209}" sibTransId="{900C2982-4DCD-4F7A-A37F-B997C2B047C1}"/>
    <dgm:cxn modelId="{654EED2E-E8BA-4F61-8236-65934E20F418}" srcId="{9F7B7FD3-FAC7-4271-9CA0-26B63082192A}" destId="{CCEA5E6D-F492-42D9-93C3-C06C14AA7F2F}" srcOrd="1" destOrd="0" parTransId="{1D3346EF-6978-443B-864B-4FE4E0C75285}" sibTransId="{552CE4A2-8B92-4AA4-8F95-B80DD23A51CA}"/>
    <dgm:cxn modelId="{2C85A1A6-BD94-40DC-BCEB-F4BD5E4CD6CC}" type="presOf" srcId="{A7DBA7D1-A2EC-4643-932F-93F1B3309AF6}" destId="{92224F23-6A7D-42E5-B4A0-A8DCAF84BC8C}" srcOrd="1" destOrd="0" presId="urn:microsoft.com/office/officeart/2011/layout/CircleProcess"/>
    <dgm:cxn modelId="{50A4C2B7-501D-45CA-8786-5AA51937671D}" type="presOf" srcId="{A7DBA7D1-A2EC-4643-932F-93F1B3309AF6}" destId="{311FD8F7-7EDF-4FBC-A8F6-E4B9E72E4653}" srcOrd="0" destOrd="0" presId="urn:microsoft.com/office/officeart/2011/layout/CircleProcess"/>
    <dgm:cxn modelId="{C2D9ADF0-1007-4400-8EDB-B7C27942D898}" type="presOf" srcId="{95EDA748-A557-4824-B22E-39DB479AC1CE}" destId="{AC2D7EBE-252B-4604-A21C-093F08A62175}" srcOrd="1" destOrd="0" presId="urn:microsoft.com/office/officeart/2011/layout/CircleProcess"/>
    <dgm:cxn modelId="{6B0B9DB1-D8ED-47EC-9CF0-ACCE8D2A00E3}" type="presOf" srcId="{95EDA748-A557-4824-B22E-39DB479AC1CE}" destId="{F0B31B45-511B-4DDB-BC81-562504DF61B2}" srcOrd="0" destOrd="0" presId="urn:microsoft.com/office/officeart/2011/layout/CircleProcess"/>
    <dgm:cxn modelId="{7701B197-C582-4B89-89BC-55BED4907827}" type="presParOf" srcId="{30473BA5-9BBB-4D0E-B9D8-342ACCE1FFDC}" destId="{DDF7502C-A085-4DFA-9933-6A1BCD8D8BAA}" srcOrd="0" destOrd="0" presId="urn:microsoft.com/office/officeart/2011/layout/CircleProcess"/>
    <dgm:cxn modelId="{109E492E-3AB0-4C62-8C90-14320DE86E77}" type="presParOf" srcId="{DDF7502C-A085-4DFA-9933-6A1BCD8D8BAA}" destId="{B63BE935-CE65-4460-8D9E-D1E4BA12F01C}" srcOrd="0" destOrd="0" presId="urn:microsoft.com/office/officeart/2011/layout/CircleProcess"/>
    <dgm:cxn modelId="{43B625A8-78EE-41CF-978C-D47BB47136C1}" type="presParOf" srcId="{30473BA5-9BBB-4D0E-B9D8-342ACCE1FFDC}" destId="{68A3C130-5012-4E6E-8065-C344664C3F99}" srcOrd="1" destOrd="0" presId="urn:microsoft.com/office/officeart/2011/layout/CircleProcess"/>
    <dgm:cxn modelId="{2DC32BEE-1C49-4F40-B407-682DC0E69555}" type="presParOf" srcId="{68A3C130-5012-4E6E-8065-C344664C3F99}" destId="{311FD8F7-7EDF-4FBC-A8F6-E4B9E72E4653}" srcOrd="0" destOrd="0" presId="urn:microsoft.com/office/officeart/2011/layout/CircleProcess"/>
    <dgm:cxn modelId="{D8E88CA5-F850-4D5D-99FB-F6E47859C1A2}" type="presParOf" srcId="{30473BA5-9BBB-4D0E-B9D8-342ACCE1FFDC}" destId="{92224F23-6A7D-42E5-B4A0-A8DCAF84BC8C}" srcOrd="2" destOrd="0" presId="urn:microsoft.com/office/officeart/2011/layout/CircleProcess"/>
    <dgm:cxn modelId="{F61256D3-74AC-41C8-91AE-F0B425A4603E}" type="presParOf" srcId="{30473BA5-9BBB-4D0E-B9D8-342ACCE1FFDC}" destId="{DD141228-BADD-4A3E-BBB3-2544C18DFD73}" srcOrd="3" destOrd="0" presId="urn:microsoft.com/office/officeart/2011/layout/CircleProcess"/>
    <dgm:cxn modelId="{C8C3E0B8-AC0D-4DBD-857E-24E8B09747AF}" type="presParOf" srcId="{DD141228-BADD-4A3E-BBB3-2544C18DFD73}" destId="{77F63BB0-F534-4A7A-8137-E480EA75CBD9}" srcOrd="0" destOrd="0" presId="urn:microsoft.com/office/officeart/2011/layout/CircleProcess"/>
    <dgm:cxn modelId="{8C5CA84D-1246-4394-9A4D-B33D6CF22575}" type="presParOf" srcId="{30473BA5-9BBB-4D0E-B9D8-342ACCE1FFDC}" destId="{2C8E25FE-6421-4CBD-A7ED-31CF22C454EA}" srcOrd="4" destOrd="0" presId="urn:microsoft.com/office/officeart/2011/layout/CircleProcess"/>
    <dgm:cxn modelId="{9F4C7F58-6480-4CA0-98CB-235AF2BA8C6B}" type="presParOf" srcId="{2C8E25FE-6421-4CBD-A7ED-31CF22C454EA}" destId="{F2380DEB-AD1D-4227-B4E2-7E6DC1F8AA61}" srcOrd="0" destOrd="0" presId="urn:microsoft.com/office/officeart/2011/layout/CircleProcess"/>
    <dgm:cxn modelId="{88391E5E-6BEC-4C99-A115-DACAE8BB734B}" type="presParOf" srcId="{30473BA5-9BBB-4D0E-B9D8-342ACCE1FFDC}" destId="{FC3B8047-75D0-434C-A473-E5BC49E85BF2}" srcOrd="5" destOrd="0" presId="urn:microsoft.com/office/officeart/2011/layout/CircleProcess"/>
    <dgm:cxn modelId="{A73A97F7-9AD6-41DB-BFCE-110997C9C585}" type="presParOf" srcId="{30473BA5-9BBB-4D0E-B9D8-342ACCE1FFDC}" destId="{78A16D65-6ECE-426D-95CB-A2493277037F}" srcOrd="6" destOrd="0" presId="urn:microsoft.com/office/officeart/2011/layout/CircleProcess"/>
    <dgm:cxn modelId="{4A0AD296-3CEA-4BC0-A7F4-329576B9AA3C}" type="presParOf" srcId="{78A16D65-6ECE-426D-95CB-A2493277037F}" destId="{F3A8A2C5-F596-432B-BC4C-4603471763BB}" srcOrd="0" destOrd="0" presId="urn:microsoft.com/office/officeart/2011/layout/CircleProcess"/>
    <dgm:cxn modelId="{5CF07F25-0B45-447D-8C25-35C8CED29C30}" type="presParOf" srcId="{30473BA5-9BBB-4D0E-B9D8-342ACCE1FFDC}" destId="{BE8B7A10-9E3F-4C4F-862D-249B3A559532}" srcOrd="7" destOrd="0" presId="urn:microsoft.com/office/officeart/2011/layout/CircleProcess"/>
    <dgm:cxn modelId="{F82C64D0-4BEF-404B-A432-8370F780B9C2}" type="presParOf" srcId="{BE8B7A10-9E3F-4C4F-862D-249B3A559532}" destId="{F0B31B45-511B-4DDB-BC81-562504DF61B2}" srcOrd="0" destOrd="0" presId="urn:microsoft.com/office/officeart/2011/layout/CircleProcess"/>
    <dgm:cxn modelId="{C86F6F25-78E3-4291-9911-FE0E41E7B768}" type="presParOf" srcId="{30473BA5-9BBB-4D0E-B9D8-342ACCE1FFDC}" destId="{AC2D7EBE-252B-4604-A21C-093F08A62175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2432" tIns="46216" rIns="92432" bIns="46216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432" tIns="46216" rIns="92432" bIns="46216" rtlCol="0"/>
          <a:lstStyle>
            <a:lvl1pPr algn="r">
              <a:defRPr sz="1200"/>
            </a:lvl1pPr>
          </a:lstStyle>
          <a:p>
            <a:fld id="{251B1E70-1D89-4B14-A5F5-43CE31A2E428}" type="datetimeFigureOut">
              <a:rPr lang="en-GB" smtClean="0"/>
              <a:pPr/>
              <a:t>21/03/2017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2432" tIns="46216" rIns="92432" bIns="46216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2432" tIns="46216" rIns="92432" bIns="46216" rtlCol="0" anchor="b"/>
          <a:lstStyle>
            <a:lvl1pPr algn="r">
              <a:defRPr sz="1200"/>
            </a:lvl1pPr>
          </a:lstStyle>
          <a:p>
            <a:fld id="{0A33CE9B-620A-4A2E-9667-A4617D0A77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8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2432" tIns="46216" rIns="92432" bIns="46216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432" tIns="46216" rIns="92432" bIns="46216" rtlCol="0"/>
          <a:lstStyle>
            <a:lvl1pPr algn="r">
              <a:defRPr sz="1200"/>
            </a:lvl1pPr>
          </a:lstStyle>
          <a:p>
            <a:fld id="{86812F9C-B6F5-4959-82AA-65637A5EC1FF}" type="datetimeFigureOut">
              <a:rPr lang="en-GB" smtClean="0"/>
              <a:pPr/>
              <a:t>21/03/2017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2" tIns="46216" rIns="92432" bIns="46216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2432" tIns="46216" rIns="92432" bIns="462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2432" tIns="46216" rIns="92432" bIns="46216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2432" tIns="46216" rIns="92432" bIns="46216" rtlCol="0" anchor="b"/>
          <a:lstStyle>
            <a:lvl1pPr algn="r">
              <a:defRPr sz="1200"/>
            </a:lvl1pPr>
          </a:lstStyle>
          <a:p>
            <a:fld id="{554026FF-C702-4D93-8EE2-59D0C71AA47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76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208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28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987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288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30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071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652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086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051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5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61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339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338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56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908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350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5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36096" cy="5143500"/>
            </a:xfrm>
            <a:prstGeom prst="rect">
              <a:avLst/>
            </a:prstGeom>
            <a:solidFill>
              <a:srgbClr val="019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4946072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001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140035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5348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82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40926 w 9144000"/>
                <a:gd name="connsiteY3" fmla="*/ 5143500 h 5143500"/>
                <a:gd name="connsiteX4" fmla="*/ 0 w 9144000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9144000" y="0"/>
                  </a:lnTo>
                  <a:lnTo>
                    <a:pt x="9144000" y="5143500"/>
                  </a:lnTo>
                  <a:lnTo>
                    <a:pt x="5340926" y="51435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67893"/>
            <a:ext cx="3200400" cy="91440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683568" y="1707654"/>
            <a:ext cx="7931224" cy="172819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6783" y="750769"/>
            <a:ext cx="548640" cy="548640"/>
          </a:xfrm>
          <a:prstGeom prst="rect">
            <a:avLst/>
          </a:prstGeom>
        </p:spPr>
      </p:pic>
      <p:grpSp>
        <p:nvGrpSpPr>
          <p:cNvPr id="25" name="Group 24"/>
          <p:cNvGrpSpPr/>
          <p:nvPr userDrawn="1"/>
        </p:nvGrpSpPr>
        <p:grpSpPr>
          <a:xfrm>
            <a:off x="7502583" y="4345290"/>
            <a:ext cx="1184217" cy="283860"/>
            <a:chOff x="8190319" y="4629150"/>
            <a:chExt cx="725081" cy="173804"/>
          </a:xfrm>
          <a:solidFill>
            <a:srgbClr val="FFFFFF"/>
          </a:solidFill>
        </p:grpSpPr>
        <p:sp>
          <p:nvSpPr>
            <p:cNvPr id="26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945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 -Title Only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172400" y="4587974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55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-Blank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961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-Blank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8028384" y="4515966"/>
            <a:ext cx="104360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22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5436096" cy="5143500"/>
            </a:xfrm>
            <a:prstGeom prst="rect">
              <a:avLst/>
            </a:prstGeom>
            <a:gradFill flip="none" rotWithShape="1">
              <a:gsLst>
                <a:gs pos="95000">
                  <a:srgbClr val="027FDD"/>
                </a:gs>
                <a:gs pos="0">
                  <a:srgbClr val="00B0F0">
                    <a:lumMod val="10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4946072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001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140035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5348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82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36573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36573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20144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40926 w 9144000"/>
                <a:gd name="connsiteY3" fmla="*/ 5143500 h 5143500"/>
                <a:gd name="connsiteX4" fmla="*/ 0 w 9144000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9144000" y="0"/>
                  </a:lnTo>
                  <a:lnTo>
                    <a:pt x="9144000" y="5143500"/>
                  </a:lnTo>
                  <a:lnTo>
                    <a:pt x="5340926" y="51435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9"/>
          <p:cNvSpPr>
            <a:spLocks noGrp="1"/>
          </p:cNvSpPr>
          <p:nvPr>
            <p:ph type="title"/>
          </p:nvPr>
        </p:nvSpPr>
        <p:spPr>
          <a:xfrm>
            <a:off x="457200" y="1707654"/>
            <a:ext cx="8229600" cy="108012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475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5436096" cy="5143500"/>
            </a:xfrm>
            <a:prstGeom prst="rect">
              <a:avLst/>
            </a:prstGeom>
            <a:gradFill flip="none" rotWithShape="1">
              <a:gsLst>
                <a:gs pos="95000">
                  <a:srgbClr val="414345"/>
                </a:gs>
                <a:gs pos="0">
                  <a:srgbClr val="414345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4946072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001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140035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5348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82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37246 w 9144000"/>
                <a:gd name="connsiteY3" fmla="*/ 5141119 h 5143500"/>
                <a:gd name="connsiteX4" fmla="*/ 0 w 9144000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9144000" y="0"/>
                  </a:lnTo>
                  <a:lnTo>
                    <a:pt x="9144000" y="5143500"/>
                  </a:lnTo>
                  <a:lnTo>
                    <a:pt x="5337246" y="51411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5000">
                  <a:srgbClr val="414345"/>
                </a:gs>
                <a:gs pos="0">
                  <a:srgbClr val="343434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457200" y="1707654"/>
            <a:ext cx="8229600" cy="108012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168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75"/>
            <a:ext cx="9180512" cy="5159447"/>
          </a:xfrm>
          <a:prstGeom prst="rect">
            <a:avLst/>
          </a:prstGeom>
        </p:spPr>
      </p:pic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457200" y="1707654"/>
            <a:ext cx="8229600" cy="108012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7869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-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5436096" cy="5143500"/>
            </a:xfrm>
            <a:prstGeom prst="rect">
              <a:avLst/>
            </a:prstGeom>
            <a:gradFill flip="none" rotWithShape="1">
              <a:gsLst>
                <a:gs pos="95000">
                  <a:srgbClr val="027FDD"/>
                </a:gs>
                <a:gs pos="0">
                  <a:srgbClr val="00B0F0">
                    <a:lumMod val="10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4946072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001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140035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5348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82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36573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36573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20144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40926 w 9144000"/>
                <a:gd name="connsiteY3" fmla="*/ 5143500 h 5143500"/>
                <a:gd name="connsiteX4" fmla="*/ 0 w 9144000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9144000" y="0"/>
                  </a:lnTo>
                  <a:lnTo>
                    <a:pt x="9144000" y="5143500"/>
                  </a:lnTo>
                  <a:lnTo>
                    <a:pt x="5340926" y="51435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3313753" y="2038350"/>
            <a:ext cx="2543151" cy="609600"/>
            <a:chOff x="8190319" y="4629150"/>
            <a:chExt cx="725081" cy="173804"/>
          </a:xfrm>
          <a:solidFill>
            <a:srgbClr val="FFFFFF"/>
          </a:solidFill>
        </p:grpSpPr>
        <p:sp>
          <p:nvSpPr>
            <p:cNvPr id="11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6363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2 -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75"/>
            <a:ext cx="9180512" cy="5159447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3313753" y="2038350"/>
            <a:ext cx="2543151" cy="609600"/>
            <a:chOff x="8190319" y="4629150"/>
            <a:chExt cx="725081" cy="173804"/>
          </a:xfrm>
          <a:solidFill>
            <a:srgbClr val="FFFFFF"/>
          </a:solidFill>
        </p:grpSpPr>
        <p:sp>
          <p:nvSpPr>
            <p:cNvPr id="6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951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8" y="927"/>
            <a:ext cx="9148836" cy="5141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1472" y="795405"/>
            <a:ext cx="548640" cy="54864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67911"/>
            <a:ext cx="3200400" cy="91440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83568" y="1709928"/>
            <a:ext cx="7931224" cy="1656184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502583" y="4345290"/>
            <a:ext cx="1184217" cy="283860"/>
            <a:chOff x="8190319" y="4629150"/>
            <a:chExt cx="725081" cy="173804"/>
          </a:xfrm>
          <a:solidFill>
            <a:srgbClr val="FFFFFF"/>
          </a:solidFill>
        </p:grpSpPr>
        <p:sp>
          <p:nvSpPr>
            <p:cNvPr id="9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18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3307715"/>
          </a:xfrm>
        </p:spPr>
        <p:txBody>
          <a:bodyPr>
            <a:noAutofit/>
          </a:bodyPr>
          <a:lstStyle>
            <a:lvl1pPr marL="173038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2pPr>
            <a:lvl3pPr marL="741363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3pPr>
            <a:lvl4pPr marL="1031875" indent="-173038">
              <a:buClr>
                <a:schemeClr val="tx1"/>
              </a:buClr>
              <a:buSzPct val="85000"/>
              <a:defRPr sz="1600">
                <a:solidFill>
                  <a:schemeClr val="tx1"/>
                </a:solidFill>
              </a:defRPr>
            </a:lvl4pPr>
            <a:lvl5pPr marL="1316038" indent="-173038">
              <a:buClr>
                <a:schemeClr val="tx1"/>
              </a:buClr>
              <a:buSzPct val="85000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>
            <a:norm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4948014"/>
            <a:ext cx="9159498" cy="195486"/>
          </a:xfrm>
          <a:prstGeom prst="rect">
            <a:avLst/>
          </a:prstGeom>
          <a:gradFill>
            <a:gsLst>
              <a:gs pos="82000">
                <a:srgbClr val="0077F0"/>
              </a:gs>
              <a:gs pos="0">
                <a:srgbClr val="00B0F0">
                  <a:lumMod val="10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231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72400" y="4587974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3307715"/>
          </a:xfrm>
        </p:spPr>
        <p:txBody>
          <a:bodyPr/>
          <a:lstStyle>
            <a:lvl1pPr marL="173038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2pPr>
            <a:lvl3pPr marL="741363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3pPr>
            <a:lvl4pPr marL="1031875" indent="-173038">
              <a:buClr>
                <a:schemeClr val="tx1"/>
              </a:buClr>
              <a:buSzPct val="85000"/>
              <a:defRPr sz="1600">
                <a:solidFill>
                  <a:schemeClr val="tx1"/>
                </a:solidFill>
              </a:defRPr>
            </a:lvl4pPr>
            <a:lvl5pPr marL="1316038" indent="-173038">
              <a:buClr>
                <a:schemeClr val="tx1"/>
              </a:buClr>
              <a:buSzPct val="85000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>
            <a:norm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4948014"/>
            <a:ext cx="9159498" cy="195486"/>
          </a:xfrm>
          <a:prstGeom prst="rect">
            <a:avLst/>
          </a:prstGeom>
          <a:gradFill>
            <a:gsLst>
              <a:gs pos="82000">
                <a:srgbClr val="0077F0"/>
              </a:gs>
              <a:gs pos="0">
                <a:srgbClr val="00B0F0">
                  <a:lumMod val="10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9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4038600" cy="33077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0"/>
            <a:ext cx="4038600" cy="33077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68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172400" y="4587974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4038600" cy="33077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0"/>
            <a:ext cx="4038600" cy="33077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05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0"/>
            <a:ext cx="4040188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670"/>
            <a:ext cx="4040188" cy="27362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80160"/>
            <a:ext cx="4041775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51670"/>
            <a:ext cx="4041775" cy="27362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4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72400" y="4587974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0"/>
            <a:ext cx="4040188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670"/>
            <a:ext cx="4040188" cy="27362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80160"/>
            <a:ext cx="4041775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51670"/>
            <a:ext cx="4041775" cy="27362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36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 -Title Only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21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8275"/>
            <a:ext cx="8229600" cy="8817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5607"/>
            <a:ext cx="8229600" cy="3312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659982"/>
            <a:ext cx="874440" cy="1816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>
                <a:solidFill>
                  <a:srgbClr val="4C646F"/>
                </a:solidFill>
              </a:defRPr>
            </a:lvl1pPr>
          </a:lstStyle>
          <a:p>
            <a:fld id="{AE3AD13E-0250-4DDE-87F3-DC3D88732FA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gradFill>
            <a:gsLst>
              <a:gs pos="82000">
                <a:srgbClr val="0077F0"/>
              </a:gs>
              <a:gs pos="0">
                <a:srgbClr val="00B0F0">
                  <a:lumMod val="10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190319" y="4629150"/>
            <a:ext cx="725081" cy="173804"/>
            <a:chOff x="8190319" y="4629150"/>
            <a:chExt cx="725081" cy="173804"/>
          </a:xfrm>
        </p:grpSpPr>
        <p:sp>
          <p:nvSpPr>
            <p:cNvPr id="9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780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9" r:id="rId4"/>
    <p:sldLayoutId id="2147483652" r:id="rId5"/>
    <p:sldLayoutId id="2147483671" r:id="rId6"/>
    <p:sldLayoutId id="2147483653" r:id="rId7"/>
    <p:sldLayoutId id="2147483672" r:id="rId8"/>
    <p:sldLayoutId id="2147483654" r:id="rId9"/>
    <p:sldLayoutId id="2147483670" r:id="rId10"/>
    <p:sldLayoutId id="2147483655" r:id="rId11"/>
    <p:sldLayoutId id="2147483662" r:id="rId12"/>
    <p:sldLayoutId id="2147483660" r:id="rId13"/>
    <p:sldLayoutId id="2147483651" r:id="rId14"/>
    <p:sldLayoutId id="2147483668" r:id="rId15"/>
    <p:sldLayoutId id="2147483661" r:id="rId16"/>
    <p:sldLayoutId id="2147483673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73038" indent="-173038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SzPct val="80000"/>
        <a:buFont typeface="Arial" charset="0"/>
        <a:buChar char="•"/>
        <a:tabLst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73038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SzPct val="80000"/>
        <a:buFont typeface="Arial" charset="0"/>
        <a:buChar char="•"/>
        <a:tabLst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741363" indent="-173038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SzPct val="80000"/>
        <a:buFont typeface="Arial" charset="0"/>
        <a:buChar char="•"/>
        <a:tabLst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031875" indent="-173038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SzPct val="80000"/>
        <a:buFont typeface="Arial" charset="0"/>
        <a:buChar char="•"/>
        <a:tabLst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316038" indent="-173038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SzPct val="80000"/>
        <a:buFont typeface="Arial" charset="0"/>
        <a:buChar char="•"/>
        <a:tabLst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orient="horz" pos="2890" userDrawn="1">
          <p15:clr>
            <a:srgbClr val="F26B43"/>
          </p15:clr>
        </p15:guide>
        <p15:guide id="6" orient="horz" pos="804" userDrawn="1">
          <p15:clr>
            <a:srgbClr val="F26B43"/>
          </p15:clr>
        </p15:guide>
        <p15:guide id="7" orient="horz" pos="741" userDrawn="1">
          <p15:clr>
            <a:srgbClr val="F26B43"/>
          </p15:clr>
        </p15:guide>
        <p15:guide id="10" orient="horz" pos="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3568" y="3867912"/>
            <a:ext cx="3507432" cy="892552"/>
          </a:xfrm>
        </p:spPr>
        <p:txBody>
          <a:bodyPr wrap="square">
            <a:spAutoFit/>
          </a:bodyPr>
          <a:lstStyle/>
          <a:p>
            <a:r>
              <a:rPr lang="en-US" dirty="0" smtClean="0"/>
              <a:t>By Harippriya </a:t>
            </a:r>
            <a:r>
              <a:rPr lang="en-US" dirty="0" smtClean="0"/>
              <a:t>Sivapatham</a:t>
            </a:r>
          </a:p>
          <a:p>
            <a:r>
              <a:rPr lang="en-US" dirty="0" smtClean="0"/>
              <a:t>Bangalore IDC Secure Development Day</a:t>
            </a:r>
          </a:p>
          <a:p>
            <a:r>
              <a:rPr lang="en-US" smtClean="0"/>
              <a:t>March 2017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9619" y="1352550"/>
            <a:ext cx="7931224" cy="165618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REST API Security</a:t>
            </a:r>
            <a:br>
              <a:rPr lang="en-US" dirty="0" smtClean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602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  Insufficient Access Control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20015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Access to functionality (admin vs delegated admin).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Access to contextual data.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32958"/>
            <a:ext cx="4724400" cy="103573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</p:pic>
      <p:sp>
        <p:nvSpPr>
          <p:cNvPr id="5" name="TextBox 4"/>
          <p:cNvSpPr txBox="1"/>
          <p:nvPr/>
        </p:nvSpPr>
        <p:spPr>
          <a:xfrm>
            <a:off x="533400" y="3402486"/>
            <a:ext cx="78470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Mitigation</a:t>
            </a:r>
            <a:r>
              <a:rPr lang="en-US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Authorize based </a:t>
            </a:r>
            <a:r>
              <a:rPr lang="en-US" dirty="0"/>
              <a:t>on the functionality and not the </a:t>
            </a:r>
            <a:r>
              <a:rPr lang="en-US" dirty="0" smtClean="0"/>
              <a:t>URL.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contextual check needs to be done, server side, with each request.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1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#4  Insufficient Input Validation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20015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Risk: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Cross Site scripting (XSS) 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Injection 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Directory Traversal attacks.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33400" y="2732546"/>
            <a:ext cx="58165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Mitigation: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 all input validations on the server!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Validate and sanitize input. Encode the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reusable validator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Validate against a “whitelist” of allowable characters.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secure XML and JSON parsers.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1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#5  Security Misconfiguration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20015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Catch-all for all other security issues.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33400" y="1657350"/>
            <a:ext cx="41665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Insufficient transport layer security.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Information disclosure.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Weak server side security.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Other web application security risks.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1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 Security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Security Testing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167596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Tools like OWASP ZAP, Burp and </a:t>
            </a:r>
            <a:r>
              <a:rPr lang="en-US" dirty="0" err="1" smtClean="0"/>
              <a:t>Metasploit</a:t>
            </a:r>
            <a:r>
              <a:rPr lang="en-US" dirty="0" smtClean="0"/>
              <a:t> are very helpful.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Automate basic security tests.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mtClean="0"/>
              <a:t>Check </a:t>
            </a:r>
            <a:r>
              <a:rPr lang="en-US" dirty="0" smtClean="0"/>
              <a:t>data returned and log files for sensitive data exposure.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Check the response codes.</a:t>
            </a:r>
          </a:p>
        </p:txBody>
      </p:sp>
    </p:spTree>
    <p:extLst>
      <p:ext uri="{BB962C8B-B14F-4D97-AF65-F5344CB8AC3E}">
        <p14:creationId xmlns:p14="http://schemas.microsoft.com/office/powerpoint/2010/main" val="402909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167596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Use OAuth 2.0 and OpenID Connect.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Think like a hacker. Design for malice.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Adopt ‘Secure by Default’ approach for configurations.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Auditing and Logging are crucial.</a:t>
            </a:r>
          </a:p>
        </p:txBody>
      </p:sp>
    </p:spTree>
    <p:extLst>
      <p:ext uri="{BB962C8B-B14F-4D97-AF65-F5344CB8AC3E}">
        <p14:creationId xmlns:p14="http://schemas.microsoft.com/office/powerpoint/2010/main" val="47291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Final Thought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52549"/>
            <a:ext cx="5334000" cy="3000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4600" y="1809750"/>
            <a:ext cx="2590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latin typeface="High Tower Text" panose="02040502050506030303" pitchFamily="18" charset="0"/>
              </a:rPr>
              <a:t>Focus on securing user data!</a:t>
            </a:r>
            <a:endParaRPr lang="en-US" sz="4000" dirty="0">
              <a:solidFill>
                <a:srgbClr val="0070C0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34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7864" y="2965162"/>
            <a:ext cx="23762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solidFill>
                  <a:srgbClr val="61EEEC"/>
                </a:solidFill>
              </a:rPr>
              <a:t>www.microfocus.com</a:t>
            </a:r>
            <a:endParaRPr lang="en-US" sz="1300" dirty="0">
              <a:solidFill>
                <a:srgbClr val="61EE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0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281612"/>
            <a:ext cx="456887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REST is an architectural style.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Uniform Interface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400" dirty="0" smtClean="0"/>
              <a:t>/myapp/rest/v1/clusters/cId-872342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Response is a representation of the resource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HATEOAS for navigation.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Stateless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Cacheable</a:t>
            </a: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3733800" y="1409229"/>
            <a:ext cx="1143000" cy="564606"/>
          </a:xfrm>
          <a:prstGeom prst="round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Application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95400" y="1604914"/>
            <a:ext cx="2377440" cy="0"/>
          </a:xfrm>
          <a:prstGeom prst="straightConnector1">
            <a:avLst/>
          </a:prstGeom>
          <a:ln w="31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714228" y="1439786"/>
            <a:ext cx="428772" cy="444676"/>
            <a:chOff x="3963532" y="4359643"/>
            <a:chExt cx="324146" cy="324146"/>
          </a:xfrm>
          <a:solidFill>
            <a:schemeClr val="accent2">
              <a:lumMod val="75000"/>
            </a:schemeClr>
          </a:solidFill>
        </p:grpSpPr>
        <p:sp>
          <p:nvSpPr>
            <p:cNvPr id="9" name="Freeform 74"/>
            <p:cNvSpPr>
              <a:spLocks noChangeArrowheads="1"/>
            </p:cNvSpPr>
            <p:nvPr/>
          </p:nvSpPr>
          <p:spPr bwMode="auto">
            <a:xfrm>
              <a:off x="4059849" y="4454109"/>
              <a:ext cx="133363" cy="133363"/>
            </a:xfrm>
            <a:custGeom>
              <a:avLst/>
              <a:gdLst>
                <a:gd name="T0" fmla="*/ 158 w 318"/>
                <a:gd name="T1" fmla="*/ 0 h 318"/>
                <a:gd name="T2" fmla="*/ 158 w 318"/>
                <a:gd name="T3" fmla="*/ 0 h 318"/>
                <a:gd name="T4" fmla="*/ 0 w 318"/>
                <a:gd name="T5" fmla="*/ 159 h 318"/>
                <a:gd name="T6" fmla="*/ 158 w 318"/>
                <a:gd name="T7" fmla="*/ 317 h 318"/>
                <a:gd name="T8" fmla="*/ 317 w 318"/>
                <a:gd name="T9" fmla="*/ 159 h 318"/>
                <a:gd name="T10" fmla="*/ 158 w 318"/>
                <a:gd name="T11" fmla="*/ 0 h 318"/>
                <a:gd name="T12" fmla="*/ 158 w 318"/>
                <a:gd name="T13" fmla="*/ 294 h 318"/>
                <a:gd name="T14" fmla="*/ 158 w 318"/>
                <a:gd name="T15" fmla="*/ 294 h 318"/>
                <a:gd name="T16" fmla="*/ 23 w 318"/>
                <a:gd name="T17" fmla="*/ 159 h 318"/>
                <a:gd name="T18" fmla="*/ 158 w 318"/>
                <a:gd name="T19" fmla="*/ 23 h 318"/>
                <a:gd name="T20" fmla="*/ 294 w 318"/>
                <a:gd name="T21" fmla="*/ 159 h 318"/>
                <a:gd name="T22" fmla="*/ 158 w 318"/>
                <a:gd name="T23" fmla="*/ 294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318">
                  <a:moveTo>
                    <a:pt x="158" y="0"/>
                  </a:move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cubicBezTo>
                    <a:pt x="0" y="246"/>
                    <a:pt x="71" y="317"/>
                    <a:pt x="158" y="317"/>
                  </a:cubicBezTo>
                  <a:cubicBezTo>
                    <a:pt x="247" y="317"/>
                    <a:pt x="317" y="246"/>
                    <a:pt x="317" y="159"/>
                  </a:cubicBezTo>
                  <a:cubicBezTo>
                    <a:pt x="317" y="71"/>
                    <a:pt x="247" y="0"/>
                    <a:pt x="158" y="0"/>
                  </a:cubicBezTo>
                  <a:close/>
                  <a:moveTo>
                    <a:pt x="158" y="294"/>
                  </a:moveTo>
                  <a:lnTo>
                    <a:pt x="158" y="294"/>
                  </a:lnTo>
                  <a:cubicBezTo>
                    <a:pt x="84" y="294"/>
                    <a:pt x="23" y="234"/>
                    <a:pt x="23" y="159"/>
                  </a:cubicBezTo>
                  <a:cubicBezTo>
                    <a:pt x="23" y="84"/>
                    <a:pt x="84" y="23"/>
                    <a:pt x="158" y="23"/>
                  </a:cubicBezTo>
                  <a:cubicBezTo>
                    <a:pt x="233" y="23"/>
                    <a:pt x="294" y="84"/>
                    <a:pt x="294" y="159"/>
                  </a:cubicBezTo>
                  <a:cubicBezTo>
                    <a:pt x="294" y="234"/>
                    <a:pt x="233" y="294"/>
                    <a:pt x="158" y="2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75"/>
            <p:cNvSpPr>
              <a:spLocks noChangeArrowheads="1"/>
            </p:cNvSpPr>
            <p:nvPr/>
          </p:nvSpPr>
          <p:spPr bwMode="auto">
            <a:xfrm>
              <a:off x="3963532" y="4359643"/>
              <a:ext cx="324146" cy="324146"/>
            </a:xfrm>
            <a:custGeom>
              <a:avLst/>
              <a:gdLst>
                <a:gd name="T0" fmla="*/ 738 w 773"/>
                <a:gd name="T1" fmla="*/ 315 h 773"/>
                <a:gd name="T2" fmla="*/ 644 w 773"/>
                <a:gd name="T3" fmla="*/ 227 h 773"/>
                <a:gd name="T4" fmla="*/ 694 w 773"/>
                <a:gd name="T5" fmla="*/ 162 h 773"/>
                <a:gd name="T6" fmla="*/ 635 w 773"/>
                <a:gd name="T7" fmla="*/ 88 h 773"/>
                <a:gd name="T8" fmla="*/ 610 w 773"/>
                <a:gd name="T9" fmla="*/ 78 h 773"/>
                <a:gd name="T10" fmla="*/ 545 w 773"/>
                <a:gd name="T11" fmla="*/ 128 h 773"/>
                <a:gd name="T12" fmla="*/ 457 w 773"/>
                <a:gd name="T13" fmla="*/ 35 h 773"/>
                <a:gd name="T14" fmla="*/ 352 w 773"/>
                <a:gd name="T15" fmla="*/ 0 h 773"/>
                <a:gd name="T16" fmla="*/ 316 w 773"/>
                <a:gd name="T17" fmla="*/ 91 h 773"/>
                <a:gd name="T18" fmla="*/ 188 w 773"/>
                <a:gd name="T19" fmla="*/ 88 h 773"/>
                <a:gd name="T20" fmla="*/ 163 w 773"/>
                <a:gd name="T21" fmla="*/ 78 h 773"/>
                <a:gd name="T22" fmla="*/ 88 w 773"/>
                <a:gd name="T23" fmla="*/ 137 h 773"/>
                <a:gd name="T24" fmla="*/ 88 w 773"/>
                <a:gd name="T25" fmla="*/ 187 h 773"/>
                <a:gd name="T26" fmla="*/ 91 w 773"/>
                <a:gd name="T27" fmla="*/ 315 h 773"/>
                <a:gd name="T28" fmla="*/ 0 w 773"/>
                <a:gd name="T29" fmla="*/ 350 h 773"/>
                <a:gd name="T30" fmla="*/ 35 w 773"/>
                <a:gd name="T31" fmla="*/ 456 h 773"/>
                <a:gd name="T32" fmla="*/ 128 w 773"/>
                <a:gd name="T33" fmla="*/ 544 h 773"/>
                <a:gd name="T34" fmla="*/ 88 w 773"/>
                <a:gd name="T35" fmla="*/ 634 h 773"/>
                <a:gd name="T36" fmla="*/ 188 w 773"/>
                <a:gd name="T37" fmla="*/ 684 h 773"/>
                <a:gd name="T38" fmla="*/ 316 w 773"/>
                <a:gd name="T39" fmla="*/ 680 h 773"/>
                <a:gd name="T40" fmla="*/ 352 w 773"/>
                <a:gd name="T41" fmla="*/ 772 h 773"/>
                <a:gd name="T42" fmla="*/ 457 w 773"/>
                <a:gd name="T43" fmla="*/ 737 h 773"/>
                <a:gd name="T44" fmla="*/ 545 w 773"/>
                <a:gd name="T45" fmla="*/ 644 h 773"/>
                <a:gd name="T46" fmla="*/ 635 w 773"/>
                <a:gd name="T47" fmla="*/ 684 h 773"/>
                <a:gd name="T48" fmla="*/ 685 w 773"/>
                <a:gd name="T49" fmla="*/ 585 h 773"/>
                <a:gd name="T50" fmla="*/ 682 w 773"/>
                <a:gd name="T51" fmla="*/ 456 h 773"/>
                <a:gd name="T52" fmla="*/ 772 w 773"/>
                <a:gd name="T53" fmla="*/ 421 h 773"/>
                <a:gd name="T54" fmla="*/ 738 w 773"/>
                <a:gd name="T55" fmla="*/ 315 h 773"/>
                <a:gd name="T56" fmla="*/ 749 w 773"/>
                <a:gd name="T57" fmla="*/ 421 h 773"/>
                <a:gd name="T58" fmla="*/ 662 w 773"/>
                <a:gd name="T59" fmla="*/ 433 h 773"/>
                <a:gd name="T60" fmla="*/ 620 w 773"/>
                <a:gd name="T61" fmla="*/ 540 h 773"/>
                <a:gd name="T62" fmla="*/ 668 w 773"/>
                <a:gd name="T63" fmla="*/ 600 h 773"/>
                <a:gd name="T64" fmla="*/ 618 w 773"/>
                <a:gd name="T65" fmla="*/ 667 h 773"/>
                <a:gd name="T66" fmla="*/ 548 w 773"/>
                <a:gd name="T67" fmla="*/ 614 h 773"/>
                <a:gd name="T68" fmla="*/ 442 w 773"/>
                <a:gd name="T69" fmla="*/ 660 h 773"/>
                <a:gd name="T70" fmla="*/ 433 w 773"/>
                <a:gd name="T71" fmla="*/ 737 h 773"/>
                <a:gd name="T72" fmla="*/ 352 w 773"/>
                <a:gd name="T73" fmla="*/ 748 h 773"/>
                <a:gd name="T74" fmla="*/ 339 w 773"/>
                <a:gd name="T75" fmla="*/ 662 h 773"/>
                <a:gd name="T76" fmla="*/ 232 w 773"/>
                <a:gd name="T77" fmla="*/ 619 h 773"/>
                <a:gd name="T78" fmla="*/ 172 w 773"/>
                <a:gd name="T79" fmla="*/ 667 h 773"/>
                <a:gd name="T80" fmla="*/ 105 w 773"/>
                <a:gd name="T81" fmla="*/ 617 h 773"/>
                <a:gd name="T82" fmla="*/ 158 w 773"/>
                <a:gd name="T83" fmla="*/ 547 h 773"/>
                <a:gd name="T84" fmla="*/ 112 w 773"/>
                <a:gd name="T85" fmla="*/ 442 h 773"/>
                <a:gd name="T86" fmla="*/ 35 w 773"/>
                <a:gd name="T87" fmla="*/ 433 h 773"/>
                <a:gd name="T88" fmla="*/ 24 w 773"/>
                <a:gd name="T89" fmla="*/ 350 h 773"/>
                <a:gd name="T90" fmla="*/ 110 w 773"/>
                <a:gd name="T91" fmla="*/ 339 h 773"/>
                <a:gd name="T92" fmla="*/ 153 w 773"/>
                <a:gd name="T93" fmla="*/ 232 h 773"/>
                <a:gd name="T94" fmla="*/ 105 w 773"/>
                <a:gd name="T95" fmla="*/ 170 h 773"/>
                <a:gd name="T96" fmla="*/ 105 w 773"/>
                <a:gd name="T97" fmla="*/ 154 h 773"/>
                <a:gd name="T98" fmla="*/ 163 w 773"/>
                <a:gd name="T99" fmla="*/ 101 h 773"/>
                <a:gd name="T100" fmla="*/ 225 w 773"/>
                <a:gd name="T101" fmla="*/ 158 h 773"/>
                <a:gd name="T102" fmla="*/ 330 w 773"/>
                <a:gd name="T103" fmla="*/ 112 h 773"/>
                <a:gd name="T104" fmla="*/ 339 w 773"/>
                <a:gd name="T105" fmla="*/ 35 h 773"/>
                <a:gd name="T106" fmla="*/ 421 w 773"/>
                <a:gd name="T107" fmla="*/ 23 h 773"/>
                <a:gd name="T108" fmla="*/ 433 w 773"/>
                <a:gd name="T109" fmla="*/ 110 h 773"/>
                <a:gd name="T110" fmla="*/ 540 w 773"/>
                <a:gd name="T111" fmla="*/ 153 h 773"/>
                <a:gd name="T112" fmla="*/ 602 w 773"/>
                <a:gd name="T113" fmla="*/ 104 h 773"/>
                <a:gd name="T114" fmla="*/ 668 w 773"/>
                <a:gd name="T115" fmla="*/ 154 h 773"/>
                <a:gd name="T116" fmla="*/ 668 w 773"/>
                <a:gd name="T117" fmla="*/ 170 h 773"/>
                <a:gd name="T118" fmla="*/ 620 w 773"/>
                <a:gd name="T119" fmla="*/ 232 h 773"/>
                <a:gd name="T120" fmla="*/ 662 w 773"/>
                <a:gd name="T121" fmla="*/ 339 h 773"/>
                <a:gd name="T122" fmla="*/ 749 w 773"/>
                <a:gd name="T123" fmla="*/ 35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3" h="773">
                  <a:moveTo>
                    <a:pt x="738" y="315"/>
                  </a:moveTo>
                  <a:lnTo>
                    <a:pt x="738" y="315"/>
                  </a:lnTo>
                  <a:cubicBezTo>
                    <a:pt x="682" y="315"/>
                    <a:pt x="682" y="315"/>
                    <a:pt x="682" y="315"/>
                  </a:cubicBezTo>
                  <a:cubicBezTo>
                    <a:pt x="674" y="284"/>
                    <a:pt x="662" y="255"/>
                    <a:pt x="644" y="227"/>
                  </a:cubicBezTo>
                  <a:cubicBezTo>
                    <a:pt x="685" y="187"/>
                    <a:pt x="685" y="187"/>
                    <a:pt x="685" y="187"/>
                  </a:cubicBezTo>
                  <a:cubicBezTo>
                    <a:pt x="691" y="181"/>
                    <a:pt x="694" y="171"/>
                    <a:pt x="694" y="162"/>
                  </a:cubicBezTo>
                  <a:cubicBezTo>
                    <a:pt x="694" y="153"/>
                    <a:pt x="691" y="144"/>
                    <a:pt x="685" y="137"/>
                  </a:cubicBezTo>
                  <a:cubicBezTo>
                    <a:pt x="635" y="88"/>
                    <a:pt x="635" y="88"/>
                    <a:pt x="635" y="88"/>
                  </a:cubicBezTo>
                  <a:cubicBezTo>
                    <a:pt x="629" y="81"/>
                    <a:pt x="619" y="78"/>
                    <a:pt x="610" y="78"/>
                  </a:cubicBezTo>
                  <a:lnTo>
                    <a:pt x="610" y="78"/>
                  </a:lnTo>
                  <a:cubicBezTo>
                    <a:pt x="601" y="78"/>
                    <a:pt x="592" y="81"/>
                    <a:pt x="585" y="88"/>
                  </a:cubicBezTo>
                  <a:cubicBezTo>
                    <a:pt x="545" y="128"/>
                    <a:pt x="545" y="128"/>
                    <a:pt x="545" y="128"/>
                  </a:cubicBezTo>
                  <a:cubicBezTo>
                    <a:pt x="518" y="111"/>
                    <a:pt x="488" y="98"/>
                    <a:pt x="457" y="91"/>
                  </a:cubicBezTo>
                  <a:cubicBezTo>
                    <a:pt x="457" y="35"/>
                    <a:pt x="457" y="35"/>
                    <a:pt x="457" y="35"/>
                  </a:cubicBezTo>
                  <a:cubicBezTo>
                    <a:pt x="457" y="15"/>
                    <a:pt x="441" y="0"/>
                    <a:pt x="421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32" y="0"/>
                    <a:pt x="316" y="15"/>
                    <a:pt x="316" y="35"/>
                  </a:cubicBezTo>
                  <a:cubicBezTo>
                    <a:pt x="316" y="91"/>
                    <a:pt x="316" y="91"/>
                    <a:pt x="316" y="91"/>
                  </a:cubicBezTo>
                  <a:cubicBezTo>
                    <a:pt x="285" y="98"/>
                    <a:pt x="255" y="111"/>
                    <a:pt x="228" y="12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1" y="81"/>
                    <a:pt x="173" y="78"/>
                    <a:pt x="163" y="78"/>
                  </a:cubicBezTo>
                  <a:lnTo>
                    <a:pt x="163" y="78"/>
                  </a:lnTo>
                  <a:cubicBezTo>
                    <a:pt x="154" y="78"/>
                    <a:pt x="144" y="81"/>
                    <a:pt x="138" y="88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82" y="144"/>
                    <a:pt x="78" y="153"/>
                    <a:pt x="78" y="162"/>
                  </a:cubicBezTo>
                  <a:cubicBezTo>
                    <a:pt x="78" y="171"/>
                    <a:pt x="82" y="181"/>
                    <a:pt x="88" y="187"/>
                  </a:cubicBezTo>
                  <a:cubicBezTo>
                    <a:pt x="128" y="227"/>
                    <a:pt x="128" y="227"/>
                    <a:pt x="128" y="227"/>
                  </a:cubicBezTo>
                  <a:cubicBezTo>
                    <a:pt x="111" y="255"/>
                    <a:pt x="99" y="284"/>
                    <a:pt x="91" y="315"/>
                  </a:cubicBezTo>
                  <a:cubicBezTo>
                    <a:pt x="35" y="315"/>
                    <a:pt x="35" y="315"/>
                    <a:pt x="35" y="315"/>
                  </a:cubicBezTo>
                  <a:cubicBezTo>
                    <a:pt x="16" y="315"/>
                    <a:pt x="0" y="331"/>
                    <a:pt x="0" y="350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40"/>
                    <a:pt x="16" y="456"/>
                    <a:pt x="35" y="456"/>
                  </a:cubicBezTo>
                  <a:cubicBezTo>
                    <a:pt x="91" y="456"/>
                    <a:pt x="91" y="456"/>
                    <a:pt x="91" y="456"/>
                  </a:cubicBezTo>
                  <a:cubicBezTo>
                    <a:pt x="99" y="487"/>
                    <a:pt x="111" y="517"/>
                    <a:pt x="128" y="544"/>
                  </a:cubicBezTo>
                  <a:cubicBezTo>
                    <a:pt x="88" y="585"/>
                    <a:pt x="88" y="585"/>
                    <a:pt x="88" y="585"/>
                  </a:cubicBezTo>
                  <a:cubicBezTo>
                    <a:pt x="75" y="598"/>
                    <a:pt x="75" y="620"/>
                    <a:pt x="88" y="634"/>
                  </a:cubicBezTo>
                  <a:cubicBezTo>
                    <a:pt x="138" y="684"/>
                    <a:pt x="138" y="684"/>
                    <a:pt x="138" y="684"/>
                  </a:cubicBezTo>
                  <a:cubicBezTo>
                    <a:pt x="152" y="697"/>
                    <a:pt x="175" y="697"/>
                    <a:pt x="188" y="684"/>
                  </a:cubicBezTo>
                  <a:cubicBezTo>
                    <a:pt x="228" y="644"/>
                    <a:pt x="228" y="644"/>
                    <a:pt x="228" y="644"/>
                  </a:cubicBezTo>
                  <a:cubicBezTo>
                    <a:pt x="255" y="661"/>
                    <a:pt x="285" y="673"/>
                    <a:pt x="316" y="680"/>
                  </a:cubicBezTo>
                  <a:cubicBezTo>
                    <a:pt x="316" y="737"/>
                    <a:pt x="316" y="737"/>
                    <a:pt x="316" y="737"/>
                  </a:cubicBezTo>
                  <a:cubicBezTo>
                    <a:pt x="316" y="756"/>
                    <a:pt x="332" y="772"/>
                    <a:pt x="352" y="772"/>
                  </a:cubicBezTo>
                  <a:cubicBezTo>
                    <a:pt x="421" y="772"/>
                    <a:pt x="421" y="772"/>
                    <a:pt x="421" y="772"/>
                  </a:cubicBezTo>
                  <a:cubicBezTo>
                    <a:pt x="441" y="772"/>
                    <a:pt x="457" y="756"/>
                    <a:pt x="457" y="737"/>
                  </a:cubicBezTo>
                  <a:cubicBezTo>
                    <a:pt x="457" y="680"/>
                    <a:pt x="457" y="680"/>
                    <a:pt x="457" y="680"/>
                  </a:cubicBezTo>
                  <a:cubicBezTo>
                    <a:pt x="488" y="673"/>
                    <a:pt x="517" y="661"/>
                    <a:pt x="545" y="644"/>
                  </a:cubicBezTo>
                  <a:cubicBezTo>
                    <a:pt x="585" y="684"/>
                    <a:pt x="585" y="684"/>
                    <a:pt x="585" y="684"/>
                  </a:cubicBezTo>
                  <a:cubicBezTo>
                    <a:pt x="598" y="697"/>
                    <a:pt x="621" y="697"/>
                    <a:pt x="635" y="684"/>
                  </a:cubicBezTo>
                  <a:cubicBezTo>
                    <a:pt x="685" y="634"/>
                    <a:pt x="685" y="634"/>
                    <a:pt x="685" y="634"/>
                  </a:cubicBezTo>
                  <a:cubicBezTo>
                    <a:pt x="698" y="620"/>
                    <a:pt x="698" y="598"/>
                    <a:pt x="685" y="585"/>
                  </a:cubicBezTo>
                  <a:cubicBezTo>
                    <a:pt x="644" y="544"/>
                    <a:pt x="644" y="544"/>
                    <a:pt x="644" y="544"/>
                  </a:cubicBezTo>
                  <a:cubicBezTo>
                    <a:pt x="662" y="517"/>
                    <a:pt x="674" y="487"/>
                    <a:pt x="682" y="456"/>
                  </a:cubicBezTo>
                  <a:cubicBezTo>
                    <a:pt x="738" y="456"/>
                    <a:pt x="738" y="456"/>
                    <a:pt x="738" y="456"/>
                  </a:cubicBezTo>
                  <a:cubicBezTo>
                    <a:pt x="757" y="456"/>
                    <a:pt x="772" y="440"/>
                    <a:pt x="772" y="421"/>
                  </a:cubicBezTo>
                  <a:cubicBezTo>
                    <a:pt x="772" y="350"/>
                    <a:pt x="772" y="350"/>
                    <a:pt x="772" y="350"/>
                  </a:cubicBezTo>
                  <a:cubicBezTo>
                    <a:pt x="772" y="331"/>
                    <a:pt x="757" y="315"/>
                    <a:pt x="738" y="315"/>
                  </a:cubicBezTo>
                  <a:close/>
                  <a:moveTo>
                    <a:pt x="749" y="421"/>
                  </a:moveTo>
                  <a:lnTo>
                    <a:pt x="749" y="421"/>
                  </a:lnTo>
                  <a:cubicBezTo>
                    <a:pt x="749" y="427"/>
                    <a:pt x="744" y="433"/>
                    <a:pt x="738" y="433"/>
                  </a:cubicBezTo>
                  <a:cubicBezTo>
                    <a:pt x="662" y="433"/>
                    <a:pt x="662" y="433"/>
                    <a:pt x="662" y="433"/>
                  </a:cubicBezTo>
                  <a:cubicBezTo>
                    <a:pt x="661" y="442"/>
                    <a:pt x="661" y="442"/>
                    <a:pt x="661" y="442"/>
                  </a:cubicBezTo>
                  <a:cubicBezTo>
                    <a:pt x="654" y="476"/>
                    <a:pt x="640" y="510"/>
                    <a:pt x="620" y="540"/>
                  </a:cubicBezTo>
                  <a:cubicBezTo>
                    <a:pt x="615" y="547"/>
                    <a:pt x="615" y="547"/>
                    <a:pt x="615" y="547"/>
                  </a:cubicBezTo>
                  <a:cubicBezTo>
                    <a:pt x="668" y="600"/>
                    <a:pt x="668" y="600"/>
                    <a:pt x="668" y="600"/>
                  </a:cubicBezTo>
                  <a:cubicBezTo>
                    <a:pt x="672" y="606"/>
                    <a:pt x="672" y="613"/>
                    <a:pt x="668" y="617"/>
                  </a:cubicBezTo>
                  <a:cubicBezTo>
                    <a:pt x="618" y="667"/>
                    <a:pt x="618" y="667"/>
                    <a:pt x="618" y="667"/>
                  </a:cubicBezTo>
                  <a:cubicBezTo>
                    <a:pt x="614" y="671"/>
                    <a:pt x="606" y="671"/>
                    <a:pt x="602" y="667"/>
                  </a:cubicBezTo>
                  <a:cubicBezTo>
                    <a:pt x="548" y="614"/>
                    <a:pt x="548" y="614"/>
                    <a:pt x="548" y="614"/>
                  </a:cubicBezTo>
                  <a:cubicBezTo>
                    <a:pt x="540" y="619"/>
                    <a:pt x="540" y="619"/>
                    <a:pt x="540" y="619"/>
                  </a:cubicBezTo>
                  <a:cubicBezTo>
                    <a:pt x="510" y="639"/>
                    <a:pt x="478" y="652"/>
                    <a:pt x="442" y="660"/>
                  </a:cubicBezTo>
                  <a:cubicBezTo>
                    <a:pt x="433" y="662"/>
                    <a:pt x="433" y="662"/>
                    <a:pt x="433" y="662"/>
                  </a:cubicBezTo>
                  <a:cubicBezTo>
                    <a:pt x="433" y="737"/>
                    <a:pt x="433" y="737"/>
                    <a:pt x="433" y="737"/>
                  </a:cubicBezTo>
                  <a:cubicBezTo>
                    <a:pt x="433" y="743"/>
                    <a:pt x="428" y="748"/>
                    <a:pt x="421" y="748"/>
                  </a:cubicBezTo>
                  <a:cubicBezTo>
                    <a:pt x="352" y="748"/>
                    <a:pt x="352" y="748"/>
                    <a:pt x="352" y="748"/>
                  </a:cubicBezTo>
                  <a:cubicBezTo>
                    <a:pt x="344" y="748"/>
                    <a:pt x="339" y="743"/>
                    <a:pt x="339" y="737"/>
                  </a:cubicBezTo>
                  <a:cubicBezTo>
                    <a:pt x="339" y="662"/>
                    <a:pt x="339" y="662"/>
                    <a:pt x="339" y="662"/>
                  </a:cubicBezTo>
                  <a:cubicBezTo>
                    <a:pt x="330" y="660"/>
                    <a:pt x="330" y="660"/>
                    <a:pt x="330" y="660"/>
                  </a:cubicBezTo>
                  <a:cubicBezTo>
                    <a:pt x="295" y="652"/>
                    <a:pt x="262" y="639"/>
                    <a:pt x="232" y="619"/>
                  </a:cubicBezTo>
                  <a:cubicBezTo>
                    <a:pt x="225" y="614"/>
                    <a:pt x="225" y="614"/>
                    <a:pt x="225" y="614"/>
                  </a:cubicBezTo>
                  <a:cubicBezTo>
                    <a:pt x="172" y="667"/>
                    <a:pt x="172" y="667"/>
                    <a:pt x="172" y="667"/>
                  </a:cubicBezTo>
                  <a:cubicBezTo>
                    <a:pt x="167" y="671"/>
                    <a:pt x="159" y="671"/>
                    <a:pt x="155" y="667"/>
                  </a:cubicBezTo>
                  <a:cubicBezTo>
                    <a:pt x="105" y="617"/>
                    <a:pt x="105" y="617"/>
                    <a:pt x="105" y="617"/>
                  </a:cubicBezTo>
                  <a:cubicBezTo>
                    <a:pt x="101" y="613"/>
                    <a:pt x="101" y="606"/>
                    <a:pt x="105" y="600"/>
                  </a:cubicBezTo>
                  <a:cubicBezTo>
                    <a:pt x="158" y="547"/>
                    <a:pt x="158" y="547"/>
                    <a:pt x="158" y="547"/>
                  </a:cubicBezTo>
                  <a:cubicBezTo>
                    <a:pt x="153" y="540"/>
                    <a:pt x="153" y="540"/>
                    <a:pt x="153" y="540"/>
                  </a:cubicBezTo>
                  <a:cubicBezTo>
                    <a:pt x="133" y="510"/>
                    <a:pt x="119" y="476"/>
                    <a:pt x="112" y="442"/>
                  </a:cubicBezTo>
                  <a:cubicBezTo>
                    <a:pt x="110" y="433"/>
                    <a:pt x="110" y="433"/>
                    <a:pt x="110" y="433"/>
                  </a:cubicBezTo>
                  <a:cubicBezTo>
                    <a:pt x="35" y="433"/>
                    <a:pt x="35" y="433"/>
                    <a:pt x="35" y="433"/>
                  </a:cubicBezTo>
                  <a:cubicBezTo>
                    <a:pt x="29" y="433"/>
                    <a:pt x="24" y="427"/>
                    <a:pt x="24" y="421"/>
                  </a:cubicBezTo>
                  <a:cubicBezTo>
                    <a:pt x="24" y="350"/>
                    <a:pt x="24" y="350"/>
                    <a:pt x="24" y="350"/>
                  </a:cubicBezTo>
                  <a:cubicBezTo>
                    <a:pt x="24" y="344"/>
                    <a:pt x="29" y="339"/>
                    <a:pt x="35" y="339"/>
                  </a:cubicBezTo>
                  <a:cubicBezTo>
                    <a:pt x="110" y="339"/>
                    <a:pt x="110" y="339"/>
                    <a:pt x="110" y="339"/>
                  </a:cubicBezTo>
                  <a:cubicBezTo>
                    <a:pt x="112" y="330"/>
                    <a:pt x="112" y="330"/>
                    <a:pt x="112" y="330"/>
                  </a:cubicBezTo>
                  <a:cubicBezTo>
                    <a:pt x="119" y="294"/>
                    <a:pt x="133" y="262"/>
                    <a:pt x="153" y="232"/>
                  </a:cubicBezTo>
                  <a:cubicBezTo>
                    <a:pt x="158" y="223"/>
                    <a:pt x="158" y="223"/>
                    <a:pt x="158" y="223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3" y="168"/>
                    <a:pt x="102" y="165"/>
                    <a:pt x="102" y="162"/>
                  </a:cubicBezTo>
                  <a:cubicBezTo>
                    <a:pt x="102" y="159"/>
                    <a:pt x="103" y="156"/>
                    <a:pt x="105" y="154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7" y="102"/>
                    <a:pt x="160" y="101"/>
                    <a:pt x="163" y="101"/>
                  </a:cubicBezTo>
                  <a:cubicBezTo>
                    <a:pt x="166" y="101"/>
                    <a:pt x="169" y="102"/>
                    <a:pt x="172" y="105"/>
                  </a:cubicBezTo>
                  <a:cubicBezTo>
                    <a:pt x="225" y="158"/>
                    <a:pt x="225" y="158"/>
                    <a:pt x="225" y="158"/>
                  </a:cubicBezTo>
                  <a:cubicBezTo>
                    <a:pt x="232" y="153"/>
                    <a:pt x="232" y="153"/>
                    <a:pt x="232" y="153"/>
                  </a:cubicBezTo>
                  <a:cubicBezTo>
                    <a:pt x="262" y="133"/>
                    <a:pt x="295" y="118"/>
                    <a:pt x="330" y="112"/>
                  </a:cubicBezTo>
                  <a:cubicBezTo>
                    <a:pt x="339" y="110"/>
                    <a:pt x="339" y="110"/>
                    <a:pt x="339" y="110"/>
                  </a:cubicBezTo>
                  <a:cubicBezTo>
                    <a:pt x="339" y="35"/>
                    <a:pt x="339" y="35"/>
                    <a:pt x="339" y="35"/>
                  </a:cubicBezTo>
                  <a:cubicBezTo>
                    <a:pt x="339" y="28"/>
                    <a:pt x="345" y="23"/>
                    <a:pt x="352" y="23"/>
                  </a:cubicBezTo>
                  <a:cubicBezTo>
                    <a:pt x="421" y="23"/>
                    <a:pt x="421" y="23"/>
                    <a:pt x="421" y="23"/>
                  </a:cubicBezTo>
                  <a:cubicBezTo>
                    <a:pt x="428" y="23"/>
                    <a:pt x="433" y="28"/>
                    <a:pt x="433" y="35"/>
                  </a:cubicBezTo>
                  <a:cubicBezTo>
                    <a:pt x="433" y="110"/>
                    <a:pt x="433" y="110"/>
                    <a:pt x="433" y="110"/>
                  </a:cubicBezTo>
                  <a:cubicBezTo>
                    <a:pt x="442" y="112"/>
                    <a:pt x="442" y="112"/>
                    <a:pt x="442" y="112"/>
                  </a:cubicBezTo>
                  <a:cubicBezTo>
                    <a:pt x="478" y="118"/>
                    <a:pt x="511" y="133"/>
                    <a:pt x="540" y="153"/>
                  </a:cubicBezTo>
                  <a:cubicBezTo>
                    <a:pt x="548" y="158"/>
                    <a:pt x="548" y="158"/>
                    <a:pt x="548" y="158"/>
                  </a:cubicBezTo>
                  <a:cubicBezTo>
                    <a:pt x="602" y="104"/>
                    <a:pt x="602" y="104"/>
                    <a:pt x="602" y="104"/>
                  </a:cubicBezTo>
                  <a:cubicBezTo>
                    <a:pt x="606" y="100"/>
                    <a:pt x="614" y="100"/>
                    <a:pt x="618" y="105"/>
                  </a:cubicBezTo>
                  <a:cubicBezTo>
                    <a:pt x="668" y="154"/>
                    <a:pt x="668" y="154"/>
                    <a:pt x="668" y="154"/>
                  </a:cubicBezTo>
                  <a:cubicBezTo>
                    <a:pt x="670" y="156"/>
                    <a:pt x="671" y="159"/>
                    <a:pt x="671" y="162"/>
                  </a:cubicBezTo>
                  <a:cubicBezTo>
                    <a:pt x="671" y="165"/>
                    <a:pt x="670" y="168"/>
                    <a:pt x="668" y="170"/>
                  </a:cubicBezTo>
                  <a:cubicBezTo>
                    <a:pt x="615" y="223"/>
                    <a:pt x="615" y="223"/>
                    <a:pt x="615" y="223"/>
                  </a:cubicBezTo>
                  <a:cubicBezTo>
                    <a:pt x="620" y="232"/>
                    <a:pt x="620" y="232"/>
                    <a:pt x="620" y="232"/>
                  </a:cubicBezTo>
                  <a:cubicBezTo>
                    <a:pt x="640" y="262"/>
                    <a:pt x="654" y="294"/>
                    <a:pt x="661" y="330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738" y="339"/>
                    <a:pt x="738" y="339"/>
                    <a:pt x="738" y="339"/>
                  </a:cubicBezTo>
                  <a:cubicBezTo>
                    <a:pt x="744" y="339"/>
                    <a:pt x="749" y="344"/>
                    <a:pt x="749" y="350"/>
                  </a:cubicBezTo>
                  <a:lnTo>
                    <a:pt x="749" y="4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00200" y="1297137"/>
            <a:ext cx="1785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w Cen MT Condensed" panose="020B0606020104020203" pitchFamily="34" charset="0"/>
              </a:rPr>
              <a:t>GET  /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  <a:latin typeface="Tw Cen MT Condensed" panose="020B0606020104020203" pitchFamily="34" charset="0"/>
              </a:rPr>
              <a:t>myapp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w Cen MT Condensed" panose="020B0606020104020203" pitchFamily="34" charset="0"/>
              </a:rPr>
              <a:t>/rest/v1/clusters/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Tw Cen MT Condensed" panose="020B06060201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95400" y="1757314"/>
            <a:ext cx="2377440" cy="0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00200" y="1730573"/>
            <a:ext cx="1806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Tw Cen MT Condensed" panose="020B0606020104020203" pitchFamily="34" charset="0"/>
              </a:rPr>
              <a:t>List of devices in XML or JSON 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5257800" y="1657350"/>
            <a:ext cx="3886200" cy="2189557"/>
          </a:xfrm>
          <a:solidFill>
            <a:srgbClr val="F7F7F7">
              <a:alpha val="57647"/>
            </a:srgbClr>
          </a:solidFill>
          <a:ln>
            <a:solidFill>
              <a:schemeClr val="tx1"/>
            </a:solidFill>
            <a:prstDash val="dash"/>
          </a:ln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solidFill>
                  <a:srgbClr val="C00000"/>
                </a:solidFill>
                <a:latin typeface="Gill Sans MT Condensed" panose="020B0506020104020203" pitchFamily="34" charset="0"/>
                <a:cs typeface="Times New Roman" panose="02020603050405020304" pitchFamily="18" charset="0"/>
              </a:rPr>
              <a:t>REST Response:</a:t>
            </a:r>
          </a:p>
          <a:p>
            <a:pPr marL="0" indent="0">
              <a:buNone/>
            </a:pPr>
            <a:r>
              <a:rPr lang="en-US" sz="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</a:p>
          <a:p>
            <a:pPr marL="0" indent="0">
              <a:buNone/>
            </a:pPr>
            <a:r>
              <a:rPr lang="en-US" sz="105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“clusterId” : “cId-872342”,</a:t>
            </a:r>
          </a:p>
          <a:p>
            <a:pPr marL="0" indent="0">
              <a:buNone/>
            </a:pPr>
            <a:r>
              <a:rPr lang="en-US" sz="105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“clusterName” : “IDP-Cluster”,</a:t>
            </a:r>
          </a:p>
          <a:p>
            <a:pPr marL="0" indent="0">
              <a:buNone/>
            </a:pPr>
            <a:r>
              <a:rPr lang="en-US" sz="105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“url”: “https://myidp.com:8443”,</a:t>
            </a:r>
          </a:p>
          <a:p>
            <a:pPr marL="0" indent="0">
              <a:buNone/>
            </a:pPr>
            <a:r>
              <a:rPr lang="en-US" sz="105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“links” : {</a:t>
            </a:r>
          </a:p>
          <a:p>
            <a:pPr marL="0" indent="0">
              <a:buNone/>
            </a:pPr>
            <a:r>
              <a:rPr lang="en-US" sz="105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“devices” : “/myapp/rest/v1/clusters/cId-872342/devices”,</a:t>
            </a:r>
          </a:p>
          <a:p>
            <a:pPr marL="0" indent="0">
              <a:buNone/>
            </a:pPr>
            <a:r>
              <a:rPr lang="en-US" sz="105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“health”  : “/myapp/rest/v1/clusters/cId-872342/health”  }</a:t>
            </a:r>
          </a:p>
          <a:p>
            <a:pPr marL="0" indent="0">
              <a:buNone/>
            </a:pPr>
            <a:r>
              <a:rPr lang="en-US" sz="105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  <a:endParaRPr lang="en-US" sz="105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53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Focus Areas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66175355"/>
              </p:ext>
            </p:extLst>
          </p:nvPr>
        </p:nvGraphicFramePr>
        <p:xfrm>
          <a:off x="1066800" y="1168084"/>
          <a:ext cx="49530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440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9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Architecture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818169" y="2590303"/>
            <a:ext cx="1447800" cy="56460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Application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230" y="2360974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App UI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434757" y="2926309"/>
            <a:ext cx="1295400" cy="0"/>
          </a:xfrm>
          <a:prstGeom prst="straightConnector1">
            <a:avLst/>
          </a:prstGeom>
          <a:ln w="31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18169" y="2313122"/>
            <a:ext cx="1447800" cy="231795"/>
          </a:xfrm>
          <a:prstGeom prst="rect">
            <a:avLst/>
          </a:prstGeom>
          <a:ln w="63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API</a:t>
            </a:r>
          </a:p>
        </p:txBody>
      </p:sp>
      <p:cxnSp>
        <p:nvCxnSpPr>
          <p:cNvPr id="29" name="Curved Connector 28"/>
          <p:cNvCxnSpPr/>
          <p:nvPr/>
        </p:nvCxnSpPr>
        <p:spPr>
          <a:xfrm flipV="1">
            <a:off x="1303828" y="2383576"/>
            <a:ext cx="1426329" cy="542733"/>
          </a:xfrm>
          <a:prstGeom prst="curvedConnector3">
            <a:avLst/>
          </a:prstGeom>
          <a:ln>
            <a:solidFill>
              <a:schemeClr val="accent3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542069" y="1757914"/>
            <a:ext cx="1" cy="418936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42069" y="1782971"/>
            <a:ext cx="1407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Basic Authentication</a:t>
            </a:r>
            <a:endParaRPr lang="en-US" sz="105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884970" y="1434864"/>
            <a:ext cx="28477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64067" y="1285105"/>
            <a:ext cx="1608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3300"/>
                </a:solidFill>
              </a:rPr>
              <a:t>Scripts with Passwords!</a:t>
            </a:r>
            <a:endParaRPr lang="en-US" sz="1050" dirty="0">
              <a:solidFill>
                <a:srgbClr val="FF3300"/>
              </a:solidFill>
            </a:endParaRPr>
          </a:p>
        </p:txBody>
      </p:sp>
      <p:sp>
        <p:nvSpPr>
          <p:cNvPr id="39" name="Freeform 38"/>
          <p:cNvSpPr>
            <a:spLocks noChangeArrowheads="1"/>
          </p:cNvSpPr>
          <p:nvPr/>
        </p:nvSpPr>
        <p:spPr bwMode="auto">
          <a:xfrm>
            <a:off x="736473" y="2697709"/>
            <a:ext cx="541860" cy="457200"/>
          </a:xfrm>
          <a:custGeom>
            <a:avLst/>
            <a:gdLst>
              <a:gd name="T0" fmla="*/ 44 w 630"/>
              <a:gd name="T1" fmla="*/ 442 h 551"/>
              <a:gd name="T2" fmla="*/ 44 w 630"/>
              <a:gd name="T3" fmla="*/ 442 h 551"/>
              <a:gd name="T4" fmla="*/ 304 w 630"/>
              <a:gd name="T5" fmla="*/ 442 h 551"/>
              <a:gd name="T6" fmla="*/ 304 w 630"/>
              <a:gd name="T7" fmla="*/ 523 h 551"/>
              <a:gd name="T8" fmla="*/ 307 w 630"/>
              <a:gd name="T9" fmla="*/ 528 h 551"/>
              <a:gd name="T10" fmla="*/ 141 w 630"/>
              <a:gd name="T11" fmla="*/ 528 h 551"/>
              <a:gd name="T12" fmla="*/ 130 w 630"/>
              <a:gd name="T13" fmla="*/ 539 h 551"/>
              <a:gd name="T14" fmla="*/ 141 w 630"/>
              <a:gd name="T15" fmla="*/ 550 h 551"/>
              <a:gd name="T16" fmla="*/ 489 w 630"/>
              <a:gd name="T17" fmla="*/ 550 h 551"/>
              <a:gd name="T18" fmla="*/ 500 w 630"/>
              <a:gd name="T19" fmla="*/ 539 h 551"/>
              <a:gd name="T20" fmla="*/ 489 w 630"/>
              <a:gd name="T21" fmla="*/ 528 h 551"/>
              <a:gd name="T22" fmla="*/ 324 w 630"/>
              <a:gd name="T23" fmla="*/ 528 h 551"/>
              <a:gd name="T24" fmla="*/ 325 w 630"/>
              <a:gd name="T25" fmla="*/ 523 h 551"/>
              <a:gd name="T26" fmla="*/ 325 w 630"/>
              <a:gd name="T27" fmla="*/ 442 h 551"/>
              <a:gd name="T28" fmla="*/ 586 w 630"/>
              <a:gd name="T29" fmla="*/ 442 h 551"/>
              <a:gd name="T30" fmla="*/ 629 w 630"/>
              <a:gd name="T31" fmla="*/ 400 h 551"/>
              <a:gd name="T32" fmla="*/ 629 w 630"/>
              <a:gd name="T33" fmla="*/ 43 h 551"/>
              <a:gd name="T34" fmla="*/ 586 w 630"/>
              <a:gd name="T35" fmla="*/ 0 h 551"/>
              <a:gd name="T36" fmla="*/ 44 w 630"/>
              <a:gd name="T37" fmla="*/ 0 h 551"/>
              <a:gd name="T38" fmla="*/ 0 w 630"/>
              <a:gd name="T39" fmla="*/ 43 h 551"/>
              <a:gd name="T40" fmla="*/ 0 w 630"/>
              <a:gd name="T41" fmla="*/ 400 h 551"/>
              <a:gd name="T42" fmla="*/ 44 w 630"/>
              <a:gd name="T43" fmla="*/ 442 h 551"/>
              <a:gd name="T44" fmla="*/ 22 w 630"/>
              <a:gd name="T45" fmla="*/ 43 h 551"/>
              <a:gd name="T46" fmla="*/ 22 w 630"/>
              <a:gd name="T47" fmla="*/ 43 h 551"/>
              <a:gd name="T48" fmla="*/ 44 w 630"/>
              <a:gd name="T49" fmla="*/ 21 h 551"/>
              <a:gd name="T50" fmla="*/ 586 w 630"/>
              <a:gd name="T51" fmla="*/ 21 h 551"/>
              <a:gd name="T52" fmla="*/ 608 w 630"/>
              <a:gd name="T53" fmla="*/ 43 h 551"/>
              <a:gd name="T54" fmla="*/ 608 w 630"/>
              <a:gd name="T55" fmla="*/ 342 h 551"/>
              <a:gd name="T56" fmla="*/ 22 w 630"/>
              <a:gd name="T57" fmla="*/ 342 h 551"/>
              <a:gd name="T58" fmla="*/ 22 w 630"/>
              <a:gd name="T59" fmla="*/ 43 h 551"/>
              <a:gd name="T60" fmla="*/ 22 w 630"/>
              <a:gd name="T61" fmla="*/ 363 h 551"/>
              <a:gd name="T62" fmla="*/ 22 w 630"/>
              <a:gd name="T63" fmla="*/ 363 h 551"/>
              <a:gd name="T64" fmla="*/ 608 w 630"/>
              <a:gd name="T65" fmla="*/ 363 h 551"/>
              <a:gd name="T66" fmla="*/ 608 w 630"/>
              <a:gd name="T67" fmla="*/ 400 h 551"/>
              <a:gd name="T68" fmla="*/ 586 w 630"/>
              <a:gd name="T69" fmla="*/ 422 h 551"/>
              <a:gd name="T70" fmla="*/ 44 w 630"/>
              <a:gd name="T71" fmla="*/ 422 h 551"/>
              <a:gd name="T72" fmla="*/ 22 w 630"/>
              <a:gd name="T73" fmla="*/ 400 h 551"/>
              <a:gd name="T74" fmla="*/ 22 w 630"/>
              <a:gd name="T75" fmla="*/ 363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30" h="551">
                <a:moveTo>
                  <a:pt x="44" y="442"/>
                </a:moveTo>
                <a:lnTo>
                  <a:pt x="44" y="442"/>
                </a:lnTo>
                <a:cubicBezTo>
                  <a:pt x="304" y="442"/>
                  <a:pt x="304" y="442"/>
                  <a:pt x="304" y="442"/>
                </a:cubicBezTo>
                <a:cubicBezTo>
                  <a:pt x="304" y="523"/>
                  <a:pt x="304" y="523"/>
                  <a:pt x="304" y="523"/>
                </a:cubicBezTo>
                <a:cubicBezTo>
                  <a:pt x="304" y="525"/>
                  <a:pt x="305" y="526"/>
                  <a:pt x="307" y="528"/>
                </a:cubicBezTo>
                <a:cubicBezTo>
                  <a:pt x="141" y="528"/>
                  <a:pt x="141" y="528"/>
                  <a:pt x="141" y="528"/>
                </a:cubicBezTo>
                <a:cubicBezTo>
                  <a:pt x="136" y="528"/>
                  <a:pt x="130" y="533"/>
                  <a:pt x="130" y="539"/>
                </a:cubicBezTo>
                <a:cubicBezTo>
                  <a:pt x="130" y="546"/>
                  <a:pt x="136" y="550"/>
                  <a:pt x="141" y="550"/>
                </a:cubicBezTo>
                <a:cubicBezTo>
                  <a:pt x="489" y="550"/>
                  <a:pt x="489" y="550"/>
                  <a:pt x="489" y="550"/>
                </a:cubicBezTo>
                <a:cubicBezTo>
                  <a:pt x="495" y="550"/>
                  <a:pt x="500" y="546"/>
                  <a:pt x="500" y="539"/>
                </a:cubicBezTo>
                <a:cubicBezTo>
                  <a:pt x="500" y="533"/>
                  <a:pt x="495" y="528"/>
                  <a:pt x="489" y="528"/>
                </a:cubicBezTo>
                <a:cubicBezTo>
                  <a:pt x="324" y="528"/>
                  <a:pt x="324" y="528"/>
                  <a:pt x="324" y="528"/>
                </a:cubicBezTo>
                <a:cubicBezTo>
                  <a:pt x="325" y="526"/>
                  <a:pt x="325" y="525"/>
                  <a:pt x="325" y="523"/>
                </a:cubicBezTo>
                <a:cubicBezTo>
                  <a:pt x="325" y="442"/>
                  <a:pt x="325" y="442"/>
                  <a:pt x="325" y="442"/>
                </a:cubicBezTo>
                <a:cubicBezTo>
                  <a:pt x="586" y="442"/>
                  <a:pt x="586" y="442"/>
                  <a:pt x="586" y="442"/>
                </a:cubicBezTo>
                <a:cubicBezTo>
                  <a:pt x="609" y="442"/>
                  <a:pt x="629" y="424"/>
                  <a:pt x="629" y="400"/>
                </a:cubicBezTo>
                <a:cubicBezTo>
                  <a:pt x="629" y="43"/>
                  <a:pt x="629" y="43"/>
                  <a:pt x="629" y="43"/>
                </a:cubicBezTo>
                <a:cubicBezTo>
                  <a:pt x="629" y="19"/>
                  <a:pt x="609" y="0"/>
                  <a:pt x="586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21" y="0"/>
                  <a:pt x="0" y="19"/>
                  <a:pt x="0" y="43"/>
                </a:cubicBezTo>
                <a:cubicBezTo>
                  <a:pt x="0" y="400"/>
                  <a:pt x="0" y="400"/>
                  <a:pt x="0" y="400"/>
                </a:cubicBezTo>
                <a:cubicBezTo>
                  <a:pt x="0" y="424"/>
                  <a:pt x="21" y="442"/>
                  <a:pt x="44" y="442"/>
                </a:cubicBezTo>
                <a:close/>
                <a:moveTo>
                  <a:pt x="22" y="43"/>
                </a:moveTo>
                <a:lnTo>
                  <a:pt x="22" y="43"/>
                </a:lnTo>
                <a:cubicBezTo>
                  <a:pt x="22" y="31"/>
                  <a:pt x="32" y="21"/>
                  <a:pt x="44" y="21"/>
                </a:cubicBezTo>
                <a:cubicBezTo>
                  <a:pt x="586" y="21"/>
                  <a:pt x="586" y="21"/>
                  <a:pt x="586" y="21"/>
                </a:cubicBezTo>
                <a:cubicBezTo>
                  <a:pt x="598" y="21"/>
                  <a:pt x="608" y="31"/>
                  <a:pt x="608" y="43"/>
                </a:cubicBezTo>
                <a:cubicBezTo>
                  <a:pt x="608" y="342"/>
                  <a:pt x="608" y="342"/>
                  <a:pt x="608" y="342"/>
                </a:cubicBezTo>
                <a:cubicBezTo>
                  <a:pt x="22" y="342"/>
                  <a:pt x="22" y="342"/>
                  <a:pt x="22" y="342"/>
                </a:cubicBezTo>
                <a:lnTo>
                  <a:pt x="22" y="43"/>
                </a:lnTo>
                <a:close/>
                <a:moveTo>
                  <a:pt x="22" y="363"/>
                </a:moveTo>
                <a:lnTo>
                  <a:pt x="22" y="363"/>
                </a:lnTo>
                <a:cubicBezTo>
                  <a:pt x="608" y="363"/>
                  <a:pt x="608" y="363"/>
                  <a:pt x="608" y="363"/>
                </a:cubicBezTo>
                <a:cubicBezTo>
                  <a:pt x="608" y="400"/>
                  <a:pt x="608" y="400"/>
                  <a:pt x="608" y="400"/>
                </a:cubicBezTo>
                <a:cubicBezTo>
                  <a:pt x="608" y="412"/>
                  <a:pt x="598" y="422"/>
                  <a:pt x="586" y="422"/>
                </a:cubicBezTo>
                <a:cubicBezTo>
                  <a:pt x="44" y="422"/>
                  <a:pt x="44" y="422"/>
                  <a:pt x="44" y="422"/>
                </a:cubicBezTo>
                <a:cubicBezTo>
                  <a:pt x="32" y="422"/>
                  <a:pt x="22" y="412"/>
                  <a:pt x="22" y="400"/>
                </a:cubicBezTo>
                <a:lnTo>
                  <a:pt x="22" y="36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3175">
            <a:noFill/>
          </a:ln>
          <a:effec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4257101" y="1274072"/>
            <a:ext cx="274196" cy="298281"/>
            <a:chOff x="8334791" y="2844068"/>
            <a:chExt cx="274196" cy="298281"/>
          </a:xfrm>
          <a:solidFill>
            <a:schemeClr val="bg1">
              <a:lumMod val="50000"/>
            </a:schemeClr>
          </a:solidFill>
        </p:grpSpPr>
        <p:sp>
          <p:nvSpPr>
            <p:cNvPr id="49" name="Freeform 72"/>
            <p:cNvSpPr>
              <a:spLocks noChangeArrowheads="1"/>
            </p:cNvSpPr>
            <p:nvPr/>
          </p:nvSpPr>
          <p:spPr bwMode="auto">
            <a:xfrm>
              <a:off x="8334791" y="2844068"/>
              <a:ext cx="274196" cy="298281"/>
            </a:xfrm>
            <a:custGeom>
              <a:avLst/>
              <a:gdLst>
                <a:gd name="T0" fmla="*/ 184 w 653"/>
                <a:gd name="T1" fmla="*/ 11 h 708"/>
                <a:gd name="T2" fmla="*/ 184 w 653"/>
                <a:gd name="T3" fmla="*/ 11 h 708"/>
                <a:gd name="T4" fmla="*/ 184 w 653"/>
                <a:gd name="T5" fmla="*/ 123 h 708"/>
                <a:gd name="T6" fmla="*/ 42 w 653"/>
                <a:gd name="T7" fmla="*/ 123 h 708"/>
                <a:gd name="T8" fmla="*/ 0 w 653"/>
                <a:gd name="T9" fmla="*/ 166 h 708"/>
                <a:gd name="T10" fmla="*/ 0 w 653"/>
                <a:gd name="T11" fmla="*/ 659 h 708"/>
                <a:gd name="T12" fmla="*/ 13 w 653"/>
                <a:gd name="T13" fmla="*/ 694 h 708"/>
                <a:gd name="T14" fmla="*/ 49 w 653"/>
                <a:gd name="T15" fmla="*/ 707 h 708"/>
                <a:gd name="T16" fmla="*/ 49 w 653"/>
                <a:gd name="T17" fmla="*/ 707 h 708"/>
                <a:gd name="T18" fmla="*/ 609 w 653"/>
                <a:gd name="T19" fmla="*/ 707 h 708"/>
                <a:gd name="T20" fmla="*/ 652 w 653"/>
                <a:gd name="T21" fmla="*/ 666 h 708"/>
                <a:gd name="T22" fmla="*/ 652 w 653"/>
                <a:gd name="T23" fmla="*/ 310 h 708"/>
                <a:gd name="T24" fmla="*/ 615 w 653"/>
                <a:gd name="T25" fmla="*/ 267 h 708"/>
                <a:gd name="T26" fmla="*/ 607 w 653"/>
                <a:gd name="T27" fmla="*/ 267 h 708"/>
                <a:gd name="T28" fmla="*/ 607 w 653"/>
                <a:gd name="T29" fmla="*/ 11 h 708"/>
                <a:gd name="T30" fmla="*/ 595 w 653"/>
                <a:gd name="T31" fmla="*/ 0 h 708"/>
                <a:gd name="T32" fmla="*/ 197 w 653"/>
                <a:gd name="T33" fmla="*/ 0 h 708"/>
                <a:gd name="T34" fmla="*/ 184 w 653"/>
                <a:gd name="T35" fmla="*/ 11 h 708"/>
                <a:gd name="T36" fmla="*/ 78 w 653"/>
                <a:gd name="T37" fmla="*/ 665 h 708"/>
                <a:gd name="T38" fmla="*/ 78 w 653"/>
                <a:gd name="T39" fmla="*/ 665 h 708"/>
                <a:gd name="T40" fmla="*/ 49 w 653"/>
                <a:gd name="T41" fmla="*/ 685 h 708"/>
                <a:gd name="T42" fmla="*/ 49 w 653"/>
                <a:gd name="T43" fmla="*/ 685 h 708"/>
                <a:gd name="T44" fmla="*/ 30 w 653"/>
                <a:gd name="T45" fmla="*/ 677 h 708"/>
                <a:gd name="T46" fmla="*/ 23 w 653"/>
                <a:gd name="T47" fmla="*/ 659 h 708"/>
                <a:gd name="T48" fmla="*/ 23 w 653"/>
                <a:gd name="T49" fmla="*/ 166 h 708"/>
                <a:gd name="T50" fmla="*/ 42 w 653"/>
                <a:gd name="T51" fmla="*/ 146 h 708"/>
                <a:gd name="T52" fmla="*/ 184 w 653"/>
                <a:gd name="T53" fmla="*/ 146 h 708"/>
                <a:gd name="T54" fmla="*/ 184 w 653"/>
                <a:gd name="T55" fmla="*/ 267 h 708"/>
                <a:gd name="T56" fmla="*/ 121 w 653"/>
                <a:gd name="T57" fmla="*/ 267 h 708"/>
                <a:gd name="T58" fmla="*/ 78 w 653"/>
                <a:gd name="T59" fmla="*/ 310 h 708"/>
                <a:gd name="T60" fmla="*/ 78 w 653"/>
                <a:gd name="T61" fmla="*/ 665 h 708"/>
                <a:gd name="T62" fmla="*/ 615 w 653"/>
                <a:gd name="T63" fmla="*/ 290 h 708"/>
                <a:gd name="T64" fmla="*/ 615 w 653"/>
                <a:gd name="T65" fmla="*/ 290 h 708"/>
                <a:gd name="T66" fmla="*/ 628 w 653"/>
                <a:gd name="T67" fmla="*/ 310 h 708"/>
                <a:gd name="T68" fmla="*/ 628 w 653"/>
                <a:gd name="T69" fmla="*/ 666 h 708"/>
                <a:gd name="T70" fmla="*/ 609 w 653"/>
                <a:gd name="T71" fmla="*/ 685 h 708"/>
                <a:gd name="T72" fmla="*/ 95 w 653"/>
                <a:gd name="T73" fmla="*/ 685 h 708"/>
                <a:gd name="T74" fmla="*/ 101 w 653"/>
                <a:gd name="T75" fmla="*/ 667 h 708"/>
                <a:gd name="T76" fmla="*/ 101 w 653"/>
                <a:gd name="T77" fmla="*/ 310 h 708"/>
                <a:gd name="T78" fmla="*/ 121 w 653"/>
                <a:gd name="T79" fmla="*/ 290 h 708"/>
                <a:gd name="T80" fmla="*/ 615 w 653"/>
                <a:gd name="T81" fmla="*/ 290 h 708"/>
                <a:gd name="T82" fmla="*/ 208 w 653"/>
                <a:gd name="T83" fmla="*/ 22 h 708"/>
                <a:gd name="T84" fmla="*/ 208 w 653"/>
                <a:gd name="T85" fmla="*/ 22 h 708"/>
                <a:gd name="T86" fmla="*/ 583 w 653"/>
                <a:gd name="T87" fmla="*/ 22 h 708"/>
                <a:gd name="T88" fmla="*/ 583 w 653"/>
                <a:gd name="T89" fmla="*/ 267 h 708"/>
                <a:gd name="T90" fmla="*/ 208 w 653"/>
                <a:gd name="T91" fmla="*/ 267 h 708"/>
                <a:gd name="T92" fmla="*/ 208 w 653"/>
                <a:gd name="T93" fmla="*/ 2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3" h="708">
                  <a:moveTo>
                    <a:pt x="184" y="11"/>
                  </a:moveTo>
                  <a:lnTo>
                    <a:pt x="184" y="11"/>
                  </a:lnTo>
                  <a:cubicBezTo>
                    <a:pt x="184" y="123"/>
                    <a:pt x="184" y="123"/>
                    <a:pt x="184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19" y="123"/>
                    <a:pt x="0" y="142"/>
                    <a:pt x="0" y="166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72"/>
                    <a:pt x="5" y="685"/>
                    <a:pt x="13" y="694"/>
                  </a:cubicBezTo>
                  <a:cubicBezTo>
                    <a:pt x="23" y="702"/>
                    <a:pt x="35" y="707"/>
                    <a:pt x="49" y="707"/>
                  </a:cubicBezTo>
                  <a:lnTo>
                    <a:pt x="49" y="707"/>
                  </a:lnTo>
                  <a:cubicBezTo>
                    <a:pt x="609" y="707"/>
                    <a:pt x="609" y="707"/>
                    <a:pt x="609" y="707"/>
                  </a:cubicBezTo>
                  <a:cubicBezTo>
                    <a:pt x="633" y="707"/>
                    <a:pt x="652" y="689"/>
                    <a:pt x="652" y="666"/>
                  </a:cubicBezTo>
                  <a:cubicBezTo>
                    <a:pt x="652" y="310"/>
                    <a:pt x="652" y="310"/>
                    <a:pt x="652" y="310"/>
                  </a:cubicBezTo>
                  <a:cubicBezTo>
                    <a:pt x="652" y="284"/>
                    <a:pt x="637" y="267"/>
                    <a:pt x="615" y="267"/>
                  </a:cubicBezTo>
                  <a:cubicBezTo>
                    <a:pt x="607" y="267"/>
                    <a:pt x="607" y="267"/>
                    <a:pt x="607" y="267"/>
                  </a:cubicBezTo>
                  <a:cubicBezTo>
                    <a:pt x="607" y="11"/>
                    <a:pt x="607" y="11"/>
                    <a:pt x="607" y="11"/>
                  </a:cubicBezTo>
                  <a:cubicBezTo>
                    <a:pt x="607" y="5"/>
                    <a:pt x="602" y="0"/>
                    <a:pt x="595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89" y="0"/>
                    <a:pt x="184" y="5"/>
                    <a:pt x="184" y="11"/>
                  </a:cubicBezTo>
                  <a:close/>
                  <a:moveTo>
                    <a:pt x="78" y="665"/>
                  </a:moveTo>
                  <a:lnTo>
                    <a:pt x="78" y="665"/>
                  </a:lnTo>
                  <a:cubicBezTo>
                    <a:pt x="77" y="671"/>
                    <a:pt x="73" y="685"/>
                    <a:pt x="49" y="685"/>
                  </a:cubicBezTo>
                  <a:lnTo>
                    <a:pt x="49" y="685"/>
                  </a:lnTo>
                  <a:cubicBezTo>
                    <a:pt x="42" y="685"/>
                    <a:pt x="35" y="681"/>
                    <a:pt x="30" y="677"/>
                  </a:cubicBezTo>
                  <a:cubicBezTo>
                    <a:pt x="26" y="672"/>
                    <a:pt x="23" y="666"/>
                    <a:pt x="23" y="659"/>
                  </a:cubicBezTo>
                  <a:cubicBezTo>
                    <a:pt x="23" y="166"/>
                    <a:pt x="23" y="166"/>
                    <a:pt x="23" y="166"/>
                  </a:cubicBezTo>
                  <a:cubicBezTo>
                    <a:pt x="23" y="156"/>
                    <a:pt x="31" y="146"/>
                    <a:pt x="42" y="146"/>
                  </a:cubicBezTo>
                  <a:cubicBezTo>
                    <a:pt x="184" y="146"/>
                    <a:pt x="184" y="146"/>
                    <a:pt x="184" y="146"/>
                  </a:cubicBezTo>
                  <a:cubicBezTo>
                    <a:pt x="184" y="267"/>
                    <a:pt x="184" y="267"/>
                    <a:pt x="184" y="267"/>
                  </a:cubicBezTo>
                  <a:cubicBezTo>
                    <a:pt x="121" y="267"/>
                    <a:pt x="121" y="267"/>
                    <a:pt x="121" y="267"/>
                  </a:cubicBezTo>
                  <a:cubicBezTo>
                    <a:pt x="97" y="267"/>
                    <a:pt x="78" y="286"/>
                    <a:pt x="78" y="310"/>
                  </a:cubicBezTo>
                  <a:lnTo>
                    <a:pt x="78" y="665"/>
                  </a:lnTo>
                  <a:close/>
                  <a:moveTo>
                    <a:pt x="615" y="290"/>
                  </a:moveTo>
                  <a:lnTo>
                    <a:pt x="615" y="290"/>
                  </a:lnTo>
                  <a:cubicBezTo>
                    <a:pt x="624" y="290"/>
                    <a:pt x="628" y="297"/>
                    <a:pt x="628" y="310"/>
                  </a:cubicBezTo>
                  <a:cubicBezTo>
                    <a:pt x="628" y="666"/>
                    <a:pt x="628" y="666"/>
                    <a:pt x="628" y="666"/>
                  </a:cubicBezTo>
                  <a:cubicBezTo>
                    <a:pt x="628" y="676"/>
                    <a:pt x="619" y="685"/>
                    <a:pt x="609" y="685"/>
                  </a:cubicBezTo>
                  <a:cubicBezTo>
                    <a:pt x="95" y="685"/>
                    <a:pt x="95" y="685"/>
                    <a:pt x="95" y="685"/>
                  </a:cubicBezTo>
                  <a:cubicBezTo>
                    <a:pt x="98" y="678"/>
                    <a:pt x="100" y="672"/>
                    <a:pt x="101" y="667"/>
                  </a:cubicBezTo>
                  <a:cubicBezTo>
                    <a:pt x="101" y="310"/>
                    <a:pt x="101" y="310"/>
                    <a:pt x="101" y="310"/>
                  </a:cubicBezTo>
                  <a:cubicBezTo>
                    <a:pt x="101" y="299"/>
                    <a:pt x="110" y="290"/>
                    <a:pt x="121" y="290"/>
                  </a:cubicBezTo>
                  <a:lnTo>
                    <a:pt x="615" y="290"/>
                  </a:lnTo>
                  <a:close/>
                  <a:moveTo>
                    <a:pt x="208" y="22"/>
                  </a:moveTo>
                  <a:lnTo>
                    <a:pt x="208" y="22"/>
                  </a:lnTo>
                  <a:cubicBezTo>
                    <a:pt x="583" y="22"/>
                    <a:pt x="583" y="22"/>
                    <a:pt x="583" y="22"/>
                  </a:cubicBezTo>
                  <a:cubicBezTo>
                    <a:pt x="583" y="267"/>
                    <a:pt x="583" y="267"/>
                    <a:pt x="583" y="267"/>
                  </a:cubicBezTo>
                  <a:cubicBezTo>
                    <a:pt x="208" y="267"/>
                    <a:pt x="208" y="267"/>
                    <a:pt x="208" y="267"/>
                  </a:cubicBezTo>
                  <a:lnTo>
                    <a:pt x="208" y="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Freeform 73"/>
            <p:cNvSpPr>
              <a:spLocks noChangeArrowheads="1"/>
            </p:cNvSpPr>
            <p:nvPr/>
          </p:nvSpPr>
          <p:spPr bwMode="auto">
            <a:xfrm>
              <a:off x="8434836" y="2879268"/>
              <a:ext cx="124129" cy="11116"/>
            </a:xfrm>
            <a:custGeom>
              <a:avLst/>
              <a:gdLst>
                <a:gd name="T0" fmla="*/ 284 w 297"/>
                <a:gd name="T1" fmla="*/ 0 h 25"/>
                <a:gd name="T2" fmla="*/ 284 w 297"/>
                <a:gd name="T3" fmla="*/ 0 h 25"/>
                <a:gd name="T4" fmla="*/ 12 w 297"/>
                <a:gd name="T5" fmla="*/ 0 h 25"/>
                <a:gd name="T6" fmla="*/ 0 w 297"/>
                <a:gd name="T7" fmla="*/ 12 h 25"/>
                <a:gd name="T8" fmla="*/ 12 w 297"/>
                <a:gd name="T9" fmla="*/ 24 h 25"/>
                <a:gd name="T10" fmla="*/ 284 w 297"/>
                <a:gd name="T11" fmla="*/ 24 h 25"/>
                <a:gd name="T12" fmla="*/ 296 w 297"/>
                <a:gd name="T13" fmla="*/ 12 h 25"/>
                <a:gd name="T14" fmla="*/ 284 w 297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7" h="25">
                  <a:moveTo>
                    <a:pt x="284" y="0"/>
                  </a:moveTo>
                  <a:lnTo>
                    <a:pt x="284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91" y="24"/>
                    <a:pt x="296" y="19"/>
                    <a:pt x="296" y="12"/>
                  </a:cubicBezTo>
                  <a:cubicBezTo>
                    <a:pt x="296" y="5"/>
                    <a:pt x="291" y="0"/>
                    <a:pt x="28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Freeform 74"/>
            <p:cNvSpPr>
              <a:spLocks noChangeArrowheads="1"/>
            </p:cNvSpPr>
            <p:nvPr/>
          </p:nvSpPr>
          <p:spPr bwMode="auto">
            <a:xfrm>
              <a:off x="8434836" y="2914470"/>
              <a:ext cx="124129" cy="9263"/>
            </a:xfrm>
            <a:custGeom>
              <a:avLst/>
              <a:gdLst>
                <a:gd name="T0" fmla="*/ 284 w 297"/>
                <a:gd name="T1" fmla="*/ 0 h 24"/>
                <a:gd name="T2" fmla="*/ 284 w 297"/>
                <a:gd name="T3" fmla="*/ 0 h 24"/>
                <a:gd name="T4" fmla="*/ 12 w 297"/>
                <a:gd name="T5" fmla="*/ 0 h 24"/>
                <a:gd name="T6" fmla="*/ 0 w 297"/>
                <a:gd name="T7" fmla="*/ 12 h 24"/>
                <a:gd name="T8" fmla="*/ 12 w 297"/>
                <a:gd name="T9" fmla="*/ 23 h 24"/>
                <a:gd name="T10" fmla="*/ 284 w 297"/>
                <a:gd name="T11" fmla="*/ 23 h 24"/>
                <a:gd name="T12" fmla="*/ 296 w 297"/>
                <a:gd name="T13" fmla="*/ 12 h 24"/>
                <a:gd name="T14" fmla="*/ 284 w 297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7" h="24">
                  <a:moveTo>
                    <a:pt x="284" y="0"/>
                  </a:moveTo>
                  <a:lnTo>
                    <a:pt x="284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1" y="23"/>
                    <a:pt x="296" y="18"/>
                    <a:pt x="296" y="12"/>
                  </a:cubicBezTo>
                  <a:cubicBezTo>
                    <a:pt x="296" y="5"/>
                    <a:pt x="291" y="0"/>
                    <a:pt x="28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Freeform 75"/>
            <p:cNvSpPr>
              <a:spLocks noChangeArrowheads="1"/>
            </p:cNvSpPr>
            <p:nvPr/>
          </p:nvSpPr>
          <p:spPr bwMode="auto">
            <a:xfrm>
              <a:off x="8434836" y="2897795"/>
              <a:ext cx="81518" cy="9264"/>
            </a:xfrm>
            <a:custGeom>
              <a:avLst/>
              <a:gdLst>
                <a:gd name="T0" fmla="*/ 12 w 193"/>
                <a:gd name="T1" fmla="*/ 23 h 24"/>
                <a:gd name="T2" fmla="*/ 12 w 193"/>
                <a:gd name="T3" fmla="*/ 23 h 24"/>
                <a:gd name="T4" fmla="*/ 179 w 193"/>
                <a:gd name="T5" fmla="*/ 23 h 24"/>
                <a:gd name="T6" fmla="*/ 192 w 193"/>
                <a:gd name="T7" fmla="*/ 12 h 24"/>
                <a:gd name="T8" fmla="*/ 179 w 193"/>
                <a:gd name="T9" fmla="*/ 0 h 24"/>
                <a:gd name="T10" fmla="*/ 12 w 193"/>
                <a:gd name="T11" fmla="*/ 0 h 24"/>
                <a:gd name="T12" fmla="*/ 0 w 193"/>
                <a:gd name="T13" fmla="*/ 12 h 24"/>
                <a:gd name="T14" fmla="*/ 12 w 193"/>
                <a:gd name="T1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24">
                  <a:moveTo>
                    <a:pt x="12" y="23"/>
                  </a:moveTo>
                  <a:lnTo>
                    <a:pt x="12" y="23"/>
                  </a:lnTo>
                  <a:cubicBezTo>
                    <a:pt x="179" y="23"/>
                    <a:pt x="179" y="23"/>
                    <a:pt x="179" y="23"/>
                  </a:cubicBezTo>
                  <a:cubicBezTo>
                    <a:pt x="187" y="23"/>
                    <a:pt x="192" y="18"/>
                    <a:pt x="192" y="12"/>
                  </a:cubicBezTo>
                  <a:cubicBezTo>
                    <a:pt x="192" y="6"/>
                    <a:pt x="187" y="0"/>
                    <a:pt x="17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327683" y="1219539"/>
            <a:ext cx="428772" cy="444676"/>
            <a:chOff x="3963532" y="4359643"/>
            <a:chExt cx="324146" cy="324146"/>
          </a:xfrm>
          <a:solidFill>
            <a:schemeClr val="accent2">
              <a:lumMod val="75000"/>
            </a:schemeClr>
          </a:solidFill>
        </p:grpSpPr>
        <p:sp>
          <p:nvSpPr>
            <p:cNvPr id="54" name="Freeform 74"/>
            <p:cNvSpPr>
              <a:spLocks noChangeArrowheads="1"/>
            </p:cNvSpPr>
            <p:nvPr/>
          </p:nvSpPr>
          <p:spPr bwMode="auto">
            <a:xfrm>
              <a:off x="4059849" y="4454109"/>
              <a:ext cx="133363" cy="133363"/>
            </a:xfrm>
            <a:custGeom>
              <a:avLst/>
              <a:gdLst>
                <a:gd name="T0" fmla="*/ 158 w 318"/>
                <a:gd name="T1" fmla="*/ 0 h 318"/>
                <a:gd name="T2" fmla="*/ 158 w 318"/>
                <a:gd name="T3" fmla="*/ 0 h 318"/>
                <a:gd name="T4" fmla="*/ 0 w 318"/>
                <a:gd name="T5" fmla="*/ 159 h 318"/>
                <a:gd name="T6" fmla="*/ 158 w 318"/>
                <a:gd name="T7" fmla="*/ 317 h 318"/>
                <a:gd name="T8" fmla="*/ 317 w 318"/>
                <a:gd name="T9" fmla="*/ 159 h 318"/>
                <a:gd name="T10" fmla="*/ 158 w 318"/>
                <a:gd name="T11" fmla="*/ 0 h 318"/>
                <a:gd name="T12" fmla="*/ 158 w 318"/>
                <a:gd name="T13" fmla="*/ 294 h 318"/>
                <a:gd name="T14" fmla="*/ 158 w 318"/>
                <a:gd name="T15" fmla="*/ 294 h 318"/>
                <a:gd name="T16" fmla="*/ 23 w 318"/>
                <a:gd name="T17" fmla="*/ 159 h 318"/>
                <a:gd name="T18" fmla="*/ 158 w 318"/>
                <a:gd name="T19" fmla="*/ 23 h 318"/>
                <a:gd name="T20" fmla="*/ 294 w 318"/>
                <a:gd name="T21" fmla="*/ 159 h 318"/>
                <a:gd name="T22" fmla="*/ 158 w 318"/>
                <a:gd name="T23" fmla="*/ 294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318">
                  <a:moveTo>
                    <a:pt x="158" y="0"/>
                  </a:move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cubicBezTo>
                    <a:pt x="0" y="246"/>
                    <a:pt x="71" y="317"/>
                    <a:pt x="158" y="317"/>
                  </a:cubicBezTo>
                  <a:cubicBezTo>
                    <a:pt x="247" y="317"/>
                    <a:pt x="317" y="246"/>
                    <a:pt x="317" y="159"/>
                  </a:cubicBezTo>
                  <a:cubicBezTo>
                    <a:pt x="317" y="71"/>
                    <a:pt x="247" y="0"/>
                    <a:pt x="158" y="0"/>
                  </a:cubicBezTo>
                  <a:close/>
                  <a:moveTo>
                    <a:pt x="158" y="294"/>
                  </a:moveTo>
                  <a:lnTo>
                    <a:pt x="158" y="294"/>
                  </a:lnTo>
                  <a:cubicBezTo>
                    <a:pt x="84" y="294"/>
                    <a:pt x="23" y="234"/>
                    <a:pt x="23" y="159"/>
                  </a:cubicBezTo>
                  <a:cubicBezTo>
                    <a:pt x="23" y="84"/>
                    <a:pt x="84" y="23"/>
                    <a:pt x="158" y="23"/>
                  </a:cubicBezTo>
                  <a:cubicBezTo>
                    <a:pt x="233" y="23"/>
                    <a:pt x="294" y="84"/>
                    <a:pt x="294" y="159"/>
                  </a:cubicBezTo>
                  <a:cubicBezTo>
                    <a:pt x="294" y="234"/>
                    <a:pt x="233" y="294"/>
                    <a:pt x="158" y="2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75"/>
            <p:cNvSpPr>
              <a:spLocks noChangeArrowheads="1"/>
            </p:cNvSpPr>
            <p:nvPr/>
          </p:nvSpPr>
          <p:spPr bwMode="auto">
            <a:xfrm>
              <a:off x="3963532" y="4359643"/>
              <a:ext cx="324146" cy="324146"/>
            </a:xfrm>
            <a:custGeom>
              <a:avLst/>
              <a:gdLst>
                <a:gd name="T0" fmla="*/ 738 w 773"/>
                <a:gd name="T1" fmla="*/ 315 h 773"/>
                <a:gd name="T2" fmla="*/ 644 w 773"/>
                <a:gd name="T3" fmla="*/ 227 h 773"/>
                <a:gd name="T4" fmla="*/ 694 w 773"/>
                <a:gd name="T5" fmla="*/ 162 h 773"/>
                <a:gd name="T6" fmla="*/ 635 w 773"/>
                <a:gd name="T7" fmla="*/ 88 h 773"/>
                <a:gd name="T8" fmla="*/ 610 w 773"/>
                <a:gd name="T9" fmla="*/ 78 h 773"/>
                <a:gd name="T10" fmla="*/ 545 w 773"/>
                <a:gd name="T11" fmla="*/ 128 h 773"/>
                <a:gd name="T12" fmla="*/ 457 w 773"/>
                <a:gd name="T13" fmla="*/ 35 h 773"/>
                <a:gd name="T14" fmla="*/ 352 w 773"/>
                <a:gd name="T15" fmla="*/ 0 h 773"/>
                <a:gd name="T16" fmla="*/ 316 w 773"/>
                <a:gd name="T17" fmla="*/ 91 h 773"/>
                <a:gd name="T18" fmla="*/ 188 w 773"/>
                <a:gd name="T19" fmla="*/ 88 h 773"/>
                <a:gd name="T20" fmla="*/ 163 w 773"/>
                <a:gd name="T21" fmla="*/ 78 h 773"/>
                <a:gd name="T22" fmla="*/ 88 w 773"/>
                <a:gd name="T23" fmla="*/ 137 h 773"/>
                <a:gd name="T24" fmla="*/ 88 w 773"/>
                <a:gd name="T25" fmla="*/ 187 h 773"/>
                <a:gd name="T26" fmla="*/ 91 w 773"/>
                <a:gd name="T27" fmla="*/ 315 h 773"/>
                <a:gd name="T28" fmla="*/ 0 w 773"/>
                <a:gd name="T29" fmla="*/ 350 h 773"/>
                <a:gd name="T30" fmla="*/ 35 w 773"/>
                <a:gd name="T31" fmla="*/ 456 h 773"/>
                <a:gd name="T32" fmla="*/ 128 w 773"/>
                <a:gd name="T33" fmla="*/ 544 h 773"/>
                <a:gd name="T34" fmla="*/ 88 w 773"/>
                <a:gd name="T35" fmla="*/ 634 h 773"/>
                <a:gd name="T36" fmla="*/ 188 w 773"/>
                <a:gd name="T37" fmla="*/ 684 h 773"/>
                <a:gd name="T38" fmla="*/ 316 w 773"/>
                <a:gd name="T39" fmla="*/ 680 h 773"/>
                <a:gd name="T40" fmla="*/ 352 w 773"/>
                <a:gd name="T41" fmla="*/ 772 h 773"/>
                <a:gd name="T42" fmla="*/ 457 w 773"/>
                <a:gd name="T43" fmla="*/ 737 h 773"/>
                <a:gd name="T44" fmla="*/ 545 w 773"/>
                <a:gd name="T45" fmla="*/ 644 h 773"/>
                <a:gd name="T46" fmla="*/ 635 w 773"/>
                <a:gd name="T47" fmla="*/ 684 h 773"/>
                <a:gd name="T48" fmla="*/ 685 w 773"/>
                <a:gd name="T49" fmla="*/ 585 h 773"/>
                <a:gd name="T50" fmla="*/ 682 w 773"/>
                <a:gd name="T51" fmla="*/ 456 h 773"/>
                <a:gd name="T52" fmla="*/ 772 w 773"/>
                <a:gd name="T53" fmla="*/ 421 h 773"/>
                <a:gd name="T54" fmla="*/ 738 w 773"/>
                <a:gd name="T55" fmla="*/ 315 h 773"/>
                <a:gd name="T56" fmla="*/ 749 w 773"/>
                <a:gd name="T57" fmla="*/ 421 h 773"/>
                <a:gd name="T58" fmla="*/ 662 w 773"/>
                <a:gd name="T59" fmla="*/ 433 h 773"/>
                <a:gd name="T60" fmla="*/ 620 w 773"/>
                <a:gd name="T61" fmla="*/ 540 h 773"/>
                <a:gd name="T62" fmla="*/ 668 w 773"/>
                <a:gd name="T63" fmla="*/ 600 h 773"/>
                <a:gd name="T64" fmla="*/ 618 w 773"/>
                <a:gd name="T65" fmla="*/ 667 h 773"/>
                <a:gd name="T66" fmla="*/ 548 w 773"/>
                <a:gd name="T67" fmla="*/ 614 h 773"/>
                <a:gd name="T68" fmla="*/ 442 w 773"/>
                <a:gd name="T69" fmla="*/ 660 h 773"/>
                <a:gd name="T70" fmla="*/ 433 w 773"/>
                <a:gd name="T71" fmla="*/ 737 h 773"/>
                <a:gd name="T72" fmla="*/ 352 w 773"/>
                <a:gd name="T73" fmla="*/ 748 h 773"/>
                <a:gd name="T74" fmla="*/ 339 w 773"/>
                <a:gd name="T75" fmla="*/ 662 h 773"/>
                <a:gd name="T76" fmla="*/ 232 w 773"/>
                <a:gd name="T77" fmla="*/ 619 h 773"/>
                <a:gd name="T78" fmla="*/ 172 w 773"/>
                <a:gd name="T79" fmla="*/ 667 h 773"/>
                <a:gd name="T80" fmla="*/ 105 w 773"/>
                <a:gd name="T81" fmla="*/ 617 h 773"/>
                <a:gd name="T82" fmla="*/ 158 w 773"/>
                <a:gd name="T83" fmla="*/ 547 h 773"/>
                <a:gd name="T84" fmla="*/ 112 w 773"/>
                <a:gd name="T85" fmla="*/ 442 h 773"/>
                <a:gd name="T86" fmla="*/ 35 w 773"/>
                <a:gd name="T87" fmla="*/ 433 h 773"/>
                <a:gd name="T88" fmla="*/ 24 w 773"/>
                <a:gd name="T89" fmla="*/ 350 h 773"/>
                <a:gd name="T90" fmla="*/ 110 w 773"/>
                <a:gd name="T91" fmla="*/ 339 h 773"/>
                <a:gd name="T92" fmla="*/ 153 w 773"/>
                <a:gd name="T93" fmla="*/ 232 h 773"/>
                <a:gd name="T94" fmla="*/ 105 w 773"/>
                <a:gd name="T95" fmla="*/ 170 h 773"/>
                <a:gd name="T96" fmla="*/ 105 w 773"/>
                <a:gd name="T97" fmla="*/ 154 h 773"/>
                <a:gd name="T98" fmla="*/ 163 w 773"/>
                <a:gd name="T99" fmla="*/ 101 h 773"/>
                <a:gd name="T100" fmla="*/ 225 w 773"/>
                <a:gd name="T101" fmla="*/ 158 h 773"/>
                <a:gd name="T102" fmla="*/ 330 w 773"/>
                <a:gd name="T103" fmla="*/ 112 h 773"/>
                <a:gd name="T104" fmla="*/ 339 w 773"/>
                <a:gd name="T105" fmla="*/ 35 h 773"/>
                <a:gd name="T106" fmla="*/ 421 w 773"/>
                <a:gd name="T107" fmla="*/ 23 h 773"/>
                <a:gd name="T108" fmla="*/ 433 w 773"/>
                <a:gd name="T109" fmla="*/ 110 h 773"/>
                <a:gd name="T110" fmla="*/ 540 w 773"/>
                <a:gd name="T111" fmla="*/ 153 h 773"/>
                <a:gd name="T112" fmla="*/ 602 w 773"/>
                <a:gd name="T113" fmla="*/ 104 h 773"/>
                <a:gd name="T114" fmla="*/ 668 w 773"/>
                <a:gd name="T115" fmla="*/ 154 h 773"/>
                <a:gd name="T116" fmla="*/ 668 w 773"/>
                <a:gd name="T117" fmla="*/ 170 h 773"/>
                <a:gd name="T118" fmla="*/ 620 w 773"/>
                <a:gd name="T119" fmla="*/ 232 h 773"/>
                <a:gd name="T120" fmla="*/ 662 w 773"/>
                <a:gd name="T121" fmla="*/ 339 h 773"/>
                <a:gd name="T122" fmla="*/ 749 w 773"/>
                <a:gd name="T123" fmla="*/ 35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3" h="773">
                  <a:moveTo>
                    <a:pt x="738" y="315"/>
                  </a:moveTo>
                  <a:lnTo>
                    <a:pt x="738" y="315"/>
                  </a:lnTo>
                  <a:cubicBezTo>
                    <a:pt x="682" y="315"/>
                    <a:pt x="682" y="315"/>
                    <a:pt x="682" y="315"/>
                  </a:cubicBezTo>
                  <a:cubicBezTo>
                    <a:pt x="674" y="284"/>
                    <a:pt x="662" y="255"/>
                    <a:pt x="644" y="227"/>
                  </a:cubicBezTo>
                  <a:cubicBezTo>
                    <a:pt x="685" y="187"/>
                    <a:pt x="685" y="187"/>
                    <a:pt x="685" y="187"/>
                  </a:cubicBezTo>
                  <a:cubicBezTo>
                    <a:pt x="691" y="181"/>
                    <a:pt x="694" y="171"/>
                    <a:pt x="694" y="162"/>
                  </a:cubicBezTo>
                  <a:cubicBezTo>
                    <a:pt x="694" y="153"/>
                    <a:pt x="691" y="144"/>
                    <a:pt x="685" y="137"/>
                  </a:cubicBezTo>
                  <a:cubicBezTo>
                    <a:pt x="635" y="88"/>
                    <a:pt x="635" y="88"/>
                    <a:pt x="635" y="88"/>
                  </a:cubicBezTo>
                  <a:cubicBezTo>
                    <a:pt x="629" y="81"/>
                    <a:pt x="619" y="78"/>
                    <a:pt x="610" y="78"/>
                  </a:cubicBezTo>
                  <a:lnTo>
                    <a:pt x="610" y="78"/>
                  </a:lnTo>
                  <a:cubicBezTo>
                    <a:pt x="601" y="78"/>
                    <a:pt x="592" y="81"/>
                    <a:pt x="585" y="88"/>
                  </a:cubicBezTo>
                  <a:cubicBezTo>
                    <a:pt x="545" y="128"/>
                    <a:pt x="545" y="128"/>
                    <a:pt x="545" y="128"/>
                  </a:cubicBezTo>
                  <a:cubicBezTo>
                    <a:pt x="518" y="111"/>
                    <a:pt x="488" y="98"/>
                    <a:pt x="457" y="91"/>
                  </a:cubicBezTo>
                  <a:cubicBezTo>
                    <a:pt x="457" y="35"/>
                    <a:pt x="457" y="35"/>
                    <a:pt x="457" y="35"/>
                  </a:cubicBezTo>
                  <a:cubicBezTo>
                    <a:pt x="457" y="15"/>
                    <a:pt x="441" y="0"/>
                    <a:pt x="421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32" y="0"/>
                    <a:pt x="316" y="15"/>
                    <a:pt x="316" y="35"/>
                  </a:cubicBezTo>
                  <a:cubicBezTo>
                    <a:pt x="316" y="91"/>
                    <a:pt x="316" y="91"/>
                    <a:pt x="316" y="91"/>
                  </a:cubicBezTo>
                  <a:cubicBezTo>
                    <a:pt x="285" y="98"/>
                    <a:pt x="255" y="111"/>
                    <a:pt x="228" y="12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1" y="81"/>
                    <a:pt x="173" y="78"/>
                    <a:pt x="163" y="78"/>
                  </a:cubicBezTo>
                  <a:lnTo>
                    <a:pt x="163" y="78"/>
                  </a:lnTo>
                  <a:cubicBezTo>
                    <a:pt x="154" y="78"/>
                    <a:pt x="144" y="81"/>
                    <a:pt x="138" y="88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82" y="144"/>
                    <a:pt x="78" y="153"/>
                    <a:pt x="78" y="162"/>
                  </a:cubicBezTo>
                  <a:cubicBezTo>
                    <a:pt x="78" y="171"/>
                    <a:pt x="82" y="181"/>
                    <a:pt x="88" y="187"/>
                  </a:cubicBezTo>
                  <a:cubicBezTo>
                    <a:pt x="128" y="227"/>
                    <a:pt x="128" y="227"/>
                    <a:pt x="128" y="227"/>
                  </a:cubicBezTo>
                  <a:cubicBezTo>
                    <a:pt x="111" y="255"/>
                    <a:pt x="99" y="284"/>
                    <a:pt x="91" y="315"/>
                  </a:cubicBezTo>
                  <a:cubicBezTo>
                    <a:pt x="35" y="315"/>
                    <a:pt x="35" y="315"/>
                    <a:pt x="35" y="315"/>
                  </a:cubicBezTo>
                  <a:cubicBezTo>
                    <a:pt x="16" y="315"/>
                    <a:pt x="0" y="331"/>
                    <a:pt x="0" y="350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40"/>
                    <a:pt x="16" y="456"/>
                    <a:pt x="35" y="456"/>
                  </a:cubicBezTo>
                  <a:cubicBezTo>
                    <a:pt x="91" y="456"/>
                    <a:pt x="91" y="456"/>
                    <a:pt x="91" y="456"/>
                  </a:cubicBezTo>
                  <a:cubicBezTo>
                    <a:pt x="99" y="487"/>
                    <a:pt x="111" y="517"/>
                    <a:pt x="128" y="544"/>
                  </a:cubicBezTo>
                  <a:cubicBezTo>
                    <a:pt x="88" y="585"/>
                    <a:pt x="88" y="585"/>
                    <a:pt x="88" y="585"/>
                  </a:cubicBezTo>
                  <a:cubicBezTo>
                    <a:pt x="75" y="598"/>
                    <a:pt x="75" y="620"/>
                    <a:pt x="88" y="634"/>
                  </a:cubicBezTo>
                  <a:cubicBezTo>
                    <a:pt x="138" y="684"/>
                    <a:pt x="138" y="684"/>
                    <a:pt x="138" y="684"/>
                  </a:cubicBezTo>
                  <a:cubicBezTo>
                    <a:pt x="152" y="697"/>
                    <a:pt x="175" y="697"/>
                    <a:pt x="188" y="684"/>
                  </a:cubicBezTo>
                  <a:cubicBezTo>
                    <a:pt x="228" y="644"/>
                    <a:pt x="228" y="644"/>
                    <a:pt x="228" y="644"/>
                  </a:cubicBezTo>
                  <a:cubicBezTo>
                    <a:pt x="255" y="661"/>
                    <a:pt x="285" y="673"/>
                    <a:pt x="316" y="680"/>
                  </a:cubicBezTo>
                  <a:cubicBezTo>
                    <a:pt x="316" y="737"/>
                    <a:pt x="316" y="737"/>
                    <a:pt x="316" y="737"/>
                  </a:cubicBezTo>
                  <a:cubicBezTo>
                    <a:pt x="316" y="756"/>
                    <a:pt x="332" y="772"/>
                    <a:pt x="352" y="772"/>
                  </a:cubicBezTo>
                  <a:cubicBezTo>
                    <a:pt x="421" y="772"/>
                    <a:pt x="421" y="772"/>
                    <a:pt x="421" y="772"/>
                  </a:cubicBezTo>
                  <a:cubicBezTo>
                    <a:pt x="441" y="772"/>
                    <a:pt x="457" y="756"/>
                    <a:pt x="457" y="737"/>
                  </a:cubicBezTo>
                  <a:cubicBezTo>
                    <a:pt x="457" y="680"/>
                    <a:pt x="457" y="680"/>
                    <a:pt x="457" y="680"/>
                  </a:cubicBezTo>
                  <a:cubicBezTo>
                    <a:pt x="488" y="673"/>
                    <a:pt x="517" y="661"/>
                    <a:pt x="545" y="644"/>
                  </a:cubicBezTo>
                  <a:cubicBezTo>
                    <a:pt x="585" y="684"/>
                    <a:pt x="585" y="684"/>
                    <a:pt x="585" y="684"/>
                  </a:cubicBezTo>
                  <a:cubicBezTo>
                    <a:pt x="598" y="697"/>
                    <a:pt x="621" y="697"/>
                    <a:pt x="635" y="684"/>
                  </a:cubicBezTo>
                  <a:cubicBezTo>
                    <a:pt x="685" y="634"/>
                    <a:pt x="685" y="634"/>
                    <a:pt x="685" y="634"/>
                  </a:cubicBezTo>
                  <a:cubicBezTo>
                    <a:pt x="698" y="620"/>
                    <a:pt x="698" y="598"/>
                    <a:pt x="685" y="585"/>
                  </a:cubicBezTo>
                  <a:cubicBezTo>
                    <a:pt x="644" y="544"/>
                    <a:pt x="644" y="544"/>
                    <a:pt x="644" y="544"/>
                  </a:cubicBezTo>
                  <a:cubicBezTo>
                    <a:pt x="662" y="517"/>
                    <a:pt x="674" y="487"/>
                    <a:pt x="682" y="456"/>
                  </a:cubicBezTo>
                  <a:cubicBezTo>
                    <a:pt x="738" y="456"/>
                    <a:pt x="738" y="456"/>
                    <a:pt x="738" y="456"/>
                  </a:cubicBezTo>
                  <a:cubicBezTo>
                    <a:pt x="757" y="456"/>
                    <a:pt x="772" y="440"/>
                    <a:pt x="772" y="421"/>
                  </a:cubicBezTo>
                  <a:cubicBezTo>
                    <a:pt x="772" y="350"/>
                    <a:pt x="772" y="350"/>
                    <a:pt x="772" y="350"/>
                  </a:cubicBezTo>
                  <a:cubicBezTo>
                    <a:pt x="772" y="331"/>
                    <a:pt x="757" y="315"/>
                    <a:pt x="738" y="315"/>
                  </a:cubicBezTo>
                  <a:close/>
                  <a:moveTo>
                    <a:pt x="749" y="421"/>
                  </a:moveTo>
                  <a:lnTo>
                    <a:pt x="749" y="421"/>
                  </a:lnTo>
                  <a:cubicBezTo>
                    <a:pt x="749" y="427"/>
                    <a:pt x="744" y="433"/>
                    <a:pt x="738" y="433"/>
                  </a:cubicBezTo>
                  <a:cubicBezTo>
                    <a:pt x="662" y="433"/>
                    <a:pt x="662" y="433"/>
                    <a:pt x="662" y="433"/>
                  </a:cubicBezTo>
                  <a:cubicBezTo>
                    <a:pt x="661" y="442"/>
                    <a:pt x="661" y="442"/>
                    <a:pt x="661" y="442"/>
                  </a:cubicBezTo>
                  <a:cubicBezTo>
                    <a:pt x="654" y="476"/>
                    <a:pt x="640" y="510"/>
                    <a:pt x="620" y="540"/>
                  </a:cubicBezTo>
                  <a:cubicBezTo>
                    <a:pt x="615" y="547"/>
                    <a:pt x="615" y="547"/>
                    <a:pt x="615" y="547"/>
                  </a:cubicBezTo>
                  <a:cubicBezTo>
                    <a:pt x="668" y="600"/>
                    <a:pt x="668" y="600"/>
                    <a:pt x="668" y="600"/>
                  </a:cubicBezTo>
                  <a:cubicBezTo>
                    <a:pt x="672" y="606"/>
                    <a:pt x="672" y="613"/>
                    <a:pt x="668" y="617"/>
                  </a:cubicBezTo>
                  <a:cubicBezTo>
                    <a:pt x="618" y="667"/>
                    <a:pt x="618" y="667"/>
                    <a:pt x="618" y="667"/>
                  </a:cubicBezTo>
                  <a:cubicBezTo>
                    <a:pt x="614" y="671"/>
                    <a:pt x="606" y="671"/>
                    <a:pt x="602" y="667"/>
                  </a:cubicBezTo>
                  <a:cubicBezTo>
                    <a:pt x="548" y="614"/>
                    <a:pt x="548" y="614"/>
                    <a:pt x="548" y="614"/>
                  </a:cubicBezTo>
                  <a:cubicBezTo>
                    <a:pt x="540" y="619"/>
                    <a:pt x="540" y="619"/>
                    <a:pt x="540" y="619"/>
                  </a:cubicBezTo>
                  <a:cubicBezTo>
                    <a:pt x="510" y="639"/>
                    <a:pt x="478" y="652"/>
                    <a:pt x="442" y="660"/>
                  </a:cubicBezTo>
                  <a:cubicBezTo>
                    <a:pt x="433" y="662"/>
                    <a:pt x="433" y="662"/>
                    <a:pt x="433" y="662"/>
                  </a:cubicBezTo>
                  <a:cubicBezTo>
                    <a:pt x="433" y="737"/>
                    <a:pt x="433" y="737"/>
                    <a:pt x="433" y="737"/>
                  </a:cubicBezTo>
                  <a:cubicBezTo>
                    <a:pt x="433" y="743"/>
                    <a:pt x="428" y="748"/>
                    <a:pt x="421" y="748"/>
                  </a:cubicBezTo>
                  <a:cubicBezTo>
                    <a:pt x="352" y="748"/>
                    <a:pt x="352" y="748"/>
                    <a:pt x="352" y="748"/>
                  </a:cubicBezTo>
                  <a:cubicBezTo>
                    <a:pt x="344" y="748"/>
                    <a:pt x="339" y="743"/>
                    <a:pt x="339" y="737"/>
                  </a:cubicBezTo>
                  <a:cubicBezTo>
                    <a:pt x="339" y="662"/>
                    <a:pt x="339" y="662"/>
                    <a:pt x="339" y="662"/>
                  </a:cubicBezTo>
                  <a:cubicBezTo>
                    <a:pt x="330" y="660"/>
                    <a:pt x="330" y="660"/>
                    <a:pt x="330" y="660"/>
                  </a:cubicBezTo>
                  <a:cubicBezTo>
                    <a:pt x="295" y="652"/>
                    <a:pt x="262" y="639"/>
                    <a:pt x="232" y="619"/>
                  </a:cubicBezTo>
                  <a:cubicBezTo>
                    <a:pt x="225" y="614"/>
                    <a:pt x="225" y="614"/>
                    <a:pt x="225" y="614"/>
                  </a:cubicBezTo>
                  <a:cubicBezTo>
                    <a:pt x="172" y="667"/>
                    <a:pt x="172" y="667"/>
                    <a:pt x="172" y="667"/>
                  </a:cubicBezTo>
                  <a:cubicBezTo>
                    <a:pt x="167" y="671"/>
                    <a:pt x="159" y="671"/>
                    <a:pt x="155" y="667"/>
                  </a:cubicBezTo>
                  <a:cubicBezTo>
                    <a:pt x="105" y="617"/>
                    <a:pt x="105" y="617"/>
                    <a:pt x="105" y="617"/>
                  </a:cubicBezTo>
                  <a:cubicBezTo>
                    <a:pt x="101" y="613"/>
                    <a:pt x="101" y="606"/>
                    <a:pt x="105" y="600"/>
                  </a:cubicBezTo>
                  <a:cubicBezTo>
                    <a:pt x="158" y="547"/>
                    <a:pt x="158" y="547"/>
                    <a:pt x="158" y="547"/>
                  </a:cubicBezTo>
                  <a:cubicBezTo>
                    <a:pt x="153" y="540"/>
                    <a:pt x="153" y="540"/>
                    <a:pt x="153" y="540"/>
                  </a:cubicBezTo>
                  <a:cubicBezTo>
                    <a:pt x="133" y="510"/>
                    <a:pt x="119" y="476"/>
                    <a:pt x="112" y="442"/>
                  </a:cubicBezTo>
                  <a:cubicBezTo>
                    <a:pt x="110" y="433"/>
                    <a:pt x="110" y="433"/>
                    <a:pt x="110" y="433"/>
                  </a:cubicBezTo>
                  <a:cubicBezTo>
                    <a:pt x="35" y="433"/>
                    <a:pt x="35" y="433"/>
                    <a:pt x="35" y="433"/>
                  </a:cubicBezTo>
                  <a:cubicBezTo>
                    <a:pt x="29" y="433"/>
                    <a:pt x="24" y="427"/>
                    <a:pt x="24" y="421"/>
                  </a:cubicBezTo>
                  <a:cubicBezTo>
                    <a:pt x="24" y="350"/>
                    <a:pt x="24" y="350"/>
                    <a:pt x="24" y="350"/>
                  </a:cubicBezTo>
                  <a:cubicBezTo>
                    <a:pt x="24" y="344"/>
                    <a:pt x="29" y="339"/>
                    <a:pt x="35" y="339"/>
                  </a:cubicBezTo>
                  <a:cubicBezTo>
                    <a:pt x="110" y="339"/>
                    <a:pt x="110" y="339"/>
                    <a:pt x="110" y="339"/>
                  </a:cubicBezTo>
                  <a:cubicBezTo>
                    <a:pt x="112" y="330"/>
                    <a:pt x="112" y="330"/>
                    <a:pt x="112" y="330"/>
                  </a:cubicBezTo>
                  <a:cubicBezTo>
                    <a:pt x="119" y="294"/>
                    <a:pt x="133" y="262"/>
                    <a:pt x="153" y="232"/>
                  </a:cubicBezTo>
                  <a:cubicBezTo>
                    <a:pt x="158" y="223"/>
                    <a:pt x="158" y="223"/>
                    <a:pt x="158" y="223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3" y="168"/>
                    <a:pt x="102" y="165"/>
                    <a:pt x="102" y="162"/>
                  </a:cubicBezTo>
                  <a:cubicBezTo>
                    <a:pt x="102" y="159"/>
                    <a:pt x="103" y="156"/>
                    <a:pt x="105" y="154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7" y="102"/>
                    <a:pt x="160" y="101"/>
                    <a:pt x="163" y="101"/>
                  </a:cubicBezTo>
                  <a:cubicBezTo>
                    <a:pt x="166" y="101"/>
                    <a:pt x="169" y="102"/>
                    <a:pt x="172" y="105"/>
                  </a:cubicBezTo>
                  <a:cubicBezTo>
                    <a:pt x="225" y="158"/>
                    <a:pt x="225" y="158"/>
                    <a:pt x="225" y="158"/>
                  </a:cubicBezTo>
                  <a:cubicBezTo>
                    <a:pt x="232" y="153"/>
                    <a:pt x="232" y="153"/>
                    <a:pt x="232" y="153"/>
                  </a:cubicBezTo>
                  <a:cubicBezTo>
                    <a:pt x="262" y="133"/>
                    <a:pt x="295" y="118"/>
                    <a:pt x="330" y="112"/>
                  </a:cubicBezTo>
                  <a:cubicBezTo>
                    <a:pt x="339" y="110"/>
                    <a:pt x="339" y="110"/>
                    <a:pt x="339" y="110"/>
                  </a:cubicBezTo>
                  <a:cubicBezTo>
                    <a:pt x="339" y="35"/>
                    <a:pt x="339" y="35"/>
                    <a:pt x="339" y="35"/>
                  </a:cubicBezTo>
                  <a:cubicBezTo>
                    <a:pt x="339" y="28"/>
                    <a:pt x="345" y="23"/>
                    <a:pt x="352" y="23"/>
                  </a:cubicBezTo>
                  <a:cubicBezTo>
                    <a:pt x="421" y="23"/>
                    <a:pt x="421" y="23"/>
                    <a:pt x="421" y="23"/>
                  </a:cubicBezTo>
                  <a:cubicBezTo>
                    <a:pt x="428" y="23"/>
                    <a:pt x="433" y="28"/>
                    <a:pt x="433" y="35"/>
                  </a:cubicBezTo>
                  <a:cubicBezTo>
                    <a:pt x="433" y="110"/>
                    <a:pt x="433" y="110"/>
                    <a:pt x="433" y="110"/>
                  </a:cubicBezTo>
                  <a:cubicBezTo>
                    <a:pt x="442" y="112"/>
                    <a:pt x="442" y="112"/>
                    <a:pt x="442" y="112"/>
                  </a:cubicBezTo>
                  <a:cubicBezTo>
                    <a:pt x="478" y="118"/>
                    <a:pt x="511" y="133"/>
                    <a:pt x="540" y="153"/>
                  </a:cubicBezTo>
                  <a:cubicBezTo>
                    <a:pt x="548" y="158"/>
                    <a:pt x="548" y="158"/>
                    <a:pt x="548" y="158"/>
                  </a:cubicBezTo>
                  <a:cubicBezTo>
                    <a:pt x="602" y="104"/>
                    <a:pt x="602" y="104"/>
                    <a:pt x="602" y="104"/>
                  </a:cubicBezTo>
                  <a:cubicBezTo>
                    <a:pt x="606" y="100"/>
                    <a:pt x="614" y="100"/>
                    <a:pt x="618" y="105"/>
                  </a:cubicBezTo>
                  <a:cubicBezTo>
                    <a:pt x="668" y="154"/>
                    <a:pt x="668" y="154"/>
                    <a:pt x="668" y="154"/>
                  </a:cubicBezTo>
                  <a:cubicBezTo>
                    <a:pt x="670" y="156"/>
                    <a:pt x="671" y="159"/>
                    <a:pt x="671" y="162"/>
                  </a:cubicBezTo>
                  <a:cubicBezTo>
                    <a:pt x="671" y="165"/>
                    <a:pt x="670" y="168"/>
                    <a:pt x="668" y="170"/>
                  </a:cubicBezTo>
                  <a:cubicBezTo>
                    <a:pt x="615" y="223"/>
                    <a:pt x="615" y="223"/>
                    <a:pt x="615" y="223"/>
                  </a:cubicBezTo>
                  <a:cubicBezTo>
                    <a:pt x="620" y="232"/>
                    <a:pt x="620" y="232"/>
                    <a:pt x="620" y="232"/>
                  </a:cubicBezTo>
                  <a:cubicBezTo>
                    <a:pt x="640" y="262"/>
                    <a:pt x="654" y="294"/>
                    <a:pt x="661" y="330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738" y="339"/>
                    <a:pt x="738" y="339"/>
                    <a:pt x="738" y="339"/>
                  </a:cubicBezTo>
                  <a:cubicBezTo>
                    <a:pt x="744" y="339"/>
                    <a:pt x="749" y="344"/>
                    <a:pt x="749" y="350"/>
                  </a:cubicBezTo>
                  <a:lnTo>
                    <a:pt x="749" y="4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88064" y="3815962"/>
            <a:ext cx="8148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Recommendation: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tokens </a:t>
            </a:r>
            <a:r>
              <a:rPr lang="en-US" dirty="0"/>
              <a:t>instead of </a:t>
            </a:r>
            <a:r>
              <a:rPr lang="en-US" dirty="0" smtClean="0"/>
              <a:t>passwords. Standard is OAuth2.0 </a:t>
            </a:r>
            <a:r>
              <a:rPr lang="en-US" dirty="0"/>
              <a:t>and OpenID </a:t>
            </a:r>
            <a:r>
              <a:rPr lang="en-US" dirty="0" smtClean="0"/>
              <a:t>connect.</a:t>
            </a:r>
            <a:endParaRPr lang="en-US" dirty="0"/>
          </a:p>
        </p:txBody>
      </p:sp>
      <p:sp>
        <p:nvSpPr>
          <p:cNvPr id="58" name="Content Placeholder 1"/>
          <p:cNvSpPr>
            <a:spLocks noGrp="1"/>
          </p:cNvSpPr>
          <p:nvPr>
            <p:ph idx="1"/>
          </p:nvPr>
        </p:nvSpPr>
        <p:spPr>
          <a:xfrm>
            <a:off x="6411097" y="1092045"/>
            <a:ext cx="2363055" cy="2583064"/>
          </a:xfrm>
          <a:solidFill>
            <a:srgbClr val="F7F7F7">
              <a:alpha val="57647"/>
            </a:srgbClr>
          </a:solidFill>
          <a:ln>
            <a:solidFill>
              <a:schemeClr val="tx1"/>
            </a:solidFill>
            <a:prstDash val="dash"/>
          </a:ln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solidFill>
                  <a:srgbClr val="C00000"/>
                </a:solidFill>
                <a:latin typeface="Gill Sans MT Condensed" panose="020B0506020104020203" pitchFamily="34" charset="0"/>
                <a:cs typeface="Times New Roman" panose="02020603050405020304" pitchFamily="18" charset="0"/>
              </a:rPr>
              <a:t>Security Risks with Basic </a:t>
            </a:r>
            <a:r>
              <a:rPr lang="en-US" sz="1800" dirty="0" err="1" smtClean="0">
                <a:solidFill>
                  <a:srgbClr val="C00000"/>
                </a:solidFill>
                <a:latin typeface="Gill Sans MT Condensed" panose="020B0506020104020203" pitchFamily="34" charset="0"/>
                <a:cs typeface="Times New Roman" panose="02020603050405020304" pitchFamily="18" charset="0"/>
              </a:rPr>
              <a:t>Auth</a:t>
            </a:r>
            <a:r>
              <a:rPr lang="en-US" sz="1800" dirty="0">
                <a:solidFill>
                  <a:srgbClr val="C00000"/>
                </a:solidFill>
                <a:latin typeface="Gill Sans MT Condensed" panose="020B0506020104020203" pitchFamily="34" charset="0"/>
                <a:cs typeface="Times New Roman" panose="02020603050405020304" pitchFamily="18" charset="0"/>
              </a:rPr>
              <a:t>:</a:t>
            </a:r>
            <a:endParaRPr lang="en-US" sz="1800" dirty="0" smtClean="0">
              <a:solidFill>
                <a:srgbClr val="C00000"/>
              </a:solidFill>
              <a:latin typeface="Gill Sans MT Condensed" panose="020B0506020104020203" pitchFamily="34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Gill Sans MT Condensed" panose="020B0506020104020203" pitchFamily="34" charset="0"/>
                <a:cs typeface="Times New Roman" panose="02020603050405020304" pitchFamily="18" charset="0"/>
              </a:rPr>
              <a:t>Password leaks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Raw password is transmitted.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Susceptible to Man-in-the-Middle attacks.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2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7" grpId="0"/>
      <p:bldP spid="58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Token-based Security using OAuth2.0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419600" y="3104421"/>
            <a:ext cx="1447800" cy="534129"/>
          </a:xfrm>
          <a:prstGeom prst="round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70C0"/>
                </a:solidFill>
              </a:rPr>
              <a:t>Application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19600" y="2769165"/>
            <a:ext cx="1447800" cy="231795"/>
          </a:xfrm>
          <a:prstGeom prst="rect">
            <a:avLst/>
          </a:prstGeom>
          <a:ln w="63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accent3">
                    <a:lumMod val="50000"/>
                  </a:schemeClr>
                </a:solidFill>
              </a:rPr>
              <a:t>API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63158" y="3810850"/>
            <a:ext cx="12859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0070C0"/>
                </a:solidFill>
              </a:rPr>
              <a:t>Scripts with Token</a:t>
            </a:r>
            <a:endParaRPr lang="en-US" sz="1050" dirty="0">
              <a:solidFill>
                <a:srgbClr val="0070C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758439" y="3111965"/>
            <a:ext cx="2" cy="20292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5800" y="2769165"/>
            <a:ext cx="237143" cy="285313"/>
            <a:chOff x="553539" y="1901055"/>
            <a:chExt cx="237143" cy="285313"/>
          </a:xfrm>
          <a:solidFill>
            <a:srgbClr val="0078EF"/>
          </a:solidFill>
        </p:grpSpPr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609120" y="1901055"/>
              <a:ext cx="127834" cy="127834"/>
            </a:xfrm>
            <a:custGeom>
              <a:avLst/>
              <a:gdLst>
                <a:gd name="T0" fmla="*/ 151 w 303"/>
                <a:gd name="T1" fmla="*/ 302 h 303"/>
                <a:gd name="T2" fmla="*/ 151 w 303"/>
                <a:gd name="T3" fmla="*/ 302 h 303"/>
                <a:gd name="T4" fmla="*/ 302 w 303"/>
                <a:gd name="T5" fmla="*/ 151 h 303"/>
                <a:gd name="T6" fmla="*/ 151 w 303"/>
                <a:gd name="T7" fmla="*/ 0 h 303"/>
                <a:gd name="T8" fmla="*/ 0 w 303"/>
                <a:gd name="T9" fmla="*/ 151 h 303"/>
                <a:gd name="T10" fmla="*/ 151 w 303"/>
                <a:gd name="T11" fmla="*/ 302 h 303"/>
                <a:gd name="T12" fmla="*/ 151 w 303"/>
                <a:gd name="T13" fmla="*/ 23 h 303"/>
                <a:gd name="T14" fmla="*/ 151 w 303"/>
                <a:gd name="T15" fmla="*/ 23 h 303"/>
                <a:gd name="T16" fmla="*/ 278 w 303"/>
                <a:gd name="T17" fmla="*/ 151 h 303"/>
                <a:gd name="T18" fmla="*/ 151 w 303"/>
                <a:gd name="T19" fmla="*/ 278 h 303"/>
                <a:gd name="T20" fmla="*/ 23 w 303"/>
                <a:gd name="T21" fmla="*/ 151 h 303"/>
                <a:gd name="T22" fmla="*/ 151 w 303"/>
                <a:gd name="T23" fmla="*/ 2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3" h="303">
                  <a:moveTo>
                    <a:pt x="151" y="302"/>
                  </a:moveTo>
                  <a:lnTo>
                    <a:pt x="151" y="302"/>
                  </a:lnTo>
                  <a:cubicBezTo>
                    <a:pt x="233" y="302"/>
                    <a:pt x="302" y="234"/>
                    <a:pt x="302" y="151"/>
                  </a:cubicBezTo>
                  <a:cubicBezTo>
                    <a:pt x="302" y="67"/>
                    <a:pt x="233" y="0"/>
                    <a:pt x="151" y="0"/>
                  </a:cubicBezTo>
                  <a:cubicBezTo>
                    <a:pt x="68" y="0"/>
                    <a:pt x="0" y="67"/>
                    <a:pt x="0" y="151"/>
                  </a:cubicBezTo>
                  <a:cubicBezTo>
                    <a:pt x="0" y="234"/>
                    <a:pt x="68" y="302"/>
                    <a:pt x="151" y="302"/>
                  </a:cubicBezTo>
                  <a:close/>
                  <a:moveTo>
                    <a:pt x="151" y="23"/>
                  </a:moveTo>
                  <a:lnTo>
                    <a:pt x="151" y="23"/>
                  </a:lnTo>
                  <a:cubicBezTo>
                    <a:pt x="221" y="23"/>
                    <a:pt x="278" y="80"/>
                    <a:pt x="278" y="151"/>
                  </a:cubicBezTo>
                  <a:cubicBezTo>
                    <a:pt x="278" y="220"/>
                    <a:pt x="221" y="278"/>
                    <a:pt x="151" y="278"/>
                  </a:cubicBezTo>
                  <a:cubicBezTo>
                    <a:pt x="80" y="278"/>
                    <a:pt x="23" y="220"/>
                    <a:pt x="23" y="151"/>
                  </a:cubicBezTo>
                  <a:cubicBezTo>
                    <a:pt x="23" y="80"/>
                    <a:pt x="80" y="23"/>
                    <a:pt x="151" y="2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553539" y="2054827"/>
              <a:ext cx="237143" cy="131541"/>
            </a:xfrm>
            <a:custGeom>
              <a:avLst/>
              <a:gdLst>
                <a:gd name="T0" fmla="*/ 12 w 564"/>
                <a:gd name="T1" fmla="*/ 314 h 315"/>
                <a:gd name="T2" fmla="*/ 12 w 564"/>
                <a:gd name="T3" fmla="*/ 314 h 315"/>
                <a:gd name="T4" fmla="*/ 552 w 564"/>
                <a:gd name="T5" fmla="*/ 314 h 315"/>
                <a:gd name="T6" fmla="*/ 563 w 564"/>
                <a:gd name="T7" fmla="*/ 302 h 315"/>
                <a:gd name="T8" fmla="*/ 563 w 564"/>
                <a:gd name="T9" fmla="*/ 222 h 315"/>
                <a:gd name="T10" fmla="*/ 343 w 564"/>
                <a:gd name="T11" fmla="*/ 0 h 315"/>
                <a:gd name="T12" fmla="*/ 222 w 564"/>
                <a:gd name="T13" fmla="*/ 0 h 315"/>
                <a:gd name="T14" fmla="*/ 0 w 564"/>
                <a:gd name="T15" fmla="*/ 222 h 315"/>
                <a:gd name="T16" fmla="*/ 0 w 564"/>
                <a:gd name="T17" fmla="*/ 302 h 315"/>
                <a:gd name="T18" fmla="*/ 12 w 564"/>
                <a:gd name="T19" fmla="*/ 314 h 315"/>
                <a:gd name="T20" fmla="*/ 24 w 564"/>
                <a:gd name="T21" fmla="*/ 222 h 315"/>
                <a:gd name="T22" fmla="*/ 24 w 564"/>
                <a:gd name="T23" fmla="*/ 222 h 315"/>
                <a:gd name="T24" fmla="*/ 222 w 564"/>
                <a:gd name="T25" fmla="*/ 24 h 315"/>
                <a:gd name="T26" fmla="*/ 343 w 564"/>
                <a:gd name="T27" fmla="*/ 24 h 315"/>
                <a:gd name="T28" fmla="*/ 540 w 564"/>
                <a:gd name="T29" fmla="*/ 222 h 315"/>
                <a:gd name="T30" fmla="*/ 540 w 564"/>
                <a:gd name="T31" fmla="*/ 291 h 315"/>
                <a:gd name="T32" fmla="*/ 24 w 564"/>
                <a:gd name="T33" fmla="*/ 291 h 315"/>
                <a:gd name="T34" fmla="*/ 24 w 564"/>
                <a:gd name="T35" fmla="*/ 22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4" h="315">
                  <a:moveTo>
                    <a:pt x="12" y="314"/>
                  </a:moveTo>
                  <a:lnTo>
                    <a:pt x="12" y="314"/>
                  </a:lnTo>
                  <a:cubicBezTo>
                    <a:pt x="552" y="314"/>
                    <a:pt x="552" y="314"/>
                    <a:pt x="552" y="314"/>
                  </a:cubicBezTo>
                  <a:cubicBezTo>
                    <a:pt x="558" y="314"/>
                    <a:pt x="563" y="308"/>
                    <a:pt x="563" y="302"/>
                  </a:cubicBezTo>
                  <a:cubicBezTo>
                    <a:pt x="563" y="222"/>
                    <a:pt x="563" y="222"/>
                    <a:pt x="563" y="222"/>
                  </a:cubicBezTo>
                  <a:cubicBezTo>
                    <a:pt x="563" y="100"/>
                    <a:pt x="464" y="0"/>
                    <a:pt x="343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99" y="0"/>
                    <a:pt x="0" y="100"/>
                    <a:pt x="0" y="22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8"/>
                    <a:pt x="5" y="314"/>
                    <a:pt x="12" y="314"/>
                  </a:cubicBezTo>
                  <a:close/>
                  <a:moveTo>
                    <a:pt x="24" y="222"/>
                  </a:moveTo>
                  <a:lnTo>
                    <a:pt x="24" y="222"/>
                  </a:lnTo>
                  <a:cubicBezTo>
                    <a:pt x="24" y="113"/>
                    <a:pt x="113" y="24"/>
                    <a:pt x="222" y="24"/>
                  </a:cubicBezTo>
                  <a:cubicBezTo>
                    <a:pt x="343" y="24"/>
                    <a:pt x="343" y="24"/>
                    <a:pt x="343" y="24"/>
                  </a:cubicBezTo>
                  <a:cubicBezTo>
                    <a:pt x="451" y="24"/>
                    <a:pt x="540" y="113"/>
                    <a:pt x="540" y="222"/>
                  </a:cubicBezTo>
                  <a:cubicBezTo>
                    <a:pt x="540" y="291"/>
                    <a:pt x="540" y="291"/>
                    <a:pt x="540" y="291"/>
                  </a:cubicBezTo>
                  <a:cubicBezTo>
                    <a:pt x="24" y="291"/>
                    <a:pt x="24" y="291"/>
                    <a:pt x="24" y="291"/>
                  </a:cubicBezTo>
                  <a:lnTo>
                    <a:pt x="24" y="2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692150" indent="-265113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065213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492250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919288" indent="-212725" algn="l" defTabSz="42545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63753" y="1297188"/>
            <a:ext cx="342370" cy="679430"/>
            <a:chOff x="6626861" y="1895839"/>
            <a:chExt cx="197055" cy="294568"/>
          </a:xfrm>
          <a:solidFill>
            <a:schemeClr val="accent2">
              <a:lumMod val="75000"/>
            </a:schemeClr>
          </a:solidFill>
        </p:grpSpPr>
        <p:sp>
          <p:nvSpPr>
            <p:cNvPr id="26" name="Freeform 25"/>
            <p:cNvSpPr>
              <a:spLocks noChangeArrowheads="1"/>
            </p:cNvSpPr>
            <p:nvPr/>
          </p:nvSpPr>
          <p:spPr bwMode="auto">
            <a:xfrm>
              <a:off x="6626861" y="1895839"/>
              <a:ext cx="197055" cy="272221"/>
            </a:xfrm>
            <a:custGeom>
              <a:avLst/>
              <a:gdLst>
                <a:gd name="T0" fmla="*/ 42 w 426"/>
                <a:gd name="T1" fmla="*/ 592 h 593"/>
                <a:gd name="T2" fmla="*/ 42 w 426"/>
                <a:gd name="T3" fmla="*/ 592 h 593"/>
                <a:gd name="T4" fmla="*/ 382 w 426"/>
                <a:gd name="T5" fmla="*/ 592 h 593"/>
                <a:gd name="T6" fmla="*/ 425 w 426"/>
                <a:gd name="T7" fmla="*/ 550 h 593"/>
                <a:gd name="T8" fmla="*/ 425 w 426"/>
                <a:gd name="T9" fmla="*/ 42 h 593"/>
                <a:gd name="T10" fmla="*/ 382 w 426"/>
                <a:gd name="T11" fmla="*/ 0 h 593"/>
                <a:gd name="T12" fmla="*/ 42 w 426"/>
                <a:gd name="T13" fmla="*/ 0 h 593"/>
                <a:gd name="T14" fmla="*/ 0 w 426"/>
                <a:gd name="T15" fmla="*/ 42 h 593"/>
                <a:gd name="T16" fmla="*/ 0 w 426"/>
                <a:gd name="T17" fmla="*/ 550 h 593"/>
                <a:gd name="T18" fmla="*/ 42 w 426"/>
                <a:gd name="T19" fmla="*/ 592 h 593"/>
                <a:gd name="T20" fmla="*/ 21 w 426"/>
                <a:gd name="T21" fmla="*/ 42 h 593"/>
                <a:gd name="T22" fmla="*/ 21 w 426"/>
                <a:gd name="T23" fmla="*/ 42 h 593"/>
                <a:gd name="T24" fmla="*/ 42 w 426"/>
                <a:gd name="T25" fmla="*/ 21 h 593"/>
                <a:gd name="T26" fmla="*/ 382 w 426"/>
                <a:gd name="T27" fmla="*/ 21 h 593"/>
                <a:gd name="T28" fmla="*/ 403 w 426"/>
                <a:gd name="T29" fmla="*/ 42 h 593"/>
                <a:gd name="T30" fmla="*/ 403 w 426"/>
                <a:gd name="T31" fmla="*/ 550 h 593"/>
                <a:gd name="T32" fmla="*/ 382 w 426"/>
                <a:gd name="T33" fmla="*/ 571 h 593"/>
                <a:gd name="T34" fmla="*/ 42 w 426"/>
                <a:gd name="T35" fmla="*/ 571 h 593"/>
                <a:gd name="T36" fmla="*/ 21 w 426"/>
                <a:gd name="T37" fmla="*/ 550 h 593"/>
                <a:gd name="T38" fmla="*/ 21 w 426"/>
                <a:gd name="T39" fmla="*/ 42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6" h="593">
                  <a:moveTo>
                    <a:pt x="42" y="592"/>
                  </a:moveTo>
                  <a:lnTo>
                    <a:pt x="42" y="592"/>
                  </a:lnTo>
                  <a:cubicBezTo>
                    <a:pt x="382" y="592"/>
                    <a:pt x="382" y="592"/>
                    <a:pt x="382" y="592"/>
                  </a:cubicBezTo>
                  <a:cubicBezTo>
                    <a:pt x="406" y="592"/>
                    <a:pt x="425" y="573"/>
                    <a:pt x="425" y="550"/>
                  </a:cubicBezTo>
                  <a:cubicBezTo>
                    <a:pt x="425" y="42"/>
                    <a:pt x="425" y="42"/>
                    <a:pt x="425" y="42"/>
                  </a:cubicBezTo>
                  <a:cubicBezTo>
                    <a:pt x="425" y="19"/>
                    <a:pt x="406" y="0"/>
                    <a:pt x="38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0" y="573"/>
                    <a:pt x="19" y="592"/>
                    <a:pt x="42" y="592"/>
                  </a:cubicBezTo>
                  <a:close/>
                  <a:moveTo>
                    <a:pt x="21" y="42"/>
                  </a:moveTo>
                  <a:lnTo>
                    <a:pt x="21" y="42"/>
                  </a:lnTo>
                  <a:cubicBezTo>
                    <a:pt x="21" y="31"/>
                    <a:pt x="31" y="21"/>
                    <a:pt x="42" y="21"/>
                  </a:cubicBezTo>
                  <a:cubicBezTo>
                    <a:pt x="382" y="21"/>
                    <a:pt x="382" y="21"/>
                    <a:pt x="382" y="21"/>
                  </a:cubicBezTo>
                  <a:cubicBezTo>
                    <a:pt x="394" y="21"/>
                    <a:pt x="403" y="31"/>
                    <a:pt x="403" y="42"/>
                  </a:cubicBezTo>
                  <a:cubicBezTo>
                    <a:pt x="403" y="550"/>
                    <a:pt x="403" y="550"/>
                    <a:pt x="403" y="550"/>
                  </a:cubicBezTo>
                  <a:cubicBezTo>
                    <a:pt x="403" y="562"/>
                    <a:pt x="394" y="571"/>
                    <a:pt x="382" y="571"/>
                  </a:cubicBezTo>
                  <a:cubicBezTo>
                    <a:pt x="42" y="571"/>
                    <a:pt x="42" y="571"/>
                    <a:pt x="42" y="571"/>
                  </a:cubicBezTo>
                  <a:cubicBezTo>
                    <a:pt x="31" y="571"/>
                    <a:pt x="21" y="562"/>
                    <a:pt x="21" y="550"/>
                  </a:cubicBezTo>
                  <a:lnTo>
                    <a:pt x="21" y="4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Freeform 26"/>
            <p:cNvSpPr>
              <a:spLocks noChangeArrowheads="1"/>
            </p:cNvSpPr>
            <p:nvPr/>
          </p:nvSpPr>
          <p:spPr bwMode="auto">
            <a:xfrm>
              <a:off x="6673585" y="1946627"/>
              <a:ext cx="101575" cy="10157"/>
            </a:xfrm>
            <a:custGeom>
              <a:avLst/>
              <a:gdLst>
                <a:gd name="T0" fmla="*/ 10 w 219"/>
                <a:gd name="T1" fmla="*/ 21 h 22"/>
                <a:gd name="T2" fmla="*/ 10 w 219"/>
                <a:gd name="T3" fmla="*/ 21 h 22"/>
                <a:gd name="T4" fmla="*/ 208 w 219"/>
                <a:gd name="T5" fmla="*/ 21 h 22"/>
                <a:gd name="T6" fmla="*/ 218 w 219"/>
                <a:gd name="T7" fmla="*/ 11 h 22"/>
                <a:gd name="T8" fmla="*/ 208 w 219"/>
                <a:gd name="T9" fmla="*/ 0 h 22"/>
                <a:gd name="T10" fmla="*/ 10 w 219"/>
                <a:gd name="T11" fmla="*/ 0 h 22"/>
                <a:gd name="T12" fmla="*/ 0 w 219"/>
                <a:gd name="T13" fmla="*/ 11 h 22"/>
                <a:gd name="T14" fmla="*/ 10 w 219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2">
                  <a:moveTo>
                    <a:pt x="10" y="21"/>
                  </a:moveTo>
                  <a:lnTo>
                    <a:pt x="10" y="21"/>
                  </a:lnTo>
                  <a:cubicBezTo>
                    <a:pt x="208" y="21"/>
                    <a:pt x="208" y="21"/>
                    <a:pt x="208" y="21"/>
                  </a:cubicBezTo>
                  <a:cubicBezTo>
                    <a:pt x="213" y="21"/>
                    <a:pt x="218" y="17"/>
                    <a:pt x="218" y="11"/>
                  </a:cubicBezTo>
                  <a:cubicBezTo>
                    <a:pt x="218" y="5"/>
                    <a:pt x="213" y="0"/>
                    <a:pt x="20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Freeform 27"/>
            <p:cNvSpPr>
              <a:spLocks noChangeArrowheads="1"/>
            </p:cNvSpPr>
            <p:nvPr/>
          </p:nvSpPr>
          <p:spPr bwMode="auto">
            <a:xfrm>
              <a:off x="6754845" y="2180249"/>
              <a:ext cx="34536" cy="10158"/>
            </a:xfrm>
            <a:custGeom>
              <a:avLst/>
              <a:gdLst>
                <a:gd name="T0" fmla="*/ 76 w 77"/>
                <a:gd name="T1" fmla="*/ 11 h 22"/>
                <a:gd name="T2" fmla="*/ 76 w 77"/>
                <a:gd name="T3" fmla="*/ 11 h 22"/>
                <a:gd name="T4" fmla="*/ 64 w 77"/>
                <a:gd name="T5" fmla="*/ 0 h 22"/>
                <a:gd name="T6" fmla="*/ 10 w 77"/>
                <a:gd name="T7" fmla="*/ 0 h 22"/>
                <a:gd name="T8" fmla="*/ 0 w 77"/>
                <a:gd name="T9" fmla="*/ 11 h 22"/>
                <a:gd name="T10" fmla="*/ 10 w 77"/>
                <a:gd name="T11" fmla="*/ 21 h 22"/>
                <a:gd name="T12" fmla="*/ 64 w 77"/>
                <a:gd name="T13" fmla="*/ 21 h 22"/>
                <a:gd name="T14" fmla="*/ 76 w 77"/>
                <a:gd name="T15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22">
                  <a:moveTo>
                    <a:pt x="76" y="11"/>
                  </a:moveTo>
                  <a:lnTo>
                    <a:pt x="76" y="11"/>
                  </a:lnTo>
                  <a:cubicBezTo>
                    <a:pt x="76" y="5"/>
                    <a:pt x="70" y="0"/>
                    <a:pt x="6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70" y="21"/>
                    <a:pt x="76" y="16"/>
                    <a:pt x="76" y="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Freeform 29"/>
            <p:cNvSpPr>
              <a:spLocks noChangeArrowheads="1"/>
            </p:cNvSpPr>
            <p:nvPr/>
          </p:nvSpPr>
          <p:spPr bwMode="auto">
            <a:xfrm>
              <a:off x="6659365" y="2180249"/>
              <a:ext cx="34535" cy="10158"/>
            </a:xfrm>
            <a:custGeom>
              <a:avLst/>
              <a:gdLst>
                <a:gd name="T0" fmla="*/ 11 w 77"/>
                <a:gd name="T1" fmla="*/ 21 h 22"/>
                <a:gd name="T2" fmla="*/ 11 w 77"/>
                <a:gd name="T3" fmla="*/ 21 h 22"/>
                <a:gd name="T4" fmla="*/ 65 w 77"/>
                <a:gd name="T5" fmla="*/ 21 h 22"/>
                <a:gd name="T6" fmla="*/ 76 w 77"/>
                <a:gd name="T7" fmla="*/ 11 h 22"/>
                <a:gd name="T8" fmla="*/ 65 w 77"/>
                <a:gd name="T9" fmla="*/ 0 h 22"/>
                <a:gd name="T10" fmla="*/ 11 w 77"/>
                <a:gd name="T11" fmla="*/ 0 h 22"/>
                <a:gd name="T12" fmla="*/ 0 w 77"/>
                <a:gd name="T13" fmla="*/ 11 h 22"/>
                <a:gd name="T14" fmla="*/ 11 w 77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22">
                  <a:moveTo>
                    <a:pt x="11" y="21"/>
                  </a:moveTo>
                  <a:lnTo>
                    <a:pt x="11" y="21"/>
                  </a:lnTo>
                  <a:cubicBezTo>
                    <a:pt x="65" y="21"/>
                    <a:pt x="65" y="21"/>
                    <a:pt x="65" y="21"/>
                  </a:cubicBezTo>
                  <a:cubicBezTo>
                    <a:pt x="72" y="21"/>
                    <a:pt x="76" y="16"/>
                    <a:pt x="76" y="11"/>
                  </a:cubicBezTo>
                  <a:cubicBezTo>
                    <a:pt x="76" y="5"/>
                    <a:pt x="72" y="0"/>
                    <a:pt x="6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5" y="21"/>
                    <a:pt x="11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Freeform 32"/>
            <p:cNvSpPr>
              <a:spLocks noChangeArrowheads="1"/>
            </p:cNvSpPr>
            <p:nvPr/>
          </p:nvSpPr>
          <p:spPr bwMode="auto">
            <a:xfrm>
              <a:off x="6673585" y="1979131"/>
              <a:ext cx="101575" cy="10157"/>
            </a:xfrm>
            <a:custGeom>
              <a:avLst/>
              <a:gdLst>
                <a:gd name="T0" fmla="*/ 10 w 219"/>
                <a:gd name="T1" fmla="*/ 21 h 22"/>
                <a:gd name="T2" fmla="*/ 10 w 219"/>
                <a:gd name="T3" fmla="*/ 21 h 22"/>
                <a:gd name="T4" fmla="*/ 208 w 219"/>
                <a:gd name="T5" fmla="*/ 21 h 22"/>
                <a:gd name="T6" fmla="*/ 218 w 219"/>
                <a:gd name="T7" fmla="*/ 11 h 22"/>
                <a:gd name="T8" fmla="*/ 208 w 219"/>
                <a:gd name="T9" fmla="*/ 0 h 22"/>
                <a:gd name="T10" fmla="*/ 10 w 219"/>
                <a:gd name="T11" fmla="*/ 0 h 22"/>
                <a:gd name="T12" fmla="*/ 0 w 219"/>
                <a:gd name="T13" fmla="*/ 11 h 22"/>
                <a:gd name="T14" fmla="*/ 10 w 219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2">
                  <a:moveTo>
                    <a:pt x="10" y="21"/>
                  </a:moveTo>
                  <a:lnTo>
                    <a:pt x="10" y="21"/>
                  </a:lnTo>
                  <a:cubicBezTo>
                    <a:pt x="208" y="21"/>
                    <a:pt x="208" y="21"/>
                    <a:pt x="208" y="21"/>
                  </a:cubicBezTo>
                  <a:cubicBezTo>
                    <a:pt x="213" y="21"/>
                    <a:pt x="218" y="16"/>
                    <a:pt x="218" y="11"/>
                  </a:cubicBezTo>
                  <a:cubicBezTo>
                    <a:pt x="218" y="4"/>
                    <a:pt x="213" y="0"/>
                    <a:pt x="20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Freeform 35"/>
            <p:cNvSpPr>
              <a:spLocks noChangeArrowheads="1"/>
            </p:cNvSpPr>
            <p:nvPr/>
          </p:nvSpPr>
          <p:spPr bwMode="auto">
            <a:xfrm>
              <a:off x="6673585" y="2011635"/>
              <a:ext cx="101575" cy="10157"/>
            </a:xfrm>
            <a:custGeom>
              <a:avLst/>
              <a:gdLst>
                <a:gd name="T0" fmla="*/ 10 w 219"/>
                <a:gd name="T1" fmla="*/ 21 h 22"/>
                <a:gd name="T2" fmla="*/ 10 w 219"/>
                <a:gd name="T3" fmla="*/ 21 h 22"/>
                <a:gd name="T4" fmla="*/ 208 w 219"/>
                <a:gd name="T5" fmla="*/ 21 h 22"/>
                <a:gd name="T6" fmla="*/ 218 w 219"/>
                <a:gd name="T7" fmla="*/ 11 h 22"/>
                <a:gd name="T8" fmla="*/ 208 w 219"/>
                <a:gd name="T9" fmla="*/ 0 h 22"/>
                <a:gd name="T10" fmla="*/ 10 w 219"/>
                <a:gd name="T11" fmla="*/ 0 h 22"/>
                <a:gd name="T12" fmla="*/ 0 w 219"/>
                <a:gd name="T13" fmla="*/ 11 h 22"/>
                <a:gd name="T14" fmla="*/ 10 w 219"/>
                <a:gd name="T15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9" h="22">
                  <a:moveTo>
                    <a:pt x="10" y="21"/>
                  </a:moveTo>
                  <a:lnTo>
                    <a:pt x="10" y="21"/>
                  </a:lnTo>
                  <a:cubicBezTo>
                    <a:pt x="208" y="21"/>
                    <a:pt x="208" y="21"/>
                    <a:pt x="208" y="21"/>
                  </a:cubicBezTo>
                  <a:cubicBezTo>
                    <a:pt x="213" y="21"/>
                    <a:pt x="218" y="16"/>
                    <a:pt x="218" y="11"/>
                  </a:cubicBezTo>
                  <a:cubicBezTo>
                    <a:pt x="218" y="5"/>
                    <a:pt x="213" y="0"/>
                    <a:pt x="20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"/>
                    <a:pt x="4" y="21"/>
                    <a:pt x="10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742950" indent="-28575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11430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6002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2057400" indent="-228600" algn="l" defTabSz="457200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595383" y="3413729"/>
            <a:ext cx="274196" cy="298281"/>
            <a:chOff x="8334791" y="2844068"/>
            <a:chExt cx="274196" cy="298281"/>
          </a:xfrm>
          <a:solidFill>
            <a:srgbClr val="0078EF"/>
          </a:solidFill>
        </p:grpSpPr>
        <p:sp>
          <p:nvSpPr>
            <p:cNvPr id="48" name="Freeform 72"/>
            <p:cNvSpPr>
              <a:spLocks noChangeArrowheads="1"/>
            </p:cNvSpPr>
            <p:nvPr/>
          </p:nvSpPr>
          <p:spPr bwMode="auto">
            <a:xfrm>
              <a:off x="8334791" y="2844068"/>
              <a:ext cx="274196" cy="298281"/>
            </a:xfrm>
            <a:custGeom>
              <a:avLst/>
              <a:gdLst>
                <a:gd name="T0" fmla="*/ 184 w 653"/>
                <a:gd name="T1" fmla="*/ 11 h 708"/>
                <a:gd name="T2" fmla="*/ 184 w 653"/>
                <a:gd name="T3" fmla="*/ 11 h 708"/>
                <a:gd name="T4" fmla="*/ 184 w 653"/>
                <a:gd name="T5" fmla="*/ 123 h 708"/>
                <a:gd name="T6" fmla="*/ 42 w 653"/>
                <a:gd name="T7" fmla="*/ 123 h 708"/>
                <a:gd name="T8" fmla="*/ 0 w 653"/>
                <a:gd name="T9" fmla="*/ 166 h 708"/>
                <a:gd name="T10" fmla="*/ 0 w 653"/>
                <a:gd name="T11" fmla="*/ 659 h 708"/>
                <a:gd name="T12" fmla="*/ 13 w 653"/>
                <a:gd name="T13" fmla="*/ 694 h 708"/>
                <a:gd name="T14" fmla="*/ 49 w 653"/>
                <a:gd name="T15" fmla="*/ 707 h 708"/>
                <a:gd name="T16" fmla="*/ 49 w 653"/>
                <a:gd name="T17" fmla="*/ 707 h 708"/>
                <a:gd name="T18" fmla="*/ 609 w 653"/>
                <a:gd name="T19" fmla="*/ 707 h 708"/>
                <a:gd name="T20" fmla="*/ 652 w 653"/>
                <a:gd name="T21" fmla="*/ 666 h 708"/>
                <a:gd name="T22" fmla="*/ 652 w 653"/>
                <a:gd name="T23" fmla="*/ 310 h 708"/>
                <a:gd name="T24" fmla="*/ 615 w 653"/>
                <a:gd name="T25" fmla="*/ 267 h 708"/>
                <a:gd name="T26" fmla="*/ 607 w 653"/>
                <a:gd name="T27" fmla="*/ 267 h 708"/>
                <a:gd name="T28" fmla="*/ 607 w 653"/>
                <a:gd name="T29" fmla="*/ 11 h 708"/>
                <a:gd name="T30" fmla="*/ 595 w 653"/>
                <a:gd name="T31" fmla="*/ 0 h 708"/>
                <a:gd name="T32" fmla="*/ 197 w 653"/>
                <a:gd name="T33" fmla="*/ 0 h 708"/>
                <a:gd name="T34" fmla="*/ 184 w 653"/>
                <a:gd name="T35" fmla="*/ 11 h 708"/>
                <a:gd name="T36" fmla="*/ 78 w 653"/>
                <a:gd name="T37" fmla="*/ 665 h 708"/>
                <a:gd name="T38" fmla="*/ 78 w 653"/>
                <a:gd name="T39" fmla="*/ 665 h 708"/>
                <a:gd name="T40" fmla="*/ 49 w 653"/>
                <a:gd name="T41" fmla="*/ 685 h 708"/>
                <a:gd name="T42" fmla="*/ 49 w 653"/>
                <a:gd name="T43" fmla="*/ 685 h 708"/>
                <a:gd name="T44" fmla="*/ 30 w 653"/>
                <a:gd name="T45" fmla="*/ 677 h 708"/>
                <a:gd name="T46" fmla="*/ 23 w 653"/>
                <a:gd name="T47" fmla="*/ 659 h 708"/>
                <a:gd name="T48" fmla="*/ 23 w 653"/>
                <a:gd name="T49" fmla="*/ 166 h 708"/>
                <a:gd name="T50" fmla="*/ 42 w 653"/>
                <a:gd name="T51" fmla="*/ 146 h 708"/>
                <a:gd name="T52" fmla="*/ 184 w 653"/>
                <a:gd name="T53" fmla="*/ 146 h 708"/>
                <a:gd name="T54" fmla="*/ 184 w 653"/>
                <a:gd name="T55" fmla="*/ 267 h 708"/>
                <a:gd name="T56" fmla="*/ 121 w 653"/>
                <a:gd name="T57" fmla="*/ 267 h 708"/>
                <a:gd name="T58" fmla="*/ 78 w 653"/>
                <a:gd name="T59" fmla="*/ 310 h 708"/>
                <a:gd name="T60" fmla="*/ 78 w 653"/>
                <a:gd name="T61" fmla="*/ 665 h 708"/>
                <a:gd name="T62" fmla="*/ 615 w 653"/>
                <a:gd name="T63" fmla="*/ 290 h 708"/>
                <a:gd name="T64" fmla="*/ 615 w 653"/>
                <a:gd name="T65" fmla="*/ 290 h 708"/>
                <a:gd name="T66" fmla="*/ 628 w 653"/>
                <a:gd name="T67" fmla="*/ 310 h 708"/>
                <a:gd name="T68" fmla="*/ 628 w 653"/>
                <a:gd name="T69" fmla="*/ 666 h 708"/>
                <a:gd name="T70" fmla="*/ 609 w 653"/>
                <a:gd name="T71" fmla="*/ 685 h 708"/>
                <a:gd name="T72" fmla="*/ 95 w 653"/>
                <a:gd name="T73" fmla="*/ 685 h 708"/>
                <a:gd name="T74" fmla="*/ 101 w 653"/>
                <a:gd name="T75" fmla="*/ 667 h 708"/>
                <a:gd name="T76" fmla="*/ 101 w 653"/>
                <a:gd name="T77" fmla="*/ 310 h 708"/>
                <a:gd name="T78" fmla="*/ 121 w 653"/>
                <a:gd name="T79" fmla="*/ 290 h 708"/>
                <a:gd name="T80" fmla="*/ 615 w 653"/>
                <a:gd name="T81" fmla="*/ 290 h 708"/>
                <a:gd name="T82" fmla="*/ 208 w 653"/>
                <a:gd name="T83" fmla="*/ 22 h 708"/>
                <a:gd name="T84" fmla="*/ 208 w 653"/>
                <a:gd name="T85" fmla="*/ 22 h 708"/>
                <a:gd name="T86" fmla="*/ 583 w 653"/>
                <a:gd name="T87" fmla="*/ 22 h 708"/>
                <a:gd name="T88" fmla="*/ 583 w 653"/>
                <a:gd name="T89" fmla="*/ 267 h 708"/>
                <a:gd name="T90" fmla="*/ 208 w 653"/>
                <a:gd name="T91" fmla="*/ 267 h 708"/>
                <a:gd name="T92" fmla="*/ 208 w 653"/>
                <a:gd name="T93" fmla="*/ 2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3" h="708">
                  <a:moveTo>
                    <a:pt x="184" y="11"/>
                  </a:moveTo>
                  <a:lnTo>
                    <a:pt x="184" y="11"/>
                  </a:lnTo>
                  <a:cubicBezTo>
                    <a:pt x="184" y="123"/>
                    <a:pt x="184" y="123"/>
                    <a:pt x="184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19" y="123"/>
                    <a:pt x="0" y="142"/>
                    <a:pt x="0" y="166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72"/>
                    <a:pt x="5" y="685"/>
                    <a:pt x="13" y="694"/>
                  </a:cubicBezTo>
                  <a:cubicBezTo>
                    <a:pt x="23" y="702"/>
                    <a:pt x="35" y="707"/>
                    <a:pt x="49" y="707"/>
                  </a:cubicBezTo>
                  <a:lnTo>
                    <a:pt x="49" y="707"/>
                  </a:lnTo>
                  <a:cubicBezTo>
                    <a:pt x="609" y="707"/>
                    <a:pt x="609" y="707"/>
                    <a:pt x="609" y="707"/>
                  </a:cubicBezTo>
                  <a:cubicBezTo>
                    <a:pt x="633" y="707"/>
                    <a:pt x="652" y="689"/>
                    <a:pt x="652" y="666"/>
                  </a:cubicBezTo>
                  <a:cubicBezTo>
                    <a:pt x="652" y="310"/>
                    <a:pt x="652" y="310"/>
                    <a:pt x="652" y="310"/>
                  </a:cubicBezTo>
                  <a:cubicBezTo>
                    <a:pt x="652" y="284"/>
                    <a:pt x="637" y="267"/>
                    <a:pt x="615" y="267"/>
                  </a:cubicBezTo>
                  <a:cubicBezTo>
                    <a:pt x="607" y="267"/>
                    <a:pt x="607" y="267"/>
                    <a:pt x="607" y="267"/>
                  </a:cubicBezTo>
                  <a:cubicBezTo>
                    <a:pt x="607" y="11"/>
                    <a:pt x="607" y="11"/>
                    <a:pt x="607" y="11"/>
                  </a:cubicBezTo>
                  <a:cubicBezTo>
                    <a:pt x="607" y="5"/>
                    <a:pt x="602" y="0"/>
                    <a:pt x="595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89" y="0"/>
                    <a:pt x="184" y="5"/>
                    <a:pt x="184" y="11"/>
                  </a:cubicBezTo>
                  <a:close/>
                  <a:moveTo>
                    <a:pt x="78" y="665"/>
                  </a:moveTo>
                  <a:lnTo>
                    <a:pt x="78" y="665"/>
                  </a:lnTo>
                  <a:cubicBezTo>
                    <a:pt x="77" y="671"/>
                    <a:pt x="73" y="685"/>
                    <a:pt x="49" y="685"/>
                  </a:cubicBezTo>
                  <a:lnTo>
                    <a:pt x="49" y="685"/>
                  </a:lnTo>
                  <a:cubicBezTo>
                    <a:pt x="42" y="685"/>
                    <a:pt x="35" y="681"/>
                    <a:pt x="30" y="677"/>
                  </a:cubicBezTo>
                  <a:cubicBezTo>
                    <a:pt x="26" y="672"/>
                    <a:pt x="23" y="666"/>
                    <a:pt x="23" y="659"/>
                  </a:cubicBezTo>
                  <a:cubicBezTo>
                    <a:pt x="23" y="166"/>
                    <a:pt x="23" y="166"/>
                    <a:pt x="23" y="166"/>
                  </a:cubicBezTo>
                  <a:cubicBezTo>
                    <a:pt x="23" y="156"/>
                    <a:pt x="31" y="146"/>
                    <a:pt x="42" y="146"/>
                  </a:cubicBezTo>
                  <a:cubicBezTo>
                    <a:pt x="184" y="146"/>
                    <a:pt x="184" y="146"/>
                    <a:pt x="184" y="146"/>
                  </a:cubicBezTo>
                  <a:cubicBezTo>
                    <a:pt x="184" y="267"/>
                    <a:pt x="184" y="267"/>
                    <a:pt x="184" y="267"/>
                  </a:cubicBezTo>
                  <a:cubicBezTo>
                    <a:pt x="121" y="267"/>
                    <a:pt x="121" y="267"/>
                    <a:pt x="121" y="267"/>
                  </a:cubicBezTo>
                  <a:cubicBezTo>
                    <a:pt x="97" y="267"/>
                    <a:pt x="78" y="286"/>
                    <a:pt x="78" y="310"/>
                  </a:cubicBezTo>
                  <a:lnTo>
                    <a:pt x="78" y="665"/>
                  </a:lnTo>
                  <a:close/>
                  <a:moveTo>
                    <a:pt x="615" y="290"/>
                  </a:moveTo>
                  <a:lnTo>
                    <a:pt x="615" y="290"/>
                  </a:lnTo>
                  <a:cubicBezTo>
                    <a:pt x="624" y="290"/>
                    <a:pt x="628" y="297"/>
                    <a:pt x="628" y="310"/>
                  </a:cubicBezTo>
                  <a:cubicBezTo>
                    <a:pt x="628" y="666"/>
                    <a:pt x="628" y="666"/>
                    <a:pt x="628" y="666"/>
                  </a:cubicBezTo>
                  <a:cubicBezTo>
                    <a:pt x="628" y="676"/>
                    <a:pt x="619" y="685"/>
                    <a:pt x="609" y="685"/>
                  </a:cubicBezTo>
                  <a:cubicBezTo>
                    <a:pt x="95" y="685"/>
                    <a:pt x="95" y="685"/>
                    <a:pt x="95" y="685"/>
                  </a:cubicBezTo>
                  <a:cubicBezTo>
                    <a:pt x="98" y="678"/>
                    <a:pt x="100" y="672"/>
                    <a:pt x="101" y="667"/>
                  </a:cubicBezTo>
                  <a:cubicBezTo>
                    <a:pt x="101" y="310"/>
                    <a:pt x="101" y="310"/>
                    <a:pt x="101" y="310"/>
                  </a:cubicBezTo>
                  <a:cubicBezTo>
                    <a:pt x="101" y="299"/>
                    <a:pt x="110" y="290"/>
                    <a:pt x="121" y="290"/>
                  </a:cubicBezTo>
                  <a:lnTo>
                    <a:pt x="615" y="290"/>
                  </a:lnTo>
                  <a:close/>
                  <a:moveTo>
                    <a:pt x="208" y="22"/>
                  </a:moveTo>
                  <a:lnTo>
                    <a:pt x="208" y="22"/>
                  </a:lnTo>
                  <a:cubicBezTo>
                    <a:pt x="583" y="22"/>
                    <a:pt x="583" y="22"/>
                    <a:pt x="583" y="22"/>
                  </a:cubicBezTo>
                  <a:cubicBezTo>
                    <a:pt x="583" y="267"/>
                    <a:pt x="583" y="267"/>
                    <a:pt x="583" y="267"/>
                  </a:cubicBezTo>
                  <a:cubicBezTo>
                    <a:pt x="208" y="267"/>
                    <a:pt x="208" y="267"/>
                    <a:pt x="208" y="267"/>
                  </a:cubicBezTo>
                  <a:lnTo>
                    <a:pt x="208" y="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Freeform 73"/>
            <p:cNvSpPr>
              <a:spLocks noChangeArrowheads="1"/>
            </p:cNvSpPr>
            <p:nvPr/>
          </p:nvSpPr>
          <p:spPr bwMode="auto">
            <a:xfrm>
              <a:off x="8434836" y="2879268"/>
              <a:ext cx="124129" cy="11116"/>
            </a:xfrm>
            <a:custGeom>
              <a:avLst/>
              <a:gdLst>
                <a:gd name="T0" fmla="*/ 284 w 297"/>
                <a:gd name="T1" fmla="*/ 0 h 25"/>
                <a:gd name="T2" fmla="*/ 284 w 297"/>
                <a:gd name="T3" fmla="*/ 0 h 25"/>
                <a:gd name="T4" fmla="*/ 12 w 297"/>
                <a:gd name="T5" fmla="*/ 0 h 25"/>
                <a:gd name="T6" fmla="*/ 0 w 297"/>
                <a:gd name="T7" fmla="*/ 12 h 25"/>
                <a:gd name="T8" fmla="*/ 12 w 297"/>
                <a:gd name="T9" fmla="*/ 24 h 25"/>
                <a:gd name="T10" fmla="*/ 284 w 297"/>
                <a:gd name="T11" fmla="*/ 24 h 25"/>
                <a:gd name="T12" fmla="*/ 296 w 297"/>
                <a:gd name="T13" fmla="*/ 12 h 25"/>
                <a:gd name="T14" fmla="*/ 284 w 297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7" h="25">
                  <a:moveTo>
                    <a:pt x="284" y="0"/>
                  </a:moveTo>
                  <a:lnTo>
                    <a:pt x="284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284" y="24"/>
                    <a:pt x="284" y="24"/>
                    <a:pt x="284" y="24"/>
                  </a:cubicBezTo>
                  <a:cubicBezTo>
                    <a:pt x="291" y="24"/>
                    <a:pt x="296" y="19"/>
                    <a:pt x="296" y="12"/>
                  </a:cubicBezTo>
                  <a:cubicBezTo>
                    <a:pt x="296" y="5"/>
                    <a:pt x="291" y="0"/>
                    <a:pt x="28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Freeform 74"/>
            <p:cNvSpPr>
              <a:spLocks noChangeArrowheads="1"/>
            </p:cNvSpPr>
            <p:nvPr/>
          </p:nvSpPr>
          <p:spPr bwMode="auto">
            <a:xfrm>
              <a:off x="8434836" y="2914470"/>
              <a:ext cx="124129" cy="9263"/>
            </a:xfrm>
            <a:custGeom>
              <a:avLst/>
              <a:gdLst>
                <a:gd name="T0" fmla="*/ 284 w 297"/>
                <a:gd name="T1" fmla="*/ 0 h 24"/>
                <a:gd name="T2" fmla="*/ 284 w 297"/>
                <a:gd name="T3" fmla="*/ 0 h 24"/>
                <a:gd name="T4" fmla="*/ 12 w 297"/>
                <a:gd name="T5" fmla="*/ 0 h 24"/>
                <a:gd name="T6" fmla="*/ 0 w 297"/>
                <a:gd name="T7" fmla="*/ 12 h 24"/>
                <a:gd name="T8" fmla="*/ 12 w 297"/>
                <a:gd name="T9" fmla="*/ 23 h 24"/>
                <a:gd name="T10" fmla="*/ 284 w 297"/>
                <a:gd name="T11" fmla="*/ 23 h 24"/>
                <a:gd name="T12" fmla="*/ 296 w 297"/>
                <a:gd name="T13" fmla="*/ 12 h 24"/>
                <a:gd name="T14" fmla="*/ 284 w 297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7" h="24">
                  <a:moveTo>
                    <a:pt x="284" y="0"/>
                  </a:moveTo>
                  <a:lnTo>
                    <a:pt x="284" y="0"/>
                  </a:ln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1" y="23"/>
                    <a:pt x="296" y="18"/>
                    <a:pt x="296" y="12"/>
                  </a:cubicBezTo>
                  <a:cubicBezTo>
                    <a:pt x="296" y="5"/>
                    <a:pt x="291" y="0"/>
                    <a:pt x="28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Freeform 75"/>
            <p:cNvSpPr>
              <a:spLocks noChangeArrowheads="1"/>
            </p:cNvSpPr>
            <p:nvPr/>
          </p:nvSpPr>
          <p:spPr bwMode="auto">
            <a:xfrm>
              <a:off x="8434836" y="2897795"/>
              <a:ext cx="81518" cy="9264"/>
            </a:xfrm>
            <a:custGeom>
              <a:avLst/>
              <a:gdLst>
                <a:gd name="T0" fmla="*/ 12 w 193"/>
                <a:gd name="T1" fmla="*/ 23 h 24"/>
                <a:gd name="T2" fmla="*/ 12 w 193"/>
                <a:gd name="T3" fmla="*/ 23 h 24"/>
                <a:gd name="T4" fmla="*/ 179 w 193"/>
                <a:gd name="T5" fmla="*/ 23 h 24"/>
                <a:gd name="T6" fmla="*/ 192 w 193"/>
                <a:gd name="T7" fmla="*/ 12 h 24"/>
                <a:gd name="T8" fmla="*/ 179 w 193"/>
                <a:gd name="T9" fmla="*/ 0 h 24"/>
                <a:gd name="T10" fmla="*/ 12 w 193"/>
                <a:gd name="T11" fmla="*/ 0 h 24"/>
                <a:gd name="T12" fmla="*/ 0 w 193"/>
                <a:gd name="T13" fmla="*/ 12 h 24"/>
                <a:gd name="T14" fmla="*/ 12 w 193"/>
                <a:gd name="T1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" h="24">
                  <a:moveTo>
                    <a:pt x="12" y="23"/>
                  </a:moveTo>
                  <a:lnTo>
                    <a:pt x="12" y="23"/>
                  </a:lnTo>
                  <a:cubicBezTo>
                    <a:pt x="179" y="23"/>
                    <a:pt x="179" y="23"/>
                    <a:pt x="179" y="23"/>
                  </a:cubicBezTo>
                  <a:cubicBezTo>
                    <a:pt x="187" y="23"/>
                    <a:pt x="192" y="18"/>
                    <a:pt x="192" y="12"/>
                  </a:cubicBezTo>
                  <a:cubicBezTo>
                    <a:pt x="192" y="6"/>
                    <a:pt x="187" y="0"/>
                    <a:pt x="17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57691" y="2649689"/>
            <a:ext cx="428772" cy="444676"/>
            <a:chOff x="3963532" y="4359643"/>
            <a:chExt cx="324146" cy="324146"/>
          </a:xfrm>
          <a:solidFill>
            <a:schemeClr val="accent2">
              <a:lumMod val="75000"/>
            </a:schemeClr>
          </a:solidFill>
        </p:grpSpPr>
        <p:sp>
          <p:nvSpPr>
            <p:cNvPr id="53" name="Freeform 74"/>
            <p:cNvSpPr>
              <a:spLocks noChangeArrowheads="1"/>
            </p:cNvSpPr>
            <p:nvPr/>
          </p:nvSpPr>
          <p:spPr bwMode="auto">
            <a:xfrm>
              <a:off x="4059849" y="4454109"/>
              <a:ext cx="133363" cy="133363"/>
            </a:xfrm>
            <a:custGeom>
              <a:avLst/>
              <a:gdLst>
                <a:gd name="T0" fmla="*/ 158 w 318"/>
                <a:gd name="T1" fmla="*/ 0 h 318"/>
                <a:gd name="T2" fmla="*/ 158 w 318"/>
                <a:gd name="T3" fmla="*/ 0 h 318"/>
                <a:gd name="T4" fmla="*/ 0 w 318"/>
                <a:gd name="T5" fmla="*/ 159 h 318"/>
                <a:gd name="T6" fmla="*/ 158 w 318"/>
                <a:gd name="T7" fmla="*/ 317 h 318"/>
                <a:gd name="T8" fmla="*/ 317 w 318"/>
                <a:gd name="T9" fmla="*/ 159 h 318"/>
                <a:gd name="T10" fmla="*/ 158 w 318"/>
                <a:gd name="T11" fmla="*/ 0 h 318"/>
                <a:gd name="T12" fmla="*/ 158 w 318"/>
                <a:gd name="T13" fmla="*/ 294 h 318"/>
                <a:gd name="T14" fmla="*/ 158 w 318"/>
                <a:gd name="T15" fmla="*/ 294 h 318"/>
                <a:gd name="T16" fmla="*/ 23 w 318"/>
                <a:gd name="T17" fmla="*/ 159 h 318"/>
                <a:gd name="T18" fmla="*/ 158 w 318"/>
                <a:gd name="T19" fmla="*/ 23 h 318"/>
                <a:gd name="T20" fmla="*/ 294 w 318"/>
                <a:gd name="T21" fmla="*/ 159 h 318"/>
                <a:gd name="T22" fmla="*/ 158 w 318"/>
                <a:gd name="T23" fmla="*/ 294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318">
                  <a:moveTo>
                    <a:pt x="158" y="0"/>
                  </a:moveTo>
                  <a:lnTo>
                    <a:pt x="158" y="0"/>
                  </a:lnTo>
                  <a:cubicBezTo>
                    <a:pt x="71" y="0"/>
                    <a:pt x="0" y="71"/>
                    <a:pt x="0" y="159"/>
                  </a:cubicBezTo>
                  <a:cubicBezTo>
                    <a:pt x="0" y="246"/>
                    <a:pt x="71" y="317"/>
                    <a:pt x="158" y="317"/>
                  </a:cubicBezTo>
                  <a:cubicBezTo>
                    <a:pt x="247" y="317"/>
                    <a:pt x="317" y="246"/>
                    <a:pt x="317" y="159"/>
                  </a:cubicBezTo>
                  <a:cubicBezTo>
                    <a:pt x="317" y="71"/>
                    <a:pt x="247" y="0"/>
                    <a:pt x="158" y="0"/>
                  </a:cubicBezTo>
                  <a:close/>
                  <a:moveTo>
                    <a:pt x="158" y="294"/>
                  </a:moveTo>
                  <a:lnTo>
                    <a:pt x="158" y="294"/>
                  </a:lnTo>
                  <a:cubicBezTo>
                    <a:pt x="84" y="294"/>
                    <a:pt x="23" y="234"/>
                    <a:pt x="23" y="159"/>
                  </a:cubicBezTo>
                  <a:cubicBezTo>
                    <a:pt x="23" y="84"/>
                    <a:pt x="84" y="23"/>
                    <a:pt x="158" y="23"/>
                  </a:cubicBezTo>
                  <a:cubicBezTo>
                    <a:pt x="233" y="23"/>
                    <a:pt x="294" y="84"/>
                    <a:pt x="294" y="159"/>
                  </a:cubicBezTo>
                  <a:cubicBezTo>
                    <a:pt x="294" y="234"/>
                    <a:pt x="233" y="294"/>
                    <a:pt x="158" y="2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75"/>
            <p:cNvSpPr>
              <a:spLocks noChangeArrowheads="1"/>
            </p:cNvSpPr>
            <p:nvPr/>
          </p:nvSpPr>
          <p:spPr bwMode="auto">
            <a:xfrm>
              <a:off x="3963532" y="4359643"/>
              <a:ext cx="324146" cy="324146"/>
            </a:xfrm>
            <a:custGeom>
              <a:avLst/>
              <a:gdLst>
                <a:gd name="T0" fmla="*/ 738 w 773"/>
                <a:gd name="T1" fmla="*/ 315 h 773"/>
                <a:gd name="T2" fmla="*/ 644 w 773"/>
                <a:gd name="T3" fmla="*/ 227 h 773"/>
                <a:gd name="T4" fmla="*/ 694 w 773"/>
                <a:gd name="T5" fmla="*/ 162 h 773"/>
                <a:gd name="T6" fmla="*/ 635 w 773"/>
                <a:gd name="T7" fmla="*/ 88 h 773"/>
                <a:gd name="T8" fmla="*/ 610 w 773"/>
                <a:gd name="T9" fmla="*/ 78 h 773"/>
                <a:gd name="T10" fmla="*/ 545 w 773"/>
                <a:gd name="T11" fmla="*/ 128 h 773"/>
                <a:gd name="T12" fmla="*/ 457 w 773"/>
                <a:gd name="T13" fmla="*/ 35 h 773"/>
                <a:gd name="T14" fmla="*/ 352 w 773"/>
                <a:gd name="T15" fmla="*/ 0 h 773"/>
                <a:gd name="T16" fmla="*/ 316 w 773"/>
                <a:gd name="T17" fmla="*/ 91 h 773"/>
                <a:gd name="T18" fmla="*/ 188 w 773"/>
                <a:gd name="T19" fmla="*/ 88 h 773"/>
                <a:gd name="T20" fmla="*/ 163 w 773"/>
                <a:gd name="T21" fmla="*/ 78 h 773"/>
                <a:gd name="T22" fmla="*/ 88 w 773"/>
                <a:gd name="T23" fmla="*/ 137 h 773"/>
                <a:gd name="T24" fmla="*/ 88 w 773"/>
                <a:gd name="T25" fmla="*/ 187 h 773"/>
                <a:gd name="T26" fmla="*/ 91 w 773"/>
                <a:gd name="T27" fmla="*/ 315 h 773"/>
                <a:gd name="T28" fmla="*/ 0 w 773"/>
                <a:gd name="T29" fmla="*/ 350 h 773"/>
                <a:gd name="T30" fmla="*/ 35 w 773"/>
                <a:gd name="T31" fmla="*/ 456 h 773"/>
                <a:gd name="T32" fmla="*/ 128 w 773"/>
                <a:gd name="T33" fmla="*/ 544 h 773"/>
                <a:gd name="T34" fmla="*/ 88 w 773"/>
                <a:gd name="T35" fmla="*/ 634 h 773"/>
                <a:gd name="T36" fmla="*/ 188 w 773"/>
                <a:gd name="T37" fmla="*/ 684 h 773"/>
                <a:gd name="T38" fmla="*/ 316 w 773"/>
                <a:gd name="T39" fmla="*/ 680 h 773"/>
                <a:gd name="T40" fmla="*/ 352 w 773"/>
                <a:gd name="T41" fmla="*/ 772 h 773"/>
                <a:gd name="T42" fmla="*/ 457 w 773"/>
                <a:gd name="T43" fmla="*/ 737 h 773"/>
                <a:gd name="T44" fmla="*/ 545 w 773"/>
                <a:gd name="T45" fmla="*/ 644 h 773"/>
                <a:gd name="T46" fmla="*/ 635 w 773"/>
                <a:gd name="T47" fmla="*/ 684 h 773"/>
                <a:gd name="T48" fmla="*/ 685 w 773"/>
                <a:gd name="T49" fmla="*/ 585 h 773"/>
                <a:gd name="T50" fmla="*/ 682 w 773"/>
                <a:gd name="T51" fmla="*/ 456 h 773"/>
                <a:gd name="T52" fmla="*/ 772 w 773"/>
                <a:gd name="T53" fmla="*/ 421 h 773"/>
                <a:gd name="T54" fmla="*/ 738 w 773"/>
                <a:gd name="T55" fmla="*/ 315 h 773"/>
                <a:gd name="T56" fmla="*/ 749 w 773"/>
                <a:gd name="T57" fmla="*/ 421 h 773"/>
                <a:gd name="T58" fmla="*/ 662 w 773"/>
                <a:gd name="T59" fmla="*/ 433 h 773"/>
                <a:gd name="T60" fmla="*/ 620 w 773"/>
                <a:gd name="T61" fmla="*/ 540 h 773"/>
                <a:gd name="T62" fmla="*/ 668 w 773"/>
                <a:gd name="T63" fmla="*/ 600 h 773"/>
                <a:gd name="T64" fmla="*/ 618 w 773"/>
                <a:gd name="T65" fmla="*/ 667 h 773"/>
                <a:gd name="T66" fmla="*/ 548 w 773"/>
                <a:gd name="T67" fmla="*/ 614 h 773"/>
                <a:gd name="T68" fmla="*/ 442 w 773"/>
                <a:gd name="T69" fmla="*/ 660 h 773"/>
                <a:gd name="T70" fmla="*/ 433 w 773"/>
                <a:gd name="T71" fmla="*/ 737 h 773"/>
                <a:gd name="T72" fmla="*/ 352 w 773"/>
                <a:gd name="T73" fmla="*/ 748 h 773"/>
                <a:gd name="T74" fmla="*/ 339 w 773"/>
                <a:gd name="T75" fmla="*/ 662 h 773"/>
                <a:gd name="T76" fmla="*/ 232 w 773"/>
                <a:gd name="T77" fmla="*/ 619 h 773"/>
                <a:gd name="T78" fmla="*/ 172 w 773"/>
                <a:gd name="T79" fmla="*/ 667 h 773"/>
                <a:gd name="T80" fmla="*/ 105 w 773"/>
                <a:gd name="T81" fmla="*/ 617 h 773"/>
                <a:gd name="T82" fmla="*/ 158 w 773"/>
                <a:gd name="T83" fmla="*/ 547 h 773"/>
                <a:gd name="T84" fmla="*/ 112 w 773"/>
                <a:gd name="T85" fmla="*/ 442 h 773"/>
                <a:gd name="T86" fmla="*/ 35 w 773"/>
                <a:gd name="T87" fmla="*/ 433 h 773"/>
                <a:gd name="T88" fmla="*/ 24 w 773"/>
                <a:gd name="T89" fmla="*/ 350 h 773"/>
                <a:gd name="T90" fmla="*/ 110 w 773"/>
                <a:gd name="T91" fmla="*/ 339 h 773"/>
                <a:gd name="T92" fmla="*/ 153 w 773"/>
                <a:gd name="T93" fmla="*/ 232 h 773"/>
                <a:gd name="T94" fmla="*/ 105 w 773"/>
                <a:gd name="T95" fmla="*/ 170 h 773"/>
                <a:gd name="T96" fmla="*/ 105 w 773"/>
                <a:gd name="T97" fmla="*/ 154 h 773"/>
                <a:gd name="T98" fmla="*/ 163 w 773"/>
                <a:gd name="T99" fmla="*/ 101 h 773"/>
                <a:gd name="T100" fmla="*/ 225 w 773"/>
                <a:gd name="T101" fmla="*/ 158 h 773"/>
                <a:gd name="T102" fmla="*/ 330 w 773"/>
                <a:gd name="T103" fmla="*/ 112 h 773"/>
                <a:gd name="T104" fmla="*/ 339 w 773"/>
                <a:gd name="T105" fmla="*/ 35 h 773"/>
                <a:gd name="T106" fmla="*/ 421 w 773"/>
                <a:gd name="T107" fmla="*/ 23 h 773"/>
                <a:gd name="T108" fmla="*/ 433 w 773"/>
                <a:gd name="T109" fmla="*/ 110 h 773"/>
                <a:gd name="T110" fmla="*/ 540 w 773"/>
                <a:gd name="T111" fmla="*/ 153 h 773"/>
                <a:gd name="T112" fmla="*/ 602 w 773"/>
                <a:gd name="T113" fmla="*/ 104 h 773"/>
                <a:gd name="T114" fmla="*/ 668 w 773"/>
                <a:gd name="T115" fmla="*/ 154 h 773"/>
                <a:gd name="T116" fmla="*/ 668 w 773"/>
                <a:gd name="T117" fmla="*/ 170 h 773"/>
                <a:gd name="T118" fmla="*/ 620 w 773"/>
                <a:gd name="T119" fmla="*/ 232 h 773"/>
                <a:gd name="T120" fmla="*/ 662 w 773"/>
                <a:gd name="T121" fmla="*/ 339 h 773"/>
                <a:gd name="T122" fmla="*/ 749 w 773"/>
                <a:gd name="T123" fmla="*/ 35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73" h="773">
                  <a:moveTo>
                    <a:pt x="738" y="315"/>
                  </a:moveTo>
                  <a:lnTo>
                    <a:pt x="738" y="315"/>
                  </a:lnTo>
                  <a:cubicBezTo>
                    <a:pt x="682" y="315"/>
                    <a:pt x="682" y="315"/>
                    <a:pt x="682" y="315"/>
                  </a:cubicBezTo>
                  <a:cubicBezTo>
                    <a:pt x="674" y="284"/>
                    <a:pt x="662" y="255"/>
                    <a:pt x="644" y="227"/>
                  </a:cubicBezTo>
                  <a:cubicBezTo>
                    <a:pt x="685" y="187"/>
                    <a:pt x="685" y="187"/>
                    <a:pt x="685" y="187"/>
                  </a:cubicBezTo>
                  <a:cubicBezTo>
                    <a:pt x="691" y="181"/>
                    <a:pt x="694" y="171"/>
                    <a:pt x="694" y="162"/>
                  </a:cubicBezTo>
                  <a:cubicBezTo>
                    <a:pt x="694" y="153"/>
                    <a:pt x="691" y="144"/>
                    <a:pt x="685" y="137"/>
                  </a:cubicBezTo>
                  <a:cubicBezTo>
                    <a:pt x="635" y="88"/>
                    <a:pt x="635" y="88"/>
                    <a:pt x="635" y="88"/>
                  </a:cubicBezTo>
                  <a:cubicBezTo>
                    <a:pt x="629" y="81"/>
                    <a:pt x="619" y="78"/>
                    <a:pt x="610" y="78"/>
                  </a:cubicBezTo>
                  <a:lnTo>
                    <a:pt x="610" y="78"/>
                  </a:lnTo>
                  <a:cubicBezTo>
                    <a:pt x="601" y="78"/>
                    <a:pt x="592" y="81"/>
                    <a:pt x="585" y="88"/>
                  </a:cubicBezTo>
                  <a:cubicBezTo>
                    <a:pt x="545" y="128"/>
                    <a:pt x="545" y="128"/>
                    <a:pt x="545" y="128"/>
                  </a:cubicBezTo>
                  <a:cubicBezTo>
                    <a:pt x="518" y="111"/>
                    <a:pt x="488" y="98"/>
                    <a:pt x="457" y="91"/>
                  </a:cubicBezTo>
                  <a:cubicBezTo>
                    <a:pt x="457" y="35"/>
                    <a:pt x="457" y="35"/>
                    <a:pt x="457" y="35"/>
                  </a:cubicBezTo>
                  <a:cubicBezTo>
                    <a:pt x="457" y="15"/>
                    <a:pt x="441" y="0"/>
                    <a:pt x="421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32" y="0"/>
                    <a:pt x="316" y="15"/>
                    <a:pt x="316" y="35"/>
                  </a:cubicBezTo>
                  <a:cubicBezTo>
                    <a:pt x="316" y="91"/>
                    <a:pt x="316" y="91"/>
                    <a:pt x="316" y="91"/>
                  </a:cubicBezTo>
                  <a:cubicBezTo>
                    <a:pt x="285" y="98"/>
                    <a:pt x="255" y="111"/>
                    <a:pt x="228" y="12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81" y="81"/>
                    <a:pt x="173" y="78"/>
                    <a:pt x="163" y="78"/>
                  </a:cubicBezTo>
                  <a:lnTo>
                    <a:pt x="163" y="78"/>
                  </a:lnTo>
                  <a:cubicBezTo>
                    <a:pt x="154" y="78"/>
                    <a:pt x="144" y="81"/>
                    <a:pt x="138" y="88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82" y="144"/>
                    <a:pt x="78" y="153"/>
                    <a:pt x="78" y="162"/>
                  </a:cubicBezTo>
                  <a:cubicBezTo>
                    <a:pt x="78" y="171"/>
                    <a:pt x="82" y="181"/>
                    <a:pt x="88" y="187"/>
                  </a:cubicBezTo>
                  <a:cubicBezTo>
                    <a:pt x="128" y="227"/>
                    <a:pt x="128" y="227"/>
                    <a:pt x="128" y="227"/>
                  </a:cubicBezTo>
                  <a:cubicBezTo>
                    <a:pt x="111" y="255"/>
                    <a:pt x="99" y="284"/>
                    <a:pt x="91" y="315"/>
                  </a:cubicBezTo>
                  <a:cubicBezTo>
                    <a:pt x="35" y="315"/>
                    <a:pt x="35" y="315"/>
                    <a:pt x="35" y="315"/>
                  </a:cubicBezTo>
                  <a:cubicBezTo>
                    <a:pt x="16" y="315"/>
                    <a:pt x="0" y="331"/>
                    <a:pt x="0" y="350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40"/>
                    <a:pt x="16" y="456"/>
                    <a:pt x="35" y="456"/>
                  </a:cubicBezTo>
                  <a:cubicBezTo>
                    <a:pt x="91" y="456"/>
                    <a:pt x="91" y="456"/>
                    <a:pt x="91" y="456"/>
                  </a:cubicBezTo>
                  <a:cubicBezTo>
                    <a:pt x="99" y="487"/>
                    <a:pt x="111" y="517"/>
                    <a:pt x="128" y="544"/>
                  </a:cubicBezTo>
                  <a:cubicBezTo>
                    <a:pt x="88" y="585"/>
                    <a:pt x="88" y="585"/>
                    <a:pt x="88" y="585"/>
                  </a:cubicBezTo>
                  <a:cubicBezTo>
                    <a:pt x="75" y="598"/>
                    <a:pt x="75" y="620"/>
                    <a:pt x="88" y="634"/>
                  </a:cubicBezTo>
                  <a:cubicBezTo>
                    <a:pt x="138" y="684"/>
                    <a:pt x="138" y="684"/>
                    <a:pt x="138" y="684"/>
                  </a:cubicBezTo>
                  <a:cubicBezTo>
                    <a:pt x="152" y="697"/>
                    <a:pt x="175" y="697"/>
                    <a:pt x="188" y="684"/>
                  </a:cubicBezTo>
                  <a:cubicBezTo>
                    <a:pt x="228" y="644"/>
                    <a:pt x="228" y="644"/>
                    <a:pt x="228" y="644"/>
                  </a:cubicBezTo>
                  <a:cubicBezTo>
                    <a:pt x="255" y="661"/>
                    <a:pt x="285" y="673"/>
                    <a:pt x="316" y="680"/>
                  </a:cubicBezTo>
                  <a:cubicBezTo>
                    <a:pt x="316" y="737"/>
                    <a:pt x="316" y="737"/>
                    <a:pt x="316" y="737"/>
                  </a:cubicBezTo>
                  <a:cubicBezTo>
                    <a:pt x="316" y="756"/>
                    <a:pt x="332" y="772"/>
                    <a:pt x="352" y="772"/>
                  </a:cubicBezTo>
                  <a:cubicBezTo>
                    <a:pt x="421" y="772"/>
                    <a:pt x="421" y="772"/>
                    <a:pt x="421" y="772"/>
                  </a:cubicBezTo>
                  <a:cubicBezTo>
                    <a:pt x="441" y="772"/>
                    <a:pt x="457" y="756"/>
                    <a:pt x="457" y="737"/>
                  </a:cubicBezTo>
                  <a:cubicBezTo>
                    <a:pt x="457" y="680"/>
                    <a:pt x="457" y="680"/>
                    <a:pt x="457" y="680"/>
                  </a:cubicBezTo>
                  <a:cubicBezTo>
                    <a:pt x="488" y="673"/>
                    <a:pt x="517" y="661"/>
                    <a:pt x="545" y="644"/>
                  </a:cubicBezTo>
                  <a:cubicBezTo>
                    <a:pt x="585" y="684"/>
                    <a:pt x="585" y="684"/>
                    <a:pt x="585" y="684"/>
                  </a:cubicBezTo>
                  <a:cubicBezTo>
                    <a:pt x="598" y="697"/>
                    <a:pt x="621" y="697"/>
                    <a:pt x="635" y="684"/>
                  </a:cubicBezTo>
                  <a:cubicBezTo>
                    <a:pt x="685" y="634"/>
                    <a:pt x="685" y="634"/>
                    <a:pt x="685" y="634"/>
                  </a:cubicBezTo>
                  <a:cubicBezTo>
                    <a:pt x="698" y="620"/>
                    <a:pt x="698" y="598"/>
                    <a:pt x="685" y="585"/>
                  </a:cubicBezTo>
                  <a:cubicBezTo>
                    <a:pt x="644" y="544"/>
                    <a:pt x="644" y="544"/>
                    <a:pt x="644" y="544"/>
                  </a:cubicBezTo>
                  <a:cubicBezTo>
                    <a:pt x="662" y="517"/>
                    <a:pt x="674" y="487"/>
                    <a:pt x="682" y="456"/>
                  </a:cubicBezTo>
                  <a:cubicBezTo>
                    <a:pt x="738" y="456"/>
                    <a:pt x="738" y="456"/>
                    <a:pt x="738" y="456"/>
                  </a:cubicBezTo>
                  <a:cubicBezTo>
                    <a:pt x="757" y="456"/>
                    <a:pt x="772" y="440"/>
                    <a:pt x="772" y="421"/>
                  </a:cubicBezTo>
                  <a:cubicBezTo>
                    <a:pt x="772" y="350"/>
                    <a:pt x="772" y="350"/>
                    <a:pt x="772" y="350"/>
                  </a:cubicBezTo>
                  <a:cubicBezTo>
                    <a:pt x="772" y="331"/>
                    <a:pt x="757" y="315"/>
                    <a:pt x="738" y="315"/>
                  </a:cubicBezTo>
                  <a:close/>
                  <a:moveTo>
                    <a:pt x="749" y="421"/>
                  </a:moveTo>
                  <a:lnTo>
                    <a:pt x="749" y="421"/>
                  </a:lnTo>
                  <a:cubicBezTo>
                    <a:pt x="749" y="427"/>
                    <a:pt x="744" y="433"/>
                    <a:pt x="738" y="433"/>
                  </a:cubicBezTo>
                  <a:cubicBezTo>
                    <a:pt x="662" y="433"/>
                    <a:pt x="662" y="433"/>
                    <a:pt x="662" y="433"/>
                  </a:cubicBezTo>
                  <a:cubicBezTo>
                    <a:pt x="661" y="442"/>
                    <a:pt x="661" y="442"/>
                    <a:pt x="661" y="442"/>
                  </a:cubicBezTo>
                  <a:cubicBezTo>
                    <a:pt x="654" y="476"/>
                    <a:pt x="640" y="510"/>
                    <a:pt x="620" y="540"/>
                  </a:cubicBezTo>
                  <a:cubicBezTo>
                    <a:pt x="615" y="547"/>
                    <a:pt x="615" y="547"/>
                    <a:pt x="615" y="547"/>
                  </a:cubicBezTo>
                  <a:cubicBezTo>
                    <a:pt x="668" y="600"/>
                    <a:pt x="668" y="600"/>
                    <a:pt x="668" y="600"/>
                  </a:cubicBezTo>
                  <a:cubicBezTo>
                    <a:pt x="672" y="606"/>
                    <a:pt x="672" y="613"/>
                    <a:pt x="668" y="617"/>
                  </a:cubicBezTo>
                  <a:cubicBezTo>
                    <a:pt x="618" y="667"/>
                    <a:pt x="618" y="667"/>
                    <a:pt x="618" y="667"/>
                  </a:cubicBezTo>
                  <a:cubicBezTo>
                    <a:pt x="614" y="671"/>
                    <a:pt x="606" y="671"/>
                    <a:pt x="602" y="667"/>
                  </a:cubicBezTo>
                  <a:cubicBezTo>
                    <a:pt x="548" y="614"/>
                    <a:pt x="548" y="614"/>
                    <a:pt x="548" y="614"/>
                  </a:cubicBezTo>
                  <a:cubicBezTo>
                    <a:pt x="540" y="619"/>
                    <a:pt x="540" y="619"/>
                    <a:pt x="540" y="619"/>
                  </a:cubicBezTo>
                  <a:cubicBezTo>
                    <a:pt x="510" y="639"/>
                    <a:pt x="478" y="652"/>
                    <a:pt x="442" y="660"/>
                  </a:cubicBezTo>
                  <a:cubicBezTo>
                    <a:pt x="433" y="662"/>
                    <a:pt x="433" y="662"/>
                    <a:pt x="433" y="662"/>
                  </a:cubicBezTo>
                  <a:cubicBezTo>
                    <a:pt x="433" y="737"/>
                    <a:pt x="433" y="737"/>
                    <a:pt x="433" y="737"/>
                  </a:cubicBezTo>
                  <a:cubicBezTo>
                    <a:pt x="433" y="743"/>
                    <a:pt x="428" y="748"/>
                    <a:pt x="421" y="748"/>
                  </a:cubicBezTo>
                  <a:cubicBezTo>
                    <a:pt x="352" y="748"/>
                    <a:pt x="352" y="748"/>
                    <a:pt x="352" y="748"/>
                  </a:cubicBezTo>
                  <a:cubicBezTo>
                    <a:pt x="344" y="748"/>
                    <a:pt x="339" y="743"/>
                    <a:pt x="339" y="737"/>
                  </a:cubicBezTo>
                  <a:cubicBezTo>
                    <a:pt x="339" y="662"/>
                    <a:pt x="339" y="662"/>
                    <a:pt x="339" y="662"/>
                  </a:cubicBezTo>
                  <a:cubicBezTo>
                    <a:pt x="330" y="660"/>
                    <a:pt x="330" y="660"/>
                    <a:pt x="330" y="660"/>
                  </a:cubicBezTo>
                  <a:cubicBezTo>
                    <a:pt x="295" y="652"/>
                    <a:pt x="262" y="639"/>
                    <a:pt x="232" y="619"/>
                  </a:cubicBezTo>
                  <a:cubicBezTo>
                    <a:pt x="225" y="614"/>
                    <a:pt x="225" y="614"/>
                    <a:pt x="225" y="614"/>
                  </a:cubicBezTo>
                  <a:cubicBezTo>
                    <a:pt x="172" y="667"/>
                    <a:pt x="172" y="667"/>
                    <a:pt x="172" y="667"/>
                  </a:cubicBezTo>
                  <a:cubicBezTo>
                    <a:pt x="167" y="671"/>
                    <a:pt x="159" y="671"/>
                    <a:pt x="155" y="667"/>
                  </a:cubicBezTo>
                  <a:cubicBezTo>
                    <a:pt x="105" y="617"/>
                    <a:pt x="105" y="617"/>
                    <a:pt x="105" y="617"/>
                  </a:cubicBezTo>
                  <a:cubicBezTo>
                    <a:pt x="101" y="613"/>
                    <a:pt x="101" y="606"/>
                    <a:pt x="105" y="600"/>
                  </a:cubicBezTo>
                  <a:cubicBezTo>
                    <a:pt x="158" y="547"/>
                    <a:pt x="158" y="547"/>
                    <a:pt x="158" y="547"/>
                  </a:cubicBezTo>
                  <a:cubicBezTo>
                    <a:pt x="153" y="540"/>
                    <a:pt x="153" y="540"/>
                    <a:pt x="153" y="540"/>
                  </a:cubicBezTo>
                  <a:cubicBezTo>
                    <a:pt x="133" y="510"/>
                    <a:pt x="119" y="476"/>
                    <a:pt x="112" y="442"/>
                  </a:cubicBezTo>
                  <a:cubicBezTo>
                    <a:pt x="110" y="433"/>
                    <a:pt x="110" y="433"/>
                    <a:pt x="110" y="433"/>
                  </a:cubicBezTo>
                  <a:cubicBezTo>
                    <a:pt x="35" y="433"/>
                    <a:pt x="35" y="433"/>
                    <a:pt x="35" y="433"/>
                  </a:cubicBezTo>
                  <a:cubicBezTo>
                    <a:pt x="29" y="433"/>
                    <a:pt x="24" y="427"/>
                    <a:pt x="24" y="421"/>
                  </a:cubicBezTo>
                  <a:cubicBezTo>
                    <a:pt x="24" y="350"/>
                    <a:pt x="24" y="350"/>
                    <a:pt x="24" y="350"/>
                  </a:cubicBezTo>
                  <a:cubicBezTo>
                    <a:pt x="24" y="344"/>
                    <a:pt x="29" y="339"/>
                    <a:pt x="35" y="339"/>
                  </a:cubicBezTo>
                  <a:cubicBezTo>
                    <a:pt x="110" y="339"/>
                    <a:pt x="110" y="339"/>
                    <a:pt x="110" y="339"/>
                  </a:cubicBezTo>
                  <a:cubicBezTo>
                    <a:pt x="112" y="330"/>
                    <a:pt x="112" y="330"/>
                    <a:pt x="112" y="330"/>
                  </a:cubicBezTo>
                  <a:cubicBezTo>
                    <a:pt x="119" y="294"/>
                    <a:pt x="133" y="262"/>
                    <a:pt x="153" y="232"/>
                  </a:cubicBezTo>
                  <a:cubicBezTo>
                    <a:pt x="158" y="223"/>
                    <a:pt x="158" y="223"/>
                    <a:pt x="158" y="223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3" y="168"/>
                    <a:pt x="102" y="165"/>
                    <a:pt x="102" y="162"/>
                  </a:cubicBezTo>
                  <a:cubicBezTo>
                    <a:pt x="102" y="159"/>
                    <a:pt x="103" y="156"/>
                    <a:pt x="105" y="154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7" y="102"/>
                    <a:pt x="160" y="101"/>
                    <a:pt x="163" y="101"/>
                  </a:cubicBezTo>
                  <a:cubicBezTo>
                    <a:pt x="166" y="101"/>
                    <a:pt x="169" y="102"/>
                    <a:pt x="172" y="105"/>
                  </a:cubicBezTo>
                  <a:cubicBezTo>
                    <a:pt x="225" y="158"/>
                    <a:pt x="225" y="158"/>
                    <a:pt x="225" y="158"/>
                  </a:cubicBezTo>
                  <a:cubicBezTo>
                    <a:pt x="232" y="153"/>
                    <a:pt x="232" y="153"/>
                    <a:pt x="232" y="153"/>
                  </a:cubicBezTo>
                  <a:cubicBezTo>
                    <a:pt x="262" y="133"/>
                    <a:pt x="295" y="118"/>
                    <a:pt x="330" y="112"/>
                  </a:cubicBezTo>
                  <a:cubicBezTo>
                    <a:pt x="339" y="110"/>
                    <a:pt x="339" y="110"/>
                    <a:pt x="339" y="110"/>
                  </a:cubicBezTo>
                  <a:cubicBezTo>
                    <a:pt x="339" y="35"/>
                    <a:pt x="339" y="35"/>
                    <a:pt x="339" y="35"/>
                  </a:cubicBezTo>
                  <a:cubicBezTo>
                    <a:pt x="339" y="28"/>
                    <a:pt x="345" y="23"/>
                    <a:pt x="352" y="23"/>
                  </a:cubicBezTo>
                  <a:cubicBezTo>
                    <a:pt x="421" y="23"/>
                    <a:pt x="421" y="23"/>
                    <a:pt x="421" y="23"/>
                  </a:cubicBezTo>
                  <a:cubicBezTo>
                    <a:pt x="428" y="23"/>
                    <a:pt x="433" y="28"/>
                    <a:pt x="433" y="35"/>
                  </a:cubicBezTo>
                  <a:cubicBezTo>
                    <a:pt x="433" y="110"/>
                    <a:pt x="433" y="110"/>
                    <a:pt x="433" y="110"/>
                  </a:cubicBezTo>
                  <a:cubicBezTo>
                    <a:pt x="442" y="112"/>
                    <a:pt x="442" y="112"/>
                    <a:pt x="442" y="112"/>
                  </a:cubicBezTo>
                  <a:cubicBezTo>
                    <a:pt x="478" y="118"/>
                    <a:pt x="511" y="133"/>
                    <a:pt x="540" y="153"/>
                  </a:cubicBezTo>
                  <a:cubicBezTo>
                    <a:pt x="548" y="158"/>
                    <a:pt x="548" y="158"/>
                    <a:pt x="548" y="158"/>
                  </a:cubicBezTo>
                  <a:cubicBezTo>
                    <a:pt x="602" y="104"/>
                    <a:pt x="602" y="104"/>
                    <a:pt x="602" y="104"/>
                  </a:cubicBezTo>
                  <a:cubicBezTo>
                    <a:pt x="606" y="100"/>
                    <a:pt x="614" y="100"/>
                    <a:pt x="618" y="105"/>
                  </a:cubicBezTo>
                  <a:cubicBezTo>
                    <a:pt x="668" y="154"/>
                    <a:pt x="668" y="154"/>
                    <a:pt x="668" y="154"/>
                  </a:cubicBezTo>
                  <a:cubicBezTo>
                    <a:pt x="670" y="156"/>
                    <a:pt x="671" y="159"/>
                    <a:pt x="671" y="162"/>
                  </a:cubicBezTo>
                  <a:cubicBezTo>
                    <a:pt x="671" y="165"/>
                    <a:pt x="670" y="168"/>
                    <a:pt x="668" y="170"/>
                  </a:cubicBezTo>
                  <a:cubicBezTo>
                    <a:pt x="615" y="223"/>
                    <a:pt x="615" y="223"/>
                    <a:pt x="615" y="223"/>
                  </a:cubicBezTo>
                  <a:cubicBezTo>
                    <a:pt x="620" y="232"/>
                    <a:pt x="620" y="232"/>
                    <a:pt x="620" y="232"/>
                  </a:cubicBezTo>
                  <a:cubicBezTo>
                    <a:pt x="640" y="262"/>
                    <a:pt x="654" y="294"/>
                    <a:pt x="661" y="330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738" y="339"/>
                    <a:pt x="738" y="339"/>
                    <a:pt x="738" y="339"/>
                  </a:cubicBezTo>
                  <a:cubicBezTo>
                    <a:pt x="744" y="339"/>
                    <a:pt x="749" y="344"/>
                    <a:pt x="749" y="350"/>
                  </a:cubicBezTo>
                  <a:lnTo>
                    <a:pt x="749" y="4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flipV="1">
            <a:off x="1065753" y="1794093"/>
            <a:ext cx="1295400" cy="9750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99871" y="1855315"/>
            <a:ext cx="915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w Cen MT Condensed" panose="020B0606020104020203" pitchFamily="34" charset="0"/>
              </a:rPr>
              <a:t>Login and </a:t>
            </a:r>
          </a:p>
          <a:p>
            <a:pPr algn="ctr"/>
            <a:r>
              <a:rPr lang="en-US" sz="1200" dirty="0" smtClean="0">
                <a:latin typeface="Tw Cen MT Condensed" panose="020B0606020104020203" pitchFamily="34" charset="0"/>
              </a:rPr>
              <a:t>get OAuth token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43000" y="2896999"/>
            <a:ext cx="129540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278110" y="2922937"/>
            <a:ext cx="685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w Cen MT Condensed" panose="020B0606020104020203" pitchFamily="34" charset="0"/>
              </a:rPr>
              <a:t>Send token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154680" y="2845365"/>
            <a:ext cx="118872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369447" y="2895474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w Cen MT Condensed" panose="020B0606020104020203" pitchFamily="34" charset="0"/>
              </a:rPr>
              <a:t>Access with </a:t>
            </a:r>
          </a:p>
          <a:p>
            <a:pPr algn="ctr"/>
            <a:r>
              <a:rPr lang="en-US" sz="1200" dirty="0" smtClean="0">
                <a:latin typeface="Tw Cen MT Condensed" panose="020B0606020104020203" pitchFamily="34" charset="0"/>
              </a:rPr>
              <a:t>token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83902" y="1352550"/>
            <a:ext cx="29648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OAuth Provider</a:t>
            </a:r>
          </a:p>
          <a:p>
            <a:endParaRPr lang="en-US" sz="1050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3154680" y="1794093"/>
            <a:ext cx="1264920" cy="8555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38297" y="1976618"/>
            <a:ext cx="83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w Cen MT Condensed" panose="020B0606020104020203" pitchFamily="34" charset="0"/>
              </a:rPr>
              <a:t>Validate token</a:t>
            </a:r>
            <a:endParaRPr lang="en-US" sz="1200" dirty="0">
              <a:latin typeface="Tw Cen MT Condensed" panose="020B0606020104020203" pitchFamily="34" charset="0"/>
            </a:endParaRPr>
          </a:p>
        </p:txBody>
      </p:sp>
      <p:sp>
        <p:nvSpPr>
          <p:cNvPr id="63" name="Content Placeholder 1"/>
          <p:cNvSpPr>
            <a:spLocks noGrp="1"/>
          </p:cNvSpPr>
          <p:nvPr>
            <p:ph idx="1"/>
          </p:nvPr>
        </p:nvSpPr>
        <p:spPr>
          <a:xfrm>
            <a:off x="6480497" y="1298188"/>
            <a:ext cx="2363055" cy="2107891"/>
          </a:xfrm>
          <a:solidFill>
            <a:srgbClr val="F7F7F7">
              <a:alpha val="57647"/>
            </a:srgbClr>
          </a:solidFill>
          <a:ln>
            <a:solidFill>
              <a:schemeClr val="tx1"/>
            </a:solidFill>
            <a:prstDash val="dash"/>
          </a:ln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solidFill>
                  <a:srgbClr val="C00000"/>
                </a:solidFill>
                <a:latin typeface="Gill Sans MT Condensed" panose="020B0506020104020203" pitchFamily="34" charset="0"/>
                <a:cs typeface="Times New Roman" panose="02020603050405020304" pitchFamily="18" charset="0"/>
              </a:rPr>
              <a:t>Advantages: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Tokens have expiration date.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Tokens can be renewed.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Gill Sans MT Condensed" panose="020B0506020104020203" pitchFamily="34" charset="0"/>
                <a:cs typeface="Times New Roman" panose="02020603050405020304" pitchFamily="18" charset="0"/>
              </a:rPr>
              <a:t>Tokens can be revoked.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4652" y="4121319"/>
            <a:ext cx="725955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OAuth Providers: Spring Security OAuth, OSP, Access Manager,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2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 Design: Security Risks and Mitigation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4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  APIs have minimal security by design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20015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APIs are “tagged on” to existing functionality with minimal security.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88721"/>
            <a:ext cx="2019300" cy="173082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448300" y="2374277"/>
            <a:ext cx="190500" cy="304800"/>
            <a:chOff x="600018" y="2883214"/>
            <a:chExt cx="144672" cy="252248"/>
          </a:xfrm>
          <a:solidFill>
            <a:srgbClr val="0078EF"/>
          </a:solidFill>
        </p:grpSpPr>
        <p:sp>
          <p:nvSpPr>
            <p:cNvPr id="13" name="Freeform 91"/>
            <p:cNvSpPr>
              <a:spLocks noChangeArrowheads="1"/>
            </p:cNvSpPr>
            <p:nvPr/>
          </p:nvSpPr>
          <p:spPr bwMode="auto">
            <a:xfrm>
              <a:off x="600018" y="2883214"/>
              <a:ext cx="144672" cy="252248"/>
            </a:xfrm>
            <a:custGeom>
              <a:avLst/>
              <a:gdLst>
                <a:gd name="T0" fmla="*/ 293 w 343"/>
                <a:gd name="T1" fmla="*/ 598 h 599"/>
                <a:gd name="T2" fmla="*/ 293 w 343"/>
                <a:gd name="T3" fmla="*/ 598 h 599"/>
                <a:gd name="T4" fmla="*/ 342 w 343"/>
                <a:gd name="T5" fmla="*/ 549 h 599"/>
                <a:gd name="T6" fmla="*/ 342 w 343"/>
                <a:gd name="T7" fmla="*/ 49 h 599"/>
                <a:gd name="T8" fmla="*/ 293 w 343"/>
                <a:gd name="T9" fmla="*/ 0 h 599"/>
                <a:gd name="T10" fmla="*/ 49 w 343"/>
                <a:gd name="T11" fmla="*/ 0 h 599"/>
                <a:gd name="T12" fmla="*/ 0 w 343"/>
                <a:gd name="T13" fmla="*/ 49 h 599"/>
                <a:gd name="T14" fmla="*/ 0 w 343"/>
                <a:gd name="T15" fmla="*/ 549 h 599"/>
                <a:gd name="T16" fmla="*/ 49 w 343"/>
                <a:gd name="T17" fmla="*/ 598 h 599"/>
                <a:gd name="T18" fmla="*/ 293 w 343"/>
                <a:gd name="T19" fmla="*/ 598 h 599"/>
                <a:gd name="T20" fmla="*/ 24 w 343"/>
                <a:gd name="T21" fmla="*/ 49 h 599"/>
                <a:gd name="T22" fmla="*/ 24 w 343"/>
                <a:gd name="T23" fmla="*/ 49 h 599"/>
                <a:gd name="T24" fmla="*/ 49 w 343"/>
                <a:gd name="T25" fmla="*/ 23 h 599"/>
                <a:gd name="T26" fmla="*/ 293 w 343"/>
                <a:gd name="T27" fmla="*/ 23 h 599"/>
                <a:gd name="T28" fmla="*/ 318 w 343"/>
                <a:gd name="T29" fmla="*/ 49 h 599"/>
                <a:gd name="T30" fmla="*/ 318 w 343"/>
                <a:gd name="T31" fmla="*/ 99 h 599"/>
                <a:gd name="T32" fmla="*/ 24 w 343"/>
                <a:gd name="T33" fmla="*/ 99 h 599"/>
                <a:gd name="T34" fmla="*/ 24 w 343"/>
                <a:gd name="T35" fmla="*/ 49 h 599"/>
                <a:gd name="T36" fmla="*/ 24 w 343"/>
                <a:gd name="T37" fmla="*/ 122 h 599"/>
                <a:gd name="T38" fmla="*/ 24 w 343"/>
                <a:gd name="T39" fmla="*/ 122 h 599"/>
                <a:gd name="T40" fmla="*/ 318 w 343"/>
                <a:gd name="T41" fmla="*/ 122 h 599"/>
                <a:gd name="T42" fmla="*/ 318 w 343"/>
                <a:gd name="T43" fmla="*/ 475 h 599"/>
                <a:gd name="T44" fmla="*/ 24 w 343"/>
                <a:gd name="T45" fmla="*/ 475 h 599"/>
                <a:gd name="T46" fmla="*/ 24 w 343"/>
                <a:gd name="T47" fmla="*/ 122 h 599"/>
                <a:gd name="T48" fmla="*/ 24 w 343"/>
                <a:gd name="T49" fmla="*/ 549 h 599"/>
                <a:gd name="T50" fmla="*/ 24 w 343"/>
                <a:gd name="T51" fmla="*/ 549 h 599"/>
                <a:gd name="T52" fmla="*/ 24 w 343"/>
                <a:gd name="T53" fmla="*/ 499 h 599"/>
                <a:gd name="T54" fmla="*/ 318 w 343"/>
                <a:gd name="T55" fmla="*/ 499 h 599"/>
                <a:gd name="T56" fmla="*/ 318 w 343"/>
                <a:gd name="T57" fmla="*/ 549 h 599"/>
                <a:gd name="T58" fmla="*/ 293 w 343"/>
                <a:gd name="T59" fmla="*/ 575 h 599"/>
                <a:gd name="T60" fmla="*/ 49 w 343"/>
                <a:gd name="T61" fmla="*/ 575 h 599"/>
                <a:gd name="T62" fmla="*/ 24 w 343"/>
                <a:gd name="T63" fmla="*/ 549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3" h="599">
                  <a:moveTo>
                    <a:pt x="293" y="598"/>
                  </a:moveTo>
                  <a:lnTo>
                    <a:pt x="293" y="598"/>
                  </a:lnTo>
                  <a:cubicBezTo>
                    <a:pt x="320" y="598"/>
                    <a:pt x="342" y="576"/>
                    <a:pt x="342" y="549"/>
                  </a:cubicBezTo>
                  <a:cubicBezTo>
                    <a:pt x="342" y="49"/>
                    <a:pt x="342" y="49"/>
                    <a:pt x="342" y="49"/>
                  </a:cubicBezTo>
                  <a:cubicBezTo>
                    <a:pt x="342" y="21"/>
                    <a:pt x="320" y="0"/>
                    <a:pt x="293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9"/>
                  </a:cubicBezTo>
                  <a:cubicBezTo>
                    <a:pt x="0" y="549"/>
                    <a:pt x="0" y="549"/>
                    <a:pt x="0" y="549"/>
                  </a:cubicBezTo>
                  <a:cubicBezTo>
                    <a:pt x="0" y="576"/>
                    <a:pt x="22" y="598"/>
                    <a:pt x="49" y="598"/>
                  </a:cubicBezTo>
                  <a:lnTo>
                    <a:pt x="293" y="598"/>
                  </a:lnTo>
                  <a:close/>
                  <a:moveTo>
                    <a:pt x="24" y="49"/>
                  </a:moveTo>
                  <a:lnTo>
                    <a:pt x="24" y="49"/>
                  </a:lnTo>
                  <a:cubicBezTo>
                    <a:pt x="24" y="34"/>
                    <a:pt x="36" y="23"/>
                    <a:pt x="49" y="23"/>
                  </a:cubicBezTo>
                  <a:cubicBezTo>
                    <a:pt x="293" y="23"/>
                    <a:pt x="293" y="23"/>
                    <a:pt x="293" y="23"/>
                  </a:cubicBezTo>
                  <a:cubicBezTo>
                    <a:pt x="307" y="23"/>
                    <a:pt x="318" y="34"/>
                    <a:pt x="318" y="49"/>
                  </a:cubicBezTo>
                  <a:cubicBezTo>
                    <a:pt x="318" y="99"/>
                    <a:pt x="318" y="99"/>
                    <a:pt x="318" y="99"/>
                  </a:cubicBezTo>
                  <a:cubicBezTo>
                    <a:pt x="24" y="99"/>
                    <a:pt x="24" y="99"/>
                    <a:pt x="24" y="99"/>
                  </a:cubicBezTo>
                  <a:lnTo>
                    <a:pt x="24" y="49"/>
                  </a:lnTo>
                  <a:close/>
                  <a:moveTo>
                    <a:pt x="24" y="122"/>
                  </a:moveTo>
                  <a:lnTo>
                    <a:pt x="24" y="122"/>
                  </a:lnTo>
                  <a:cubicBezTo>
                    <a:pt x="318" y="122"/>
                    <a:pt x="318" y="122"/>
                    <a:pt x="318" y="122"/>
                  </a:cubicBezTo>
                  <a:cubicBezTo>
                    <a:pt x="318" y="475"/>
                    <a:pt x="318" y="475"/>
                    <a:pt x="318" y="475"/>
                  </a:cubicBezTo>
                  <a:cubicBezTo>
                    <a:pt x="24" y="475"/>
                    <a:pt x="24" y="475"/>
                    <a:pt x="24" y="475"/>
                  </a:cubicBezTo>
                  <a:lnTo>
                    <a:pt x="24" y="122"/>
                  </a:lnTo>
                  <a:close/>
                  <a:moveTo>
                    <a:pt x="24" y="549"/>
                  </a:moveTo>
                  <a:lnTo>
                    <a:pt x="24" y="549"/>
                  </a:lnTo>
                  <a:cubicBezTo>
                    <a:pt x="24" y="499"/>
                    <a:pt x="24" y="499"/>
                    <a:pt x="24" y="499"/>
                  </a:cubicBezTo>
                  <a:cubicBezTo>
                    <a:pt x="318" y="499"/>
                    <a:pt x="318" y="499"/>
                    <a:pt x="318" y="499"/>
                  </a:cubicBezTo>
                  <a:cubicBezTo>
                    <a:pt x="318" y="549"/>
                    <a:pt x="318" y="549"/>
                    <a:pt x="318" y="549"/>
                  </a:cubicBezTo>
                  <a:cubicBezTo>
                    <a:pt x="318" y="564"/>
                    <a:pt x="307" y="575"/>
                    <a:pt x="293" y="575"/>
                  </a:cubicBezTo>
                  <a:cubicBezTo>
                    <a:pt x="49" y="575"/>
                    <a:pt x="49" y="575"/>
                    <a:pt x="49" y="575"/>
                  </a:cubicBezTo>
                  <a:cubicBezTo>
                    <a:pt x="36" y="575"/>
                    <a:pt x="24" y="564"/>
                    <a:pt x="24" y="5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92"/>
            <p:cNvSpPr>
              <a:spLocks noChangeArrowheads="1"/>
            </p:cNvSpPr>
            <p:nvPr/>
          </p:nvSpPr>
          <p:spPr bwMode="auto">
            <a:xfrm>
              <a:off x="668644" y="2903616"/>
              <a:ext cx="9274" cy="9274"/>
            </a:xfrm>
            <a:custGeom>
              <a:avLst/>
              <a:gdLst>
                <a:gd name="T0" fmla="*/ 3 w 24"/>
                <a:gd name="T1" fmla="*/ 4 h 24"/>
                <a:gd name="T2" fmla="*/ 3 w 24"/>
                <a:gd name="T3" fmla="*/ 4 h 24"/>
                <a:gd name="T4" fmla="*/ 0 w 24"/>
                <a:gd name="T5" fmla="*/ 12 h 24"/>
                <a:gd name="T6" fmla="*/ 3 w 24"/>
                <a:gd name="T7" fmla="*/ 20 h 24"/>
                <a:gd name="T8" fmla="*/ 11 w 24"/>
                <a:gd name="T9" fmla="*/ 23 h 24"/>
                <a:gd name="T10" fmla="*/ 20 w 24"/>
                <a:gd name="T11" fmla="*/ 20 h 24"/>
                <a:gd name="T12" fmla="*/ 23 w 24"/>
                <a:gd name="T13" fmla="*/ 12 h 24"/>
                <a:gd name="T14" fmla="*/ 20 w 24"/>
                <a:gd name="T15" fmla="*/ 4 h 24"/>
                <a:gd name="T16" fmla="*/ 3 w 24"/>
                <a:gd name="T1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3" y="4"/>
                  </a:moveTo>
                  <a:lnTo>
                    <a:pt x="3" y="4"/>
                  </a:lnTo>
                  <a:cubicBezTo>
                    <a:pt x="1" y="6"/>
                    <a:pt x="0" y="9"/>
                    <a:pt x="0" y="12"/>
                  </a:cubicBezTo>
                  <a:cubicBezTo>
                    <a:pt x="0" y="15"/>
                    <a:pt x="1" y="18"/>
                    <a:pt x="3" y="20"/>
                  </a:cubicBezTo>
                  <a:cubicBezTo>
                    <a:pt x="5" y="22"/>
                    <a:pt x="8" y="23"/>
                    <a:pt x="11" y="23"/>
                  </a:cubicBezTo>
                  <a:cubicBezTo>
                    <a:pt x="14" y="23"/>
                    <a:pt x="17" y="22"/>
                    <a:pt x="20" y="20"/>
                  </a:cubicBezTo>
                  <a:cubicBezTo>
                    <a:pt x="22" y="18"/>
                    <a:pt x="23" y="15"/>
                    <a:pt x="23" y="12"/>
                  </a:cubicBezTo>
                  <a:cubicBezTo>
                    <a:pt x="23" y="9"/>
                    <a:pt x="22" y="6"/>
                    <a:pt x="20" y="4"/>
                  </a:cubicBezTo>
                  <a:cubicBezTo>
                    <a:pt x="14" y="0"/>
                    <a:pt x="7" y="0"/>
                    <a:pt x="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93"/>
            <p:cNvSpPr>
              <a:spLocks noChangeArrowheads="1"/>
            </p:cNvSpPr>
            <p:nvPr/>
          </p:nvSpPr>
          <p:spPr bwMode="auto">
            <a:xfrm>
              <a:off x="655661" y="3100222"/>
              <a:ext cx="35240" cy="11129"/>
            </a:xfrm>
            <a:custGeom>
              <a:avLst/>
              <a:gdLst>
                <a:gd name="T0" fmla="*/ 11 w 84"/>
                <a:gd name="T1" fmla="*/ 24 h 25"/>
                <a:gd name="T2" fmla="*/ 11 w 84"/>
                <a:gd name="T3" fmla="*/ 24 h 25"/>
                <a:gd name="T4" fmla="*/ 71 w 84"/>
                <a:gd name="T5" fmla="*/ 24 h 25"/>
                <a:gd name="T6" fmla="*/ 83 w 84"/>
                <a:gd name="T7" fmla="*/ 12 h 25"/>
                <a:gd name="T8" fmla="*/ 71 w 84"/>
                <a:gd name="T9" fmla="*/ 0 h 25"/>
                <a:gd name="T10" fmla="*/ 11 w 84"/>
                <a:gd name="T11" fmla="*/ 0 h 25"/>
                <a:gd name="T12" fmla="*/ 0 w 84"/>
                <a:gd name="T13" fmla="*/ 12 h 25"/>
                <a:gd name="T14" fmla="*/ 11 w 84"/>
                <a:gd name="T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25">
                  <a:moveTo>
                    <a:pt x="11" y="24"/>
                  </a:moveTo>
                  <a:lnTo>
                    <a:pt x="11" y="24"/>
                  </a:lnTo>
                  <a:cubicBezTo>
                    <a:pt x="71" y="24"/>
                    <a:pt x="71" y="24"/>
                    <a:pt x="71" y="24"/>
                  </a:cubicBezTo>
                  <a:cubicBezTo>
                    <a:pt x="78" y="24"/>
                    <a:pt x="83" y="19"/>
                    <a:pt x="83" y="12"/>
                  </a:cubicBezTo>
                  <a:cubicBezTo>
                    <a:pt x="83" y="5"/>
                    <a:pt x="78" y="0"/>
                    <a:pt x="7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1" y="2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Freeform 104"/>
          <p:cNvSpPr>
            <a:spLocks noChangeArrowheads="1"/>
          </p:cNvSpPr>
          <p:nvPr/>
        </p:nvSpPr>
        <p:spPr bwMode="auto">
          <a:xfrm>
            <a:off x="5867400" y="2844388"/>
            <a:ext cx="228137" cy="309747"/>
          </a:xfrm>
          <a:custGeom>
            <a:avLst/>
            <a:gdLst>
              <a:gd name="T0" fmla="*/ 487 w 543"/>
              <a:gd name="T1" fmla="*/ 0 h 735"/>
              <a:gd name="T2" fmla="*/ 487 w 543"/>
              <a:gd name="T3" fmla="*/ 0 h 735"/>
              <a:gd name="T4" fmla="*/ 62 w 543"/>
              <a:gd name="T5" fmla="*/ 0 h 735"/>
              <a:gd name="T6" fmla="*/ 0 w 543"/>
              <a:gd name="T7" fmla="*/ 57 h 735"/>
              <a:gd name="T8" fmla="*/ 0 w 543"/>
              <a:gd name="T9" fmla="*/ 671 h 735"/>
              <a:gd name="T10" fmla="*/ 62 w 543"/>
              <a:gd name="T11" fmla="*/ 734 h 735"/>
              <a:gd name="T12" fmla="*/ 487 w 543"/>
              <a:gd name="T13" fmla="*/ 734 h 735"/>
              <a:gd name="T14" fmla="*/ 542 w 543"/>
              <a:gd name="T15" fmla="*/ 671 h 735"/>
              <a:gd name="T16" fmla="*/ 542 w 543"/>
              <a:gd name="T17" fmla="*/ 57 h 735"/>
              <a:gd name="T18" fmla="*/ 487 w 543"/>
              <a:gd name="T19" fmla="*/ 0 h 735"/>
              <a:gd name="T20" fmla="*/ 518 w 543"/>
              <a:gd name="T21" fmla="*/ 671 h 735"/>
              <a:gd name="T22" fmla="*/ 518 w 543"/>
              <a:gd name="T23" fmla="*/ 671 h 735"/>
              <a:gd name="T24" fmla="*/ 487 w 543"/>
              <a:gd name="T25" fmla="*/ 711 h 735"/>
              <a:gd name="T26" fmla="*/ 281 w 543"/>
              <a:gd name="T27" fmla="*/ 711 h 735"/>
              <a:gd name="T28" fmla="*/ 321 w 543"/>
              <a:gd name="T29" fmla="*/ 661 h 735"/>
              <a:gd name="T30" fmla="*/ 280 w 543"/>
              <a:gd name="T31" fmla="*/ 611 h 735"/>
              <a:gd name="T32" fmla="*/ 469 w 543"/>
              <a:gd name="T33" fmla="*/ 611 h 735"/>
              <a:gd name="T34" fmla="*/ 480 w 543"/>
              <a:gd name="T35" fmla="*/ 600 h 735"/>
              <a:gd name="T36" fmla="*/ 480 w 543"/>
              <a:gd name="T37" fmla="*/ 84 h 735"/>
              <a:gd name="T38" fmla="*/ 469 w 543"/>
              <a:gd name="T39" fmla="*/ 73 h 735"/>
              <a:gd name="T40" fmla="*/ 73 w 543"/>
              <a:gd name="T41" fmla="*/ 73 h 735"/>
              <a:gd name="T42" fmla="*/ 62 w 543"/>
              <a:gd name="T43" fmla="*/ 84 h 735"/>
              <a:gd name="T44" fmla="*/ 62 w 543"/>
              <a:gd name="T45" fmla="*/ 600 h 735"/>
              <a:gd name="T46" fmla="*/ 73 w 543"/>
              <a:gd name="T47" fmla="*/ 611 h 735"/>
              <a:gd name="T48" fmla="*/ 262 w 543"/>
              <a:gd name="T49" fmla="*/ 611 h 735"/>
              <a:gd name="T50" fmla="*/ 220 w 543"/>
              <a:gd name="T51" fmla="*/ 661 h 735"/>
              <a:gd name="T52" fmla="*/ 260 w 543"/>
              <a:gd name="T53" fmla="*/ 711 h 735"/>
              <a:gd name="T54" fmla="*/ 62 w 543"/>
              <a:gd name="T55" fmla="*/ 711 h 735"/>
              <a:gd name="T56" fmla="*/ 24 w 543"/>
              <a:gd name="T57" fmla="*/ 671 h 735"/>
              <a:gd name="T58" fmla="*/ 24 w 543"/>
              <a:gd name="T59" fmla="*/ 57 h 735"/>
              <a:gd name="T60" fmla="*/ 62 w 543"/>
              <a:gd name="T61" fmla="*/ 23 h 735"/>
              <a:gd name="T62" fmla="*/ 487 w 543"/>
              <a:gd name="T63" fmla="*/ 23 h 735"/>
              <a:gd name="T64" fmla="*/ 518 w 543"/>
              <a:gd name="T65" fmla="*/ 57 h 735"/>
              <a:gd name="T66" fmla="*/ 518 w 543"/>
              <a:gd name="T67" fmla="*/ 671 h 735"/>
              <a:gd name="T68" fmla="*/ 271 w 543"/>
              <a:gd name="T69" fmla="*/ 688 h 735"/>
              <a:gd name="T70" fmla="*/ 271 w 543"/>
              <a:gd name="T71" fmla="*/ 688 h 735"/>
              <a:gd name="T72" fmla="*/ 244 w 543"/>
              <a:gd name="T73" fmla="*/ 661 h 735"/>
              <a:gd name="T74" fmla="*/ 271 w 543"/>
              <a:gd name="T75" fmla="*/ 634 h 735"/>
              <a:gd name="T76" fmla="*/ 298 w 543"/>
              <a:gd name="T77" fmla="*/ 661 h 735"/>
              <a:gd name="T78" fmla="*/ 271 w 543"/>
              <a:gd name="T79" fmla="*/ 688 h 735"/>
              <a:gd name="T80" fmla="*/ 84 w 543"/>
              <a:gd name="T81" fmla="*/ 588 h 735"/>
              <a:gd name="T82" fmla="*/ 84 w 543"/>
              <a:gd name="T83" fmla="*/ 588 h 735"/>
              <a:gd name="T84" fmla="*/ 84 w 543"/>
              <a:gd name="T85" fmla="*/ 97 h 735"/>
              <a:gd name="T86" fmla="*/ 457 w 543"/>
              <a:gd name="T87" fmla="*/ 97 h 735"/>
              <a:gd name="T88" fmla="*/ 457 w 543"/>
              <a:gd name="T89" fmla="*/ 588 h 735"/>
              <a:gd name="T90" fmla="*/ 84 w 543"/>
              <a:gd name="T91" fmla="*/ 588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43" h="735">
                <a:moveTo>
                  <a:pt x="487" y="0"/>
                </a:moveTo>
                <a:lnTo>
                  <a:pt x="487" y="0"/>
                </a:lnTo>
                <a:cubicBezTo>
                  <a:pt x="62" y="0"/>
                  <a:pt x="62" y="0"/>
                  <a:pt x="62" y="0"/>
                </a:cubicBezTo>
                <a:cubicBezTo>
                  <a:pt x="26" y="0"/>
                  <a:pt x="0" y="24"/>
                  <a:pt x="0" y="57"/>
                </a:cubicBezTo>
                <a:cubicBezTo>
                  <a:pt x="0" y="671"/>
                  <a:pt x="0" y="671"/>
                  <a:pt x="0" y="671"/>
                </a:cubicBezTo>
                <a:cubicBezTo>
                  <a:pt x="0" y="701"/>
                  <a:pt x="25" y="734"/>
                  <a:pt x="62" y="734"/>
                </a:cubicBezTo>
                <a:cubicBezTo>
                  <a:pt x="487" y="734"/>
                  <a:pt x="487" y="734"/>
                  <a:pt x="487" y="734"/>
                </a:cubicBezTo>
                <a:cubicBezTo>
                  <a:pt x="524" y="734"/>
                  <a:pt x="542" y="701"/>
                  <a:pt x="542" y="671"/>
                </a:cubicBezTo>
                <a:cubicBezTo>
                  <a:pt x="542" y="57"/>
                  <a:pt x="542" y="57"/>
                  <a:pt x="542" y="57"/>
                </a:cubicBezTo>
                <a:cubicBezTo>
                  <a:pt x="542" y="22"/>
                  <a:pt x="520" y="0"/>
                  <a:pt x="487" y="0"/>
                </a:cubicBezTo>
                <a:close/>
                <a:moveTo>
                  <a:pt x="518" y="671"/>
                </a:moveTo>
                <a:lnTo>
                  <a:pt x="518" y="671"/>
                </a:lnTo>
                <a:cubicBezTo>
                  <a:pt x="518" y="675"/>
                  <a:pt x="517" y="711"/>
                  <a:pt x="487" y="711"/>
                </a:cubicBezTo>
                <a:cubicBezTo>
                  <a:pt x="281" y="711"/>
                  <a:pt x="281" y="711"/>
                  <a:pt x="281" y="711"/>
                </a:cubicBezTo>
                <a:cubicBezTo>
                  <a:pt x="304" y="706"/>
                  <a:pt x="321" y="685"/>
                  <a:pt x="321" y="661"/>
                </a:cubicBezTo>
                <a:cubicBezTo>
                  <a:pt x="321" y="636"/>
                  <a:pt x="303" y="615"/>
                  <a:pt x="280" y="611"/>
                </a:cubicBezTo>
                <a:cubicBezTo>
                  <a:pt x="469" y="611"/>
                  <a:pt x="469" y="611"/>
                  <a:pt x="469" y="611"/>
                </a:cubicBezTo>
                <a:cubicBezTo>
                  <a:pt x="475" y="611"/>
                  <a:pt x="480" y="606"/>
                  <a:pt x="480" y="600"/>
                </a:cubicBezTo>
                <a:cubicBezTo>
                  <a:pt x="480" y="84"/>
                  <a:pt x="480" y="84"/>
                  <a:pt x="480" y="84"/>
                </a:cubicBezTo>
                <a:cubicBezTo>
                  <a:pt x="480" y="78"/>
                  <a:pt x="475" y="73"/>
                  <a:pt x="469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67" y="73"/>
                  <a:pt x="62" y="78"/>
                  <a:pt x="62" y="84"/>
                </a:cubicBezTo>
                <a:cubicBezTo>
                  <a:pt x="62" y="600"/>
                  <a:pt x="62" y="600"/>
                  <a:pt x="62" y="600"/>
                </a:cubicBezTo>
                <a:cubicBezTo>
                  <a:pt x="62" y="606"/>
                  <a:pt x="67" y="611"/>
                  <a:pt x="73" y="611"/>
                </a:cubicBezTo>
                <a:cubicBezTo>
                  <a:pt x="262" y="611"/>
                  <a:pt x="262" y="611"/>
                  <a:pt x="262" y="611"/>
                </a:cubicBezTo>
                <a:cubicBezTo>
                  <a:pt x="239" y="615"/>
                  <a:pt x="220" y="636"/>
                  <a:pt x="220" y="661"/>
                </a:cubicBezTo>
                <a:cubicBezTo>
                  <a:pt x="220" y="685"/>
                  <a:pt x="238" y="706"/>
                  <a:pt x="260" y="711"/>
                </a:cubicBezTo>
                <a:cubicBezTo>
                  <a:pt x="62" y="711"/>
                  <a:pt x="62" y="711"/>
                  <a:pt x="62" y="711"/>
                </a:cubicBezTo>
                <a:cubicBezTo>
                  <a:pt x="39" y="711"/>
                  <a:pt x="24" y="689"/>
                  <a:pt x="24" y="671"/>
                </a:cubicBezTo>
                <a:cubicBezTo>
                  <a:pt x="24" y="57"/>
                  <a:pt x="24" y="57"/>
                  <a:pt x="24" y="57"/>
                </a:cubicBezTo>
                <a:cubicBezTo>
                  <a:pt x="24" y="38"/>
                  <a:pt x="40" y="23"/>
                  <a:pt x="62" y="23"/>
                </a:cubicBezTo>
                <a:cubicBezTo>
                  <a:pt x="487" y="23"/>
                  <a:pt x="487" y="23"/>
                  <a:pt x="487" y="23"/>
                </a:cubicBezTo>
                <a:cubicBezTo>
                  <a:pt x="512" y="23"/>
                  <a:pt x="518" y="42"/>
                  <a:pt x="518" y="57"/>
                </a:cubicBezTo>
                <a:lnTo>
                  <a:pt x="518" y="671"/>
                </a:lnTo>
                <a:close/>
                <a:moveTo>
                  <a:pt x="271" y="688"/>
                </a:moveTo>
                <a:lnTo>
                  <a:pt x="271" y="688"/>
                </a:lnTo>
                <a:cubicBezTo>
                  <a:pt x="256" y="688"/>
                  <a:pt x="244" y="676"/>
                  <a:pt x="244" y="661"/>
                </a:cubicBezTo>
                <a:cubicBezTo>
                  <a:pt x="244" y="647"/>
                  <a:pt x="256" y="634"/>
                  <a:pt x="271" y="634"/>
                </a:cubicBezTo>
                <a:cubicBezTo>
                  <a:pt x="285" y="634"/>
                  <a:pt x="298" y="647"/>
                  <a:pt x="298" y="661"/>
                </a:cubicBezTo>
                <a:cubicBezTo>
                  <a:pt x="298" y="676"/>
                  <a:pt x="285" y="688"/>
                  <a:pt x="271" y="688"/>
                </a:cubicBezTo>
                <a:close/>
                <a:moveTo>
                  <a:pt x="84" y="588"/>
                </a:moveTo>
                <a:lnTo>
                  <a:pt x="84" y="588"/>
                </a:lnTo>
                <a:cubicBezTo>
                  <a:pt x="84" y="97"/>
                  <a:pt x="84" y="97"/>
                  <a:pt x="84" y="97"/>
                </a:cubicBezTo>
                <a:cubicBezTo>
                  <a:pt x="457" y="97"/>
                  <a:pt x="457" y="97"/>
                  <a:pt x="457" y="97"/>
                </a:cubicBezTo>
                <a:cubicBezTo>
                  <a:pt x="457" y="588"/>
                  <a:pt x="457" y="588"/>
                  <a:pt x="457" y="588"/>
                </a:cubicBezTo>
                <a:lnTo>
                  <a:pt x="84" y="588"/>
                </a:lnTo>
                <a:close/>
              </a:path>
            </a:pathLst>
          </a:custGeom>
          <a:solidFill>
            <a:srgbClr val="0078E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430051" y="3460857"/>
            <a:ext cx="289344" cy="276361"/>
            <a:chOff x="8326976" y="1920592"/>
            <a:chExt cx="289344" cy="276361"/>
          </a:xfrm>
          <a:solidFill>
            <a:srgbClr val="0078EF"/>
          </a:solidFill>
        </p:grpSpPr>
        <p:sp>
          <p:nvSpPr>
            <p:cNvPr id="18" name="Freeform 196"/>
            <p:cNvSpPr>
              <a:spLocks noChangeArrowheads="1"/>
            </p:cNvSpPr>
            <p:nvPr/>
          </p:nvSpPr>
          <p:spPr bwMode="auto">
            <a:xfrm>
              <a:off x="8347378" y="2005910"/>
              <a:ext cx="38951" cy="38951"/>
            </a:xfrm>
            <a:custGeom>
              <a:avLst/>
              <a:gdLst>
                <a:gd name="T0" fmla="*/ 46 w 93"/>
                <a:gd name="T1" fmla="*/ 92 h 93"/>
                <a:gd name="T2" fmla="*/ 46 w 93"/>
                <a:gd name="T3" fmla="*/ 92 h 93"/>
                <a:gd name="T4" fmla="*/ 92 w 93"/>
                <a:gd name="T5" fmla="*/ 46 h 93"/>
                <a:gd name="T6" fmla="*/ 46 w 93"/>
                <a:gd name="T7" fmla="*/ 0 h 93"/>
                <a:gd name="T8" fmla="*/ 0 w 93"/>
                <a:gd name="T9" fmla="*/ 46 h 93"/>
                <a:gd name="T10" fmla="*/ 46 w 93"/>
                <a:gd name="T11" fmla="*/ 92 h 93"/>
                <a:gd name="T12" fmla="*/ 46 w 93"/>
                <a:gd name="T13" fmla="*/ 24 h 93"/>
                <a:gd name="T14" fmla="*/ 46 w 93"/>
                <a:gd name="T15" fmla="*/ 24 h 93"/>
                <a:gd name="T16" fmla="*/ 69 w 93"/>
                <a:gd name="T17" fmla="*/ 46 h 93"/>
                <a:gd name="T18" fmla="*/ 46 w 93"/>
                <a:gd name="T19" fmla="*/ 69 h 93"/>
                <a:gd name="T20" fmla="*/ 23 w 93"/>
                <a:gd name="T21" fmla="*/ 46 h 93"/>
                <a:gd name="T22" fmla="*/ 46 w 93"/>
                <a:gd name="T23" fmla="*/ 2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" h="93">
                  <a:moveTo>
                    <a:pt x="46" y="92"/>
                  </a:moveTo>
                  <a:lnTo>
                    <a:pt x="46" y="92"/>
                  </a:lnTo>
                  <a:cubicBezTo>
                    <a:pt x="71" y="92"/>
                    <a:pt x="92" y="72"/>
                    <a:pt x="92" y="46"/>
                  </a:cubicBezTo>
                  <a:cubicBezTo>
                    <a:pt x="92" y="21"/>
                    <a:pt x="71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72"/>
                    <a:pt x="21" y="92"/>
                    <a:pt x="46" y="92"/>
                  </a:cubicBezTo>
                  <a:close/>
                  <a:moveTo>
                    <a:pt x="46" y="24"/>
                  </a:moveTo>
                  <a:lnTo>
                    <a:pt x="46" y="24"/>
                  </a:lnTo>
                  <a:cubicBezTo>
                    <a:pt x="58" y="24"/>
                    <a:pt x="69" y="33"/>
                    <a:pt x="69" y="46"/>
                  </a:cubicBezTo>
                  <a:cubicBezTo>
                    <a:pt x="69" y="58"/>
                    <a:pt x="58" y="69"/>
                    <a:pt x="46" y="69"/>
                  </a:cubicBezTo>
                  <a:cubicBezTo>
                    <a:pt x="33" y="69"/>
                    <a:pt x="23" y="58"/>
                    <a:pt x="23" y="46"/>
                  </a:cubicBezTo>
                  <a:cubicBezTo>
                    <a:pt x="23" y="33"/>
                    <a:pt x="33" y="24"/>
                    <a:pt x="46" y="2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97"/>
            <p:cNvSpPr>
              <a:spLocks noChangeArrowheads="1"/>
            </p:cNvSpPr>
            <p:nvPr/>
          </p:nvSpPr>
          <p:spPr bwMode="auto">
            <a:xfrm>
              <a:off x="8326976" y="1920592"/>
              <a:ext cx="289344" cy="276361"/>
            </a:xfrm>
            <a:custGeom>
              <a:avLst/>
              <a:gdLst>
                <a:gd name="T0" fmla="*/ 35 w 687"/>
                <a:gd name="T1" fmla="*/ 493 h 659"/>
                <a:gd name="T2" fmla="*/ 561 w 687"/>
                <a:gd name="T3" fmla="*/ 630 h 659"/>
                <a:gd name="T4" fmla="*/ 585 w 687"/>
                <a:gd name="T5" fmla="*/ 634 h 659"/>
                <a:gd name="T6" fmla="*/ 623 w 687"/>
                <a:gd name="T7" fmla="*/ 658 h 659"/>
                <a:gd name="T8" fmla="*/ 658 w 687"/>
                <a:gd name="T9" fmla="*/ 623 h 659"/>
                <a:gd name="T10" fmla="*/ 635 w 687"/>
                <a:gd name="T11" fmla="*/ 584 h 659"/>
                <a:gd name="T12" fmla="*/ 630 w 687"/>
                <a:gd name="T13" fmla="*/ 561 h 659"/>
                <a:gd name="T14" fmla="*/ 652 w 687"/>
                <a:gd name="T15" fmla="*/ 493 h 659"/>
                <a:gd name="T16" fmla="*/ 686 w 687"/>
                <a:gd name="T17" fmla="*/ 34 h 659"/>
                <a:gd name="T18" fmla="*/ 35 w 687"/>
                <a:gd name="T19" fmla="*/ 0 h 659"/>
                <a:gd name="T20" fmla="*/ 0 w 687"/>
                <a:gd name="T21" fmla="*/ 458 h 659"/>
                <a:gd name="T22" fmla="*/ 631 w 687"/>
                <a:gd name="T23" fmla="*/ 613 h 659"/>
                <a:gd name="T24" fmla="*/ 635 w 687"/>
                <a:gd name="T25" fmla="*/ 623 h 659"/>
                <a:gd name="T26" fmla="*/ 614 w 687"/>
                <a:gd name="T27" fmla="*/ 631 h 659"/>
                <a:gd name="T28" fmla="*/ 613 w 687"/>
                <a:gd name="T29" fmla="*/ 612 h 659"/>
                <a:gd name="T30" fmla="*/ 631 w 687"/>
                <a:gd name="T31" fmla="*/ 613 h 659"/>
                <a:gd name="T32" fmla="*/ 613 w 687"/>
                <a:gd name="T33" fmla="*/ 576 h 659"/>
                <a:gd name="T34" fmla="*/ 580 w 687"/>
                <a:gd name="T35" fmla="*/ 612 h 659"/>
                <a:gd name="T36" fmla="*/ 579 w 687"/>
                <a:gd name="T37" fmla="*/ 613 h 659"/>
                <a:gd name="T38" fmla="*/ 386 w 687"/>
                <a:gd name="T39" fmla="*/ 422 h 659"/>
                <a:gd name="T40" fmla="*/ 408 w 687"/>
                <a:gd name="T41" fmla="*/ 365 h 659"/>
                <a:gd name="T42" fmla="*/ 613 w 687"/>
                <a:gd name="T43" fmla="*/ 576 h 659"/>
                <a:gd name="T44" fmla="*/ 290 w 687"/>
                <a:gd name="T45" fmla="*/ 300 h 659"/>
                <a:gd name="T46" fmla="*/ 299 w 687"/>
                <a:gd name="T47" fmla="*/ 316 h 659"/>
                <a:gd name="T48" fmla="*/ 331 w 687"/>
                <a:gd name="T49" fmla="*/ 414 h 659"/>
                <a:gd name="T50" fmla="*/ 190 w 687"/>
                <a:gd name="T51" fmla="*/ 78 h 659"/>
                <a:gd name="T52" fmla="*/ 607 w 687"/>
                <a:gd name="T53" fmla="*/ 414 h 659"/>
                <a:gd name="T54" fmla="*/ 483 w 687"/>
                <a:gd name="T55" fmla="*/ 415 h 659"/>
                <a:gd name="T56" fmla="*/ 425 w 687"/>
                <a:gd name="T57" fmla="*/ 341 h 659"/>
                <a:gd name="T58" fmla="*/ 423 w 687"/>
                <a:gd name="T59" fmla="*/ 338 h 659"/>
                <a:gd name="T60" fmla="*/ 418 w 687"/>
                <a:gd name="T61" fmla="*/ 332 h 659"/>
                <a:gd name="T62" fmla="*/ 316 w 687"/>
                <a:gd name="T63" fmla="*/ 298 h 659"/>
                <a:gd name="T64" fmla="*/ 308 w 687"/>
                <a:gd name="T65" fmla="*/ 293 h 659"/>
                <a:gd name="T66" fmla="*/ 304 w 687"/>
                <a:gd name="T67" fmla="*/ 291 h 659"/>
                <a:gd name="T68" fmla="*/ 290 w 687"/>
                <a:gd name="T69" fmla="*/ 300 h 659"/>
                <a:gd name="T70" fmla="*/ 321 w 687"/>
                <a:gd name="T71" fmla="*/ 326 h 659"/>
                <a:gd name="T72" fmla="*/ 393 w 687"/>
                <a:gd name="T73" fmla="*/ 347 h 659"/>
                <a:gd name="T74" fmla="*/ 321 w 687"/>
                <a:gd name="T75" fmla="*/ 326 h 659"/>
                <a:gd name="T76" fmla="*/ 24 w 687"/>
                <a:gd name="T77" fmla="*/ 34 h 659"/>
                <a:gd name="T78" fmla="*/ 652 w 687"/>
                <a:gd name="T79" fmla="*/ 23 h 659"/>
                <a:gd name="T80" fmla="*/ 662 w 687"/>
                <a:gd name="T81" fmla="*/ 458 h 659"/>
                <a:gd name="T82" fmla="*/ 538 w 687"/>
                <a:gd name="T83" fmla="*/ 469 h 659"/>
                <a:gd name="T84" fmla="*/ 619 w 687"/>
                <a:gd name="T85" fmla="*/ 438 h 659"/>
                <a:gd name="T86" fmla="*/ 631 w 687"/>
                <a:gd name="T87" fmla="*/ 67 h 659"/>
                <a:gd name="T88" fmla="*/ 178 w 687"/>
                <a:gd name="T89" fmla="*/ 55 h 659"/>
                <a:gd name="T90" fmla="*/ 166 w 687"/>
                <a:gd name="T91" fmla="*/ 425 h 659"/>
                <a:gd name="T92" fmla="*/ 366 w 687"/>
                <a:gd name="T93" fmla="*/ 438 h 659"/>
                <a:gd name="T94" fmla="*/ 370 w 687"/>
                <a:gd name="T95" fmla="*/ 439 h 659"/>
                <a:gd name="T96" fmla="*/ 35 w 687"/>
                <a:gd name="T97" fmla="*/ 469 h 659"/>
                <a:gd name="T98" fmla="*/ 24 w 687"/>
                <a:gd name="T99" fmla="*/ 34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87" h="659">
                  <a:moveTo>
                    <a:pt x="35" y="493"/>
                  </a:moveTo>
                  <a:lnTo>
                    <a:pt x="35" y="493"/>
                  </a:lnTo>
                  <a:cubicBezTo>
                    <a:pt x="424" y="493"/>
                    <a:pt x="424" y="493"/>
                    <a:pt x="424" y="493"/>
                  </a:cubicBezTo>
                  <a:cubicBezTo>
                    <a:pt x="561" y="630"/>
                    <a:pt x="561" y="630"/>
                    <a:pt x="561" y="630"/>
                  </a:cubicBezTo>
                  <a:cubicBezTo>
                    <a:pt x="564" y="632"/>
                    <a:pt x="569" y="636"/>
                    <a:pt x="577" y="636"/>
                  </a:cubicBezTo>
                  <a:cubicBezTo>
                    <a:pt x="579" y="636"/>
                    <a:pt x="582" y="635"/>
                    <a:pt x="585" y="634"/>
                  </a:cubicBezTo>
                  <a:cubicBezTo>
                    <a:pt x="598" y="648"/>
                    <a:pt x="598" y="648"/>
                    <a:pt x="598" y="648"/>
                  </a:cubicBezTo>
                  <a:cubicBezTo>
                    <a:pt x="604" y="654"/>
                    <a:pt x="613" y="658"/>
                    <a:pt x="623" y="658"/>
                  </a:cubicBezTo>
                  <a:cubicBezTo>
                    <a:pt x="632" y="658"/>
                    <a:pt x="642" y="654"/>
                    <a:pt x="648" y="648"/>
                  </a:cubicBezTo>
                  <a:cubicBezTo>
                    <a:pt x="655" y="641"/>
                    <a:pt x="658" y="632"/>
                    <a:pt x="658" y="623"/>
                  </a:cubicBezTo>
                  <a:cubicBezTo>
                    <a:pt x="658" y="612"/>
                    <a:pt x="655" y="604"/>
                    <a:pt x="648" y="597"/>
                  </a:cubicBezTo>
                  <a:cubicBezTo>
                    <a:pt x="635" y="584"/>
                    <a:pt x="635" y="584"/>
                    <a:pt x="635" y="584"/>
                  </a:cubicBezTo>
                  <a:cubicBezTo>
                    <a:pt x="636" y="581"/>
                    <a:pt x="636" y="579"/>
                    <a:pt x="636" y="576"/>
                  </a:cubicBezTo>
                  <a:cubicBezTo>
                    <a:pt x="636" y="571"/>
                    <a:pt x="634" y="566"/>
                    <a:pt x="630" y="561"/>
                  </a:cubicBezTo>
                  <a:cubicBezTo>
                    <a:pt x="561" y="493"/>
                    <a:pt x="561" y="493"/>
                    <a:pt x="561" y="493"/>
                  </a:cubicBezTo>
                  <a:cubicBezTo>
                    <a:pt x="652" y="493"/>
                    <a:pt x="652" y="493"/>
                    <a:pt x="652" y="493"/>
                  </a:cubicBezTo>
                  <a:cubicBezTo>
                    <a:pt x="671" y="493"/>
                    <a:pt x="686" y="477"/>
                    <a:pt x="686" y="458"/>
                  </a:cubicBezTo>
                  <a:cubicBezTo>
                    <a:pt x="686" y="34"/>
                    <a:pt x="686" y="34"/>
                    <a:pt x="686" y="34"/>
                  </a:cubicBezTo>
                  <a:cubicBezTo>
                    <a:pt x="686" y="15"/>
                    <a:pt x="671" y="0"/>
                    <a:pt x="65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0" y="477"/>
                    <a:pt x="16" y="493"/>
                    <a:pt x="35" y="493"/>
                  </a:cubicBezTo>
                  <a:close/>
                  <a:moveTo>
                    <a:pt x="631" y="613"/>
                  </a:moveTo>
                  <a:lnTo>
                    <a:pt x="631" y="613"/>
                  </a:lnTo>
                  <a:cubicBezTo>
                    <a:pt x="633" y="616"/>
                    <a:pt x="635" y="619"/>
                    <a:pt x="635" y="623"/>
                  </a:cubicBezTo>
                  <a:cubicBezTo>
                    <a:pt x="635" y="626"/>
                    <a:pt x="633" y="629"/>
                    <a:pt x="631" y="631"/>
                  </a:cubicBezTo>
                  <a:cubicBezTo>
                    <a:pt x="627" y="635"/>
                    <a:pt x="619" y="635"/>
                    <a:pt x="614" y="631"/>
                  </a:cubicBezTo>
                  <a:cubicBezTo>
                    <a:pt x="604" y="621"/>
                    <a:pt x="604" y="621"/>
                    <a:pt x="604" y="621"/>
                  </a:cubicBezTo>
                  <a:cubicBezTo>
                    <a:pt x="607" y="619"/>
                    <a:pt x="610" y="616"/>
                    <a:pt x="613" y="612"/>
                  </a:cubicBezTo>
                  <a:cubicBezTo>
                    <a:pt x="617" y="609"/>
                    <a:pt x="619" y="607"/>
                    <a:pt x="622" y="604"/>
                  </a:cubicBezTo>
                  <a:lnTo>
                    <a:pt x="631" y="613"/>
                  </a:lnTo>
                  <a:close/>
                  <a:moveTo>
                    <a:pt x="613" y="576"/>
                  </a:moveTo>
                  <a:lnTo>
                    <a:pt x="613" y="576"/>
                  </a:lnTo>
                  <a:cubicBezTo>
                    <a:pt x="612" y="580"/>
                    <a:pt x="602" y="591"/>
                    <a:pt x="597" y="596"/>
                  </a:cubicBezTo>
                  <a:cubicBezTo>
                    <a:pt x="593" y="601"/>
                    <a:pt x="584" y="608"/>
                    <a:pt x="580" y="612"/>
                  </a:cubicBezTo>
                  <a:lnTo>
                    <a:pt x="579" y="612"/>
                  </a:lnTo>
                  <a:lnTo>
                    <a:pt x="579" y="613"/>
                  </a:lnTo>
                  <a:lnTo>
                    <a:pt x="578" y="613"/>
                  </a:lnTo>
                  <a:cubicBezTo>
                    <a:pt x="386" y="422"/>
                    <a:pt x="386" y="422"/>
                    <a:pt x="386" y="422"/>
                  </a:cubicBezTo>
                  <a:cubicBezTo>
                    <a:pt x="380" y="416"/>
                    <a:pt x="372" y="411"/>
                    <a:pt x="365" y="408"/>
                  </a:cubicBezTo>
                  <a:cubicBezTo>
                    <a:pt x="408" y="365"/>
                    <a:pt x="408" y="365"/>
                    <a:pt x="408" y="365"/>
                  </a:cubicBezTo>
                  <a:cubicBezTo>
                    <a:pt x="411" y="372"/>
                    <a:pt x="417" y="380"/>
                    <a:pt x="423" y="386"/>
                  </a:cubicBezTo>
                  <a:lnTo>
                    <a:pt x="613" y="576"/>
                  </a:lnTo>
                  <a:close/>
                  <a:moveTo>
                    <a:pt x="290" y="300"/>
                  </a:moveTo>
                  <a:lnTo>
                    <a:pt x="290" y="300"/>
                  </a:lnTo>
                  <a:cubicBezTo>
                    <a:pt x="289" y="303"/>
                    <a:pt x="290" y="306"/>
                    <a:pt x="292" y="309"/>
                  </a:cubicBezTo>
                  <a:cubicBezTo>
                    <a:pt x="299" y="316"/>
                    <a:pt x="299" y="316"/>
                    <a:pt x="299" y="316"/>
                  </a:cubicBezTo>
                  <a:cubicBezTo>
                    <a:pt x="296" y="319"/>
                    <a:pt x="295" y="324"/>
                    <a:pt x="296" y="328"/>
                  </a:cubicBezTo>
                  <a:cubicBezTo>
                    <a:pt x="331" y="414"/>
                    <a:pt x="331" y="414"/>
                    <a:pt x="331" y="414"/>
                  </a:cubicBezTo>
                  <a:cubicBezTo>
                    <a:pt x="190" y="414"/>
                    <a:pt x="190" y="414"/>
                    <a:pt x="190" y="414"/>
                  </a:cubicBezTo>
                  <a:cubicBezTo>
                    <a:pt x="190" y="78"/>
                    <a:pt x="190" y="78"/>
                    <a:pt x="190" y="78"/>
                  </a:cubicBezTo>
                  <a:cubicBezTo>
                    <a:pt x="607" y="78"/>
                    <a:pt x="607" y="78"/>
                    <a:pt x="607" y="78"/>
                  </a:cubicBezTo>
                  <a:cubicBezTo>
                    <a:pt x="607" y="414"/>
                    <a:pt x="607" y="414"/>
                    <a:pt x="607" y="414"/>
                  </a:cubicBezTo>
                  <a:cubicBezTo>
                    <a:pt x="484" y="414"/>
                    <a:pt x="484" y="414"/>
                    <a:pt x="484" y="414"/>
                  </a:cubicBezTo>
                  <a:lnTo>
                    <a:pt x="483" y="415"/>
                  </a:lnTo>
                  <a:cubicBezTo>
                    <a:pt x="438" y="370"/>
                    <a:pt x="438" y="370"/>
                    <a:pt x="438" y="370"/>
                  </a:cubicBezTo>
                  <a:cubicBezTo>
                    <a:pt x="431" y="362"/>
                    <a:pt x="426" y="346"/>
                    <a:pt x="425" y="341"/>
                  </a:cubicBezTo>
                  <a:cubicBezTo>
                    <a:pt x="425" y="340"/>
                    <a:pt x="424" y="340"/>
                    <a:pt x="424" y="340"/>
                  </a:cubicBezTo>
                  <a:cubicBezTo>
                    <a:pt x="424" y="339"/>
                    <a:pt x="424" y="339"/>
                    <a:pt x="423" y="338"/>
                  </a:cubicBezTo>
                  <a:cubicBezTo>
                    <a:pt x="422" y="335"/>
                    <a:pt x="421" y="334"/>
                    <a:pt x="419" y="333"/>
                  </a:cubicBezTo>
                  <a:cubicBezTo>
                    <a:pt x="418" y="333"/>
                    <a:pt x="418" y="332"/>
                    <a:pt x="418" y="332"/>
                  </a:cubicBezTo>
                  <a:cubicBezTo>
                    <a:pt x="328" y="296"/>
                    <a:pt x="328" y="296"/>
                    <a:pt x="328" y="296"/>
                  </a:cubicBezTo>
                  <a:cubicBezTo>
                    <a:pt x="324" y="294"/>
                    <a:pt x="319" y="295"/>
                    <a:pt x="316" y="298"/>
                  </a:cubicBezTo>
                  <a:cubicBezTo>
                    <a:pt x="316" y="299"/>
                    <a:pt x="316" y="299"/>
                    <a:pt x="316" y="299"/>
                  </a:cubicBezTo>
                  <a:cubicBezTo>
                    <a:pt x="308" y="293"/>
                    <a:pt x="308" y="293"/>
                    <a:pt x="308" y="293"/>
                  </a:cubicBezTo>
                  <a:cubicBezTo>
                    <a:pt x="307" y="292"/>
                    <a:pt x="305" y="292"/>
                    <a:pt x="304" y="291"/>
                  </a:cubicBezTo>
                  <a:lnTo>
                    <a:pt x="304" y="291"/>
                  </a:lnTo>
                  <a:cubicBezTo>
                    <a:pt x="300" y="287"/>
                    <a:pt x="295" y="287"/>
                    <a:pt x="291" y="291"/>
                  </a:cubicBezTo>
                  <a:cubicBezTo>
                    <a:pt x="289" y="293"/>
                    <a:pt x="289" y="296"/>
                    <a:pt x="290" y="300"/>
                  </a:cubicBezTo>
                  <a:close/>
                  <a:moveTo>
                    <a:pt x="321" y="326"/>
                  </a:moveTo>
                  <a:lnTo>
                    <a:pt x="321" y="326"/>
                  </a:lnTo>
                  <a:cubicBezTo>
                    <a:pt x="327" y="321"/>
                    <a:pt x="327" y="321"/>
                    <a:pt x="327" y="321"/>
                  </a:cubicBezTo>
                  <a:cubicBezTo>
                    <a:pt x="393" y="347"/>
                    <a:pt x="393" y="347"/>
                    <a:pt x="393" y="347"/>
                  </a:cubicBezTo>
                  <a:cubicBezTo>
                    <a:pt x="348" y="392"/>
                    <a:pt x="348" y="392"/>
                    <a:pt x="348" y="392"/>
                  </a:cubicBezTo>
                  <a:lnTo>
                    <a:pt x="321" y="326"/>
                  </a:lnTo>
                  <a:close/>
                  <a:moveTo>
                    <a:pt x="24" y="34"/>
                  </a:moveTo>
                  <a:lnTo>
                    <a:pt x="24" y="34"/>
                  </a:lnTo>
                  <a:cubicBezTo>
                    <a:pt x="24" y="28"/>
                    <a:pt x="28" y="23"/>
                    <a:pt x="35" y="23"/>
                  </a:cubicBezTo>
                  <a:cubicBezTo>
                    <a:pt x="652" y="23"/>
                    <a:pt x="652" y="23"/>
                    <a:pt x="652" y="23"/>
                  </a:cubicBezTo>
                  <a:cubicBezTo>
                    <a:pt x="658" y="23"/>
                    <a:pt x="662" y="28"/>
                    <a:pt x="662" y="34"/>
                  </a:cubicBezTo>
                  <a:cubicBezTo>
                    <a:pt x="662" y="458"/>
                    <a:pt x="662" y="458"/>
                    <a:pt x="662" y="458"/>
                  </a:cubicBezTo>
                  <a:cubicBezTo>
                    <a:pt x="662" y="465"/>
                    <a:pt x="658" y="469"/>
                    <a:pt x="652" y="469"/>
                  </a:cubicBezTo>
                  <a:cubicBezTo>
                    <a:pt x="538" y="469"/>
                    <a:pt x="538" y="469"/>
                    <a:pt x="538" y="469"/>
                  </a:cubicBezTo>
                  <a:cubicBezTo>
                    <a:pt x="506" y="438"/>
                    <a:pt x="506" y="438"/>
                    <a:pt x="506" y="438"/>
                  </a:cubicBezTo>
                  <a:cubicBezTo>
                    <a:pt x="619" y="438"/>
                    <a:pt x="619" y="438"/>
                    <a:pt x="619" y="438"/>
                  </a:cubicBezTo>
                  <a:cubicBezTo>
                    <a:pt x="626" y="438"/>
                    <a:pt x="631" y="432"/>
                    <a:pt x="631" y="425"/>
                  </a:cubicBezTo>
                  <a:cubicBezTo>
                    <a:pt x="631" y="67"/>
                    <a:pt x="631" y="67"/>
                    <a:pt x="631" y="67"/>
                  </a:cubicBezTo>
                  <a:cubicBezTo>
                    <a:pt x="631" y="61"/>
                    <a:pt x="626" y="55"/>
                    <a:pt x="619" y="55"/>
                  </a:cubicBezTo>
                  <a:cubicBezTo>
                    <a:pt x="178" y="55"/>
                    <a:pt x="178" y="55"/>
                    <a:pt x="178" y="55"/>
                  </a:cubicBezTo>
                  <a:cubicBezTo>
                    <a:pt x="171" y="55"/>
                    <a:pt x="166" y="61"/>
                    <a:pt x="166" y="67"/>
                  </a:cubicBezTo>
                  <a:cubicBezTo>
                    <a:pt x="166" y="425"/>
                    <a:pt x="166" y="425"/>
                    <a:pt x="166" y="425"/>
                  </a:cubicBezTo>
                  <a:cubicBezTo>
                    <a:pt x="166" y="432"/>
                    <a:pt x="171" y="438"/>
                    <a:pt x="178" y="438"/>
                  </a:cubicBezTo>
                  <a:cubicBezTo>
                    <a:pt x="366" y="438"/>
                    <a:pt x="366" y="438"/>
                    <a:pt x="366" y="438"/>
                  </a:cubicBezTo>
                  <a:cubicBezTo>
                    <a:pt x="367" y="438"/>
                    <a:pt x="367" y="436"/>
                    <a:pt x="368" y="436"/>
                  </a:cubicBezTo>
                  <a:cubicBezTo>
                    <a:pt x="369" y="438"/>
                    <a:pt x="370" y="438"/>
                    <a:pt x="370" y="439"/>
                  </a:cubicBezTo>
                  <a:cubicBezTo>
                    <a:pt x="401" y="469"/>
                    <a:pt x="401" y="469"/>
                    <a:pt x="401" y="469"/>
                  </a:cubicBezTo>
                  <a:cubicBezTo>
                    <a:pt x="35" y="469"/>
                    <a:pt x="35" y="469"/>
                    <a:pt x="35" y="469"/>
                  </a:cubicBezTo>
                  <a:cubicBezTo>
                    <a:pt x="28" y="469"/>
                    <a:pt x="24" y="465"/>
                    <a:pt x="24" y="458"/>
                  </a:cubicBezTo>
                  <a:lnTo>
                    <a:pt x="24" y="3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98"/>
            <p:cNvSpPr>
              <a:spLocks noChangeArrowheads="1"/>
            </p:cNvSpPr>
            <p:nvPr/>
          </p:nvSpPr>
          <p:spPr bwMode="auto">
            <a:xfrm>
              <a:off x="8356652" y="1946557"/>
              <a:ext cx="22257" cy="40805"/>
            </a:xfrm>
            <a:custGeom>
              <a:avLst/>
              <a:gdLst>
                <a:gd name="T0" fmla="*/ 25 w 51"/>
                <a:gd name="T1" fmla="*/ 98 h 99"/>
                <a:gd name="T2" fmla="*/ 25 w 51"/>
                <a:gd name="T3" fmla="*/ 98 h 99"/>
                <a:gd name="T4" fmla="*/ 50 w 51"/>
                <a:gd name="T5" fmla="*/ 74 h 99"/>
                <a:gd name="T6" fmla="*/ 50 w 51"/>
                <a:gd name="T7" fmla="*/ 25 h 99"/>
                <a:gd name="T8" fmla="*/ 25 w 51"/>
                <a:gd name="T9" fmla="*/ 0 h 99"/>
                <a:gd name="T10" fmla="*/ 0 w 51"/>
                <a:gd name="T11" fmla="*/ 25 h 99"/>
                <a:gd name="T12" fmla="*/ 0 w 51"/>
                <a:gd name="T13" fmla="*/ 74 h 99"/>
                <a:gd name="T14" fmla="*/ 25 w 51"/>
                <a:gd name="T15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99">
                  <a:moveTo>
                    <a:pt x="25" y="98"/>
                  </a:moveTo>
                  <a:lnTo>
                    <a:pt x="25" y="98"/>
                  </a:lnTo>
                  <a:cubicBezTo>
                    <a:pt x="38" y="98"/>
                    <a:pt x="50" y="88"/>
                    <a:pt x="50" y="74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8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8"/>
                    <a:pt x="11" y="98"/>
                    <a:pt x="25" y="9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99"/>
            <p:cNvSpPr>
              <a:spLocks noChangeArrowheads="1"/>
            </p:cNvSpPr>
            <p:nvPr/>
          </p:nvSpPr>
          <p:spPr bwMode="auto">
            <a:xfrm>
              <a:off x="8356652" y="2061554"/>
              <a:ext cx="22257" cy="42660"/>
            </a:xfrm>
            <a:custGeom>
              <a:avLst/>
              <a:gdLst>
                <a:gd name="T0" fmla="*/ 25 w 51"/>
                <a:gd name="T1" fmla="*/ 0 h 100"/>
                <a:gd name="T2" fmla="*/ 25 w 51"/>
                <a:gd name="T3" fmla="*/ 0 h 100"/>
                <a:gd name="T4" fmla="*/ 0 w 51"/>
                <a:gd name="T5" fmla="*/ 25 h 100"/>
                <a:gd name="T6" fmla="*/ 0 w 51"/>
                <a:gd name="T7" fmla="*/ 75 h 100"/>
                <a:gd name="T8" fmla="*/ 25 w 51"/>
                <a:gd name="T9" fmla="*/ 99 h 100"/>
                <a:gd name="T10" fmla="*/ 50 w 51"/>
                <a:gd name="T11" fmla="*/ 75 h 100"/>
                <a:gd name="T12" fmla="*/ 50 w 51"/>
                <a:gd name="T13" fmla="*/ 25 h 100"/>
                <a:gd name="T14" fmla="*/ 25 w 51"/>
                <a:gd name="T1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100">
                  <a:moveTo>
                    <a:pt x="25" y="0"/>
                  </a:moveTo>
                  <a:lnTo>
                    <a:pt x="25" y="0"/>
                  </a:lnTo>
                  <a:cubicBezTo>
                    <a:pt x="11" y="0"/>
                    <a:pt x="0" y="12"/>
                    <a:pt x="0" y="2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89"/>
                    <a:pt x="11" y="99"/>
                    <a:pt x="25" y="99"/>
                  </a:cubicBezTo>
                  <a:cubicBezTo>
                    <a:pt x="38" y="99"/>
                    <a:pt x="50" y="89"/>
                    <a:pt x="50" y="7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2"/>
                    <a:pt x="38" y="0"/>
                    <a:pt x="2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029200" y="2999261"/>
            <a:ext cx="690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9200" y="3154135"/>
            <a:ext cx="304800" cy="30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029200" y="2526677"/>
            <a:ext cx="3048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867462" y="2711733"/>
            <a:ext cx="494738" cy="500744"/>
            <a:chOff x="3143585" y="4748622"/>
            <a:chExt cx="248259" cy="292723"/>
          </a:xfrm>
          <a:solidFill>
            <a:srgbClr val="FF0000"/>
          </a:solidFill>
        </p:grpSpPr>
        <p:sp>
          <p:nvSpPr>
            <p:cNvPr id="31" name="Freeform 116"/>
            <p:cNvSpPr>
              <a:spLocks noChangeArrowheads="1"/>
            </p:cNvSpPr>
            <p:nvPr/>
          </p:nvSpPr>
          <p:spPr bwMode="auto">
            <a:xfrm>
              <a:off x="3232513" y="4820877"/>
              <a:ext cx="75959" cy="103750"/>
            </a:xfrm>
            <a:custGeom>
              <a:avLst/>
              <a:gdLst>
                <a:gd name="T0" fmla="*/ 83 w 179"/>
                <a:gd name="T1" fmla="*/ 2 h 245"/>
                <a:gd name="T2" fmla="*/ 83 w 179"/>
                <a:gd name="T3" fmla="*/ 2 h 245"/>
                <a:gd name="T4" fmla="*/ 23 w 179"/>
                <a:gd name="T5" fmla="*/ 30 h 245"/>
                <a:gd name="T6" fmla="*/ 3 w 179"/>
                <a:gd name="T7" fmla="*/ 91 h 245"/>
                <a:gd name="T8" fmla="*/ 16 w 179"/>
                <a:gd name="T9" fmla="*/ 103 h 245"/>
                <a:gd name="T10" fmla="*/ 26 w 179"/>
                <a:gd name="T11" fmla="*/ 90 h 245"/>
                <a:gd name="T12" fmla="*/ 41 w 179"/>
                <a:gd name="T13" fmla="*/ 44 h 245"/>
                <a:gd name="T14" fmla="*/ 85 w 179"/>
                <a:gd name="T15" fmla="*/ 25 h 245"/>
                <a:gd name="T16" fmla="*/ 140 w 179"/>
                <a:gd name="T17" fmla="*/ 55 h 245"/>
                <a:gd name="T18" fmla="*/ 134 w 179"/>
                <a:gd name="T19" fmla="*/ 126 h 245"/>
                <a:gd name="T20" fmla="*/ 103 w 179"/>
                <a:gd name="T21" fmla="*/ 158 h 245"/>
                <a:gd name="T22" fmla="*/ 73 w 179"/>
                <a:gd name="T23" fmla="*/ 233 h 245"/>
                <a:gd name="T24" fmla="*/ 84 w 179"/>
                <a:gd name="T25" fmla="*/ 244 h 245"/>
                <a:gd name="T26" fmla="*/ 96 w 179"/>
                <a:gd name="T27" fmla="*/ 233 h 245"/>
                <a:gd name="T28" fmla="*/ 119 w 179"/>
                <a:gd name="T29" fmla="*/ 175 h 245"/>
                <a:gd name="T30" fmla="*/ 152 w 179"/>
                <a:gd name="T31" fmla="*/ 140 h 245"/>
                <a:gd name="T32" fmla="*/ 161 w 179"/>
                <a:gd name="T33" fmla="*/ 43 h 245"/>
                <a:gd name="T34" fmla="*/ 83 w 179"/>
                <a:gd name="T35" fmla="*/ 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9" h="245">
                  <a:moveTo>
                    <a:pt x="83" y="2"/>
                  </a:moveTo>
                  <a:lnTo>
                    <a:pt x="83" y="2"/>
                  </a:lnTo>
                  <a:cubicBezTo>
                    <a:pt x="57" y="4"/>
                    <a:pt x="36" y="13"/>
                    <a:pt x="23" y="30"/>
                  </a:cubicBezTo>
                  <a:cubicBezTo>
                    <a:pt x="0" y="56"/>
                    <a:pt x="3" y="90"/>
                    <a:pt x="3" y="91"/>
                  </a:cubicBezTo>
                  <a:cubicBezTo>
                    <a:pt x="3" y="99"/>
                    <a:pt x="9" y="103"/>
                    <a:pt x="16" y="103"/>
                  </a:cubicBezTo>
                  <a:cubicBezTo>
                    <a:pt x="22" y="102"/>
                    <a:pt x="27" y="96"/>
                    <a:pt x="26" y="90"/>
                  </a:cubicBezTo>
                  <a:cubicBezTo>
                    <a:pt x="26" y="89"/>
                    <a:pt x="24" y="63"/>
                    <a:pt x="41" y="44"/>
                  </a:cubicBezTo>
                  <a:cubicBezTo>
                    <a:pt x="50" y="33"/>
                    <a:pt x="66" y="27"/>
                    <a:pt x="85" y="25"/>
                  </a:cubicBezTo>
                  <a:cubicBezTo>
                    <a:pt x="120" y="23"/>
                    <a:pt x="134" y="42"/>
                    <a:pt x="140" y="55"/>
                  </a:cubicBezTo>
                  <a:cubicBezTo>
                    <a:pt x="153" y="77"/>
                    <a:pt x="150" y="107"/>
                    <a:pt x="134" y="126"/>
                  </a:cubicBezTo>
                  <a:cubicBezTo>
                    <a:pt x="122" y="141"/>
                    <a:pt x="111" y="151"/>
                    <a:pt x="103" y="158"/>
                  </a:cubicBezTo>
                  <a:cubicBezTo>
                    <a:pt x="82" y="178"/>
                    <a:pt x="73" y="188"/>
                    <a:pt x="73" y="233"/>
                  </a:cubicBezTo>
                  <a:cubicBezTo>
                    <a:pt x="73" y="239"/>
                    <a:pt x="78" y="244"/>
                    <a:pt x="84" y="244"/>
                  </a:cubicBezTo>
                  <a:cubicBezTo>
                    <a:pt x="91" y="244"/>
                    <a:pt x="96" y="239"/>
                    <a:pt x="96" y="233"/>
                  </a:cubicBezTo>
                  <a:cubicBezTo>
                    <a:pt x="96" y="196"/>
                    <a:pt x="101" y="191"/>
                    <a:pt x="119" y="175"/>
                  </a:cubicBezTo>
                  <a:cubicBezTo>
                    <a:pt x="128" y="167"/>
                    <a:pt x="138" y="157"/>
                    <a:pt x="152" y="140"/>
                  </a:cubicBezTo>
                  <a:cubicBezTo>
                    <a:pt x="174" y="114"/>
                    <a:pt x="178" y="75"/>
                    <a:pt x="161" y="43"/>
                  </a:cubicBezTo>
                  <a:cubicBezTo>
                    <a:pt x="147" y="14"/>
                    <a:pt x="118" y="0"/>
                    <a:pt x="83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FF3300"/>
                </a:solidFill>
              </a:endParaRPr>
            </a:p>
          </p:txBody>
        </p:sp>
        <p:sp>
          <p:nvSpPr>
            <p:cNvPr id="32" name="Freeform 117"/>
            <p:cNvSpPr>
              <a:spLocks noChangeArrowheads="1"/>
            </p:cNvSpPr>
            <p:nvPr/>
          </p:nvSpPr>
          <p:spPr bwMode="auto">
            <a:xfrm>
              <a:off x="3256597" y="4937595"/>
              <a:ext cx="20380" cy="18527"/>
            </a:xfrm>
            <a:custGeom>
              <a:avLst/>
              <a:gdLst>
                <a:gd name="T0" fmla="*/ 23 w 47"/>
                <a:gd name="T1" fmla="*/ 0 h 46"/>
                <a:gd name="T2" fmla="*/ 23 w 47"/>
                <a:gd name="T3" fmla="*/ 0 h 46"/>
                <a:gd name="T4" fmla="*/ 0 w 47"/>
                <a:gd name="T5" fmla="*/ 23 h 46"/>
                <a:gd name="T6" fmla="*/ 23 w 47"/>
                <a:gd name="T7" fmla="*/ 45 h 46"/>
                <a:gd name="T8" fmla="*/ 46 w 47"/>
                <a:gd name="T9" fmla="*/ 23 h 46"/>
                <a:gd name="T10" fmla="*/ 23 w 47"/>
                <a:gd name="T11" fmla="*/ 0 h 46"/>
                <a:gd name="T12" fmla="*/ 23 w 47"/>
                <a:gd name="T13" fmla="*/ 35 h 46"/>
                <a:gd name="T14" fmla="*/ 23 w 47"/>
                <a:gd name="T15" fmla="*/ 35 h 46"/>
                <a:gd name="T16" fmla="*/ 11 w 47"/>
                <a:gd name="T17" fmla="*/ 23 h 46"/>
                <a:gd name="T18" fmla="*/ 23 w 47"/>
                <a:gd name="T19" fmla="*/ 9 h 46"/>
                <a:gd name="T20" fmla="*/ 36 w 47"/>
                <a:gd name="T21" fmla="*/ 23 h 46"/>
                <a:gd name="T22" fmla="*/ 23 w 47"/>
                <a:gd name="T23" fmla="*/ 3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46">
                  <a:moveTo>
                    <a:pt x="23" y="0"/>
                  </a:moveTo>
                  <a:lnTo>
                    <a:pt x="23" y="0"/>
                  </a:lnTo>
                  <a:cubicBezTo>
                    <a:pt x="11" y="0"/>
                    <a:pt x="0" y="10"/>
                    <a:pt x="0" y="23"/>
                  </a:cubicBezTo>
                  <a:cubicBezTo>
                    <a:pt x="0" y="35"/>
                    <a:pt x="11" y="45"/>
                    <a:pt x="23" y="45"/>
                  </a:cubicBezTo>
                  <a:cubicBezTo>
                    <a:pt x="36" y="45"/>
                    <a:pt x="46" y="35"/>
                    <a:pt x="46" y="23"/>
                  </a:cubicBezTo>
                  <a:cubicBezTo>
                    <a:pt x="46" y="10"/>
                    <a:pt x="36" y="0"/>
                    <a:pt x="23" y="0"/>
                  </a:cubicBezTo>
                  <a:close/>
                  <a:moveTo>
                    <a:pt x="23" y="35"/>
                  </a:moveTo>
                  <a:lnTo>
                    <a:pt x="23" y="35"/>
                  </a:lnTo>
                  <a:cubicBezTo>
                    <a:pt x="16" y="35"/>
                    <a:pt x="11" y="29"/>
                    <a:pt x="11" y="23"/>
                  </a:cubicBezTo>
                  <a:cubicBezTo>
                    <a:pt x="11" y="15"/>
                    <a:pt x="16" y="9"/>
                    <a:pt x="23" y="9"/>
                  </a:cubicBezTo>
                  <a:cubicBezTo>
                    <a:pt x="31" y="9"/>
                    <a:pt x="36" y="15"/>
                    <a:pt x="36" y="23"/>
                  </a:cubicBezTo>
                  <a:cubicBezTo>
                    <a:pt x="36" y="29"/>
                    <a:pt x="31" y="35"/>
                    <a:pt x="23" y="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FF3300"/>
                </a:solidFill>
              </a:endParaRPr>
            </a:p>
          </p:txBody>
        </p:sp>
        <p:sp>
          <p:nvSpPr>
            <p:cNvPr id="33" name="Freeform 118"/>
            <p:cNvSpPr>
              <a:spLocks noChangeArrowheads="1"/>
            </p:cNvSpPr>
            <p:nvPr/>
          </p:nvSpPr>
          <p:spPr bwMode="auto">
            <a:xfrm>
              <a:off x="3143585" y="4748622"/>
              <a:ext cx="248259" cy="292723"/>
            </a:xfrm>
            <a:custGeom>
              <a:avLst/>
              <a:gdLst>
                <a:gd name="T0" fmla="*/ 550 w 591"/>
                <a:gd name="T1" fmla="*/ 328 h 695"/>
                <a:gd name="T2" fmla="*/ 550 w 591"/>
                <a:gd name="T3" fmla="*/ 328 h 695"/>
                <a:gd name="T4" fmla="*/ 492 w 591"/>
                <a:gd name="T5" fmla="*/ 82 h 695"/>
                <a:gd name="T6" fmla="*/ 294 w 591"/>
                <a:gd name="T7" fmla="*/ 0 h 695"/>
                <a:gd name="T8" fmla="*/ 96 w 591"/>
                <a:gd name="T9" fmla="*/ 82 h 695"/>
                <a:gd name="T10" fmla="*/ 39 w 591"/>
                <a:gd name="T11" fmla="*/ 328 h 695"/>
                <a:gd name="T12" fmla="*/ 18 w 591"/>
                <a:gd name="T13" fmla="*/ 342 h 695"/>
                <a:gd name="T14" fmla="*/ 14 w 591"/>
                <a:gd name="T15" fmla="*/ 443 h 695"/>
                <a:gd name="T16" fmla="*/ 89 w 591"/>
                <a:gd name="T17" fmla="*/ 536 h 695"/>
                <a:gd name="T18" fmla="*/ 294 w 591"/>
                <a:gd name="T19" fmla="*/ 694 h 695"/>
                <a:gd name="T20" fmla="*/ 499 w 591"/>
                <a:gd name="T21" fmla="*/ 536 h 695"/>
                <a:gd name="T22" fmla="*/ 574 w 591"/>
                <a:gd name="T23" fmla="*/ 443 h 695"/>
                <a:gd name="T24" fmla="*/ 571 w 591"/>
                <a:gd name="T25" fmla="*/ 342 h 695"/>
                <a:gd name="T26" fmla="*/ 550 w 591"/>
                <a:gd name="T27" fmla="*/ 328 h 695"/>
                <a:gd name="T28" fmla="*/ 551 w 591"/>
                <a:gd name="T29" fmla="*/ 437 h 695"/>
                <a:gd name="T30" fmla="*/ 551 w 591"/>
                <a:gd name="T31" fmla="*/ 437 h 695"/>
                <a:gd name="T32" fmla="*/ 492 w 591"/>
                <a:gd name="T33" fmla="*/ 513 h 695"/>
                <a:gd name="T34" fmla="*/ 483 w 591"/>
                <a:gd name="T35" fmla="*/ 512 h 695"/>
                <a:gd name="T36" fmla="*/ 480 w 591"/>
                <a:gd name="T37" fmla="*/ 522 h 695"/>
                <a:gd name="T38" fmla="*/ 294 w 591"/>
                <a:gd name="T39" fmla="*/ 671 h 695"/>
                <a:gd name="T40" fmla="*/ 109 w 591"/>
                <a:gd name="T41" fmla="*/ 522 h 695"/>
                <a:gd name="T42" fmla="*/ 106 w 591"/>
                <a:gd name="T43" fmla="*/ 512 h 695"/>
                <a:gd name="T44" fmla="*/ 97 w 591"/>
                <a:gd name="T45" fmla="*/ 513 h 695"/>
                <a:gd name="T46" fmla="*/ 37 w 591"/>
                <a:gd name="T47" fmla="*/ 437 h 695"/>
                <a:gd name="T48" fmla="*/ 36 w 591"/>
                <a:gd name="T49" fmla="*/ 356 h 695"/>
                <a:gd name="T50" fmla="*/ 52 w 591"/>
                <a:gd name="T51" fmla="*/ 350 h 695"/>
                <a:gd name="T52" fmla="*/ 65 w 591"/>
                <a:gd name="T53" fmla="*/ 350 h 695"/>
                <a:gd name="T54" fmla="*/ 63 w 591"/>
                <a:gd name="T55" fmla="*/ 336 h 695"/>
                <a:gd name="T56" fmla="*/ 114 w 591"/>
                <a:gd name="T57" fmla="*/ 98 h 695"/>
                <a:gd name="T58" fmla="*/ 294 w 591"/>
                <a:gd name="T59" fmla="*/ 24 h 695"/>
                <a:gd name="T60" fmla="*/ 474 w 591"/>
                <a:gd name="T61" fmla="*/ 98 h 695"/>
                <a:gd name="T62" fmla="*/ 525 w 591"/>
                <a:gd name="T63" fmla="*/ 336 h 695"/>
                <a:gd name="T64" fmla="*/ 523 w 591"/>
                <a:gd name="T65" fmla="*/ 350 h 695"/>
                <a:gd name="T66" fmla="*/ 537 w 591"/>
                <a:gd name="T67" fmla="*/ 350 h 695"/>
                <a:gd name="T68" fmla="*/ 552 w 591"/>
                <a:gd name="T69" fmla="*/ 356 h 695"/>
                <a:gd name="T70" fmla="*/ 551 w 591"/>
                <a:gd name="T71" fmla="*/ 437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1" h="695">
                  <a:moveTo>
                    <a:pt x="550" y="328"/>
                  </a:moveTo>
                  <a:lnTo>
                    <a:pt x="550" y="328"/>
                  </a:lnTo>
                  <a:cubicBezTo>
                    <a:pt x="563" y="225"/>
                    <a:pt x="543" y="141"/>
                    <a:pt x="492" y="82"/>
                  </a:cubicBezTo>
                  <a:cubicBezTo>
                    <a:pt x="446" y="29"/>
                    <a:pt x="376" y="0"/>
                    <a:pt x="294" y="0"/>
                  </a:cubicBezTo>
                  <a:cubicBezTo>
                    <a:pt x="213" y="0"/>
                    <a:pt x="142" y="29"/>
                    <a:pt x="96" y="82"/>
                  </a:cubicBezTo>
                  <a:cubicBezTo>
                    <a:pt x="46" y="141"/>
                    <a:pt x="27" y="225"/>
                    <a:pt x="39" y="328"/>
                  </a:cubicBezTo>
                  <a:cubicBezTo>
                    <a:pt x="31" y="330"/>
                    <a:pt x="24" y="335"/>
                    <a:pt x="18" y="342"/>
                  </a:cubicBezTo>
                  <a:cubicBezTo>
                    <a:pt x="0" y="366"/>
                    <a:pt x="6" y="410"/>
                    <a:pt x="14" y="443"/>
                  </a:cubicBezTo>
                  <a:cubicBezTo>
                    <a:pt x="29" y="498"/>
                    <a:pt x="57" y="532"/>
                    <a:pt x="89" y="536"/>
                  </a:cubicBezTo>
                  <a:cubicBezTo>
                    <a:pt x="128" y="649"/>
                    <a:pt x="249" y="694"/>
                    <a:pt x="294" y="694"/>
                  </a:cubicBezTo>
                  <a:cubicBezTo>
                    <a:pt x="340" y="694"/>
                    <a:pt x="461" y="649"/>
                    <a:pt x="499" y="536"/>
                  </a:cubicBezTo>
                  <a:cubicBezTo>
                    <a:pt x="532" y="532"/>
                    <a:pt x="560" y="498"/>
                    <a:pt x="574" y="443"/>
                  </a:cubicBezTo>
                  <a:cubicBezTo>
                    <a:pt x="583" y="410"/>
                    <a:pt x="590" y="366"/>
                    <a:pt x="571" y="342"/>
                  </a:cubicBezTo>
                  <a:cubicBezTo>
                    <a:pt x="566" y="335"/>
                    <a:pt x="559" y="330"/>
                    <a:pt x="550" y="328"/>
                  </a:cubicBezTo>
                  <a:close/>
                  <a:moveTo>
                    <a:pt x="551" y="437"/>
                  </a:moveTo>
                  <a:lnTo>
                    <a:pt x="551" y="437"/>
                  </a:lnTo>
                  <a:cubicBezTo>
                    <a:pt x="539" y="484"/>
                    <a:pt x="515" y="515"/>
                    <a:pt x="492" y="513"/>
                  </a:cubicBezTo>
                  <a:cubicBezTo>
                    <a:pt x="483" y="512"/>
                    <a:pt x="483" y="512"/>
                    <a:pt x="483" y="512"/>
                  </a:cubicBezTo>
                  <a:cubicBezTo>
                    <a:pt x="480" y="522"/>
                    <a:pt x="480" y="522"/>
                    <a:pt x="480" y="522"/>
                  </a:cubicBezTo>
                  <a:cubicBezTo>
                    <a:pt x="448" y="627"/>
                    <a:pt x="335" y="671"/>
                    <a:pt x="294" y="671"/>
                  </a:cubicBezTo>
                  <a:cubicBezTo>
                    <a:pt x="255" y="671"/>
                    <a:pt x="140" y="627"/>
                    <a:pt x="109" y="522"/>
                  </a:cubicBezTo>
                  <a:cubicBezTo>
                    <a:pt x="106" y="512"/>
                    <a:pt x="106" y="512"/>
                    <a:pt x="106" y="512"/>
                  </a:cubicBezTo>
                  <a:cubicBezTo>
                    <a:pt x="97" y="513"/>
                    <a:pt x="97" y="513"/>
                    <a:pt x="97" y="513"/>
                  </a:cubicBezTo>
                  <a:cubicBezTo>
                    <a:pt x="75" y="515"/>
                    <a:pt x="50" y="484"/>
                    <a:pt x="37" y="437"/>
                  </a:cubicBezTo>
                  <a:cubicBezTo>
                    <a:pt x="27" y="399"/>
                    <a:pt x="27" y="370"/>
                    <a:pt x="36" y="356"/>
                  </a:cubicBezTo>
                  <a:cubicBezTo>
                    <a:pt x="40" y="352"/>
                    <a:pt x="44" y="350"/>
                    <a:pt x="52" y="350"/>
                  </a:cubicBezTo>
                  <a:cubicBezTo>
                    <a:pt x="65" y="350"/>
                    <a:pt x="65" y="350"/>
                    <a:pt x="65" y="350"/>
                  </a:cubicBezTo>
                  <a:cubicBezTo>
                    <a:pt x="63" y="336"/>
                    <a:pt x="63" y="336"/>
                    <a:pt x="63" y="336"/>
                  </a:cubicBezTo>
                  <a:cubicBezTo>
                    <a:pt x="49" y="235"/>
                    <a:pt x="66" y="153"/>
                    <a:pt x="114" y="98"/>
                  </a:cubicBezTo>
                  <a:cubicBezTo>
                    <a:pt x="156" y="50"/>
                    <a:pt x="219" y="24"/>
                    <a:pt x="294" y="24"/>
                  </a:cubicBezTo>
                  <a:cubicBezTo>
                    <a:pt x="369" y="24"/>
                    <a:pt x="433" y="50"/>
                    <a:pt x="474" y="98"/>
                  </a:cubicBezTo>
                  <a:cubicBezTo>
                    <a:pt x="522" y="153"/>
                    <a:pt x="540" y="235"/>
                    <a:pt x="525" y="336"/>
                  </a:cubicBezTo>
                  <a:cubicBezTo>
                    <a:pt x="523" y="350"/>
                    <a:pt x="523" y="350"/>
                    <a:pt x="523" y="350"/>
                  </a:cubicBezTo>
                  <a:cubicBezTo>
                    <a:pt x="537" y="350"/>
                    <a:pt x="537" y="350"/>
                    <a:pt x="537" y="350"/>
                  </a:cubicBezTo>
                  <a:cubicBezTo>
                    <a:pt x="544" y="350"/>
                    <a:pt x="549" y="352"/>
                    <a:pt x="552" y="356"/>
                  </a:cubicBezTo>
                  <a:cubicBezTo>
                    <a:pt x="562" y="370"/>
                    <a:pt x="562" y="399"/>
                    <a:pt x="551" y="43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FF3300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2514600" y="2999261"/>
            <a:ext cx="1219200" cy="0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00846" y="1923425"/>
            <a:ext cx="2576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Tw Cen MT Condensed" panose="020B0606020104020203" pitchFamily="34" charset="0"/>
              </a:rPr>
              <a:t>Apple’s iCloud API hack in 2014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51207" y="2687419"/>
            <a:ext cx="110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w Cen MT Condensed" panose="020B0606020104020203" pitchFamily="34" charset="0"/>
              </a:rPr>
              <a:t>Brute force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Tw Cen MT Condensed" panose="020B0606020104020203" pitchFamily="34" charset="0"/>
              </a:rPr>
              <a:t>Attack on API</a:t>
            </a:r>
            <a:endParaRPr lang="en-US" dirty="0">
              <a:solidFill>
                <a:srgbClr val="FF000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4518" y="3854603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Mitigation: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 the security best practices of the web app + APIs</a:t>
            </a:r>
            <a:r>
              <a:rPr lang="en-US" dirty="0"/>
              <a:t> </a:t>
            </a:r>
            <a:r>
              <a:rPr lang="en-US" dirty="0" smtClean="0"/>
              <a:t>for the APIs.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512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6" grpId="0"/>
      <p:bldP spid="37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  Denial of Service attacks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1200150"/>
            <a:ext cx="76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Mitigation: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API Rate limits by: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Max number of requests per API Key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Max number of errors (401, 404)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Revoke the access token.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8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cro Focus 2016 16x9 Presentation Template v4_ks[2]">
  <a:themeElements>
    <a:clrScheme name="Micro Focus 2016 Preso Palette">
      <a:dk1>
        <a:srgbClr val="212E35"/>
      </a:dk1>
      <a:lt1>
        <a:sysClr val="window" lastClr="FFFFFF"/>
      </a:lt1>
      <a:dk2>
        <a:srgbClr val="1C036F"/>
      </a:dk2>
      <a:lt2>
        <a:srgbClr val="6EF9F5"/>
      </a:lt2>
      <a:accent1>
        <a:srgbClr val="0078EF"/>
      </a:accent1>
      <a:accent2>
        <a:srgbClr val="28C3FF"/>
      </a:accent2>
      <a:accent3>
        <a:srgbClr val="3DDCCA"/>
      </a:accent3>
      <a:accent4>
        <a:srgbClr val="1FFBBA"/>
      </a:accent4>
      <a:accent5>
        <a:srgbClr val="56176C"/>
      </a:accent5>
      <a:accent6>
        <a:srgbClr val="DF287C"/>
      </a:accent6>
      <a:hlink>
        <a:srgbClr val="0080FF"/>
      </a:hlink>
      <a:folHlink>
        <a:srgbClr val="5EAE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 Focus 2016 16x9 Presentation Template v4_ks.pptx" id="{8C1E0B26-344E-443A-9ABC-30F7C5522A30}" vid="{FC847468-E5C6-452B-ABD8-E9079BC37E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24517B7AB06045951371457F81FC20" ma:contentTypeVersion="1" ma:contentTypeDescription="Create a new document." ma:contentTypeScope="" ma:versionID="560d99ebf5751dcb3b07eb2cb960f07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6f9746fe128b0ca74698fd9d7c13d39e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6C0635-0877-40FE-B096-A23EB9EDAEA5}">
  <ds:schemaRefs>
    <ds:schemaRef ds:uri="http://schemas.microsoft.com/office/2006/documentManagement/types"/>
    <ds:schemaRef ds:uri="http://schemas.microsoft.com/sharepoint/v3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607A059-68F0-453D-B128-529450B15B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B2E592-DED4-47FC-ABDB-64C379ADE7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 Focus 2016 16x9 Presentation Template v4_ks[2].potx</Template>
  <TotalTime>2003</TotalTime>
  <Words>534</Words>
  <Application>Microsoft Office PowerPoint</Application>
  <PresentationFormat>On-screen Show (16:9)</PresentationFormat>
  <Paragraphs>125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 Unicode MS</vt:lpstr>
      <vt:lpstr>Arial</vt:lpstr>
      <vt:lpstr>Calibri</vt:lpstr>
      <vt:lpstr>Gill Sans MT Condensed</vt:lpstr>
      <vt:lpstr>High Tower Text</vt:lpstr>
      <vt:lpstr>Times New Roman</vt:lpstr>
      <vt:lpstr>Tw Cen MT Condensed</vt:lpstr>
      <vt:lpstr>Wingdings</vt:lpstr>
      <vt:lpstr>Micro Focus 2016 16x9 Presentation Template v4_ks[2]</vt:lpstr>
      <vt:lpstr>REST API Security </vt:lpstr>
      <vt:lpstr>REST API Introduction</vt:lpstr>
      <vt:lpstr>Security Focus Areas</vt:lpstr>
      <vt:lpstr>API Architecture</vt:lpstr>
      <vt:lpstr>Typical Architecture</vt:lpstr>
      <vt:lpstr>Token-based Security using OAuth2.0</vt:lpstr>
      <vt:lpstr>API Design: Security Risks and Mitigation</vt:lpstr>
      <vt:lpstr>#1  APIs have minimal security by design</vt:lpstr>
      <vt:lpstr>#2  Denial of Service attacks</vt:lpstr>
      <vt:lpstr>#3  Insufficient Access Control</vt:lpstr>
      <vt:lpstr>#4  Insufficient Input Validation</vt:lpstr>
      <vt:lpstr>#5  Security Misconfiguration</vt:lpstr>
      <vt:lpstr>API Security Testing</vt:lpstr>
      <vt:lpstr>Security Testing</vt:lpstr>
      <vt:lpstr>Summary</vt:lpstr>
      <vt:lpstr>Final Thought</vt:lpstr>
      <vt:lpstr>PowerPoint Presentation</vt:lpstr>
    </vt:vector>
  </TitlesOfParts>
  <Company>Micro Focus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 Corp Presentation Template 2016_16x9</dc:title>
  <dc:creator>Karlin</dc:creator>
  <dc:description>Micro Focus 2016 Presentation Template</dc:description>
  <cp:lastModifiedBy>Harippriya Sivapatham</cp:lastModifiedBy>
  <cp:revision>157</cp:revision>
  <cp:lastPrinted>2016-03-24T19:19:51Z</cp:lastPrinted>
  <dcterms:created xsi:type="dcterms:W3CDTF">2016-03-02T22:04:22Z</dcterms:created>
  <dcterms:modified xsi:type="dcterms:W3CDTF">2017-03-21T04:02:17Z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0x0101008724517B7AB06045951371457F81FC20</vt:lpwstr>
  </property>
</Properties>
</file>