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7" r:id="rId1"/>
    <p:sldMasterId id="2147483918" r:id="rId2"/>
    <p:sldMasterId id="2147483970" r:id="rId3"/>
  </p:sldMasterIdLst>
  <p:notesMasterIdLst>
    <p:notesMasterId r:id="rId18"/>
  </p:notesMasterIdLst>
  <p:sldIdLst>
    <p:sldId id="530" r:id="rId4"/>
    <p:sldId id="546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42" r:id="rId13"/>
    <p:sldId id="543" r:id="rId14"/>
    <p:sldId id="545" r:id="rId15"/>
    <p:sldId id="547" r:id="rId16"/>
    <p:sldId id="544" r:id="rId17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in Stokes" initials="KS" lastIdx="2" clrIdx="0">
    <p:extLst/>
  </p:cmAuthor>
  <p:cmAuthor id="2" name="david groom" initials="dg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5EF"/>
    <a:srgbClr val="A82476"/>
    <a:srgbClr val="11BAB6"/>
    <a:srgbClr val="00A9C2"/>
    <a:srgbClr val="00BAC2"/>
    <a:srgbClr val="00A4ED"/>
    <a:srgbClr val="ECEEEF"/>
    <a:srgbClr val="DCDEDF"/>
    <a:srgbClr val="DCDCDC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 autoAdjust="0"/>
    <p:restoredTop sz="88723" autoAdjust="0"/>
  </p:normalViewPr>
  <p:slideViewPr>
    <p:cSldViewPr snapToGrid="0" showGuides="1">
      <p:cViewPr varScale="1">
        <p:scale>
          <a:sx n="79" d="100"/>
          <a:sy n="79" d="100"/>
        </p:scale>
        <p:origin x="112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7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137A-32A9-4E3E-80A1-313294284C1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56D5C-5EF9-4233-82C8-1D8C4F6E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Load balancing destination</a:t>
            </a:r>
            <a:r>
              <a:rPr lang="en-US" baseline="0" dirty="0" smtClean="0"/>
              <a:t> rules based on algorithms: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 robin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,” “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random,”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“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requests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 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Noticing when messages take too long to get to their destination, and take other routes to compensate.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54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Canary/Blue</a:t>
            </a:r>
            <a:r>
              <a:rPr lang="en-US" baseline="0" dirty="0" smtClean="0"/>
              <a:t> green – </a:t>
            </a:r>
            <a:r>
              <a:rPr lang="en-US" baseline="0" dirty="0" err="1" smtClean="0"/>
              <a:t>Istio</a:t>
            </a:r>
            <a:r>
              <a:rPr lang="en-US" baseline="0" dirty="0" smtClean="0"/>
              <a:t> can inspect header and direct to specific pod types.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short, don’t use a Service Mesh if you’re: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not running highly sensitive services (PKI, PCI)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not running untrusted workloads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not running multi-tenant workloads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7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Caching, IP black/whitelisting, Transform</a:t>
            </a:r>
            <a:r>
              <a:rPr lang="en-US" baseline="0" dirty="0" smtClean="0"/>
              <a:t> APIs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primary assumption of a Service Mesh is we don’t trust the cluster, so we must secure each container. </a:t>
            </a:r>
            <a:endParaRPr lang="en-US" dirty="0" smtClean="0"/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could instead treat the entire cluster as trusted, and focus on securing the cluster boundary.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Title + Subtitle Only </a:t>
            </a:r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918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4082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1459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4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8258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5240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45606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4830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66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5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09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85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Subtitle—INFORM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4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22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Title + Subtitle Only </a:t>
            </a:r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5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Columns—INFORM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Subtitle—INFORM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1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 with Headings—INFORM</a:t>
            </a:r>
            <a:endParaRPr lang="en-US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70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 and Headings—INFORM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037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Three Column—INFORM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3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Subtitle—INFORM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28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Columns—INFORM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741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Headings—INFORM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537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 and Headings—INFORM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11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8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 with Bullets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04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Image Left with Bullets—INFORM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9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Image Right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6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Bullets—INFORM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5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Half Screen Image Right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5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Half Screen Image </a:t>
            </a:r>
            <a:br>
              <a:rPr lang="en-US" dirty="0" smtClean="0"/>
            </a:br>
            <a:r>
              <a:rPr lang="en-US" dirty="0" smtClean="0"/>
              <a:t>Left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74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Subtitle—INFORM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89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74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85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085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7473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9496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139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5407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3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 with Headings—INFORM</a:t>
            </a:r>
            <a:endParaRPr lang="en-US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0336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1863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5156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2151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88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3638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3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8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1470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165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Color">
    <p:bg>
      <p:bgPr>
        <a:gradFill>
          <a:gsLst>
            <a:gs pos="23000">
              <a:srgbClr val="B81592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72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 and Headings—INFORM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0614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147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5540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373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2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Three Column—INFORM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4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Headings 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2651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Subtitle—INFORM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33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 and Headings—INFORM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7024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0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 with Bullets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25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Image Left with Bullets—INFORM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4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Image Right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89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1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Bullets—INFORM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69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Half Screen Image Right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6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Half Screen Image </a:t>
            </a:r>
            <a:br>
              <a:rPr lang="en-US" dirty="0" smtClean="0"/>
            </a:br>
            <a:r>
              <a:rPr lang="en-US" dirty="0" smtClean="0"/>
              <a:t>Left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8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851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537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134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88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29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09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794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57258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832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442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3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63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Subtitle—INFORM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44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Title + Subtitle Only </a:t>
            </a:r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73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1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Columns—INFORM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10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Subtitle—INFORM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67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 with Headings—INFORM</a:t>
            </a:r>
            <a:endParaRPr lang="en-US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523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 and Headings—INFORM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05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Three Column—INFORM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36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Subtitle—INFORM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Headings—INFORM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491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816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 and Headings—INFORM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920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3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 with Bullets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405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Image Left with Bullets—INFORM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2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Image Right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3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5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Bullets—INFORM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Half Screen Image Right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78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Half Screen Image </a:t>
            </a:r>
            <a:br>
              <a:rPr lang="en-US" dirty="0" smtClean="0"/>
            </a:br>
            <a:r>
              <a:rPr lang="en-US" dirty="0" smtClean="0"/>
              <a:t>Left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125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6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Subtitle—INFORM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81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76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95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811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556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549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332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7604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98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0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0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04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877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678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6617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9442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52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0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9270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32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Color">
    <p:bg>
      <p:bgPr>
        <a:gradFill>
          <a:gsLst>
            <a:gs pos="23000">
              <a:srgbClr val="B81592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91734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3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85.xml"/><Relationship Id="rId42" Type="http://schemas.openxmlformats.org/officeDocument/2006/relationships/slideLayout" Target="../slideLayouts/slideLayout93.xml"/><Relationship Id="rId47" Type="http://schemas.openxmlformats.org/officeDocument/2006/relationships/slideLayout" Target="../slideLayouts/slideLayout98.xml"/><Relationship Id="rId50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9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8.xml"/><Relationship Id="rId40" Type="http://schemas.openxmlformats.org/officeDocument/2006/relationships/slideLayout" Target="../slideLayouts/slideLayout91.xml"/><Relationship Id="rId45" Type="http://schemas.openxmlformats.org/officeDocument/2006/relationships/slideLayout" Target="../slideLayouts/slideLayout96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49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95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43" Type="http://schemas.openxmlformats.org/officeDocument/2006/relationships/slideLayout" Target="../slideLayouts/slideLayout94.xml"/><Relationship Id="rId48" Type="http://schemas.openxmlformats.org/officeDocument/2006/relationships/slideLayout" Target="../slideLayouts/slideLayout99.xml"/><Relationship Id="rId8" Type="http://schemas.openxmlformats.org/officeDocument/2006/relationships/slideLayout" Target="../slideLayouts/slideLayout59.xml"/><Relationship Id="rId51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9.xml"/><Relationship Id="rId46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71.xml"/><Relationship Id="rId41" Type="http://schemas.openxmlformats.org/officeDocument/2006/relationships/slideLayout" Target="../slideLayouts/slideLayout92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9" Type="http://schemas.openxmlformats.org/officeDocument/2006/relationships/slideLayout" Target="../slideLayouts/slideLayout141.xml"/><Relationship Id="rId21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44.xml"/><Relationship Id="rId47" Type="http://schemas.openxmlformats.org/officeDocument/2006/relationships/slideLayout" Target="../slideLayouts/slideLayout149.xml"/><Relationship Id="rId50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34.xml"/><Relationship Id="rId37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42.xml"/><Relationship Id="rId45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38.xml"/><Relationship Id="rId4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4" Type="http://schemas.openxmlformats.org/officeDocument/2006/relationships/slideLayout" Target="../slideLayouts/slideLayout146.xml"/><Relationship Id="rId52" Type="http://schemas.openxmlformats.org/officeDocument/2006/relationships/theme" Target="../theme/theme3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35" Type="http://schemas.openxmlformats.org/officeDocument/2006/relationships/slideLayout" Target="../slideLayouts/slideLayout137.xml"/><Relationship Id="rId43" Type="http://schemas.openxmlformats.org/officeDocument/2006/relationships/slideLayout" Target="../slideLayouts/slideLayout145.xml"/><Relationship Id="rId48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10.xml"/><Relationship Id="rId51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5.xml"/><Relationship Id="rId38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48.xml"/><Relationship Id="rId20" Type="http://schemas.openxmlformats.org/officeDocument/2006/relationships/slideLayout" Target="../slideLayouts/slideLayout122.xml"/><Relationship Id="rId41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94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910" r:id="rId2"/>
    <p:sldLayoutId id="2147483896" r:id="rId3"/>
    <p:sldLayoutId id="2147483895" r:id="rId4"/>
    <p:sldLayoutId id="2147483860" r:id="rId5"/>
    <p:sldLayoutId id="2147483886" r:id="rId6"/>
    <p:sldLayoutId id="2147483861" r:id="rId7"/>
    <p:sldLayoutId id="2147483890" r:id="rId8"/>
    <p:sldLayoutId id="2147483863" r:id="rId9"/>
    <p:sldLayoutId id="2147483885" r:id="rId10"/>
    <p:sldLayoutId id="2147483864" r:id="rId11"/>
    <p:sldLayoutId id="2147483866" r:id="rId12"/>
    <p:sldLayoutId id="2147483884" r:id="rId13"/>
    <p:sldLayoutId id="2147483865" r:id="rId14"/>
    <p:sldLayoutId id="2147483897" r:id="rId15"/>
    <p:sldLayoutId id="2147483867" r:id="rId16"/>
    <p:sldLayoutId id="2147483893" r:id="rId17"/>
    <p:sldLayoutId id="2147483883" r:id="rId18"/>
    <p:sldLayoutId id="2147483898" r:id="rId19"/>
    <p:sldLayoutId id="2147483868" r:id="rId20"/>
    <p:sldLayoutId id="2147483888" r:id="rId21"/>
    <p:sldLayoutId id="2147483891" r:id="rId22"/>
    <p:sldLayoutId id="2147483869" r:id="rId23"/>
    <p:sldLayoutId id="2147483889" r:id="rId24"/>
    <p:sldLayoutId id="2147483892" r:id="rId25"/>
    <p:sldLayoutId id="2147483870" r:id="rId26"/>
    <p:sldLayoutId id="2147483871" r:id="rId27"/>
    <p:sldLayoutId id="2147483872" r:id="rId28"/>
    <p:sldLayoutId id="2147483873" r:id="rId29"/>
    <p:sldLayoutId id="2147483874" r:id="rId30"/>
    <p:sldLayoutId id="2147483908" r:id="rId31"/>
    <p:sldLayoutId id="2147483876" r:id="rId32"/>
    <p:sldLayoutId id="2147483875" r:id="rId33"/>
    <p:sldLayoutId id="2147483899" r:id="rId34"/>
    <p:sldLayoutId id="2147483900" r:id="rId35"/>
    <p:sldLayoutId id="2147483901" r:id="rId36"/>
    <p:sldLayoutId id="2147483902" r:id="rId37"/>
    <p:sldLayoutId id="2147483909" r:id="rId38"/>
    <p:sldLayoutId id="2147483906" r:id="rId39"/>
    <p:sldLayoutId id="2147483904" r:id="rId40"/>
    <p:sldLayoutId id="2147483905" r:id="rId41"/>
    <p:sldLayoutId id="2147483907" r:id="rId42"/>
    <p:sldLayoutId id="2147483916" r:id="rId43"/>
    <p:sldLayoutId id="2147483903" r:id="rId44"/>
    <p:sldLayoutId id="2147483915" r:id="rId45"/>
    <p:sldLayoutId id="2147483914" r:id="rId46"/>
    <p:sldLayoutId id="2147483913" r:id="rId47"/>
    <p:sldLayoutId id="2147483912" r:id="rId48"/>
    <p:sldLayoutId id="2147483911" r:id="rId49"/>
    <p:sldLayoutId id="2147483917" r:id="rId50"/>
    <p:sldLayoutId id="2147483881" r:id="rId5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092">
          <p15:clr>
            <a:srgbClr val="F26B43"/>
          </p15:clr>
        </p15:guide>
        <p15:guide id="4" pos="595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0" pos="3840" userDrawn="1">
          <p15:clr>
            <a:srgbClr val="F26B43"/>
          </p15:clr>
        </p15:guide>
        <p15:guide id="9" orient="horz" pos="3893" userDrawn="1">
          <p15:clr>
            <a:srgbClr val="F26B43"/>
          </p15:clr>
        </p15:guide>
        <p15:guide id="10" orient="horz" pos="1389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3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940" r:id="rId22"/>
    <p:sldLayoutId id="2147483941" r:id="rId23"/>
    <p:sldLayoutId id="2147483942" r:id="rId24"/>
    <p:sldLayoutId id="2147483943" r:id="rId25"/>
    <p:sldLayoutId id="2147483944" r:id="rId26"/>
    <p:sldLayoutId id="2147483945" r:id="rId27"/>
    <p:sldLayoutId id="2147483946" r:id="rId28"/>
    <p:sldLayoutId id="2147483947" r:id="rId29"/>
    <p:sldLayoutId id="2147483948" r:id="rId30"/>
    <p:sldLayoutId id="2147483949" r:id="rId31"/>
    <p:sldLayoutId id="2147483950" r:id="rId32"/>
    <p:sldLayoutId id="2147483951" r:id="rId33"/>
    <p:sldLayoutId id="2147483952" r:id="rId34"/>
    <p:sldLayoutId id="2147483953" r:id="rId35"/>
    <p:sldLayoutId id="2147483954" r:id="rId36"/>
    <p:sldLayoutId id="2147483955" r:id="rId37"/>
    <p:sldLayoutId id="2147483956" r:id="rId38"/>
    <p:sldLayoutId id="2147483957" r:id="rId39"/>
    <p:sldLayoutId id="2147483958" r:id="rId40"/>
    <p:sldLayoutId id="2147483959" r:id="rId41"/>
    <p:sldLayoutId id="2147483960" r:id="rId42"/>
    <p:sldLayoutId id="2147483961" r:id="rId43"/>
    <p:sldLayoutId id="2147483962" r:id="rId44"/>
    <p:sldLayoutId id="2147483963" r:id="rId45"/>
    <p:sldLayoutId id="2147483964" r:id="rId46"/>
    <p:sldLayoutId id="2147483965" r:id="rId47"/>
    <p:sldLayoutId id="2147483966" r:id="rId48"/>
    <p:sldLayoutId id="2147483967" r:id="rId49"/>
    <p:sldLayoutId id="2147483968" r:id="rId50"/>
    <p:sldLayoutId id="2147483969" r:id="rId5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80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  <p:sldLayoutId id="2147483988" r:id="rId18"/>
    <p:sldLayoutId id="2147483989" r:id="rId19"/>
    <p:sldLayoutId id="2147483990" r:id="rId20"/>
    <p:sldLayoutId id="2147483991" r:id="rId21"/>
    <p:sldLayoutId id="2147483992" r:id="rId22"/>
    <p:sldLayoutId id="2147483993" r:id="rId23"/>
    <p:sldLayoutId id="2147483994" r:id="rId24"/>
    <p:sldLayoutId id="2147483995" r:id="rId25"/>
    <p:sldLayoutId id="2147483996" r:id="rId26"/>
    <p:sldLayoutId id="2147483997" r:id="rId27"/>
    <p:sldLayoutId id="2147483998" r:id="rId28"/>
    <p:sldLayoutId id="2147483999" r:id="rId29"/>
    <p:sldLayoutId id="2147484000" r:id="rId30"/>
    <p:sldLayoutId id="2147484001" r:id="rId31"/>
    <p:sldLayoutId id="2147484002" r:id="rId32"/>
    <p:sldLayoutId id="2147484003" r:id="rId33"/>
    <p:sldLayoutId id="2147484004" r:id="rId34"/>
    <p:sldLayoutId id="2147484005" r:id="rId35"/>
    <p:sldLayoutId id="2147484006" r:id="rId36"/>
    <p:sldLayoutId id="2147484007" r:id="rId37"/>
    <p:sldLayoutId id="2147484008" r:id="rId38"/>
    <p:sldLayoutId id="2147484009" r:id="rId39"/>
    <p:sldLayoutId id="2147484010" r:id="rId40"/>
    <p:sldLayoutId id="2147484011" r:id="rId41"/>
    <p:sldLayoutId id="2147484012" r:id="rId42"/>
    <p:sldLayoutId id="2147484013" r:id="rId43"/>
    <p:sldLayoutId id="2147484014" r:id="rId44"/>
    <p:sldLayoutId id="2147484015" r:id="rId45"/>
    <p:sldLayoutId id="2147484016" r:id="rId46"/>
    <p:sldLayoutId id="2147484017" r:id="rId47"/>
    <p:sldLayoutId id="2147484018" r:id="rId48"/>
    <p:sldLayoutId id="2147484019" r:id="rId49"/>
    <p:sldLayoutId id="2147484020" r:id="rId50"/>
    <p:sldLayoutId id="2147484021" r:id="rId5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 Mesh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Harippriya Sivapatham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410325"/>
            <a:ext cx="366713" cy="274638"/>
          </a:xfrm>
        </p:spPr>
        <p:txBody>
          <a:bodyPr/>
          <a:lstStyle/>
          <a:p>
            <a:fld id="{0FB999A9-77CE-4AD1-9911-24A29F08BC3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351280"/>
            <a:ext cx="10940414" cy="4828858"/>
          </a:xfrm>
        </p:spPr>
        <p:txBody>
          <a:bodyPr/>
          <a:lstStyle/>
          <a:p>
            <a:r>
              <a:rPr lang="en-US" dirty="0" smtClean="0"/>
              <a:t>Can be easily added into an existing infrastructure.</a:t>
            </a:r>
          </a:p>
          <a:p>
            <a:r>
              <a:rPr lang="en-US" dirty="0" smtClean="0"/>
              <a:t>YAML files to configure all the rules. Infrastructure as code methodology.</a:t>
            </a:r>
          </a:p>
          <a:p>
            <a:r>
              <a:rPr lang="en-US" dirty="0" smtClean="0"/>
              <a:t>Increases the number of containers.</a:t>
            </a:r>
          </a:p>
          <a:p>
            <a:r>
              <a:rPr lang="en-US" dirty="0" smtClean="0"/>
              <a:t>Additional infrastructure to configure and manage.</a:t>
            </a:r>
            <a:endParaRPr lang="en-US" b="1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 smtClean="0"/>
              <a:t>Can it be added later?</a:t>
            </a:r>
          </a:p>
          <a:p>
            <a:pPr marL="0" indent="0">
              <a:buNone/>
            </a:pPr>
            <a:r>
              <a:rPr lang="en-US" sz="2400" dirty="0" smtClean="0"/>
              <a:t>Yes. Simple commands available to enable basic configuration.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 smtClean="0"/>
              <a:t>Which Service Mesh to choose?</a:t>
            </a:r>
          </a:p>
          <a:p>
            <a:pPr lvl="1"/>
            <a:r>
              <a:rPr lang="en-US" dirty="0" err="1" smtClean="0"/>
              <a:t>Istio</a:t>
            </a:r>
            <a:r>
              <a:rPr lang="en-US" dirty="0" smtClean="0"/>
              <a:t> is widely used and has the backing of major companies. </a:t>
            </a:r>
          </a:p>
          <a:p>
            <a:pPr lvl="1"/>
            <a:r>
              <a:rPr lang="en-US" dirty="0" smtClean="0"/>
              <a:t>Can change from one option to another – operations team effort, not engineering effort.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involved in using Service Mesh?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need API Gateway if there is Service Mesh?</a:t>
            </a:r>
            <a:endParaRPr lang="en-US" dirty="0"/>
          </a:p>
        </p:txBody>
      </p:sp>
      <p:graphicFrame>
        <p:nvGraphicFramePr>
          <p:cNvPr id="5" name="Table 2379" descr="Table 3"/>
          <p:cNvGraphicFramePr/>
          <p:nvPr>
            <p:extLst>
              <p:ext uri="{D42A27DB-BD31-4B8C-83A1-F6EECF244321}">
                <p14:modId xmlns:p14="http://schemas.microsoft.com/office/powerpoint/2010/main" val="2668865193"/>
              </p:ext>
            </p:extLst>
          </p:nvPr>
        </p:nvGraphicFramePr>
        <p:xfrm>
          <a:off x="964884" y="3408683"/>
          <a:ext cx="9449116" cy="3226813"/>
        </p:xfrm>
        <a:graphic>
          <a:graphicData uri="http://schemas.openxmlformats.org/drawingml/2006/table">
            <a:tbl>
              <a:tblPr firstRow="1"/>
              <a:tblGrid>
                <a:gridCol w="5517196"/>
                <a:gridCol w="3931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344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212E35"/>
                          </a:solidFill>
                        </a:rPr>
                        <a:t>API Gateway Functionalities</a:t>
                      </a:r>
                      <a:endParaRPr sz="1600" b="1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79EF"/>
                      </a:solidFill>
                    </a:lnT>
                    <a:lnB w="12700" cap="flat" cmpd="sng" algn="ctr">
                      <a:solidFill>
                        <a:srgbClr val="007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212E35"/>
                          </a:solidFill>
                        </a:rPr>
                        <a:t>Service Mesh Support</a:t>
                      </a:r>
                      <a:endParaRPr sz="1600" b="1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79EF"/>
                      </a:solidFill>
                    </a:lnT>
                    <a:lnB w="12700">
                      <a:solidFill>
                        <a:srgbClr val="0079E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Reverse Proxy, Load balancing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rgbClr val="007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Supported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rgbClr val="007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869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Authentication,</a:t>
                      </a:r>
                      <a:r>
                        <a:rPr lang="en-US" sz="1600" baseline="0" dirty="0" smtClean="0">
                          <a:solidFill>
                            <a:srgbClr val="212E35"/>
                          </a:solidFill>
                        </a:rPr>
                        <a:t> Access Control, TLS termination/origination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noFill/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Supported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noFill/>
                      <a:miter lim="400000"/>
                    </a:lnB>
                    <a:noFill/>
                  </a:tcPr>
                </a:tc>
              </a:tr>
              <a:tr h="34869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Rate limiting,</a:t>
                      </a:r>
                      <a:r>
                        <a:rPr lang="en-US" sz="1600" baseline="0" dirty="0" smtClean="0">
                          <a:solidFill>
                            <a:srgbClr val="212E35"/>
                          </a:solidFill>
                        </a:rPr>
                        <a:t> Request routing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noFill/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Limited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noFill/>
                      <a:miter lim="400000"/>
                    </a:lnB>
                    <a:noFill/>
                  </a:tcPr>
                </a:tc>
              </a:tr>
              <a:tr h="34869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Productize, Consolidate, transform</a:t>
                      </a:r>
                      <a:r>
                        <a:rPr lang="en-US" sz="1600" baseline="0" dirty="0" smtClean="0">
                          <a:solidFill>
                            <a:srgbClr val="212E35"/>
                          </a:solidFill>
                        </a:rPr>
                        <a:t> APIs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noFill/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Not supported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noFill/>
                      <a:miter lim="400000"/>
                    </a:lnB>
                    <a:noFill/>
                  </a:tcPr>
                </a:tc>
              </a:tr>
              <a:tr h="34869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API Self service for developers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noFill/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Not Supported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869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Monitoring/Reporting/Analysis</a:t>
                      </a:r>
                      <a:r>
                        <a:rPr lang="en-US" sz="1600" baseline="0" dirty="0" smtClean="0">
                          <a:solidFill>
                            <a:srgbClr val="212E35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for API Economy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noFill/>
                    </a:lnB>
                    <a:solidFill>
                      <a:srgbClr val="BECED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Not Supported</a:t>
                      </a:r>
                      <a:endParaRPr lang="en-US"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noFill/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</a:lnB>
                    <a:solidFill>
                      <a:srgbClr val="BECED6">
                        <a:alpha val="20000"/>
                      </a:srgbClr>
                    </a:solidFill>
                  </a:tcPr>
                </a:tc>
              </a:tr>
              <a:tr h="41649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Malicious content filtering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noFill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Not supported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46786" y="1351280"/>
            <a:ext cx="10818494" cy="629920"/>
          </a:xfrm>
        </p:spPr>
        <p:txBody>
          <a:bodyPr/>
          <a:lstStyle/>
          <a:p>
            <a:r>
              <a:rPr lang="en-US" dirty="0" smtClean="0"/>
              <a:t>Depends on the API Gateway functionalities needed.</a:t>
            </a:r>
          </a:p>
          <a:p>
            <a:r>
              <a:rPr lang="en-US" dirty="0" smtClean="0"/>
              <a:t>Complimentary. Core difference is in the intent of these technologies:</a:t>
            </a:r>
          </a:p>
          <a:p>
            <a:pPr lvl="1"/>
            <a:r>
              <a:rPr lang="en-US" dirty="0" smtClean="0"/>
              <a:t>API Gateway helps manage APIs that are exposed to external clients. </a:t>
            </a:r>
          </a:p>
          <a:p>
            <a:pPr lvl="1"/>
            <a:r>
              <a:rPr lang="en-US" dirty="0" smtClean="0"/>
              <a:t>Service Mesh helps manage the services and their internal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 + Service Mesh Deployment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15263" r="3535" b="2492"/>
          <a:stretch/>
        </p:blipFill>
        <p:spPr>
          <a:xfrm>
            <a:off x="701040" y="1259840"/>
            <a:ext cx="9204960" cy="46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9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422400"/>
            <a:ext cx="10311765" cy="1016000"/>
          </a:xfrm>
        </p:spPr>
        <p:txBody>
          <a:bodyPr/>
          <a:lstStyle/>
          <a:p>
            <a:r>
              <a:rPr lang="en-US" dirty="0" smtClean="0"/>
              <a:t>Yes, can be used to connect legacy apps and K8S containers.</a:t>
            </a:r>
          </a:p>
          <a:p>
            <a:r>
              <a:rPr lang="en-US" dirty="0" smtClean="0"/>
              <a:t>Not commonly used.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Service Mesh work in hybrid environment?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20" y="2672077"/>
            <a:ext cx="5634239" cy="30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0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514640"/>
            <a:ext cx="10311765" cy="4452138"/>
          </a:xfrm>
        </p:spPr>
        <p:txBody>
          <a:bodyPr/>
          <a:lstStyle/>
          <a:p>
            <a:r>
              <a:rPr lang="en-US" dirty="0" smtClean="0"/>
              <a:t>Service Mesh helps developers focus on business concerns.</a:t>
            </a:r>
          </a:p>
          <a:p>
            <a:r>
              <a:rPr lang="en-US" dirty="0" smtClean="0"/>
              <a:t>Particularly suited for managing large number of services.</a:t>
            </a:r>
          </a:p>
          <a:p>
            <a:r>
              <a:rPr lang="en-US" dirty="0" smtClean="0"/>
              <a:t>Shifts effort from engineers to operations.</a:t>
            </a:r>
          </a:p>
          <a:p>
            <a:r>
              <a:rPr lang="en-US" dirty="0" smtClean="0"/>
              <a:t>AA SaaS</a:t>
            </a:r>
          </a:p>
          <a:p>
            <a:pPr lvl="1"/>
            <a:r>
              <a:rPr lang="en-US" dirty="0" err="1" smtClean="0"/>
              <a:t>Istio</a:t>
            </a:r>
            <a:r>
              <a:rPr lang="en-US" dirty="0" smtClean="0"/>
              <a:t> is the chosen one. Not for initial release.</a:t>
            </a:r>
          </a:p>
          <a:p>
            <a:r>
              <a:rPr lang="en-US" dirty="0" smtClean="0"/>
              <a:t>Next steps for this work group?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46786" y="1442720"/>
            <a:ext cx="10311765" cy="4737418"/>
          </a:xfrm>
        </p:spPr>
        <p:txBody>
          <a:bodyPr/>
          <a:lstStyle/>
          <a:p>
            <a:r>
              <a:rPr lang="en-US" dirty="0" smtClean="0"/>
              <a:t>What is a Service Mesh</a:t>
            </a:r>
          </a:p>
          <a:p>
            <a:r>
              <a:rPr lang="en-US" dirty="0" smtClean="0"/>
              <a:t>How it works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Comparison of Service Meshes</a:t>
            </a:r>
          </a:p>
          <a:p>
            <a:r>
              <a:rPr lang="en-US" dirty="0" smtClean="0"/>
              <a:t>Common questions</a:t>
            </a:r>
          </a:p>
          <a:p>
            <a:pPr lvl="1"/>
            <a:r>
              <a:rPr lang="en-US" dirty="0" smtClean="0"/>
              <a:t>Service Mesh vs Kubernetes functionalities</a:t>
            </a:r>
          </a:p>
          <a:p>
            <a:pPr lvl="1"/>
            <a:r>
              <a:rPr lang="en-US" dirty="0" smtClean="0"/>
              <a:t>Service Mesh vs API Gateway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246" y="2326115"/>
            <a:ext cx="2922494" cy="176093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773006" y="2247905"/>
            <a:ext cx="2842788" cy="33169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870609"/>
          </a:xfrm>
        </p:spPr>
        <p:txBody>
          <a:bodyPr/>
          <a:lstStyle/>
          <a:p>
            <a:r>
              <a:rPr lang="en-US" dirty="0" smtClean="0"/>
              <a:t>What is a Service Mesh?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15881" y="4738232"/>
            <a:ext cx="2183396" cy="566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32892" y="4655241"/>
            <a:ext cx="2184904" cy="568947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33990" y="4747552"/>
            <a:ext cx="2002326" cy="39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68113" y="4837820"/>
            <a:ext cx="1367074" cy="271604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400" dirty="0" smtClean="0"/>
              <a:t>Risk Engine Service</a:t>
            </a:r>
            <a:endParaRPr lang="en-US" sz="1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44" y="4828766"/>
            <a:ext cx="280556" cy="280556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150231" y="2570014"/>
            <a:ext cx="2183396" cy="60809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67242" y="2487024"/>
            <a:ext cx="2184904" cy="61865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68340" y="2606230"/>
            <a:ext cx="2002326" cy="39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47287" y="2687533"/>
            <a:ext cx="1367074" cy="271604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400" dirty="0" smtClean="0"/>
              <a:t>AA Core Service</a:t>
            </a:r>
            <a:endParaRPr lang="en-US" sz="14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94" y="2660549"/>
            <a:ext cx="280556" cy="280556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39" idx="0"/>
          </p:cNvCxnSpPr>
          <p:nvPr/>
        </p:nvCxnSpPr>
        <p:spPr>
          <a:xfrm>
            <a:off x="2115671" y="3153340"/>
            <a:ext cx="0" cy="15019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4075" y="1821593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400" b="1" dirty="0" smtClean="0"/>
              <a:t>Advanced Authentication Appliance</a:t>
            </a:r>
            <a:endParaRPr lang="en-US" sz="1400" b="1" dirty="0"/>
          </a:p>
        </p:txBody>
      </p:sp>
      <p:sp>
        <p:nvSpPr>
          <p:cNvPr id="56" name="Rectangle 55"/>
          <p:cNvSpPr/>
          <p:nvPr/>
        </p:nvSpPr>
        <p:spPr>
          <a:xfrm>
            <a:off x="769278" y="2247906"/>
            <a:ext cx="2842788" cy="11923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04576" y="4754473"/>
            <a:ext cx="2437869" cy="60809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21588" y="4671483"/>
            <a:ext cx="2458105" cy="61865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22686" y="4790689"/>
            <a:ext cx="2285290" cy="39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438881" y="4863028"/>
            <a:ext cx="1367074" cy="271604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400" dirty="0" smtClean="0"/>
              <a:t>Risk Engine Service v1</a:t>
            </a:r>
            <a:endParaRPr lang="en-US" sz="14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35" y="4853974"/>
            <a:ext cx="280556" cy="28055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524089" y="1837835"/>
            <a:ext cx="914400" cy="273114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400" b="1" dirty="0" err="1" smtClean="0"/>
              <a:t>MicroFocus</a:t>
            </a:r>
            <a:r>
              <a:rPr lang="en-US" sz="1400" b="1" dirty="0" smtClean="0"/>
              <a:t> SaaS</a:t>
            </a:r>
            <a:endParaRPr lang="en-US" sz="1400" b="1" dirty="0"/>
          </a:p>
        </p:txBody>
      </p:sp>
      <p:sp>
        <p:nvSpPr>
          <p:cNvPr id="71" name="Rectangle 70"/>
          <p:cNvSpPr/>
          <p:nvPr/>
        </p:nvSpPr>
        <p:spPr>
          <a:xfrm>
            <a:off x="788892" y="4467691"/>
            <a:ext cx="2779060" cy="10881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097399" y="4799296"/>
            <a:ext cx="2437869" cy="60809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014411" y="4716306"/>
            <a:ext cx="2458105" cy="61865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115509" y="4835512"/>
            <a:ext cx="2285290" cy="39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540667" y="4907850"/>
            <a:ext cx="1367074" cy="271604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400" dirty="0" smtClean="0"/>
              <a:t>Risk Engine Service v2</a:t>
            </a:r>
            <a:endParaRPr lang="en-US" sz="1400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92" y="4871902"/>
            <a:ext cx="280556" cy="280556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881715" y="4512514"/>
            <a:ext cx="2779060" cy="10881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stCxn id="47" idx="2"/>
          </p:cNvCxnSpPr>
          <p:nvPr/>
        </p:nvCxnSpPr>
        <p:spPr>
          <a:xfrm>
            <a:off x="2159694" y="3105678"/>
            <a:ext cx="2197153" cy="15806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196353" y="3601573"/>
            <a:ext cx="340658" cy="17033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205317" y="3789832"/>
            <a:ext cx="340658" cy="17033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100" dirty="0" smtClean="0">
                <a:solidFill>
                  <a:schemeClr val="accent1"/>
                </a:solidFill>
              </a:rPr>
              <a:t>mTLS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254187" y="3736042"/>
            <a:ext cx="340658" cy="17033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100" dirty="0" smtClean="0">
                <a:solidFill>
                  <a:schemeClr val="accent1"/>
                </a:solidFill>
              </a:rPr>
              <a:t>mTLS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13" name="Shape 1284" descr="Rectangle 2"/>
          <p:cNvSpPr/>
          <p:nvPr/>
        </p:nvSpPr>
        <p:spPr>
          <a:xfrm>
            <a:off x="7544641" y="2108918"/>
            <a:ext cx="58365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 b="1" spc="-150">
                <a:solidFill>
                  <a:srgbClr val="0078EF"/>
                </a:solidFill>
              </a:defRPr>
            </a:lvl1pPr>
          </a:lstStyle>
          <a:p>
            <a:r>
              <a:rPr sz="2000" b="0" dirty="0">
                <a:solidFill>
                  <a:schemeClr val="tx1"/>
                </a:solidFill>
              </a:rPr>
              <a:t>01</a:t>
            </a:r>
            <a:r>
              <a:rPr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4" name="Shape 1285" descr="Straight Connector 3"/>
          <p:cNvSpPr/>
          <p:nvPr/>
        </p:nvSpPr>
        <p:spPr>
          <a:xfrm>
            <a:off x="7567004" y="2137907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Shape 1286" descr="Rectangle 4"/>
          <p:cNvSpPr/>
          <p:nvPr/>
        </p:nvSpPr>
        <p:spPr>
          <a:xfrm>
            <a:off x="8079352" y="2142561"/>
            <a:ext cx="172265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/>
            </a:lvl1pPr>
          </a:lstStyle>
          <a:p>
            <a:r>
              <a:rPr lang="en-US" sz="2000" dirty="0" smtClean="0"/>
              <a:t>Secure</a:t>
            </a:r>
            <a:endParaRPr sz="2400" dirty="0"/>
          </a:p>
        </p:txBody>
      </p:sp>
      <p:sp>
        <p:nvSpPr>
          <p:cNvPr id="128" name="Shape 1286" descr="Rectangle 4"/>
          <p:cNvSpPr/>
          <p:nvPr/>
        </p:nvSpPr>
        <p:spPr>
          <a:xfrm>
            <a:off x="8110370" y="3250241"/>
            <a:ext cx="172265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/>
            </a:lvl1pPr>
          </a:lstStyle>
          <a:p>
            <a:r>
              <a:rPr lang="en-US" sz="2000" dirty="0" smtClean="0"/>
              <a:t>Connect</a:t>
            </a:r>
            <a:endParaRPr sz="2400" dirty="0"/>
          </a:p>
        </p:txBody>
      </p:sp>
      <p:sp>
        <p:nvSpPr>
          <p:cNvPr id="131" name="Shape 1286" descr="Rectangle 4"/>
          <p:cNvSpPr/>
          <p:nvPr/>
        </p:nvSpPr>
        <p:spPr>
          <a:xfrm>
            <a:off x="8109833" y="4295166"/>
            <a:ext cx="172265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/>
            </a:lvl1pPr>
          </a:lstStyle>
          <a:p>
            <a:r>
              <a:rPr lang="en-US" sz="2000" dirty="0" smtClean="0"/>
              <a:t>Control</a:t>
            </a:r>
            <a:endParaRPr sz="2400" dirty="0"/>
          </a:p>
        </p:txBody>
      </p:sp>
      <p:sp>
        <p:nvSpPr>
          <p:cNvPr id="134" name="Shape 1286" descr="Rectangle 4"/>
          <p:cNvSpPr/>
          <p:nvPr/>
        </p:nvSpPr>
        <p:spPr>
          <a:xfrm>
            <a:off x="8109833" y="5431055"/>
            <a:ext cx="172265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/>
            </a:lvl1pPr>
          </a:lstStyle>
          <a:p>
            <a:r>
              <a:rPr lang="en-US" sz="2000" dirty="0" smtClean="0"/>
              <a:t>Observe</a:t>
            </a:r>
            <a:endParaRPr sz="2400" dirty="0"/>
          </a:p>
        </p:txBody>
      </p:sp>
      <p:sp>
        <p:nvSpPr>
          <p:cNvPr id="136" name="Shape 1284" descr="Rectangle 2"/>
          <p:cNvSpPr/>
          <p:nvPr/>
        </p:nvSpPr>
        <p:spPr>
          <a:xfrm>
            <a:off x="7556834" y="3225742"/>
            <a:ext cx="58365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 b="1" spc="-150">
                <a:solidFill>
                  <a:srgbClr val="0078EF"/>
                </a:solidFill>
              </a:defRPr>
            </a:lvl1pPr>
          </a:lstStyle>
          <a:p>
            <a:r>
              <a:rPr sz="2000" b="0" dirty="0" smtClean="0">
                <a:solidFill>
                  <a:schemeClr val="tx1"/>
                </a:solidFill>
              </a:rPr>
              <a:t>0</a:t>
            </a:r>
            <a:r>
              <a:rPr lang="en-US" sz="2000" b="0" dirty="0" smtClean="0">
                <a:solidFill>
                  <a:schemeClr val="tx1"/>
                </a:solidFill>
              </a:rPr>
              <a:t>2</a:t>
            </a:r>
            <a:r>
              <a:rPr sz="2000" dirty="0" smtClean="0">
                <a:solidFill>
                  <a:schemeClr val="tx1"/>
                </a:solidFill>
              </a:rPr>
              <a:t>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37" name="Shape 1285" descr="Straight Connector 3"/>
          <p:cNvSpPr/>
          <p:nvPr/>
        </p:nvSpPr>
        <p:spPr>
          <a:xfrm>
            <a:off x="7606629" y="3263875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Shape 1284" descr="Rectangle 2"/>
          <p:cNvSpPr/>
          <p:nvPr/>
        </p:nvSpPr>
        <p:spPr>
          <a:xfrm>
            <a:off x="7574763" y="4270847"/>
            <a:ext cx="58365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 b="1" spc="-150">
                <a:solidFill>
                  <a:srgbClr val="0078EF"/>
                </a:solidFill>
              </a:defRPr>
            </a:lvl1pPr>
          </a:lstStyle>
          <a:p>
            <a:r>
              <a:rPr sz="2000" b="0" dirty="0" smtClean="0">
                <a:solidFill>
                  <a:schemeClr val="tx1"/>
                </a:solidFill>
              </a:rPr>
              <a:t>0</a:t>
            </a:r>
            <a:r>
              <a:rPr lang="en-US" sz="2000" b="0" dirty="0" smtClean="0">
                <a:solidFill>
                  <a:schemeClr val="tx1"/>
                </a:solidFill>
              </a:rPr>
              <a:t>3</a:t>
            </a:r>
            <a:r>
              <a:rPr sz="2000" dirty="0" smtClean="0">
                <a:solidFill>
                  <a:schemeClr val="tx1"/>
                </a:solidFill>
              </a:rPr>
              <a:t>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39" name="Shape 1285" descr="Straight Connector 3"/>
          <p:cNvSpPr/>
          <p:nvPr/>
        </p:nvSpPr>
        <p:spPr>
          <a:xfrm>
            <a:off x="7606270" y="4318124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Shape 1284" descr="Rectangle 2"/>
          <p:cNvSpPr/>
          <p:nvPr/>
        </p:nvSpPr>
        <p:spPr>
          <a:xfrm>
            <a:off x="7583727" y="5406555"/>
            <a:ext cx="58365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 b="1" spc="-150">
                <a:solidFill>
                  <a:srgbClr val="0078EF"/>
                </a:solidFill>
              </a:defRPr>
            </a:lvl1pPr>
          </a:lstStyle>
          <a:p>
            <a:r>
              <a:rPr sz="2000" b="0" dirty="0" smtClean="0">
                <a:solidFill>
                  <a:schemeClr val="tx1"/>
                </a:solidFill>
              </a:rPr>
              <a:t>0</a:t>
            </a:r>
            <a:r>
              <a:rPr lang="en-US" sz="2000" b="0" dirty="0" smtClean="0">
                <a:solidFill>
                  <a:schemeClr val="tx1"/>
                </a:solidFill>
              </a:rPr>
              <a:t>4</a:t>
            </a:r>
            <a:r>
              <a:rPr sz="2000" dirty="0" smtClean="0">
                <a:solidFill>
                  <a:schemeClr val="tx1"/>
                </a:solidFill>
              </a:rPr>
              <a:t>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41" name="Shape 1285" descr="Straight Connector 3"/>
          <p:cNvSpPr/>
          <p:nvPr/>
        </p:nvSpPr>
        <p:spPr>
          <a:xfrm>
            <a:off x="7615234" y="5444688"/>
            <a:ext cx="274320" cy="0"/>
          </a:xfrm>
          <a:prstGeom prst="line">
            <a:avLst/>
          </a:prstGeom>
          <a:ln w="28575">
            <a:solidFill>
              <a:schemeClr val="tx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2" name="Shape 1286" descr="Rectangle 4"/>
          <p:cNvSpPr/>
          <p:nvPr/>
        </p:nvSpPr>
        <p:spPr>
          <a:xfrm>
            <a:off x="8079173" y="2500433"/>
            <a:ext cx="352456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/>
            </a:lvl1pPr>
          </a:lstStyle>
          <a:p>
            <a:r>
              <a:rPr lang="en-US" sz="1600" dirty="0" smtClean="0"/>
              <a:t>Secure the inter service communication.</a:t>
            </a:r>
            <a:endParaRPr sz="1600" dirty="0"/>
          </a:p>
        </p:txBody>
      </p:sp>
      <p:sp>
        <p:nvSpPr>
          <p:cNvPr id="143" name="Shape 1286" descr="Rectangle 4"/>
          <p:cNvSpPr/>
          <p:nvPr/>
        </p:nvSpPr>
        <p:spPr>
          <a:xfrm>
            <a:off x="8119336" y="3590004"/>
            <a:ext cx="355145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/>
            </a:lvl1pPr>
          </a:lstStyle>
          <a:p>
            <a:r>
              <a:rPr lang="en-US" sz="1600" dirty="0" smtClean="0"/>
              <a:t>Control flow of traffic between services</a:t>
            </a:r>
            <a:endParaRPr sz="1600" dirty="0"/>
          </a:p>
        </p:txBody>
      </p:sp>
      <p:sp>
        <p:nvSpPr>
          <p:cNvPr id="144" name="Shape 1286" descr="Rectangle 4"/>
          <p:cNvSpPr/>
          <p:nvPr/>
        </p:nvSpPr>
        <p:spPr>
          <a:xfrm>
            <a:off x="8136907" y="4671504"/>
            <a:ext cx="361313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/>
            </a:lvl1pPr>
          </a:lstStyle>
          <a:p>
            <a:r>
              <a:rPr lang="en-US" sz="1600" dirty="0" smtClean="0"/>
              <a:t>Apply policies to control access to services.</a:t>
            </a:r>
            <a:endParaRPr sz="1600" dirty="0"/>
          </a:p>
        </p:txBody>
      </p:sp>
      <p:sp>
        <p:nvSpPr>
          <p:cNvPr id="145" name="Shape 1286" descr="Rectangle 4"/>
          <p:cNvSpPr/>
          <p:nvPr/>
        </p:nvSpPr>
        <p:spPr>
          <a:xfrm>
            <a:off x="8118618" y="5798248"/>
            <a:ext cx="351559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/>
            </a:lvl1pPr>
          </a:lstStyle>
          <a:p>
            <a:r>
              <a:rPr lang="en-US" sz="1600" dirty="0" smtClean="0"/>
              <a:t>End to end view of the distributed system. </a:t>
            </a:r>
            <a:endParaRPr sz="1600" dirty="0"/>
          </a:p>
        </p:txBody>
      </p:sp>
      <p:sp>
        <p:nvSpPr>
          <p:cNvPr id="146" name="Shape 1287" descr="Straight Connector 5"/>
          <p:cNvSpPr/>
          <p:nvPr/>
        </p:nvSpPr>
        <p:spPr>
          <a:xfrm flipV="1">
            <a:off x="7412857" y="2979098"/>
            <a:ext cx="4297680" cy="0"/>
          </a:xfrm>
          <a:prstGeom prst="line">
            <a:avLst/>
          </a:prstGeom>
          <a:ln w="6350">
            <a:solidFill>
              <a:srgbClr val="ADB1B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Shape 1287" descr="Straight Connector 5"/>
          <p:cNvSpPr/>
          <p:nvPr/>
        </p:nvSpPr>
        <p:spPr>
          <a:xfrm flipV="1">
            <a:off x="7424033" y="4053069"/>
            <a:ext cx="4297680" cy="0"/>
          </a:xfrm>
          <a:prstGeom prst="line">
            <a:avLst/>
          </a:prstGeom>
          <a:ln w="6350">
            <a:solidFill>
              <a:srgbClr val="ADB1B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Shape 1287" descr="Straight Connector 5"/>
          <p:cNvSpPr/>
          <p:nvPr/>
        </p:nvSpPr>
        <p:spPr>
          <a:xfrm flipV="1">
            <a:off x="7443337" y="5177244"/>
            <a:ext cx="4297680" cy="0"/>
          </a:xfrm>
          <a:prstGeom prst="line">
            <a:avLst/>
          </a:prstGeom>
          <a:ln w="6350">
            <a:solidFill>
              <a:srgbClr val="ADB1B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TextBox 148"/>
          <p:cNvSpPr txBox="1"/>
          <p:nvPr/>
        </p:nvSpPr>
        <p:spPr>
          <a:xfrm>
            <a:off x="2202449" y="4139097"/>
            <a:ext cx="340658" cy="17033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100" dirty="0" smtClean="0">
                <a:solidFill>
                  <a:schemeClr val="accent1"/>
                </a:solidFill>
              </a:rPr>
              <a:t>90%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774859" y="4110588"/>
            <a:ext cx="340658" cy="17033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100" dirty="0">
                <a:solidFill>
                  <a:schemeClr val="accent1"/>
                </a:solidFill>
              </a:rPr>
              <a:t>1</a:t>
            </a:r>
            <a:r>
              <a:rPr lang="en-US" sz="1100" dirty="0" smtClean="0">
                <a:solidFill>
                  <a:schemeClr val="accent1"/>
                </a:solidFill>
              </a:rPr>
              <a:t>0%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3333626" y="2784412"/>
            <a:ext cx="457200" cy="13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5325037" y="3969128"/>
            <a:ext cx="0" cy="7440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6113931" y="4139098"/>
            <a:ext cx="508118" cy="54720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433790" y="4192886"/>
            <a:ext cx="340658" cy="17033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 flipH="1">
            <a:off x="2761128" y="3520893"/>
            <a:ext cx="1188720" cy="10972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Shape 1286" descr="Rectangle 4"/>
          <p:cNvSpPr/>
          <p:nvPr/>
        </p:nvSpPr>
        <p:spPr>
          <a:xfrm>
            <a:off x="936462" y="1163931"/>
            <a:ext cx="1055588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/>
            </a:lvl1pPr>
          </a:lstStyle>
          <a:p>
            <a:r>
              <a:rPr lang="en-US" sz="2400" dirty="0" smtClean="0"/>
              <a:t>Service Mesh helps manage services and the communication between them.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4235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8" grpId="0" animBg="1"/>
      <p:bldP spid="39" grpId="0" animBg="1"/>
      <p:bldP spid="40" grpId="0" animBg="1"/>
      <p:bldP spid="43" grpId="0"/>
      <p:bldP spid="55" grpId="0"/>
      <p:bldP spid="56" grpId="0" animBg="1"/>
      <p:bldP spid="57" grpId="0" animBg="1"/>
      <p:bldP spid="58" grpId="0" animBg="1"/>
      <p:bldP spid="59" grpId="0" animBg="1"/>
      <p:bldP spid="60" grpId="0"/>
      <p:bldP spid="68" grpId="0"/>
      <p:bldP spid="71" grpId="0" animBg="1"/>
      <p:bldP spid="100" grpId="0" animBg="1"/>
      <p:bldP spid="101" grpId="0" animBg="1"/>
      <p:bldP spid="102" grpId="0" animBg="1"/>
      <p:bldP spid="103" grpId="0"/>
      <p:bldP spid="105" grpId="0" animBg="1"/>
      <p:bldP spid="110" grpId="0"/>
      <p:bldP spid="111" grpId="0"/>
      <p:bldP spid="112" grpId="0"/>
      <p:bldP spid="113" grpId="0" animBg="1"/>
      <p:bldP spid="114" grpId="0" animBg="1"/>
      <p:bldP spid="115" grpId="0" animBg="1"/>
      <p:bldP spid="128" grpId="0" animBg="1"/>
      <p:bldP spid="131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  <p:bldP spid="150" grpId="0"/>
      <p:bldP spid="1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Service Mesh works</a:t>
            </a:r>
            <a:endParaRPr lang="en-US" dirty="0"/>
          </a:p>
        </p:txBody>
      </p:sp>
      <p:sp>
        <p:nvSpPr>
          <p:cNvPr id="6" name="Shape 1286" descr="Rectangle 4"/>
          <p:cNvSpPr/>
          <p:nvPr/>
        </p:nvSpPr>
        <p:spPr>
          <a:xfrm>
            <a:off x="1179517" y="6033568"/>
            <a:ext cx="7659683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/>
            </a:lvl1pPr>
          </a:lstStyle>
          <a:p>
            <a:r>
              <a:rPr lang="en-US" sz="1600" dirty="0" smtClean="0"/>
              <a:t>Side car proxy to inject functionality without any modification to our code.</a:t>
            </a:r>
          </a:p>
          <a:p>
            <a:r>
              <a:rPr lang="en-US" sz="1600" dirty="0" smtClean="0"/>
              <a:t>Works with polyglot services.</a:t>
            </a:r>
            <a:endParaRPr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89" y="1321404"/>
            <a:ext cx="9752381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361441"/>
            <a:ext cx="10311765" cy="4818698"/>
          </a:xfrm>
        </p:spPr>
        <p:txBody>
          <a:bodyPr/>
          <a:lstStyle/>
          <a:p>
            <a:r>
              <a:rPr lang="en-US" dirty="0" smtClean="0"/>
              <a:t>Securing Services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Connecting Services</a:t>
            </a:r>
          </a:p>
          <a:p>
            <a:pPr lvl="1"/>
            <a:r>
              <a:rPr lang="en-US" dirty="0" smtClean="0"/>
              <a:t>Advanced Load balancing based on service load, headers sent, etc.</a:t>
            </a:r>
          </a:p>
          <a:p>
            <a:pPr lvl="1"/>
            <a:r>
              <a:rPr lang="en-US" dirty="0" smtClean="0"/>
              <a:t>Traffic splitting for release control (Canary releases or A/B testing)</a:t>
            </a:r>
          </a:p>
          <a:p>
            <a:pPr lvl="1"/>
            <a:r>
              <a:rPr lang="en-US" dirty="0" smtClean="0"/>
              <a:t>Service Discovery</a:t>
            </a:r>
          </a:p>
          <a:p>
            <a:pPr lvl="1"/>
            <a:r>
              <a:rPr lang="en-US" dirty="0" smtClean="0"/>
              <a:t>Circuit breaker</a:t>
            </a:r>
          </a:p>
          <a:p>
            <a:pPr lvl="1"/>
            <a:r>
              <a:rPr lang="en-US" dirty="0" smtClean="0"/>
              <a:t>Baseline reliability (retries, timeouts, health checks)</a:t>
            </a:r>
          </a:p>
          <a:p>
            <a:pPr lvl="1"/>
            <a:r>
              <a:rPr lang="en-US" dirty="0" smtClean="0"/>
              <a:t>Fault injection (Chaos monkey style)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Mesh 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462" y="1503681"/>
            <a:ext cx="8096538" cy="19246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1360" y="1859895"/>
            <a:ext cx="3708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39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Certificate management</a:t>
            </a:r>
            <a:endParaRPr lang="en-US" sz="2000" dirty="0"/>
          </a:p>
          <a:p>
            <a:pPr marL="742939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Service to service </a:t>
            </a:r>
            <a:r>
              <a:rPr lang="en-US" sz="2000" dirty="0" err="1" smtClean="0"/>
              <a:t>authn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39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Encrypted </a:t>
            </a:r>
            <a:r>
              <a:rPr lang="en-US" sz="2000" dirty="0" smtClean="0"/>
              <a:t>communication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8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452880"/>
            <a:ext cx="10311765" cy="4727258"/>
          </a:xfrm>
        </p:spPr>
        <p:txBody>
          <a:bodyPr/>
          <a:lstStyle/>
          <a:p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Access control – which services can talk to one another. Granular – allow GET but not POST.</a:t>
            </a:r>
          </a:p>
          <a:p>
            <a:pPr lvl="1"/>
            <a:r>
              <a:rPr lang="en-US" dirty="0" smtClean="0"/>
              <a:t>Rate limiting</a:t>
            </a:r>
          </a:p>
          <a:p>
            <a:pPr lvl="1"/>
            <a:r>
              <a:rPr lang="en-US" dirty="0" smtClean="0"/>
              <a:t>Gateway for control access to services from external clients</a:t>
            </a:r>
          </a:p>
          <a:p>
            <a:pPr lvl="1"/>
            <a:r>
              <a:rPr lang="en-US" dirty="0" smtClean="0"/>
              <a:t>Egress rules to limit outbound communication for the services.</a:t>
            </a:r>
          </a:p>
          <a:p>
            <a:r>
              <a:rPr lang="en-US" dirty="0" smtClean="0"/>
              <a:t>Observability</a:t>
            </a:r>
          </a:p>
          <a:p>
            <a:pPr lvl="1"/>
            <a:r>
              <a:rPr lang="en-US" dirty="0" smtClean="0"/>
              <a:t>End to end distributed tracing of services and control flow</a:t>
            </a:r>
          </a:p>
          <a:p>
            <a:pPr lvl="1"/>
            <a:r>
              <a:rPr lang="en-US" dirty="0" smtClean="0"/>
              <a:t>Troubleshooting tool to debug application bottlenecks, incorrect service interactions.</a:t>
            </a:r>
          </a:p>
          <a:p>
            <a:pPr lvl="1"/>
            <a:r>
              <a:rPr lang="en-US" dirty="0" smtClean="0"/>
              <a:t>Integrates with other open source products like </a:t>
            </a:r>
            <a:r>
              <a:rPr lang="en-US" dirty="0" err="1" smtClean="0"/>
              <a:t>Fluentd</a:t>
            </a:r>
            <a:r>
              <a:rPr lang="en-US" dirty="0" smtClean="0"/>
              <a:t>, </a:t>
            </a:r>
            <a:r>
              <a:rPr lang="en-US" dirty="0" err="1" smtClean="0"/>
              <a:t>Promethus</a:t>
            </a:r>
            <a:r>
              <a:rPr lang="en-US" dirty="0" smtClean="0"/>
              <a:t>, Jaeger, etc.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Mesh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Open Source Service Meshes</a:t>
            </a:r>
            <a:endParaRPr lang="en-US" dirty="0"/>
          </a:p>
        </p:txBody>
      </p:sp>
      <p:sp>
        <p:nvSpPr>
          <p:cNvPr id="8" name="Rectangle 7" descr="https://platform9.com/wp-content/uploads/2019/10/consul-connect-service-mesh-kubernetes.svg"/>
          <p:cNvSpPr>
            <a:spLocks noChangeAspect="1" noChangeArrowheads="1"/>
          </p:cNvSpPr>
          <p:nvPr/>
        </p:nvSpPr>
        <p:spPr bwMode="auto">
          <a:xfrm>
            <a:off x="986790" y="1979295"/>
            <a:ext cx="1075468" cy="107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75022"/>
              </p:ext>
            </p:extLst>
          </p:nvPr>
        </p:nvGraphicFramePr>
        <p:xfrm>
          <a:off x="946150" y="1238406"/>
          <a:ext cx="11012172" cy="525701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757930"/>
                <a:gridCol w="2753360"/>
                <a:gridCol w="2438400"/>
                <a:gridCol w="2062482"/>
              </a:tblGrid>
              <a:tr h="704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441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Backed By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Google, IBM, </a:t>
                      </a:r>
                      <a:r>
                        <a:rPr lang="en-US" sz="1600" dirty="0" err="1">
                          <a:effectLst/>
                        </a:rPr>
                        <a:t>RedHat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CNCF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HashiCorp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</a:tr>
              <a:tr h="307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Integrations/Community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Very High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Medium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Medium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36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Workloads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Kubernetes + VMs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Kubernetes only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Kubernetes + VMs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Secure </a:t>
                      </a:r>
                      <a:r>
                        <a:rPr lang="en-US" sz="1600" dirty="0" smtClean="0">
                          <a:effectLst/>
                        </a:rPr>
                        <a:t>Communication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07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Blue/Green Deployments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</a:tr>
              <a:tr h="307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Circuit Breaking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No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07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Fault Injection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</a:tr>
              <a:tr h="307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Rate Limiting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No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07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Chaos Monkey Testing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Limited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</a:tr>
              <a:tr h="307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Monitoring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07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Distributed Tracing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Some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</a:tr>
              <a:tr h="307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Multicluster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No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07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Deployment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Helm </a:t>
                      </a:r>
                      <a:r>
                        <a:rPr lang="en-US" sz="1600" dirty="0">
                          <a:effectLst/>
                        </a:rPr>
                        <a:t>and Operator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Helm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Helm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</a:tr>
              <a:tr h="307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Complexity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High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Low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Medium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12" name="Rectangle 11" descr="https://platform9.com/wp-content/uploads/2019/10/consul-connect-service-mesh-kubernetes.svg"/>
          <p:cNvSpPr>
            <a:spLocks noChangeAspect="1" noChangeArrowheads="1"/>
          </p:cNvSpPr>
          <p:nvPr/>
        </p:nvSpPr>
        <p:spPr bwMode="auto">
          <a:xfrm>
            <a:off x="1057910" y="1471295"/>
            <a:ext cx="947738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pic>
        <p:nvPicPr>
          <p:cNvPr id="13" name="Picture 12" descr="https://platform9.com/wp-content/uploads/2019/10/istio-logo-service-mesh-kubernete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40" y="1341120"/>
            <a:ext cx="876300" cy="447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https://platform9.com/wp-content/uploads/2019/10/linkerd-service-mesh-kubernete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93" y="1229360"/>
            <a:ext cx="697548" cy="68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9487" y="1391415"/>
            <a:ext cx="1194753" cy="35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6626" y="1352080"/>
            <a:ext cx="10311765" cy="4452138"/>
          </a:xfrm>
        </p:spPr>
        <p:txBody>
          <a:bodyPr/>
          <a:lstStyle/>
          <a:p>
            <a:r>
              <a:rPr lang="en-US" sz="2400" dirty="0" smtClean="0"/>
              <a:t>Kubernetes</a:t>
            </a:r>
            <a:r>
              <a:rPr lang="en-US" sz="2400" dirty="0"/>
              <a:t>: 78% are using in production, 21% are evaluating.</a:t>
            </a:r>
          </a:p>
          <a:p>
            <a:r>
              <a:rPr lang="en-US" sz="2400" dirty="0"/>
              <a:t>Service Mesh: </a:t>
            </a:r>
            <a:r>
              <a:rPr lang="en-US" sz="2400" dirty="0">
                <a:solidFill>
                  <a:srgbClr val="C00000"/>
                </a:solidFill>
              </a:rPr>
              <a:t>18%</a:t>
            </a:r>
            <a:r>
              <a:rPr lang="en-US" sz="2400" dirty="0"/>
              <a:t> are using in production, 47% are evaluating.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CNCF Survey 2019 Statistics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22" y="2590482"/>
            <a:ext cx="44862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351280"/>
            <a:ext cx="10808334" cy="1280160"/>
          </a:xfrm>
        </p:spPr>
        <p:txBody>
          <a:bodyPr/>
          <a:lstStyle/>
          <a:p>
            <a:r>
              <a:rPr lang="en-US" dirty="0" smtClean="0"/>
              <a:t>Not mandatory for an MVP with a limited number of </a:t>
            </a:r>
            <a:r>
              <a:rPr lang="en-US" b="1" dirty="0" smtClean="0"/>
              <a:t>trusted</a:t>
            </a:r>
            <a:r>
              <a:rPr lang="en-US" dirty="0" smtClean="0"/>
              <a:t> containers.</a:t>
            </a:r>
          </a:p>
          <a:p>
            <a:r>
              <a:rPr lang="en-US" dirty="0" smtClean="0"/>
              <a:t>Can use functionalities from Kubernetes + Cloud provider instead.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Service Mesh mandatory?</a:t>
            </a:r>
            <a:endParaRPr lang="en-US" dirty="0"/>
          </a:p>
        </p:txBody>
      </p:sp>
      <p:graphicFrame>
        <p:nvGraphicFramePr>
          <p:cNvPr id="8" name="Table 2379" descr="Table 3"/>
          <p:cNvGraphicFramePr/>
          <p:nvPr>
            <p:extLst>
              <p:ext uri="{D42A27DB-BD31-4B8C-83A1-F6EECF244321}">
                <p14:modId xmlns:p14="http://schemas.microsoft.com/office/powerpoint/2010/main" val="1874723006"/>
              </p:ext>
            </p:extLst>
          </p:nvPr>
        </p:nvGraphicFramePr>
        <p:xfrm>
          <a:off x="1229044" y="2575563"/>
          <a:ext cx="7457756" cy="4126585"/>
        </p:xfrm>
        <a:graphic>
          <a:graphicData uri="http://schemas.openxmlformats.org/drawingml/2006/table">
            <a:tbl>
              <a:tblPr firstRow="1"/>
              <a:tblGrid>
                <a:gridCol w="32413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1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1344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212E35"/>
                          </a:solidFill>
                        </a:rPr>
                        <a:t>Service Mesh Feature</a:t>
                      </a:r>
                      <a:endParaRPr sz="1600" b="1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79EF"/>
                      </a:solidFill>
                    </a:lnT>
                    <a:lnB w="12700">
                      <a:solidFill>
                        <a:srgbClr val="0079E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212E35"/>
                          </a:solidFill>
                        </a:rPr>
                        <a:t>Kubernetes support</a:t>
                      </a:r>
                      <a:endParaRPr sz="1600" b="1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79EF"/>
                      </a:solidFill>
                    </a:lnT>
                    <a:lnB w="12700">
                      <a:solidFill>
                        <a:srgbClr val="0079E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73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Secure</a:t>
                      </a:r>
                      <a:r>
                        <a:rPr lang="en-US" sz="1600" baseline="0" dirty="0" smtClean="0">
                          <a:solidFill>
                            <a:srgbClr val="212E35"/>
                          </a:solidFill>
                        </a:rPr>
                        <a:t> communication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79EF"/>
                      </a:solidFill>
                    </a:lnT>
                    <a:lnB w="12700">
                      <a:miter lim="400000"/>
                    </a:lnB>
                    <a:solidFill>
                      <a:srgbClr val="BECED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dirty="0" smtClean="0"/>
                        <a:t>No. Cloud providers provider</a:t>
                      </a:r>
                      <a:r>
                        <a:rPr lang="en-US" baseline="0" dirty="0" smtClean="0"/>
                        <a:t> perimeter security.</a:t>
                      </a:r>
                      <a:endParaRPr dirty="0"/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79EF"/>
                      </a:solidFill>
                    </a:lnT>
                    <a:lnB w="12700">
                      <a:miter lim="400000"/>
                    </a:lnB>
                    <a:solidFill>
                      <a:srgbClr val="BECED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Traffic routing, Load Balancing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dirty="0" smtClean="0"/>
                        <a:t>Limited</a:t>
                      </a:r>
                      <a:endParaRPr dirty="0"/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649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Traffic splitting (canary,</a:t>
                      </a:r>
                      <a:r>
                        <a:rPr lang="en-US" sz="1600" baseline="0" dirty="0" smtClean="0">
                          <a:solidFill>
                            <a:srgbClr val="212E35"/>
                          </a:solidFill>
                        </a:rPr>
                        <a:t>  blue/green)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ED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dirty="0" smtClean="0"/>
                        <a:t>Limited</a:t>
                      </a:r>
                      <a:endParaRPr dirty="0"/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BECED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869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Service</a:t>
                      </a:r>
                      <a:r>
                        <a:rPr lang="en-US" sz="1600" baseline="0" dirty="0" smtClean="0">
                          <a:solidFill>
                            <a:srgbClr val="212E35"/>
                          </a:solidFill>
                        </a:rPr>
                        <a:t> Discovery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dirty="0" smtClean="0"/>
                        <a:t>Yes</a:t>
                      </a:r>
                      <a:endParaRPr dirty="0"/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869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Access control policies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</a:lnB>
                    <a:solidFill>
                      <a:srgbClr val="BECED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dirty="0" smtClean="0"/>
                        <a:t>Yes,</a:t>
                      </a:r>
                      <a:r>
                        <a:rPr lang="en-US" baseline="0" dirty="0" smtClean="0"/>
                        <a:t> but not as flexible</a:t>
                      </a:r>
                      <a:endParaRPr dirty="0"/>
                    </a:p>
                  </a:txBody>
                  <a:tcPr marL="60960" marR="60960" marT="60960" marB="6096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</a:lnB>
                    <a:solidFill>
                      <a:srgbClr val="BECED6">
                        <a:alpha val="20000"/>
                      </a:srgbClr>
                    </a:solidFill>
                  </a:tcPr>
                </a:tc>
              </a:tr>
              <a:tr h="41649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Chaos Monkey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dirty="0" smtClean="0"/>
                        <a:t>No. Use other</a:t>
                      </a:r>
                      <a:r>
                        <a:rPr lang="en-US" baseline="0" dirty="0" smtClean="0"/>
                        <a:t> open source for it.</a:t>
                      </a:r>
                      <a:endParaRPr dirty="0"/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326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Rate limiting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</a:lnB>
                    <a:solidFill>
                      <a:srgbClr val="BECED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dirty="0" smtClean="0"/>
                        <a:t>No</a:t>
                      </a:r>
                      <a:endParaRPr dirty="0"/>
                    </a:p>
                  </a:txBody>
                  <a:tcPr marL="60960" marR="60960" marT="60960" marB="6096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</a:lnB>
                    <a:solidFill>
                      <a:srgbClr val="BECED6">
                        <a:alpha val="20000"/>
                      </a:srgbClr>
                    </a:solidFill>
                  </a:tcPr>
                </a:tc>
              </a:tr>
              <a:tr h="34869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Ingress gateway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dirty="0" smtClean="0"/>
                        <a:t>Yes</a:t>
                      </a:r>
                      <a:endParaRPr dirty="0"/>
                    </a:p>
                  </a:txBody>
                  <a:tcPr marL="60960" marR="60960" marT="60960" marB="6096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278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 smtClean="0">
                          <a:solidFill>
                            <a:srgbClr val="212E35"/>
                          </a:solidFill>
                        </a:rPr>
                        <a:t>Tracing/Observability</a:t>
                      </a:r>
                      <a:endParaRPr sz="1600" dirty="0">
                        <a:solidFill>
                          <a:srgbClr val="212E35"/>
                        </a:solidFill>
                      </a:endParaRPr>
                    </a:p>
                  </a:txBody>
                  <a:tcPr marL="60960" marR="60960" marT="60960" marB="6096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</a:lnB>
                    <a:solidFill>
                      <a:srgbClr val="BECED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Use other open source solutions for it.</a:t>
                      </a:r>
                      <a:endParaRPr dirty="0"/>
                    </a:p>
                  </a:txBody>
                  <a:tcPr marL="60960" marR="60960" marT="60960" marB="6096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</a:lnB>
                    <a:solidFill>
                      <a:srgbClr val="BECED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2.xml><?xml version="1.0" encoding="utf-8"?>
<a:theme xmlns:a="http://schemas.openxmlformats.org/drawingml/2006/main" name="1_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_2017" id="{EE410749-BDB7-BA44-9034-418D44443F47}" vid="{9639C47D-4534-FE4D-9883-F5A494F791BC}"/>
    </a:ext>
  </a:extLst>
</a:theme>
</file>

<file path=ppt/theme/theme3.xml><?xml version="1.0" encoding="utf-8"?>
<a:theme xmlns:a="http://schemas.openxmlformats.org/drawingml/2006/main" name="2_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_2017" id="{EE410749-BDB7-BA44-9034-418D44443F47}" vid="{9639C47D-4534-FE4D-9883-F5A494F791B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3BCB38-008C-E349-A4FC-E674450CD1CA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MF Presentation Template 10-11-17 v1_ks</Template>
  <TotalTime>3188</TotalTime>
  <Words>920</Words>
  <Application>Microsoft Office PowerPoint</Application>
  <PresentationFormat>Widescreen</PresentationFormat>
  <Paragraphs>218</Paragraphs>
  <Slides>14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Micro Focus Theme v5</vt:lpstr>
      <vt:lpstr>1_Micro Focus Theme v5</vt:lpstr>
      <vt:lpstr>2_Micro Focus Theme v5</vt:lpstr>
      <vt:lpstr>Service Mesh</vt:lpstr>
      <vt:lpstr>Agenda</vt:lpstr>
      <vt:lpstr>What is a Service Mesh?</vt:lpstr>
      <vt:lpstr>How Service Mesh works</vt:lpstr>
      <vt:lpstr>Service Mesh Features</vt:lpstr>
      <vt:lpstr>Service Mesh Features</vt:lpstr>
      <vt:lpstr>Comparison of Open Source Service Meshes</vt:lpstr>
      <vt:lpstr>CNCF Survey 2019 Statistics</vt:lpstr>
      <vt:lpstr>Is Service Mesh mandatory?</vt:lpstr>
      <vt:lpstr>What is involved in using Service Mesh?</vt:lpstr>
      <vt:lpstr>Do we need API Gateway if there is Service Mesh?</vt:lpstr>
      <vt:lpstr>API Gateway + Service Mesh Deployment</vt:lpstr>
      <vt:lpstr>Can Service Mesh work in hybrid environment?</vt:lpstr>
      <vt:lpstr>Summary</vt:lpstr>
    </vt:vector>
  </TitlesOfParts>
  <Company>Serena Software,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Focus Presentation Template</dc:title>
  <dc:creator>Katrina Nelson</dc:creator>
  <cp:lastModifiedBy>Harippriya Sivapatham</cp:lastModifiedBy>
  <cp:revision>173</cp:revision>
  <dcterms:created xsi:type="dcterms:W3CDTF">2017-10-13T16:07:22Z</dcterms:created>
  <dcterms:modified xsi:type="dcterms:W3CDTF">2020-08-28T07:37:05Z</dcterms:modified>
</cp:coreProperties>
</file>