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19"/>
  </p:notesMasterIdLst>
  <p:sldIdLst>
    <p:sldId id="542" r:id="rId2"/>
    <p:sldId id="527" r:id="rId3"/>
    <p:sldId id="545" r:id="rId4"/>
    <p:sldId id="546" r:id="rId5"/>
    <p:sldId id="547" r:id="rId6"/>
    <p:sldId id="459" r:id="rId7"/>
    <p:sldId id="534" r:id="rId8"/>
    <p:sldId id="535" r:id="rId9"/>
    <p:sldId id="549" r:id="rId10"/>
    <p:sldId id="550" r:id="rId11"/>
    <p:sldId id="551" r:id="rId12"/>
    <p:sldId id="552" r:id="rId13"/>
    <p:sldId id="530" r:id="rId14"/>
    <p:sldId id="532" r:id="rId15"/>
    <p:sldId id="531" r:id="rId16"/>
    <p:sldId id="544" r:id="rId17"/>
    <p:sldId id="529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>
    <p:extLst/>
  </p:cmAuthor>
  <p:cmAuthor id="2" name="david groom" initials="dg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C8F"/>
    <a:srgbClr val="2D9B9B"/>
    <a:srgbClr val="0F8CB9"/>
    <a:srgbClr val="2290A6"/>
    <a:srgbClr val="009A96"/>
    <a:srgbClr val="1F8599"/>
    <a:srgbClr val="25A0B9"/>
    <a:srgbClr val="134F5C"/>
    <a:srgbClr val="F5CE95"/>
    <a:srgbClr val="E69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5394" autoAdjust="0"/>
  </p:normalViewPr>
  <p:slideViewPr>
    <p:cSldViewPr snapToGrid="0" showGuides="1">
      <p:cViewPr varScale="1">
        <p:scale>
          <a:sx n="60" d="100"/>
          <a:sy n="60" d="100"/>
        </p:scale>
        <p:origin x="43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502E0-53F2-4FB6-A6D7-4F77D2FE1E2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657C693-E4E1-473B-8890-A3C83F0F32B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Strategize</a:t>
          </a:r>
          <a:endParaRPr lang="en-US" dirty="0"/>
        </a:p>
      </dgm:t>
    </dgm:pt>
    <dgm:pt modelId="{7C7BB32E-9965-4E0F-ADBE-EA0AE6998F83}" type="parTrans" cxnId="{5EB4C7D1-CC40-4BA6-8D8C-2C3ECF32231B}">
      <dgm:prSet/>
      <dgm:spPr/>
      <dgm:t>
        <a:bodyPr/>
        <a:lstStyle/>
        <a:p>
          <a:endParaRPr lang="en-US"/>
        </a:p>
      </dgm:t>
    </dgm:pt>
    <dgm:pt modelId="{4E81CE45-7672-449D-8B16-1AB8CE097393}" type="sibTrans" cxnId="{5EB4C7D1-CC40-4BA6-8D8C-2C3ECF32231B}">
      <dgm:prSet/>
      <dgm:spPr/>
      <dgm:t>
        <a:bodyPr/>
        <a:lstStyle/>
        <a:p>
          <a:endParaRPr lang="en-US"/>
        </a:p>
      </dgm:t>
    </dgm:pt>
    <dgm:pt modelId="{8C4F7CEF-5C78-467A-80E5-441B73C6E29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F5D144B7-9C56-4D0C-9AA3-4D29AE1434DE}" type="parTrans" cxnId="{7E25D369-3927-4AA5-8ECC-F2EEB0BC4079}">
      <dgm:prSet/>
      <dgm:spPr/>
      <dgm:t>
        <a:bodyPr/>
        <a:lstStyle/>
        <a:p>
          <a:endParaRPr lang="en-US"/>
        </a:p>
      </dgm:t>
    </dgm:pt>
    <dgm:pt modelId="{74834FD1-E8AB-4F45-8086-F15472BD27F6}" type="sibTrans" cxnId="{7E25D369-3927-4AA5-8ECC-F2EEB0BC4079}">
      <dgm:prSet/>
      <dgm:spPr/>
      <dgm:t>
        <a:bodyPr/>
        <a:lstStyle/>
        <a:p>
          <a:endParaRPr lang="en-US"/>
        </a:p>
      </dgm:t>
    </dgm:pt>
    <dgm:pt modelId="{1E053C8C-B771-403A-B6BF-F03C879AF4D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A9518BD-7CF9-4855-A1D0-8A099F15DEC9}" type="parTrans" cxnId="{F5DA01D2-5446-42D0-B686-6CEBE95A90FE}">
      <dgm:prSet/>
      <dgm:spPr/>
      <dgm:t>
        <a:bodyPr/>
        <a:lstStyle/>
        <a:p>
          <a:endParaRPr lang="en-US"/>
        </a:p>
      </dgm:t>
    </dgm:pt>
    <dgm:pt modelId="{92215FAA-0B0C-42DC-A63E-ED85275C0355}" type="sibTrans" cxnId="{F5DA01D2-5446-42D0-B686-6CEBE95A90FE}">
      <dgm:prSet/>
      <dgm:spPr/>
      <dgm:t>
        <a:bodyPr/>
        <a:lstStyle/>
        <a:p>
          <a:endParaRPr lang="en-US"/>
        </a:p>
      </dgm:t>
    </dgm:pt>
    <dgm:pt modelId="{7AF37220-5AC9-438D-87C3-88A09F881DB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63136179-6246-4149-B0AA-6668C112E5E6}" type="parTrans" cxnId="{4489EDA6-E3D3-4B79-ABCA-B662E714BF44}">
      <dgm:prSet/>
      <dgm:spPr/>
      <dgm:t>
        <a:bodyPr/>
        <a:lstStyle/>
        <a:p>
          <a:endParaRPr lang="en-US"/>
        </a:p>
      </dgm:t>
    </dgm:pt>
    <dgm:pt modelId="{1FBC2A46-005F-4658-87C7-8B189DBB5E9A}" type="sibTrans" cxnId="{4489EDA6-E3D3-4B79-ABCA-B662E714BF44}">
      <dgm:prSet/>
      <dgm:spPr/>
      <dgm:t>
        <a:bodyPr/>
        <a:lstStyle/>
        <a:p>
          <a:endParaRPr lang="en-US"/>
        </a:p>
      </dgm:t>
    </dgm:pt>
    <dgm:pt modelId="{586E6299-72CA-4B0A-8BAB-B1131FA1BCE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Leverage</a:t>
          </a:r>
          <a:endParaRPr lang="en-US" dirty="0"/>
        </a:p>
      </dgm:t>
    </dgm:pt>
    <dgm:pt modelId="{8E1D413B-97D2-4274-ACBE-472FE46A68DC}" type="parTrans" cxnId="{88EE687B-701F-4EE0-9A4A-0F2F0CE0B90C}">
      <dgm:prSet/>
      <dgm:spPr/>
      <dgm:t>
        <a:bodyPr/>
        <a:lstStyle/>
        <a:p>
          <a:endParaRPr lang="en-US"/>
        </a:p>
      </dgm:t>
    </dgm:pt>
    <dgm:pt modelId="{754E175F-4307-4B24-8256-BD33282A06FB}" type="sibTrans" cxnId="{88EE687B-701F-4EE0-9A4A-0F2F0CE0B90C}">
      <dgm:prSet/>
      <dgm:spPr/>
      <dgm:t>
        <a:bodyPr/>
        <a:lstStyle/>
        <a:p>
          <a:endParaRPr lang="en-US"/>
        </a:p>
      </dgm:t>
    </dgm:pt>
    <dgm:pt modelId="{BD91DC97-0C1C-4D06-A6C5-B1292F0A7FF7}" type="pres">
      <dgm:prSet presAssocID="{371502E0-53F2-4FB6-A6D7-4F77D2FE1E21}" presName="Name0" presStyleCnt="0">
        <dgm:presLayoutVars>
          <dgm:dir/>
          <dgm:animLvl val="lvl"/>
          <dgm:resizeHandles val="exact"/>
        </dgm:presLayoutVars>
      </dgm:prSet>
      <dgm:spPr/>
    </dgm:pt>
    <dgm:pt modelId="{A369939A-D804-4258-AC49-67A558268D93}" type="pres">
      <dgm:prSet presAssocID="{D657C693-E4E1-473B-8890-A3C83F0F3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A03C-7EDB-4D40-ADDC-89224B7EF960}" type="pres">
      <dgm:prSet presAssocID="{4E81CE45-7672-449D-8B16-1AB8CE097393}" presName="parTxOnlySpace" presStyleCnt="0"/>
      <dgm:spPr/>
    </dgm:pt>
    <dgm:pt modelId="{9C55653C-05A8-4420-9C5F-E06CE512C2F6}" type="pres">
      <dgm:prSet presAssocID="{8C4F7CEF-5C78-467A-80E5-441B73C6E29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1EAC-1147-4903-8F75-11ADC0409789}" type="pres">
      <dgm:prSet presAssocID="{74834FD1-E8AB-4F45-8086-F15472BD27F6}" presName="parTxOnlySpace" presStyleCnt="0"/>
      <dgm:spPr/>
    </dgm:pt>
    <dgm:pt modelId="{009BA19C-3CFF-4573-8B15-B60C2A862012}" type="pres">
      <dgm:prSet presAssocID="{1E053C8C-B771-403A-B6BF-F03C879AF4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70BB-0BF5-4C77-A421-536585A4BE96}" type="pres">
      <dgm:prSet presAssocID="{92215FAA-0B0C-42DC-A63E-ED85275C0355}" presName="parTxOnlySpace" presStyleCnt="0"/>
      <dgm:spPr/>
    </dgm:pt>
    <dgm:pt modelId="{7366520B-4D74-4BEF-9852-F0ED51235C07}" type="pres">
      <dgm:prSet presAssocID="{586E6299-72CA-4B0A-8BAB-B1131FA1BCE0}" presName="parTxOnly" presStyleLbl="node1" presStyleIdx="3" presStyleCnt="5" custLinFactNeighborY="1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19E7-0FBB-43F7-B009-79E903CF6836}" type="pres">
      <dgm:prSet presAssocID="{754E175F-4307-4B24-8256-BD33282A06FB}" presName="parTxOnlySpace" presStyleCnt="0"/>
      <dgm:spPr/>
    </dgm:pt>
    <dgm:pt modelId="{A583E119-9E45-46EB-BBCF-BA62793210CC}" type="pres">
      <dgm:prSet presAssocID="{7AF37220-5AC9-438D-87C3-88A09F881D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00272C-191F-4E53-8F95-5394F845D916}" type="presOf" srcId="{7AF37220-5AC9-438D-87C3-88A09F881DBA}" destId="{A583E119-9E45-46EB-BBCF-BA62793210CC}" srcOrd="0" destOrd="0" presId="urn:microsoft.com/office/officeart/2005/8/layout/chevron1"/>
    <dgm:cxn modelId="{13D5F6E8-343A-4E77-B663-4749BF6D32BA}" type="presOf" srcId="{1E053C8C-B771-403A-B6BF-F03C879AF4D3}" destId="{009BA19C-3CFF-4573-8B15-B60C2A862012}" srcOrd="0" destOrd="0" presId="urn:microsoft.com/office/officeart/2005/8/layout/chevron1"/>
    <dgm:cxn modelId="{64A2FC9A-67F3-44A2-B8D8-D3155CBF6103}" type="presOf" srcId="{D657C693-E4E1-473B-8890-A3C83F0F32B9}" destId="{A369939A-D804-4258-AC49-67A558268D93}" srcOrd="0" destOrd="0" presId="urn:microsoft.com/office/officeart/2005/8/layout/chevron1"/>
    <dgm:cxn modelId="{F5DA01D2-5446-42D0-B686-6CEBE95A90FE}" srcId="{371502E0-53F2-4FB6-A6D7-4F77D2FE1E21}" destId="{1E053C8C-B771-403A-B6BF-F03C879AF4D3}" srcOrd="2" destOrd="0" parTransId="{9A9518BD-7CF9-4855-A1D0-8A099F15DEC9}" sibTransId="{92215FAA-0B0C-42DC-A63E-ED85275C0355}"/>
    <dgm:cxn modelId="{7E25D369-3927-4AA5-8ECC-F2EEB0BC4079}" srcId="{371502E0-53F2-4FB6-A6D7-4F77D2FE1E21}" destId="{8C4F7CEF-5C78-467A-80E5-441B73C6E29C}" srcOrd="1" destOrd="0" parTransId="{F5D144B7-9C56-4D0C-9AA3-4D29AE1434DE}" sibTransId="{74834FD1-E8AB-4F45-8086-F15472BD27F6}"/>
    <dgm:cxn modelId="{561DBCD0-D936-480A-90AB-83662536D41D}" type="presOf" srcId="{8C4F7CEF-5C78-467A-80E5-441B73C6E29C}" destId="{9C55653C-05A8-4420-9C5F-E06CE512C2F6}" srcOrd="0" destOrd="0" presId="urn:microsoft.com/office/officeart/2005/8/layout/chevron1"/>
    <dgm:cxn modelId="{88EE687B-701F-4EE0-9A4A-0F2F0CE0B90C}" srcId="{371502E0-53F2-4FB6-A6D7-4F77D2FE1E21}" destId="{586E6299-72CA-4B0A-8BAB-B1131FA1BCE0}" srcOrd="3" destOrd="0" parTransId="{8E1D413B-97D2-4274-ACBE-472FE46A68DC}" sibTransId="{754E175F-4307-4B24-8256-BD33282A06FB}"/>
    <dgm:cxn modelId="{5EB4C7D1-CC40-4BA6-8D8C-2C3ECF32231B}" srcId="{371502E0-53F2-4FB6-A6D7-4F77D2FE1E21}" destId="{D657C693-E4E1-473B-8890-A3C83F0F32B9}" srcOrd="0" destOrd="0" parTransId="{7C7BB32E-9965-4E0F-ADBE-EA0AE6998F83}" sibTransId="{4E81CE45-7672-449D-8B16-1AB8CE097393}"/>
    <dgm:cxn modelId="{02ACAC8C-9935-4387-8BD9-1FBB4AC862B8}" type="presOf" srcId="{586E6299-72CA-4B0A-8BAB-B1131FA1BCE0}" destId="{7366520B-4D74-4BEF-9852-F0ED51235C07}" srcOrd="0" destOrd="0" presId="urn:microsoft.com/office/officeart/2005/8/layout/chevron1"/>
    <dgm:cxn modelId="{4489EDA6-E3D3-4B79-ABCA-B662E714BF44}" srcId="{371502E0-53F2-4FB6-A6D7-4F77D2FE1E21}" destId="{7AF37220-5AC9-438D-87C3-88A09F881DBA}" srcOrd="4" destOrd="0" parTransId="{63136179-6246-4149-B0AA-6668C112E5E6}" sibTransId="{1FBC2A46-005F-4658-87C7-8B189DBB5E9A}"/>
    <dgm:cxn modelId="{113633EC-FF8D-4665-8CA5-3388168A82B8}" type="presOf" srcId="{371502E0-53F2-4FB6-A6D7-4F77D2FE1E21}" destId="{BD91DC97-0C1C-4D06-A6C5-B1292F0A7FF7}" srcOrd="0" destOrd="0" presId="urn:microsoft.com/office/officeart/2005/8/layout/chevron1"/>
    <dgm:cxn modelId="{90EE9A62-8DEB-4F5B-9300-A1491D716FAD}" type="presParOf" srcId="{BD91DC97-0C1C-4D06-A6C5-B1292F0A7FF7}" destId="{A369939A-D804-4258-AC49-67A558268D93}" srcOrd="0" destOrd="0" presId="urn:microsoft.com/office/officeart/2005/8/layout/chevron1"/>
    <dgm:cxn modelId="{0798D603-6E98-401B-B1E5-EE9126B632BB}" type="presParOf" srcId="{BD91DC97-0C1C-4D06-A6C5-B1292F0A7FF7}" destId="{D1CFA03C-7EDB-4D40-ADDC-89224B7EF960}" srcOrd="1" destOrd="0" presId="urn:microsoft.com/office/officeart/2005/8/layout/chevron1"/>
    <dgm:cxn modelId="{1B3C5C31-BCE1-4CAE-84FA-97E4905497D0}" type="presParOf" srcId="{BD91DC97-0C1C-4D06-A6C5-B1292F0A7FF7}" destId="{9C55653C-05A8-4420-9C5F-E06CE512C2F6}" srcOrd="2" destOrd="0" presId="urn:microsoft.com/office/officeart/2005/8/layout/chevron1"/>
    <dgm:cxn modelId="{DAC0136E-A295-4E80-905D-720CCDBEAE3B}" type="presParOf" srcId="{BD91DC97-0C1C-4D06-A6C5-B1292F0A7FF7}" destId="{5C571EAC-1147-4903-8F75-11ADC0409789}" srcOrd="3" destOrd="0" presId="urn:microsoft.com/office/officeart/2005/8/layout/chevron1"/>
    <dgm:cxn modelId="{EC1D6648-B9D6-4EC7-B4F2-8142AE62F21A}" type="presParOf" srcId="{BD91DC97-0C1C-4D06-A6C5-B1292F0A7FF7}" destId="{009BA19C-3CFF-4573-8B15-B60C2A862012}" srcOrd="4" destOrd="0" presId="urn:microsoft.com/office/officeart/2005/8/layout/chevron1"/>
    <dgm:cxn modelId="{2FBAC896-14DE-4F8C-A45D-0E642A34EFB6}" type="presParOf" srcId="{BD91DC97-0C1C-4D06-A6C5-B1292F0A7FF7}" destId="{1CAE70BB-0BF5-4C77-A421-536585A4BE96}" srcOrd="5" destOrd="0" presId="urn:microsoft.com/office/officeart/2005/8/layout/chevron1"/>
    <dgm:cxn modelId="{B0167AD1-6D39-4F51-9CBA-27B5C3D5D4F7}" type="presParOf" srcId="{BD91DC97-0C1C-4D06-A6C5-B1292F0A7FF7}" destId="{7366520B-4D74-4BEF-9852-F0ED51235C07}" srcOrd="6" destOrd="0" presId="urn:microsoft.com/office/officeart/2005/8/layout/chevron1"/>
    <dgm:cxn modelId="{E1D9C818-DA34-4DC8-B2DE-9672FC87A73C}" type="presParOf" srcId="{BD91DC97-0C1C-4D06-A6C5-B1292F0A7FF7}" destId="{65BC19E7-0FBB-43F7-B009-79E903CF6836}" srcOrd="7" destOrd="0" presId="urn:microsoft.com/office/officeart/2005/8/layout/chevron1"/>
    <dgm:cxn modelId="{D5F6E999-F8B9-4861-BE14-AA4034990241}" type="presParOf" srcId="{BD91DC97-0C1C-4D06-A6C5-B1292F0A7FF7}" destId="{A583E119-9E45-46EB-BBCF-BA62793210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502E0-53F2-4FB6-A6D7-4F77D2FE1E2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657C693-E4E1-473B-8890-A3C83F0F32B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Strategize</a:t>
          </a:r>
          <a:endParaRPr lang="en-US" dirty="0"/>
        </a:p>
      </dgm:t>
    </dgm:pt>
    <dgm:pt modelId="{7C7BB32E-9965-4E0F-ADBE-EA0AE6998F83}" type="parTrans" cxnId="{5EB4C7D1-CC40-4BA6-8D8C-2C3ECF32231B}">
      <dgm:prSet/>
      <dgm:spPr/>
      <dgm:t>
        <a:bodyPr/>
        <a:lstStyle/>
        <a:p>
          <a:endParaRPr lang="en-US"/>
        </a:p>
      </dgm:t>
    </dgm:pt>
    <dgm:pt modelId="{4E81CE45-7672-449D-8B16-1AB8CE097393}" type="sibTrans" cxnId="{5EB4C7D1-CC40-4BA6-8D8C-2C3ECF32231B}">
      <dgm:prSet/>
      <dgm:spPr/>
      <dgm:t>
        <a:bodyPr/>
        <a:lstStyle/>
        <a:p>
          <a:endParaRPr lang="en-US"/>
        </a:p>
      </dgm:t>
    </dgm:pt>
    <dgm:pt modelId="{8C4F7CEF-5C78-467A-80E5-441B73C6E29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F5D144B7-9C56-4D0C-9AA3-4D29AE1434DE}" type="parTrans" cxnId="{7E25D369-3927-4AA5-8ECC-F2EEB0BC4079}">
      <dgm:prSet/>
      <dgm:spPr/>
      <dgm:t>
        <a:bodyPr/>
        <a:lstStyle/>
        <a:p>
          <a:endParaRPr lang="en-US"/>
        </a:p>
      </dgm:t>
    </dgm:pt>
    <dgm:pt modelId="{74834FD1-E8AB-4F45-8086-F15472BD27F6}" type="sibTrans" cxnId="{7E25D369-3927-4AA5-8ECC-F2EEB0BC4079}">
      <dgm:prSet/>
      <dgm:spPr/>
      <dgm:t>
        <a:bodyPr/>
        <a:lstStyle/>
        <a:p>
          <a:endParaRPr lang="en-US"/>
        </a:p>
      </dgm:t>
    </dgm:pt>
    <dgm:pt modelId="{1E053C8C-B771-403A-B6BF-F03C879AF4D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A9518BD-7CF9-4855-A1D0-8A099F15DEC9}" type="parTrans" cxnId="{F5DA01D2-5446-42D0-B686-6CEBE95A90FE}">
      <dgm:prSet/>
      <dgm:spPr/>
      <dgm:t>
        <a:bodyPr/>
        <a:lstStyle/>
        <a:p>
          <a:endParaRPr lang="en-US"/>
        </a:p>
      </dgm:t>
    </dgm:pt>
    <dgm:pt modelId="{92215FAA-0B0C-42DC-A63E-ED85275C0355}" type="sibTrans" cxnId="{F5DA01D2-5446-42D0-B686-6CEBE95A90FE}">
      <dgm:prSet/>
      <dgm:spPr/>
      <dgm:t>
        <a:bodyPr/>
        <a:lstStyle/>
        <a:p>
          <a:endParaRPr lang="en-US"/>
        </a:p>
      </dgm:t>
    </dgm:pt>
    <dgm:pt modelId="{7AF37220-5AC9-438D-87C3-88A09F881DB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63136179-6246-4149-B0AA-6668C112E5E6}" type="parTrans" cxnId="{4489EDA6-E3D3-4B79-ABCA-B662E714BF44}">
      <dgm:prSet/>
      <dgm:spPr/>
      <dgm:t>
        <a:bodyPr/>
        <a:lstStyle/>
        <a:p>
          <a:endParaRPr lang="en-US"/>
        </a:p>
      </dgm:t>
    </dgm:pt>
    <dgm:pt modelId="{1FBC2A46-005F-4658-87C7-8B189DBB5E9A}" type="sibTrans" cxnId="{4489EDA6-E3D3-4B79-ABCA-B662E714BF44}">
      <dgm:prSet/>
      <dgm:spPr/>
      <dgm:t>
        <a:bodyPr/>
        <a:lstStyle/>
        <a:p>
          <a:endParaRPr lang="en-US"/>
        </a:p>
      </dgm:t>
    </dgm:pt>
    <dgm:pt modelId="{586E6299-72CA-4B0A-8BAB-B1131FA1BCE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Leverage</a:t>
          </a:r>
          <a:endParaRPr lang="en-US" dirty="0"/>
        </a:p>
      </dgm:t>
    </dgm:pt>
    <dgm:pt modelId="{8E1D413B-97D2-4274-ACBE-472FE46A68DC}" type="parTrans" cxnId="{88EE687B-701F-4EE0-9A4A-0F2F0CE0B90C}">
      <dgm:prSet/>
      <dgm:spPr/>
      <dgm:t>
        <a:bodyPr/>
        <a:lstStyle/>
        <a:p>
          <a:endParaRPr lang="en-US"/>
        </a:p>
      </dgm:t>
    </dgm:pt>
    <dgm:pt modelId="{754E175F-4307-4B24-8256-BD33282A06FB}" type="sibTrans" cxnId="{88EE687B-701F-4EE0-9A4A-0F2F0CE0B90C}">
      <dgm:prSet/>
      <dgm:spPr/>
      <dgm:t>
        <a:bodyPr/>
        <a:lstStyle/>
        <a:p>
          <a:endParaRPr lang="en-US"/>
        </a:p>
      </dgm:t>
    </dgm:pt>
    <dgm:pt modelId="{BD91DC97-0C1C-4D06-A6C5-B1292F0A7FF7}" type="pres">
      <dgm:prSet presAssocID="{371502E0-53F2-4FB6-A6D7-4F77D2FE1E21}" presName="Name0" presStyleCnt="0">
        <dgm:presLayoutVars>
          <dgm:dir/>
          <dgm:animLvl val="lvl"/>
          <dgm:resizeHandles val="exact"/>
        </dgm:presLayoutVars>
      </dgm:prSet>
      <dgm:spPr/>
    </dgm:pt>
    <dgm:pt modelId="{A369939A-D804-4258-AC49-67A558268D93}" type="pres">
      <dgm:prSet presAssocID="{D657C693-E4E1-473B-8890-A3C83F0F3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A03C-7EDB-4D40-ADDC-89224B7EF960}" type="pres">
      <dgm:prSet presAssocID="{4E81CE45-7672-449D-8B16-1AB8CE097393}" presName="parTxOnlySpace" presStyleCnt="0"/>
      <dgm:spPr/>
    </dgm:pt>
    <dgm:pt modelId="{9C55653C-05A8-4420-9C5F-E06CE512C2F6}" type="pres">
      <dgm:prSet presAssocID="{8C4F7CEF-5C78-467A-80E5-441B73C6E29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1EAC-1147-4903-8F75-11ADC0409789}" type="pres">
      <dgm:prSet presAssocID="{74834FD1-E8AB-4F45-8086-F15472BD27F6}" presName="parTxOnlySpace" presStyleCnt="0"/>
      <dgm:spPr/>
    </dgm:pt>
    <dgm:pt modelId="{009BA19C-3CFF-4573-8B15-B60C2A862012}" type="pres">
      <dgm:prSet presAssocID="{1E053C8C-B771-403A-B6BF-F03C879AF4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70BB-0BF5-4C77-A421-536585A4BE96}" type="pres">
      <dgm:prSet presAssocID="{92215FAA-0B0C-42DC-A63E-ED85275C0355}" presName="parTxOnlySpace" presStyleCnt="0"/>
      <dgm:spPr/>
    </dgm:pt>
    <dgm:pt modelId="{7366520B-4D74-4BEF-9852-F0ED51235C07}" type="pres">
      <dgm:prSet presAssocID="{586E6299-72CA-4B0A-8BAB-B1131FA1BCE0}" presName="parTxOnly" presStyleLbl="node1" presStyleIdx="3" presStyleCnt="5" custLinFactNeighborY="1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19E7-0FBB-43F7-B009-79E903CF6836}" type="pres">
      <dgm:prSet presAssocID="{754E175F-4307-4B24-8256-BD33282A06FB}" presName="parTxOnlySpace" presStyleCnt="0"/>
      <dgm:spPr/>
    </dgm:pt>
    <dgm:pt modelId="{A583E119-9E45-46EB-BBCF-BA62793210CC}" type="pres">
      <dgm:prSet presAssocID="{7AF37220-5AC9-438D-87C3-88A09F881D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5D369-3927-4AA5-8ECC-F2EEB0BC4079}" srcId="{371502E0-53F2-4FB6-A6D7-4F77D2FE1E21}" destId="{8C4F7CEF-5C78-467A-80E5-441B73C6E29C}" srcOrd="1" destOrd="0" parTransId="{F5D144B7-9C56-4D0C-9AA3-4D29AE1434DE}" sibTransId="{74834FD1-E8AB-4F45-8086-F15472BD27F6}"/>
    <dgm:cxn modelId="{98ECFB04-82EA-47E2-AC58-A5ADC03CAAD8}" type="presOf" srcId="{D657C693-E4E1-473B-8890-A3C83F0F32B9}" destId="{A369939A-D804-4258-AC49-67A558268D93}" srcOrd="0" destOrd="0" presId="urn:microsoft.com/office/officeart/2005/8/layout/chevron1"/>
    <dgm:cxn modelId="{21C6394C-BD53-4C82-B4DE-8EDB389E7114}" type="presOf" srcId="{371502E0-53F2-4FB6-A6D7-4F77D2FE1E21}" destId="{BD91DC97-0C1C-4D06-A6C5-B1292F0A7FF7}" srcOrd="0" destOrd="0" presId="urn:microsoft.com/office/officeart/2005/8/layout/chevron1"/>
    <dgm:cxn modelId="{078468A2-BDBF-44C2-85D2-321526C9A47A}" type="presOf" srcId="{7AF37220-5AC9-438D-87C3-88A09F881DBA}" destId="{A583E119-9E45-46EB-BBCF-BA62793210CC}" srcOrd="0" destOrd="0" presId="urn:microsoft.com/office/officeart/2005/8/layout/chevron1"/>
    <dgm:cxn modelId="{39D26958-B1BA-4DA0-A236-39A0D5F44412}" type="presOf" srcId="{1E053C8C-B771-403A-B6BF-F03C879AF4D3}" destId="{009BA19C-3CFF-4573-8B15-B60C2A862012}" srcOrd="0" destOrd="0" presId="urn:microsoft.com/office/officeart/2005/8/layout/chevron1"/>
    <dgm:cxn modelId="{88EE687B-701F-4EE0-9A4A-0F2F0CE0B90C}" srcId="{371502E0-53F2-4FB6-A6D7-4F77D2FE1E21}" destId="{586E6299-72CA-4B0A-8BAB-B1131FA1BCE0}" srcOrd="3" destOrd="0" parTransId="{8E1D413B-97D2-4274-ACBE-472FE46A68DC}" sibTransId="{754E175F-4307-4B24-8256-BD33282A06FB}"/>
    <dgm:cxn modelId="{1EC37982-C1C3-4DFF-931C-686022E7AF03}" type="presOf" srcId="{8C4F7CEF-5C78-467A-80E5-441B73C6E29C}" destId="{9C55653C-05A8-4420-9C5F-E06CE512C2F6}" srcOrd="0" destOrd="0" presId="urn:microsoft.com/office/officeart/2005/8/layout/chevron1"/>
    <dgm:cxn modelId="{4489EDA6-E3D3-4B79-ABCA-B662E714BF44}" srcId="{371502E0-53F2-4FB6-A6D7-4F77D2FE1E21}" destId="{7AF37220-5AC9-438D-87C3-88A09F881DBA}" srcOrd="4" destOrd="0" parTransId="{63136179-6246-4149-B0AA-6668C112E5E6}" sibTransId="{1FBC2A46-005F-4658-87C7-8B189DBB5E9A}"/>
    <dgm:cxn modelId="{5EB4C7D1-CC40-4BA6-8D8C-2C3ECF32231B}" srcId="{371502E0-53F2-4FB6-A6D7-4F77D2FE1E21}" destId="{D657C693-E4E1-473B-8890-A3C83F0F32B9}" srcOrd="0" destOrd="0" parTransId="{7C7BB32E-9965-4E0F-ADBE-EA0AE6998F83}" sibTransId="{4E81CE45-7672-449D-8B16-1AB8CE097393}"/>
    <dgm:cxn modelId="{9D1525CA-809C-4714-84F1-5FACC1B5560B}" type="presOf" srcId="{586E6299-72CA-4B0A-8BAB-B1131FA1BCE0}" destId="{7366520B-4D74-4BEF-9852-F0ED51235C07}" srcOrd="0" destOrd="0" presId="urn:microsoft.com/office/officeart/2005/8/layout/chevron1"/>
    <dgm:cxn modelId="{F5DA01D2-5446-42D0-B686-6CEBE95A90FE}" srcId="{371502E0-53F2-4FB6-A6D7-4F77D2FE1E21}" destId="{1E053C8C-B771-403A-B6BF-F03C879AF4D3}" srcOrd="2" destOrd="0" parTransId="{9A9518BD-7CF9-4855-A1D0-8A099F15DEC9}" sibTransId="{92215FAA-0B0C-42DC-A63E-ED85275C0355}"/>
    <dgm:cxn modelId="{76976BED-8736-43D4-AE08-919B050D8101}" type="presParOf" srcId="{BD91DC97-0C1C-4D06-A6C5-B1292F0A7FF7}" destId="{A369939A-D804-4258-AC49-67A558268D93}" srcOrd="0" destOrd="0" presId="urn:microsoft.com/office/officeart/2005/8/layout/chevron1"/>
    <dgm:cxn modelId="{E861D4D5-05E7-46AC-B063-FC6CAE524F92}" type="presParOf" srcId="{BD91DC97-0C1C-4D06-A6C5-B1292F0A7FF7}" destId="{D1CFA03C-7EDB-4D40-ADDC-89224B7EF960}" srcOrd="1" destOrd="0" presId="urn:microsoft.com/office/officeart/2005/8/layout/chevron1"/>
    <dgm:cxn modelId="{0E874780-AE04-4A4D-B480-EE113FB9BA77}" type="presParOf" srcId="{BD91DC97-0C1C-4D06-A6C5-B1292F0A7FF7}" destId="{9C55653C-05A8-4420-9C5F-E06CE512C2F6}" srcOrd="2" destOrd="0" presId="urn:microsoft.com/office/officeart/2005/8/layout/chevron1"/>
    <dgm:cxn modelId="{6CC50D13-DD68-4FC9-A44D-E5DD600B0E16}" type="presParOf" srcId="{BD91DC97-0C1C-4D06-A6C5-B1292F0A7FF7}" destId="{5C571EAC-1147-4903-8F75-11ADC0409789}" srcOrd="3" destOrd="0" presId="urn:microsoft.com/office/officeart/2005/8/layout/chevron1"/>
    <dgm:cxn modelId="{04D81E15-3717-44B8-A694-8C9701F15AF5}" type="presParOf" srcId="{BD91DC97-0C1C-4D06-A6C5-B1292F0A7FF7}" destId="{009BA19C-3CFF-4573-8B15-B60C2A862012}" srcOrd="4" destOrd="0" presId="urn:microsoft.com/office/officeart/2005/8/layout/chevron1"/>
    <dgm:cxn modelId="{C4BCC8F7-C4D2-4F65-983F-D8ECE7EC8F1F}" type="presParOf" srcId="{BD91DC97-0C1C-4D06-A6C5-B1292F0A7FF7}" destId="{1CAE70BB-0BF5-4C77-A421-536585A4BE96}" srcOrd="5" destOrd="0" presId="urn:microsoft.com/office/officeart/2005/8/layout/chevron1"/>
    <dgm:cxn modelId="{24A50112-2CBC-4A5D-89E9-0ACE6D74C585}" type="presParOf" srcId="{BD91DC97-0C1C-4D06-A6C5-B1292F0A7FF7}" destId="{7366520B-4D74-4BEF-9852-F0ED51235C07}" srcOrd="6" destOrd="0" presId="urn:microsoft.com/office/officeart/2005/8/layout/chevron1"/>
    <dgm:cxn modelId="{C3E2610F-9A08-4EED-94EE-6E69DE3AADC4}" type="presParOf" srcId="{BD91DC97-0C1C-4D06-A6C5-B1292F0A7FF7}" destId="{65BC19E7-0FBB-43F7-B009-79E903CF6836}" srcOrd="7" destOrd="0" presId="urn:microsoft.com/office/officeart/2005/8/layout/chevron1"/>
    <dgm:cxn modelId="{68580EE8-A818-4278-B8EF-BC83A1AD628C}" type="presParOf" srcId="{BD91DC97-0C1C-4D06-A6C5-B1292F0A7FF7}" destId="{A583E119-9E45-46EB-BBCF-BA62793210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502E0-53F2-4FB6-A6D7-4F77D2FE1E2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657C693-E4E1-473B-8890-A3C83F0F32B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Strategize</a:t>
          </a:r>
          <a:endParaRPr lang="en-US" dirty="0"/>
        </a:p>
      </dgm:t>
    </dgm:pt>
    <dgm:pt modelId="{7C7BB32E-9965-4E0F-ADBE-EA0AE6998F83}" type="parTrans" cxnId="{5EB4C7D1-CC40-4BA6-8D8C-2C3ECF32231B}">
      <dgm:prSet/>
      <dgm:spPr/>
      <dgm:t>
        <a:bodyPr/>
        <a:lstStyle/>
        <a:p>
          <a:endParaRPr lang="en-US"/>
        </a:p>
      </dgm:t>
    </dgm:pt>
    <dgm:pt modelId="{4E81CE45-7672-449D-8B16-1AB8CE097393}" type="sibTrans" cxnId="{5EB4C7D1-CC40-4BA6-8D8C-2C3ECF32231B}">
      <dgm:prSet/>
      <dgm:spPr/>
      <dgm:t>
        <a:bodyPr/>
        <a:lstStyle/>
        <a:p>
          <a:endParaRPr lang="en-US"/>
        </a:p>
      </dgm:t>
    </dgm:pt>
    <dgm:pt modelId="{8C4F7CEF-5C78-467A-80E5-441B73C6E29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F5D144B7-9C56-4D0C-9AA3-4D29AE1434DE}" type="parTrans" cxnId="{7E25D369-3927-4AA5-8ECC-F2EEB0BC4079}">
      <dgm:prSet/>
      <dgm:spPr/>
      <dgm:t>
        <a:bodyPr/>
        <a:lstStyle/>
        <a:p>
          <a:endParaRPr lang="en-US"/>
        </a:p>
      </dgm:t>
    </dgm:pt>
    <dgm:pt modelId="{74834FD1-E8AB-4F45-8086-F15472BD27F6}" type="sibTrans" cxnId="{7E25D369-3927-4AA5-8ECC-F2EEB0BC4079}">
      <dgm:prSet/>
      <dgm:spPr/>
      <dgm:t>
        <a:bodyPr/>
        <a:lstStyle/>
        <a:p>
          <a:endParaRPr lang="en-US"/>
        </a:p>
      </dgm:t>
    </dgm:pt>
    <dgm:pt modelId="{1E053C8C-B771-403A-B6BF-F03C879AF4D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A9518BD-7CF9-4855-A1D0-8A099F15DEC9}" type="parTrans" cxnId="{F5DA01D2-5446-42D0-B686-6CEBE95A90FE}">
      <dgm:prSet/>
      <dgm:spPr/>
      <dgm:t>
        <a:bodyPr/>
        <a:lstStyle/>
        <a:p>
          <a:endParaRPr lang="en-US"/>
        </a:p>
      </dgm:t>
    </dgm:pt>
    <dgm:pt modelId="{92215FAA-0B0C-42DC-A63E-ED85275C0355}" type="sibTrans" cxnId="{F5DA01D2-5446-42D0-B686-6CEBE95A90FE}">
      <dgm:prSet/>
      <dgm:spPr/>
      <dgm:t>
        <a:bodyPr/>
        <a:lstStyle/>
        <a:p>
          <a:endParaRPr lang="en-US"/>
        </a:p>
      </dgm:t>
    </dgm:pt>
    <dgm:pt modelId="{7AF37220-5AC9-438D-87C3-88A09F881DB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63136179-6246-4149-B0AA-6668C112E5E6}" type="parTrans" cxnId="{4489EDA6-E3D3-4B79-ABCA-B662E714BF44}">
      <dgm:prSet/>
      <dgm:spPr/>
      <dgm:t>
        <a:bodyPr/>
        <a:lstStyle/>
        <a:p>
          <a:endParaRPr lang="en-US"/>
        </a:p>
      </dgm:t>
    </dgm:pt>
    <dgm:pt modelId="{1FBC2A46-005F-4658-87C7-8B189DBB5E9A}" type="sibTrans" cxnId="{4489EDA6-E3D3-4B79-ABCA-B662E714BF44}">
      <dgm:prSet/>
      <dgm:spPr/>
      <dgm:t>
        <a:bodyPr/>
        <a:lstStyle/>
        <a:p>
          <a:endParaRPr lang="en-US"/>
        </a:p>
      </dgm:t>
    </dgm:pt>
    <dgm:pt modelId="{586E6299-72CA-4B0A-8BAB-B1131FA1BCE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Leverage</a:t>
          </a:r>
          <a:endParaRPr lang="en-US" dirty="0"/>
        </a:p>
      </dgm:t>
    </dgm:pt>
    <dgm:pt modelId="{8E1D413B-97D2-4274-ACBE-472FE46A68DC}" type="parTrans" cxnId="{88EE687B-701F-4EE0-9A4A-0F2F0CE0B90C}">
      <dgm:prSet/>
      <dgm:spPr/>
      <dgm:t>
        <a:bodyPr/>
        <a:lstStyle/>
        <a:p>
          <a:endParaRPr lang="en-US"/>
        </a:p>
      </dgm:t>
    </dgm:pt>
    <dgm:pt modelId="{754E175F-4307-4B24-8256-BD33282A06FB}" type="sibTrans" cxnId="{88EE687B-701F-4EE0-9A4A-0F2F0CE0B90C}">
      <dgm:prSet/>
      <dgm:spPr/>
      <dgm:t>
        <a:bodyPr/>
        <a:lstStyle/>
        <a:p>
          <a:endParaRPr lang="en-US"/>
        </a:p>
      </dgm:t>
    </dgm:pt>
    <dgm:pt modelId="{BD91DC97-0C1C-4D06-A6C5-B1292F0A7FF7}" type="pres">
      <dgm:prSet presAssocID="{371502E0-53F2-4FB6-A6D7-4F77D2FE1E21}" presName="Name0" presStyleCnt="0">
        <dgm:presLayoutVars>
          <dgm:dir/>
          <dgm:animLvl val="lvl"/>
          <dgm:resizeHandles val="exact"/>
        </dgm:presLayoutVars>
      </dgm:prSet>
      <dgm:spPr/>
    </dgm:pt>
    <dgm:pt modelId="{A369939A-D804-4258-AC49-67A558268D93}" type="pres">
      <dgm:prSet presAssocID="{D657C693-E4E1-473B-8890-A3C83F0F3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A03C-7EDB-4D40-ADDC-89224B7EF960}" type="pres">
      <dgm:prSet presAssocID="{4E81CE45-7672-449D-8B16-1AB8CE097393}" presName="parTxOnlySpace" presStyleCnt="0"/>
      <dgm:spPr/>
    </dgm:pt>
    <dgm:pt modelId="{9C55653C-05A8-4420-9C5F-E06CE512C2F6}" type="pres">
      <dgm:prSet presAssocID="{8C4F7CEF-5C78-467A-80E5-441B73C6E29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1EAC-1147-4903-8F75-11ADC0409789}" type="pres">
      <dgm:prSet presAssocID="{74834FD1-E8AB-4F45-8086-F15472BD27F6}" presName="parTxOnlySpace" presStyleCnt="0"/>
      <dgm:spPr/>
    </dgm:pt>
    <dgm:pt modelId="{009BA19C-3CFF-4573-8B15-B60C2A862012}" type="pres">
      <dgm:prSet presAssocID="{1E053C8C-B771-403A-B6BF-F03C879AF4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70BB-0BF5-4C77-A421-536585A4BE96}" type="pres">
      <dgm:prSet presAssocID="{92215FAA-0B0C-42DC-A63E-ED85275C0355}" presName="parTxOnlySpace" presStyleCnt="0"/>
      <dgm:spPr/>
    </dgm:pt>
    <dgm:pt modelId="{7366520B-4D74-4BEF-9852-F0ED51235C07}" type="pres">
      <dgm:prSet presAssocID="{586E6299-72CA-4B0A-8BAB-B1131FA1BCE0}" presName="parTxOnly" presStyleLbl="node1" presStyleIdx="3" presStyleCnt="5" custLinFactNeighborY="1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19E7-0FBB-43F7-B009-79E903CF6836}" type="pres">
      <dgm:prSet presAssocID="{754E175F-4307-4B24-8256-BD33282A06FB}" presName="parTxOnlySpace" presStyleCnt="0"/>
      <dgm:spPr/>
    </dgm:pt>
    <dgm:pt modelId="{A583E119-9E45-46EB-BBCF-BA62793210CC}" type="pres">
      <dgm:prSet presAssocID="{7AF37220-5AC9-438D-87C3-88A09F881D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5D369-3927-4AA5-8ECC-F2EEB0BC4079}" srcId="{371502E0-53F2-4FB6-A6D7-4F77D2FE1E21}" destId="{8C4F7CEF-5C78-467A-80E5-441B73C6E29C}" srcOrd="1" destOrd="0" parTransId="{F5D144B7-9C56-4D0C-9AA3-4D29AE1434DE}" sibTransId="{74834FD1-E8AB-4F45-8086-F15472BD27F6}"/>
    <dgm:cxn modelId="{47D71E76-5DD2-4A90-8923-3D8E520D4810}" type="presOf" srcId="{8C4F7CEF-5C78-467A-80E5-441B73C6E29C}" destId="{9C55653C-05A8-4420-9C5F-E06CE512C2F6}" srcOrd="0" destOrd="0" presId="urn:microsoft.com/office/officeart/2005/8/layout/chevron1"/>
    <dgm:cxn modelId="{B8A35F23-FEFD-414E-A8DA-8D55A08435DC}" type="presOf" srcId="{D657C693-E4E1-473B-8890-A3C83F0F32B9}" destId="{A369939A-D804-4258-AC49-67A558268D93}" srcOrd="0" destOrd="0" presId="urn:microsoft.com/office/officeart/2005/8/layout/chevron1"/>
    <dgm:cxn modelId="{88EE687B-701F-4EE0-9A4A-0F2F0CE0B90C}" srcId="{371502E0-53F2-4FB6-A6D7-4F77D2FE1E21}" destId="{586E6299-72CA-4B0A-8BAB-B1131FA1BCE0}" srcOrd="3" destOrd="0" parTransId="{8E1D413B-97D2-4274-ACBE-472FE46A68DC}" sibTransId="{754E175F-4307-4B24-8256-BD33282A06FB}"/>
    <dgm:cxn modelId="{191DEE2D-A3AB-4382-9D89-60014AFD6E16}" type="presOf" srcId="{1E053C8C-B771-403A-B6BF-F03C879AF4D3}" destId="{009BA19C-3CFF-4573-8B15-B60C2A862012}" srcOrd="0" destOrd="0" presId="urn:microsoft.com/office/officeart/2005/8/layout/chevron1"/>
    <dgm:cxn modelId="{15A6EF64-B750-4806-970D-2376A0F9AB3D}" type="presOf" srcId="{7AF37220-5AC9-438D-87C3-88A09F881DBA}" destId="{A583E119-9E45-46EB-BBCF-BA62793210CC}" srcOrd="0" destOrd="0" presId="urn:microsoft.com/office/officeart/2005/8/layout/chevron1"/>
    <dgm:cxn modelId="{2169ED0C-7407-4EBE-B117-8AA05118D7AC}" type="presOf" srcId="{586E6299-72CA-4B0A-8BAB-B1131FA1BCE0}" destId="{7366520B-4D74-4BEF-9852-F0ED51235C07}" srcOrd="0" destOrd="0" presId="urn:microsoft.com/office/officeart/2005/8/layout/chevron1"/>
    <dgm:cxn modelId="{4489EDA6-E3D3-4B79-ABCA-B662E714BF44}" srcId="{371502E0-53F2-4FB6-A6D7-4F77D2FE1E21}" destId="{7AF37220-5AC9-438D-87C3-88A09F881DBA}" srcOrd="4" destOrd="0" parTransId="{63136179-6246-4149-B0AA-6668C112E5E6}" sibTransId="{1FBC2A46-005F-4658-87C7-8B189DBB5E9A}"/>
    <dgm:cxn modelId="{868EEFB6-5663-453C-B3AD-4201DE2AFECF}" type="presOf" srcId="{371502E0-53F2-4FB6-A6D7-4F77D2FE1E21}" destId="{BD91DC97-0C1C-4D06-A6C5-B1292F0A7FF7}" srcOrd="0" destOrd="0" presId="urn:microsoft.com/office/officeart/2005/8/layout/chevron1"/>
    <dgm:cxn modelId="{5EB4C7D1-CC40-4BA6-8D8C-2C3ECF32231B}" srcId="{371502E0-53F2-4FB6-A6D7-4F77D2FE1E21}" destId="{D657C693-E4E1-473B-8890-A3C83F0F32B9}" srcOrd="0" destOrd="0" parTransId="{7C7BB32E-9965-4E0F-ADBE-EA0AE6998F83}" sibTransId="{4E81CE45-7672-449D-8B16-1AB8CE097393}"/>
    <dgm:cxn modelId="{F5DA01D2-5446-42D0-B686-6CEBE95A90FE}" srcId="{371502E0-53F2-4FB6-A6D7-4F77D2FE1E21}" destId="{1E053C8C-B771-403A-B6BF-F03C879AF4D3}" srcOrd="2" destOrd="0" parTransId="{9A9518BD-7CF9-4855-A1D0-8A099F15DEC9}" sibTransId="{92215FAA-0B0C-42DC-A63E-ED85275C0355}"/>
    <dgm:cxn modelId="{22B15F69-970C-4D96-9CBA-46A67EE524ED}" type="presParOf" srcId="{BD91DC97-0C1C-4D06-A6C5-B1292F0A7FF7}" destId="{A369939A-D804-4258-AC49-67A558268D93}" srcOrd="0" destOrd="0" presId="urn:microsoft.com/office/officeart/2005/8/layout/chevron1"/>
    <dgm:cxn modelId="{C2828449-1813-46D0-82A8-4A10C3641A24}" type="presParOf" srcId="{BD91DC97-0C1C-4D06-A6C5-B1292F0A7FF7}" destId="{D1CFA03C-7EDB-4D40-ADDC-89224B7EF960}" srcOrd="1" destOrd="0" presId="urn:microsoft.com/office/officeart/2005/8/layout/chevron1"/>
    <dgm:cxn modelId="{D9C6BCF9-8E81-4645-BA4D-2556BA47D739}" type="presParOf" srcId="{BD91DC97-0C1C-4D06-A6C5-B1292F0A7FF7}" destId="{9C55653C-05A8-4420-9C5F-E06CE512C2F6}" srcOrd="2" destOrd="0" presId="urn:microsoft.com/office/officeart/2005/8/layout/chevron1"/>
    <dgm:cxn modelId="{56F588E2-BA21-4F08-9E15-E1BCD9399EC2}" type="presParOf" srcId="{BD91DC97-0C1C-4D06-A6C5-B1292F0A7FF7}" destId="{5C571EAC-1147-4903-8F75-11ADC0409789}" srcOrd="3" destOrd="0" presId="urn:microsoft.com/office/officeart/2005/8/layout/chevron1"/>
    <dgm:cxn modelId="{4BEEF027-5FB6-4F3C-B56A-FA1C3FF64B49}" type="presParOf" srcId="{BD91DC97-0C1C-4D06-A6C5-B1292F0A7FF7}" destId="{009BA19C-3CFF-4573-8B15-B60C2A862012}" srcOrd="4" destOrd="0" presId="urn:microsoft.com/office/officeart/2005/8/layout/chevron1"/>
    <dgm:cxn modelId="{75207E15-91C2-401C-AD8B-4006DE6AF058}" type="presParOf" srcId="{BD91DC97-0C1C-4D06-A6C5-B1292F0A7FF7}" destId="{1CAE70BB-0BF5-4C77-A421-536585A4BE96}" srcOrd="5" destOrd="0" presId="urn:microsoft.com/office/officeart/2005/8/layout/chevron1"/>
    <dgm:cxn modelId="{6F0E0758-EEC7-455F-94A3-39CFEC9B06D9}" type="presParOf" srcId="{BD91DC97-0C1C-4D06-A6C5-B1292F0A7FF7}" destId="{7366520B-4D74-4BEF-9852-F0ED51235C07}" srcOrd="6" destOrd="0" presId="urn:microsoft.com/office/officeart/2005/8/layout/chevron1"/>
    <dgm:cxn modelId="{FA6C59D9-91F0-49F7-B988-A98DC32988A7}" type="presParOf" srcId="{BD91DC97-0C1C-4D06-A6C5-B1292F0A7FF7}" destId="{65BC19E7-0FBB-43F7-B009-79E903CF6836}" srcOrd="7" destOrd="0" presId="urn:microsoft.com/office/officeart/2005/8/layout/chevron1"/>
    <dgm:cxn modelId="{C89B1BB1-FFFE-45B1-A824-D2CA02758C54}" type="presParOf" srcId="{BD91DC97-0C1C-4D06-A6C5-B1292F0A7FF7}" destId="{A583E119-9E45-46EB-BBCF-BA62793210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502E0-53F2-4FB6-A6D7-4F77D2FE1E2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657C693-E4E1-473B-8890-A3C83F0F32B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Strategize</a:t>
          </a:r>
          <a:endParaRPr lang="en-US" dirty="0"/>
        </a:p>
      </dgm:t>
    </dgm:pt>
    <dgm:pt modelId="{7C7BB32E-9965-4E0F-ADBE-EA0AE6998F83}" type="parTrans" cxnId="{5EB4C7D1-CC40-4BA6-8D8C-2C3ECF32231B}">
      <dgm:prSet/>
      <dgm:spPr/>
      <dgm:t>
        <a:bodyPr/>
        <a:lstStyle/>
        <a:p>
          <a:endParaRPr lang="en-US"/>
        </a:p>
      </dgm:t>
    </dgm:pt>
    <dgm:pt modelId="{4E81CE45-7672-449D-8B16-1AB8CE097393}" type="sibTrans" cxnId="{5EB4C7D1-CC40-4BA6-8D8C-2C3ECF32231B}">
      <dgm:prSet/>
      <dgm:spPr/>
      <dgm:t>
        <a:bodyPr/>
        <a:lstStyle/>
        <a:p>
          <a:endParaRPr lang="en-US"/>
        </a:p>
      </dgm:t>
    </dgm:pt>
    <dgm:pt modelId="{8C4F7CEF-5C78-467A-80E5-441B73C6E29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F5D144B7-9C56-4D0C-9AA3-4D29AE1434DE}" type="parTrans" cxnId="{7E25D369-3927-4AA5-8ECC-F2EEB0BC4079}">
      <dgm:prSet/>
      <dgm:spPr/>
      <dgm:t>
        <a:bodyPr/>
        <a:lstStyle/>
        <a:p>
          <a:endParaRPr lang="en-US"/>
        </a:p>
      </dgm:t>
    </dgm:pt>
    <dgm:pt modelId="{74834FD1-E8AB-4F45-8086-F15472BD27F6}" type="sibTrans" cxnId="{7E25D369-3927-4AA5-8ECC-F2EEB0BC4079}">
      <dgm:prSet/>
      <dgm:spPr/>
      <dgm:t>
        <a:bodyPr/>
        <a:lstStyle/>
        <a:p>
          <a:endParaRPr lang="en-US"/>
        </a:p>
      </dgm:t>
    </dgm:pt>
    <dgm:pt modelId="{1E053C8C-B771-403A-B6BF-F03C879AF4D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A9518BD-7CF9-4855-A1D0-8A099F15DEC9}" type="parTrans" cxnId="{F5DA01D2-5446-42D0-B686-6CEBE95A90FE}">
      <dgm:prSet/>
      <dgm:spPr/>
      <dgm:t>
        <a:bodyPr/>
        <a:lstStyle/>
        <a:p>
          <a:endParaRPr lang="en-US"/>
        </a:p>
      </dgm:t>
    </dgm:pt>
    <dgm:pt modelId="{92215FAA-0B0C-42DC-A63E-ED85275C0355}" type="sibTrans" cxnId="{F5DA01D2-5446-42D0-B686-6CEBE95A90FE}">
      <dgm:prSet/>
      <dgm:spPr/>
      <dgm:t>
        <a:bodyPr/>
        <a:lstStyle/>
        <a:p>
          <a:endParaRPr lang="en-US"/>
        </a:p>
      </dgm:t>
    </dgm:pt>
    <dgm:pt modelId="{7AF37220-5AC9-438D-87C3-88A09F881DB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63136179-6246-4149-B0AA-6668C112E5E6}" type="parTrans" cxnId="{4489EDA6-E3D3-4B79-ABCA-B662E714BF44}">
      <dgm:prSet/>
      <dgm:spPr/>
      <dgm:t>
        <a:bodyPr/>
        <a:lstStyle/>
        <a:p>
          <a:endParaRPr lang="en-US"/>
        </a:p>
      </dgm:t>
    </dgm:pt>
    <dgm:pt modelId="{1FBC2A46-005F-4658-87C7-8B189DBB5E9A}" type="sibTrans" cxnId="{4489EDA6-E3D3-4B79-ABCA-B662E714BF44}">
      <dgm:prSet/>
      <dgm:spPr/>
      <dgm:t>
        <a:bodyPr/>
        <a:lstStyle/>
        <a:p>
          <a:endParaRPr lang="en-US"/>
        </a:p>
      </dgm:t>
    </dgm:pt>
    <dgm:pt modelId="{586E6299-72CA-4B0A-8BAB-B1131FA1BCE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Leverage</a:t>
          </a:r>
          <a:endParaRPr lang="en-US" dirty="0"/>
        </a:p>
      </dgm:t>
    </dgm:pt>
    <dgm:pt modelId="{8E1D413B-97D2-4274-ACBE-472FE46A68DC}" type="parTrans" cxnId="{88EE687B-701F-4EE0-9A4A-0F2F0CE0B90C}">
      <dgm:prSet/>
      <dgm:spPr/>
      <dgm:t>
        <a:bodyPr/>
        <a:lstStyle/>
        <a:p>
          <a:endParaRPr lang="en-US"/>
        </a:p>
      </dgm:t>
    </dgm:pt>
    <dgm:pt modelId="{754E175F-4307-4B24-8256-BD33282A06FB}" type="sibTrans" cxnId="{88EE687B-701F-4EE0-9A4A-0F2F0CE0B90C}">
      <dgm:prSet/>
      <dgm:spPr/>
      <dgm:t>
        <a:bodyPr/>
        <a:lstStyle/>
        <a:p>
          <a:endParaRPr lang="en-US"/>
        </a:p>
      </dgm:t>
    </dgm:pt>
    <dgm:pt modelId="{BD91DC97-0C1C-4D06-A6C5-B1292F0A7FF7}" type="pres">
      <dgm:prSet presAssocID="{371502E0-53F2-4FB6-A6D7-4F77D2FE1E21}" presName="Name0" presStyleCnt="0">
        <dgm:presLayoutVars>
          <dgm:dir/>
          <dgm:animLvl val="lvl"/>
          <dgm:resizeHandles val="exact"/>
        </dgm:presLayoutVars>
      </dgm:prSet>
      <dgm:spPr/>
    </dgm:pt>
    <dgm:pt modelId="{A369939A-D804-4258-AC49-67A558268D93}" type="pres">
      <dgm:prSet presAssocID="{D657C693-E4E1-473B-8890-A3C83F0F3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A03C-7EDB-4D40-ADDC-89224B7EF960}" type="pres">
      <dgm:prSet presAssocID="{4E81CE45-7672-449D-8B16-1AB8CE097393}" presName="parTxOnlySpace" presStyleCnt="0"/>
      <dgm:spPr/>
    </dgm:pt>
    <dgm:pt modelId="{9C55653C-05A8-4420-9C5F-E06CE512C2F6}" type="pres">
      <dgm:prSet presAssocID="{8C4F7CEF-5C78-467A-80E5-441B73C6E29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1EAC-1147-4903-8F75-11ADC0409789}" type="pres">
      <dgm:prSet presAssocID="{74834FD1-E8AB-4F45-8086-F15472BD27F6}" presName="parTxOnlySpace" presStyleCnt="0"/>
      <dgm:spPr/>
    </dgm:pt>
    <dgm:pt modelId="{009BA19C-3CFF-4573-8B15-B60C2A862012}" type="pres">
      <dgm:prSet presAssocID="{1E053C8C-B771-403A-B6BF-F03C879AF4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70BB-0BF5-4C77-A421-536585A4BE96}" type="pres">
      <dgm:prSet presAssocID="{92215FAA-0B0C-42DC-A63E-ED85275C0355}" presName="parTxOnlySpace" presStyleCnt="0"/>
      <dgm:spPr/>
    </dgm:pt>
    <dgm:pt modelId="{7366520B-4D74-4BEF-9852-F0ED51235C07}" type="pres">
      <dgm:prSet presAssocID="{586E6299-72CA-4B0A-8BAB-B1131FA1BCE0}" presName="parTxOnly" presStyleLbl="node1" presStyleIdx="3" presStyleCnt="5" custLinFactNeighborY="1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19E7-0FBB-43F7-B009-79E903CF6836}" type="pres">
      <dgm:prSet presAssocID="{754E175F-4307-4B24-8256-BD33282A06FB}" presName="parTxOnlySpace" presStyleCnt="0"/>
      <dgm:spPr/>
    </dgm:pt>
    <dgm:pt modelId="{A583E119-9E45-46EB-BBCF-BA62793210CC}" type="pres">
      <dgm:prSet presAssocID="{7AF37220-5AC9-438D-87C3-88A09F881D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9B3B6-7AC9-484B-9848-11646E03F063}" type="presOf" srcId="{8C4F7CEF-5C78-467A-80E5-441B73C6E29C}" destId="{9C55653C-05A8-4420-9C5F-E06CE512C2F6}" srcOrd="0" destOrd="0" presId="urn:microsoft.com/office/officeart/2005/8/layout/chevron1"/>
    <dgm:cxn modelId="{1FED3398-F489-42A0-A64E-F5D938773304}" type="presOf" srcId="{586E6299-72CA-4B0A-8BAB-B1131FA1BCE0}" destId="{7366520B-4D74-4BEF-9852-F0ED51235C07}" srcOrd="0" destOrd="0" presId="urn:microsoft.com/office/officeart/2005/8/layout/chevron1"/>
    <dgm:cxn modelId="{F5DA01D2-5446-42D0-B686-6CEBE95A90FE}" srcId="{371502E0-53F2-4FB6-A6D7-4F77D2FE1E21}" destId="{1E053C8C-B771-403A-B6BF-F03C879AF4D3}" srcOrd="2" destOrd="0" parTransId="{9A9518BD-7CF9-4855-A1D0-8A099F15DEC9}" sibTransId="{92215FAA-0B0C-42DC-A63E-ED85275C0355}"/>
    <dgm:cxn modelId="{4A1EDD79-48D6-4F8B-A80D-3B5A9C02F73C}" type="presOf" srcId="{371502E0-53F2-4FB6-A6D7-4F77D2FE1E21}" destId="{BD91DC97-0C1C-4D06-A6C5-B1292F0A7FF7}" srcOrd="0" destOrd="0" presId="urn:microsoft.com/office/officeart/2005/8/layout/chevron1"/>
    <dgm:cxn modelId="{7E25D369-3927-4AA5-8ECC-F2EEB0BC4079}" srcId="{371502E0-53F2-4FB6-A6D7-4F77D2FE1E21}" destId="{8C4F7CEF-5C78-467A-80E5-441B73C6E29C}" srcOrd="1" destOrd="0" parTransId="{F5D144B7-9C56-4D0C-9AA3-4D29AE1434DE}" sibTransId="{74834FD1-E8AB-4F45-8086-F15472BD27F6}"/>
    <dgm:cxn modelId="{D23041BA-2137-4C35-A33B-BCCE65BCB78F}" type="presOf" srcId="{D657C693-E4E1-473B-8890-A3C83F0F32B9}" destId="{A369939A-D804-4258-AC49-67A558268D93}" srcOrd="0" destOrd="0" presId="urn:microsoft.com/office/officeart/2005/8/layout/chevron1"/>
    <dgm:cxn modelId="{DC0CAF72-E960-492D-A85E-41CEC1D5238B}" type="presOf" srcId="{1E053C8C-B771-403A-B6BF-F03C879AF4D3}" destId="{009BA19C-3CFF-4573-8B15-B60C2A862012}" srcOrd="0" destOrd="0" presId="urn:microsoft.com/office/officeart/2005/8/layout/chevron1"/>
    <dgm:cxn modelId="{88EE687B-701F-4EE0-9A4A-0F2F0CE0B90C}" srcId="{371502E0-53F2-4FB6-A6D7-4F77D2FE1E21}" destId="{586E6299-72CA-4B0A-8BAB-B1131FA1BCE0}" srcOrd="3" destOrd="0" parTransId="{8E1D413B-97D2-4274-ACBE-472FE46A68DC}" sibTransId="{754E175F-4307-4B24-8256-BD33282A06FB}"/>
    <dgm:cxn modelId="{5EB4C7D1-CC40-4BA6-8D8C-2C3ECF32231B}" srcId="{371502E0-53F2-4FB6-A6D7-4F77D2FE1E21}" destId="{D657C693-E4E1-473B-8890-A3C83F0F32B9}" srcOrd="0" destOrd="0" parTransId="{7C7BB32E-9965-4E0F-ADBE-EA0AE6998F83}" sibTransId="{4E81CE45-7672-449D-8B16-1AB8CE097393}"/>
    <dgm:cxn modelId="{98145C44-A508-43F2-B4D8-F8C0DD87D971}" type="presOf" srcId="{7AF37220-5AC9-438D-87C3-88A09F881DBA}" destId="{A583E119-9E45-46EB-BBCF-BA62793210CC}" srcOrd="0" destOrd="0" presId="urn:microsoft.com/office/officeart/2005/8/layout/chevron1"/>
    <dgm:cxn modelId="{4489EDA6-E3D3-4B79-ABCA-B662E714BF44}" srcId="{371502E0-53F2-4FB6-A6D7-4F77D2FE1E21}" destId="{7AF37220-5AC9-438D-87C3-88A09F881DBA}" srcOrd="4" destOrd="0" parTransId="{63136179-6246-4149-B0AA-6668C112E5E6}" sibTransId="{1FBC2A46-005F-4658-87C7-8B189DBB5E9A}"/>
    <dgm:cxn modelId="{D662147F-341E-4D2D-908B-75D06655EFE2}" type="presParOf" srcId="{BD91DC97-0C1C-4D06-A6C5-B1292F0A7FF7}" destId="{A369939A-D804-4258-AC49-67A558268D93}" srcOrd="0" destOrd="0" presId="urn:microsoft.com/office/officeart/2005/8/layout/chevron1"/>
    <dgm:cxn modelId="{810563CE-5BCE-454B-8638-83D977FBCF3B}" type="presParOf" srcId="{BD91DC97-0C1C-4D06-A6C5-B1292F0A7FF7}" destId="{D1CFA03C-7EDB-4D40-ADDC-89224B7EF960}" srcOrd="1" destOrd="0" presId="urn:microsoft.com/office/officeart/2005/8/layout/chevron1"/>
    <dgm:cxn modelId="{749AE40B-A520-47BE-8AD5-70C2A394072D}" type="presParOf" srcId="{BD91DC97-0C1C-4D06-A6C5-B1292F0A7FF7}" destId="{9C55653C-05A8-4420-9C5F-E06CE512C2F6}" srcOrd="2" destOrd="0" presId="urn:microsoft.com/office/officeart/2005/8/layout/chevron1"/>
    <dgm:cxn modelId="{D6AD9CED-7048-4E0B-8F16-CFB7184C3DE2}" type="presParOf" srcId="{BD91DC97-0C1C-4D06-A6C5-B1292F0A7FF7}" destId="{5C571EAC-1147-4903-8F75-11ADC0409789}" srcOrd="3" destOrd="0" presId="urn:microsoft.com/office/officeart/2005/8/layout/chevron1"/>
    <dgm:cxn modelId="{3FD64905-D3EA-48F8-B077-0F92EB2105FF}" type="presParOf" srcId="{BD91DC97-0C1C-4D06-A6C5-B1292F0A7FF7}" destId="{009BA19C-3CFF-4573-8B15-B60C2A862012}" srcOrd="4" destOrd="0" presId="urn:microsoft.com/office/officeart/2005/8/layout/chevron1"/>
    <dgm:cxn modelId="{6D6E0525-AF0A-497F-9876-D1FE026F69B3}" type="presParOf" srcId="{BD91DC97-0C1C-4D06-A6C5-B1292F0A7FF7}" destId="{1CAE70BB-0BF5-4C77-A421-536585A4BE96}" srcOrd="5" destOrd="0" presId="urn:microsoft.com/office/officeart/2005/8/layout/chevron1"/>
    <dgm:cxn modelId="{897282A2-72E4-4C44-BDC2-5F89DFD14541}" type="presParOf" srcId="{BD91DC97-0C1C-4D06-A6C5-B1292F0A7FF7}" destId="{7366520B-4D74-4BEF-9852-F0ED51235C07}" srcOrd="6" destOrd="0" presId="urn:microsoft.com/office/officeart/2005/8/layout/chevron1"/>
    <dgm:cxn modelId="{67799A38-832E-44F4-9A22-CD0399072797}" type="presParOf" srcId="{BD91DC97-0C1C-4D06-A6C5-B1292F0A7FF7}" destId="{65BC19E7-0FBB-43F7-B009-79E903CF6836}" srcOrd="7" destOrd="0" presId="urn:microsoft.com/office/officeart/2005/8/layout/chevron1"/>
    <dgm:cxn modelId="{B314F09E-B9FD-4DA4-B056-D9D7F1B5DCE9}" type="presParOf" srcId="{BD91DC97-0C1C-4D06-A6C5-B1292F0A7FF7}" destId="{A583E119-9E45-46EB-BBCF-BA62793210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502E0-53F2-4FB6-A6D7-4F77D2FE1E2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657C693-E4E1-473B-8890-A3C83F0F32B9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Strategize</a:t>
          </a:r>
          <a:endParaRPr lang="en-US" dirty="0"/>
        </a:p>
      </dgm:t>
    </dgm:pt>
    <dgm:pt modelId="{7C7BB32E-9965-4E0F-ADBE-EA0AE6998F83}" type="parTrans" cxnId="{5EB4C7D1-CC40-4BA6-8D8C-2C3ECF32231B}">
      <dgm:prSet/>
      <dgm:spPr/>
      <dgm:t>
        <a:bodyPr/>
        <a:lstStyle/>
        <a:p>
          <a:endParaRPr lang="en-US"/>
        </a:p>
      </dgm:t>
    </dgm:pt>
    <dgm:pt modelId="{4E81CE45-7672-449D-8B16-1AB8CE097393}" type="sibTrans" cxnId="{5EB4C7D1-CC40-4BA6-8D8C-2C3ECF32231B}">
      <dgm:prSet/>
      <dgm:spPr/>
      <dgm:t>
        <a:bodyPr/>
        <a:lstStyle/>
        <a:p>
          <a:endParaRPr lang="en-US"/>
        </a:p>
      </dgm:t>
    </dgm:pt>
    <dgm:pt modelId="{8C4F7CEF-5C78-467A-80E5-441B73C6E29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Secure</a:t>
          </a:r>
          <a:endParaRPr lang="en-US" dirty="0"/>
        </a:p>
      </dgm:t>
    </dgm:pt>
    <dgm:pt modelId="{F5D144B7-9C56-4D0C-9AA3-4D29AE1434DE}" type="parTrans" cxnId="{7E25D369-3927-4AA5-8ECC-F2EEB0BC4079}">
      <dgm:prSet/>
      <dgm:spPr/>
      <dgm:t>
        <a:bodyPr/>
        <a:lstStyle/>
        <a:p>
          <a:endParaRPr lang="en-US"/>
        </a:p>
      </dgm:t>
    </dgm:pt>
    <dgm:pt modelId="{74834FD1-E8AB-4F45-8086-F15472BD27F6}" type="sibTrans" cxnId="{7E25D369-3927-4AA5-8ECC-F2EEB0BC4079}">
      <dgm:prSet/>
      <dgm:spPr/>
      <dgm:t>
        <a:bodyPr/>
        <a:lstStyle/>
        <a:p>
          <a:endParaRPr lang="en-US"/>
        </a:p>
      </dgm:t>
    </dgm:pt>
    <dgm:pt modelId="{1E053C8C-B771-403A-B6BF-F03C879AF4D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A9518BD-7CF9-4855-A1D0-8A099F15DEC9}" type="parTrans" cxnId="{F5DA01D2-5446-42D0-B686-6CEBE95A90FE}">
      <dgm:prSet/>
      <dgm:spPr/>
      <dgm:t>
        <a:bodyPr/>
        <a:lstStyle/>
        <a:p>
          <a:endParaRPr lang="en-US"/>
        </a:p>
      </dgm:t>
    </dgm:pt>
    <dgm:pt modelId="{92215FAA-0B0C-42DC-A63E-ED85275C0355}" type="sibTrans" cxnId="{F5DA01D2-5446-42D0-B686-6CEBE95A90FE}">
      <dgm:prSet/>
      <dgm:spPr/>
      <dgm:t>
        <a:bodyPr/>
        <a:lstStyle/>
        <a:p>
          <a:endParaRPr lang="en-US"/>
        </a:p>
      </dgm:t>
    </dgm:pt>
    <dgm:pt modelId="{7AF37220-5AC9-438D-87C3-88A09F881DB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Certify</a:t>
          </a:r>
          <a:endParaRPr lang="en-US" dirty="0"/>
        </a:p>
      </dgm:t>
    </dgm:pt>
    <dgm:pt modelId="{63136179-6246-4149-B0AA-6668C112E5E6}" type="parTrans" cxnId="{4489EDA6-E3D3-4B79-ABCA-B662E714BF44}">
      <dgm:prSet/>
      <dgm:spPr/>
      <dgm:t>
        <a:bodyPr/>
        <a:lstStyle/>
        <a:p>
          <a:endParaRPr lang="en-US"/>
        </a:p>
      </dgm:t>
    </dgm:pt>
    <dgm:pt modelId="{1FBC2A46-005F-4658-87C7-8B189DBB5E9A}" type="sibTrans" cxnId="{4489EDA6-E3D3-4B79-ABCA-B662E714BF44}">
      <dgm:prSet/>
      <dgm:spPr/>
      <dgm:t>
        <a:bodyPr/>
        <a:lstStyle/>
        <a:p>
          <a:endParaRPr lang="en-US"/>
        </a:p>
      </dgm:t>
    </dgm:pt>
    <dgm:pt modelId="{586E6299-72CA-4B0A-8BAB-B1131FA1BCE0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/>
            <a:t>Leverage</a:t>
          </a:r>
          <a:endParaRPr lang="en-US" dirty="0"/>
        </a:p>
      </dgm:t>
    </dgm:pt>
    <dgm:pt modelId="{8E1D413B-97D2-4274-ACBE-472FE46A68DC}" type="parTrans" cxnId="{88EE687B-701F-4EE0-9A4A-0F2F0CE0B90C}">
      <dgm:prSet/>
      <dgm:spPr/>
      <dgm:t>
        <a:bodyPr/>
        <a:lstStyle/>
        <a:p>
          <a:endParaRPr lang="en-US"/>
        </a:p>
      </dgm:t>
    </dgm:pt>
    <dgm:pt modelId="{754E175F-4307-4B24-8256-BD33282A06FB}" type="sibTrans" cxnId="{88EE687B-701F-4EE0-9A4A-0F2F0CE0B90C}">
      <dgm:prSet/>
      <dgm:spPr/>
      <dgm:t>
        <a:bodyPr/>
        <a:lstStyle/>
        <a:p>
          <a:endParaRPr lang="en-US"/>
        </a:p>
      </dgm:t>
    </dgm:pt>
    <dgm:pt modelId="{BD91DC97-0C1C-4D06-A6C5-B1292F0A7FF7}" type="pres">
      <dgm:prSet presAssocID="{371502E0-53F2-4FB6-A6D7-4F77D2FE1E21}" presName="Name0" presStyleCnt="0">
        <dgm:presLayoutVars>
          <dgm:dir/>
          <dgm:animLvl val="lvl"/>
          <dgm:resizeHandles val="exact"/>
        </dgm:presLayoutVars>
      </dgm:prSet>
      <dgm:spPr/>
    </dgm:pt>
    <dgm:pt modelId="{A369939A-D804-4258-AC49-67A558268D93}" type="pres">
      <dgm:prSet presAssocID="{D657C693-E4E1-473B-8890-A3C83F0F3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FA03C-7EDB-4D40-ADDC-89224B7EF960}" type="pres">
      <dgm:prSet presAssocID="{4E81CE45-7672-449D-8B16-1AB8CE097393}" presName="parTxOnlySpace" presStyleCnt="0"/>
      <dgm:spPr/>
    </dgm:pt>
    <dgm:pt modelId="{9C55653C-05A8-4420-9C5F-E06CE512C2F6}" type="pres">
      <dgm:prSet presAssocID="{8C4F7CEF-5C78-467A-80E5-441B73C6E29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1EAC-1147-4903-8F75-11ADC0409789}" type="pres">
      <dgm:prSet presAssocID="{74834FD1-E8AB-4F45-8086-F15472BD27F6}" presName="parTxOnlySpace" presStyleCnt="0"/>
      <dgm:spPr/>
    </dgm:pt>
    <dgm:pt modelId="{009BA19C-3CFF-4573-8B15-B60C2A862012}" type="pres">
      <dgm:prSet presAssocID="{1E053C8C-B771-403A-B6BF-F03C879AF4D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E70BB-0BF5-4C77-A421-536585A4BE96}" type="pres">
      <dgm:prSet presAssocID="{92215FAA-0B0C-42DC-A63E-ED85275C0355}" presName="parTxOnlySpace" presStyleCnt="0"/>
      <dgm:spPr/>
    </dgm:pt>
    <dgm:pt modelId="{7366520B-4D74-4BEF-9852-F0ED51235C07}" type="pres">
      <dgm:prSet presAssocID="{586E6299-72CA-4B0A-8BAB-B1131FA1BCE0}" presName="parTxOnly" presStyleLbl="node1" presStyleIdx="3" presStyleCnt="5" custLinFactNeighborY="1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19E7-0FBB-43F7-B009-79E903CF6836}" type="pres">
      <dgm:prSet presAssocID="{754E175F-4307-4B24-8256-BD33282A06FB}" presName="parTxOnlySpace" presStyleCnt="0"/>
      <dgm:spPr/>
    </dgm:pt>
    <dgm:pt modelId="{A583E119-9E45-46EB-BBCF-BA62793210CC}" type="pres">
      <dgm:prSet presAssocID="{7AF37220-5AC9-438D-87C3-88A09F881D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D26911-820A-4B33-B021-BD89C0A66F0E}" type="presOf" srcId="{7AF37220-5AC9-438D-87C3-88A09F881DBA}" destId="{A583E119-9E45-46EB-BBCF-BA62793210CC}" srcOrd="0" destOrd="0" presId="urn:microsoft.com/office/officeart/2005/8/layout/chevron1"/>
    <dgm:cxn modelId="{77FDC4D8-C385-46DF-A795-5513A8940B26}" type="presOf" srcId="{D657C693-E4E1-473B-8890-A3C83F0F32B9}" destId="{A369939A-D804-4258-AC49-67A558268D93}" srcOrd="0" destOrd="0" presId="urn:microsoft.com/office/officeart/2005/8/layout/chevron1"/>
    <dgm:cxn modelId="{C0037914-8A14-4F1D-A5EF-E31FB8E5102D}" type="presOf" srcId="{371502E0-53F2-4FB6-A6D7-4F77D2FE1E21}" destId="{BD91DC97-0C1C-4D06-A6C5-B1292F0A7FF7}" srcOrd="0" destOrd="0" presId="urn:microsoft.com/office/officeart/2005/8/layout/chevron1"/>
    <dgm:cxn modelId="{95DAFFFB-43F4-4CF4-8DDD-4966B5A2D14F}" type="presOf" srcId="{8C4F7CEF-5C78-467A-80E5-441B73C6E29C}" destId="{9C55653C-05A8-4420-9C5F-E06CE512C2F6}" srcOrd="0" destOrd="0" presId="urn:microsoft.com/office/officeart/2005/8/layout/chevron1"/>
    <dgm:cxn modelId="{F5DA01D2-5446-42D0-B686-6CEBE95A90FE}" srcId="{371502E0-53F2-4FB6-A6D7-4F77D2FE1E21}" destId="{1E053C8C-B771-403A-B6BF-F03C879AF4D3}" srcOrd="2" destOrd="0" parTransId="{9A9518BD-7CF9-4855-A1D0-8A099F15DEC9}" sibTransId="{92215FAA-0B0C-42DC-A63E-ED85275C0355}"/>
    <dgm:cxn modelId="{7E25D369-3927-4AA5-8ECC-F2EEB0BC4079}" srcId="{371502E0-53F2-4FB6-A6D7-4F77D2FE1E21}" destId="{8C4F7CEF-5C78-467A-80E5-441B73C6E29C}" srcOrd="1" destOrd="0" parTransId="{F5D144B7-9C56-4D0C-9AA3-4D29AE1434DE}" sibTransId="{74834FD1-E8AB-4F45-8086-F15472BD27F6}"/>
    <dgm:cxn modelId="{B9AF824F-A7A0-4564-BF9D-8FD7958191D0}" type="presOf" srcId="{586E6299-72CA-4B0A-8BAB-B1131FA1BCE0}" destId="{7366520B-4D74-4BEF-9852-F0ED51235C07}" srcOrd="0" destOrd="0" presId="urn:microsoft.com/office/officeart/2005/8/layout/chevron1"/>
    <dgm:cxn modelId="{5EB4C7D1-CC40-4BA6-8D8C-2C3ECF32231B}" srcId="{371502E0-53F2-4FB6-A6D7-4F77D2FE1E21}" destId="{D657C693-E4E1-473B-8890-A3C83F0F32B9}" srcOrd="0" destOrd="0" parTransId="{7C7BB32E-9965-4E0F-ADBE-EA0AE6998F83}" sibTransId="{4E81CE45-7672-449D-8B16-1AB8CE097393}"/>
    <dgm:cxn modelId="{88EE687B-701F-4EE0-9A4A-0F2F0CE0B90C}" srcId="{371502E0-53F2-4FB6-A6D7-4F77D2FE1E21}" destId="{586E6299-72CA-4B0A-8BAB-B1131FA1BCE0}" srcOrd="3" destOrd="0" parTransId="{8E1D413B-97D2-4274-ACBE-472FE46A68DC}" sibTransId="{754E175F-4307-4B24-8256-BD33282A06FB}"/>
    <dgm:cxn modelId="{4489EDA6-E3D3-4B79-ABCA-B662E714BF44}" srcId="{371502E0-53F2-4FB6-A6D7-4F77D2FE1E21}" destId="{7AF37220-5AC9-438D-87C3-88A09F881DBA}" srcOrd="4" destOrd="0" parTransId="{63136179-6246-4149-B0AA-6668C112E5E6}" sibTransId="{1FBC2A46-005F-4658-87C7-8B189DBB5E9A}"/>
    <dgm:cxn modelId="{0FFFCD6F-863A-4B4E-9589-846AFAA3A8B1}" type="presOf" srcId="{1E053C8C-B771-403A-B6BF-F03C879AF4D3}" destId="{009BA19C-3CFF-4573-8B15-B60C2A862012}" srcOrd="0" destOrd="0" presId="urn:microsoft.com/office/officeart/2005/8/layout/chevron1"/>
    <dgm:cxn modelId="{5FF9A2BC-9692-4BEF-96A8-EBE87818B82B}" type="presParOf" srcId="{BD91DC97-0C1C-4D06-A6C5-B1292F0A7FF7}" destId="{A369939A-D804-4258-AC49-67A558268D93}" srcOrd="0" destOrd="0" presId="urn:microsoft.com/office/officeart/2005/8/layout/chevron1"/>
    <dgm:cxn modelId="{41097CCC-4E27-45CC-8B45-5872E252A622}" type="presParOf" srcId="{BD91DC97-0C1C-4D06-A6C5-B1292F0A7FF7}" destId="{D1CFA03C-7EDB-4D40-ADDC-89224B7EF960}" srcOrd="1" destOrd="0" presId="urn:microsoft.com/office/officeart/2005/8/layout/chevron1"/>
    <dgm:cxn modelId="{915FAD02-02C2-40C0-A8EC-F970316909CB}" type="presParOf" srcId="{BD91DC97-0C1C-4D06-A6C5-B1292F0A7FF7}" destId="{9C55653C-05A8-4420-9C5F-E06CE512C2F6}" srcOrd="2" destOrd="0" presId="urn:microsoft.com/office/officeart/2005/8/layout/chevron1"/>
    <dgm:cxn modelId="{FA9E4B59-055C-487D-B2E2-91EFFA6B8BEE}" type="presParOf" srcId="{BD91DC97-0C1C-4D06-A6C5-B1292F0A7FF7}" destId="{5C571EAC-1147-4903-8F75-11ADC0409789}" srcOrd="3" destOrd="0" presId="urn:microsoft.com/office/officeart/2005/8/layout/chevron1"/>
    <dgm:cxn modelId="{458AD235-AF60-4006-A613-955DAE86DA6B}" type="presParOf" srcId="{BD91DC97-0C1C-4D06-A6C5-B1292F0A7FF7}" destId="{009BA19C-3CFF-4573-8B15-B60C2A862012}" srcOrd="4" destOrd="0" presId="urn:microsoft.com/office/officeart/2005/8/layout/chevron1"/>
    <dgm:cxn modelId="{98F6114E-7869-412F-B561-8487ED91677F}" type="presParOf" srcId="{BD91DC97-0C1C-4D06-A6C5-B1292F0A7FF7}" destId="{1CAE70BB-0BF5-4C77-A421-536585A4BE96}" srcOrd="5" destOrd="0" presId="urn:microsoft.com/office/officeart/2005/8/layout/chevron1"/>
    <dgm:cxn modelId="{59390DF7-EE2C-4C47-93AF-131652D2F063}" type="presParOf" srcId="{BD91DC97-0C1C-4D06-A6C5-B1292F0A7FF7}" destId="{7366520B-4D74-4BEF-9852-F0ED51235C07}" srcOrd="6" destOrd="0" presId="urn:microsoft.com/office/officeart/2005/8/layout/chevron1"/>
    <dgm:cxn modelId="{32EE9FAB-65EA-4AA9-9992-15D2E4D596A4}" type="presParOf" srcId="{BD91DC97-0C1C-4D06-A6C5-B1292F0A7FF7}" destId="{65BC19E7-0FBB-43F7-B009-79E903CF6836}" srcOrd="7" destOrd="0" presId="urn:microsoft.com/office/officeart/2005/8/layout/chevron1"/>
    <dgm:cxn modelId="{27251B94-165A-4770-B4D3-221F0ADE124F}" type="presParOf" srcId="{BD91DC97-0C1C-4D06-A6C5-B1292F0A7FF7}" destId="{A583E119-9E45-46EB-BBCF-BA62793210C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Not</a:t>
            </a:r>
            <a:r>
              <a:rPr lang="en-US" sz="800" baseline="0" dirty="0" smtClean="0"/>
              <a:t> suitable – performance/latency sensitive, voluminous transactions, legacy platform, non-virtualized, special drivers or hardware, specific type of server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Not</a:t>
            </a:r>
            <a:r>
              <a:rPr lang="en-US" sz="800" baseline="0" dirty="0" smtClean="0"/>
              <a:t> suitable – performance/latency sensitive, voluminous transactions, legacy platform, non-virtualized, special drivers or hardware, specific type of server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Not</a:t>
            </a:r>
            <a:r>
              <a:rPr lang="en-US" sz="800" baseline="0" dirty="0" smtClean="0"/>
              <a:t> suitable – performance/latency sensitive, voluminous transactions, legacy platform, non-virtualized, special drivers or hardware, specific type of server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Not</a:t>
            </a:r>
            <a:r>
              <a:rPr lang="en-US" sz="800" baseline="0" dirty="0" smtClean="0"/>
              <a:t> suitable – performance/latency sensitive, voluminous transactions, legacy platform, non-virtualized, special drivers or hardware, specific type of server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Not</a:t>
            </a:r>
            <a:r>
              <a:rPr lang="en-US" sz="800" baseline="0" dirty="0" smtClean="0"/>
              <a:t> suitable – performance/latency sensitive, voluminous transactions, legacy platform, non-virtualized, special drivers or hardware, specific type of server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Columns—INFORM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Subtitle—INFORM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Columns with Headings—INFORM</a:t>
            </a:r>
            <a:endParaRPr lang="en-US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- avoid</a:t>
            </a:r>
          </a:p>
          <a:p>
            <a:pPr lvl="4"/>
            <a:r>
              <a:rPr lang="en-US" dirty="0" smtClean="0"/>
              <a:t>Fifth level - avoid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Headings—INFORM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 —INFORM</a:t>
            </a:r>
            <a:endParaRPr lang="en-US" dirty="0"/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Subtitle—INFORM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Headings—INFORM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Image Left with Bullets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Image Left with Bullets—INFORM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Bullets—INFORM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– avoid as too small</a:t>
            </a:r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9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Half Screen Image Right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Half Screen Image </a:t>
            </a:r>
            <a:br>
              <a:rPr lang="en-US" dirty="0" smtClean="0"/>
            </a:br>
            <a:r>
              <a:rPr lang="en-US" dirty="0" smtClean="0"/>
              <a:t>Left 36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1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3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 smtClean="0"/>
              <a:t>Speaker Name</a:t>
            </a:r>
            <a:endParaRPr dirty="0"/>
          </a:p>
          <a:p>
            <a:pPr lvl="1"/>
            <a:r>
              <a:rPr lang="en-US" dirty="0" smtClean="0"/>
              <a:t>Title/Company</a:t>
            </a:r>
            <a:endParaRPr dirty="0"/>
          </a:p>
          <a:p>
            <a:pPr lvl="2"/>
            <a:r>
              <a:rPr lang="en-US" dirty="0" smtClean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9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Title and Content—INFORM</a:t>
            </a:r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4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Forth level – avoid as too small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Subtitle—INFORM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1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910" r:id="rId2"/>
    <p:sldLayoutId id="2147483896" r:id="rId3"/>
    <p:sldLayoutId id="2147483895" r:id="rId4"/>
    <p:sldLayoutId id="2147483860" r:id="rId5"/>
    <p:sldLayoutId id="2147483886" r:id="rId6"/>
    <p:sldLayoutId id="2147483861" r:id="rId7"/>
    <p:sldLayoutId id="2147483890" r:id="rId8"/>
    <p:sldLayoutId id="2147483863" r:id="rId9"/>
    <p:sldLayoutId id="2147483885" r:id="rId10"/>
    <p:sldLayoutId id="2147483864" r:id="rId11"/>
    <p:sldLayoutId id="2147483866" r:id="rId12"/>
    <p:sldLayoutId id="2147483884" r:id="rId13"/>
    <p:sldLayoutId id="2147483865" r:id="rId14"/>
    <p:sldLayoutId id="2147483897" r:id="rId15"/>
    <p:sldLayoutId id="2147483867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91" r:id="rId22"/>
    <p:sldLayoutId id="2147483869" r:id="rId23"/>
    <p:sldLayoutId id="2147483889" r:id="rId24"/>
    <p:sldLayoutId id="2147483892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908" r:id="rId31"/>
    <p:sldLayoutId id="2147483876" r:id="rId32"/>
    <p:sldLayoutId id="2147483875" r:id="rId33"/>
    <p:sldLayoutId id="2147483899" r:id="rId34"/>
    <p:sldLayoutId id="2147483900" r:id="rId35"/>
    <p:sldLayoutId id="2147483901" r:id="rId36"/>
    <p:sldLayoutId id="2147483902" r:id="rId37"/>
    <p:sldLayoutId id="2147483909" r:id="rId38"/>
    <p:sldLayoutId id="2147483906" r:id="rId39"/>
    <p:sldLayoutId id="2147483904" r:id="rId40"/>
    <p:sldLayoutId id="2147483905" r:id="rId41"/>
    <p:sldLayoutId id="2147483907" r:id="rId42"/>
    <p:sldLayoutId id="2147483916" r:id="rId43"/>
    <p:sldLayoutId id="2147483903" r:id="rId44"/>
    <p:sldLayoutId id="2147483915" r:id="rId45"/>
    <p:sldLayoutId id="2147483914" r:id="rId46"/>
    <p:sldLayoutId id="2147483913" r:id="rId47"/>
    <p:sldLayoutId id="2147483912" r:id="rId48"/>
    <p:sldLayoutId id="2147483911" r:id="rId49"/>
    <p:sldLayoutId id="2147483917" r:id="rId50"/>
    <p:sldLayoutId id="2147483881" r:id="rId5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663" y="2346065"/>
            <a:ext cx="10314432" cy="11286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mtClean="0"/>
              <a:t>Pragmatic Approaches </a:t>
            </a:r>
            <a:r>
              <a:rPr lang="en-US" sz="3600" dirty="0" smtClean="0"/>
              <a:t>to Cloud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Harippriya Sivapatham</a:t>
            </a:r>
          </a:p>
          <a:p>
            <a:r>
              <a:rPr lang="en-US" smtClean="0"/>
              <a:t>IDC Cloud </a:t>
            </a:r>
            <a:r>
              <a:rPr lang="en-US" dirty="0" smtClean="0"/>
              <a:t>Fest </a:t>
            </a:r>
            <a:r>
              <a:rPr lang="en-US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6948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03606"/>
              </p:ext>
            </p:extLst>
          </p:nvPr>
        </p:nvGraphicFramePr>
        <p:xfrm>
          <a:off x="974866" y="404555"/>
          <a:ext cx="8384070" cy="97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9484" y="1766408"/>
            <a:ext cx="5659122" cy="432054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Deploy and verify on Cloud.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Assess performance and recommend deployment strategy.</a:t>
            </a:r>
          </a:p>
        </p:txBody>
      </p:sp>
    </p:spTree>
    <p:extLst>
      <p:ext uri="{BB962C8B-B14F-4D97-AF65-F5344CB8AC3E}">
        <p14:creationId xmlns:p14="http://schemas.microsoft.com/office/powerpoint/2010/main" val="32610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245107"/>
              </p:ext>
            </p:extLst>
          </p:nvPr>
        </p:nvGraphicFramePr>
        <p:xfrm>
          <a:off x="974866" y="404555"/>
          <a:ext cx="8384070" cy="97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9484" y="1766408"/>
            <a:ext cx="5659122" cy="432054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Disaster Recovery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Automatic Scaling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Elastic Load Balancer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Cloud Formation Templates for easy deployment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Backup and Archiving - S3 and Storage Gateway </a:t>
            </a:r>
          </a:p>
          <a:p>
            <a:pPr marL="457200" indent="-457200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Monitoring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3715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081967"/>
              </p:ext>
            </p:extLst>
          </p:nvPr>
        </p:nvGraphicFramePr>
        <p:xfrm>
          <a:off x="974866" y="404555"/>
          <a:ext cx="8384070" cy="97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9484" y="1766408"/>
            <a:ext cx="5659122" cy="432054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better visibility and creates trust.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AWS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Undergo AWS Well Architected Review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Managed AMIs can be published through Micro Focus account.</a:t>
            </a:r>
          </a:p>
          <a:p>
            <a:pPr marL="914389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Listing on AWS marketplace is not necessary / desirable.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Azure – same process as AWS but simplified</a:t>
            </a:r>
          </a:p>
        </p:txBody>
      </p:sp>
    </p:spTree>
    <p:extLst>
      <p:ext uri="{BB962C8B-B14F-4D97-AF65-F5344CB8AC3E}">
        <p14:creationId xmlns:p14="http://schemas.microsoft.com/office/powerpoint/2010/main" val="4460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467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946785" y="1137921"/>
            <a:ext cx="10311765" cy="561848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Micro Focus takes care of: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Installing, monitoring and managing our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Managing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cale the product to meet the SLAs.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Seamless SSO across products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Options: Control Tower or Services Director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SaaS enabling our 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Integrate using their 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On-</a:t>
            </a:r>
            <a:r>
              <a:rPr lang="en-US" sz="2800" dirty="0" err="1"/>
              <a:t>prem</a:t>
            </a:r>
            <a:r>
              <a:rPr lang="en-US" sz="2800" dirty="0"/>
              <a:t> solutions can </a:t>
            </a:r>
            <a:r>
              <a:rPr lang="en-US" sz="2800" dirty="0" smtClean="0"/>
              <a:t>also be </a:t>
            </a:r>
            <a:r>
              <a:rPr lang="en-US" sz="2800" dirty="0"/>
              <a:t>provided as SaaS offering.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fld id="{0FB999A9-77CE-4AD1-9911-24A29F08BC34}" type="slidenum">
              <a:rPr lang="en-US" smtClean="0"/>
              <a:pPr marL="171450" indent="-171450">
                <a:buFont typeface="Arial" panose="020B0604020202020204" pitchFamily="34" charset="0"/>
                <a:buChar char="•"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SaaS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95325" y="464185"/>
            <a:ext cx="5029200" cy="417195"/>
          </a:xfrm>
        </p:spPr>
        <p:txBody>
          <a:bodyPr/>
          <a:lstStyle/>
          <a:p>
            <a:r>
              <a:rPr lang="en-US" dirty="0" smtClean="0"/>
              <a:t>Control Tower	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99516" y="951865"/>
            <a:ext cx="5029200" cy="39553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Hosted and maintained by Micro Focus on our own data centers and AWS.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UI to manage service, renew licenses,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User management with corporate sync and auto provisioning.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Software licensing using Auto Pass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View service health, SLA on availability,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Federation across hosted SaaS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OAuth for APIs exposed by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Inventory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Used in production by many HPE products.	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970981" y="464184"/>
            <a:ext cx="5029200" cy="417195"/>
          </a:xfrm>
        </p:spPr>
        <p:txBody>
          <a:bodyPr/>
          <a:lstStyle/>
          <a:p>
            <a:r>
              <a:rPr lang="en-US" dirty="0" smtClean="0"/>
              <a:t>Services Director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970981" y="951865"/>
            <a:ext cx="5029200" cy="39553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Hosted and maintained by infrastructure provider </a:t>
            </a:r>
            <a:r>
              <a:rPr lang="en-US" dirty="0" err="1" smtClean="0"/>
              <a:t>Logicalis</a:t>
            </a:r>
            <a:r>
              <a:rPr lang="en-US" dirty="0" smtClean="0"/>
              <a:t> on Azure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Minimal UI to request service and manage.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User creation with 3 pre-defined roles.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Paper licenses. No license checks.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No SLA checks.</a:t>
            </a:r>
          </a:p>
        </p:txBody>
      </p:sp>
    </p:spTree>
    <p:extLst>
      <p:ext uri="{BB962C8B-B14F-4D97-AF65-F5344CB8AC3E}">
        <p14:creationId xmlns:p14="http://schemas.microsoft.com/office/powerpoint/2010/main" val="401534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67" y="2515615"/>
            <a:ext cx="453415" cy="84499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930684" y="2827726"/>
            <a:ext cx="853440" cy="27587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30274" y="3446760"/>
            <a:ext cx="914400" cy="277002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611718" y="1316106"/>
            <a:ext cx="946334" cy="229352"/>
            <a:chOff x="6138794" y="1613688"/>
            <a:chExt cx="1454151" cy="352425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6207057" y="1613688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6138794" y="1681950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572182" y="1613688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6811894" y="1613688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18257" y="1613688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7142094" y="1613688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7367519" y="1613688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572182" y="1813713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6762682" y="1813713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64294" y="1813713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165907" y="1813713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365932" y="1813713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7537382" y="1615275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72" y="1508023"/>
            <a:ext cx="4396411" cy="219388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81218" y="3723762"/>
            <a:ext cx="2917507" cy="33342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latin typeface="Agency FB" panose="020B0503020202020204" pitchFamily="34" charset="0"/>
              </a:rPr>
              <a:t>Cloud / SaaS Options in Micro Focus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6640" y="112776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Choose the option right for you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6640" y="4490720"/>
            <a:ext cx="9225280" cy="14732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Devise a phased approach for migration.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Long term: think about making your application stateless, multi-threaded,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978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2293" y="3752311"/>
            <a:ext cx="2637221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 smtClean="0"/>
              <a:t>Migration to Public Cloud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192472" y="3722179"/>
            <a:ext cx="3329940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dirty="0" smtClean="0"/>
              <a:t>SaaS Hosting Solutions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1045397" y="3778156"/>
            <a:ext cx="341185" cy="33480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656144" y="3778156"/>
            <a:ext cx="327361" cy="33368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40" y="1686405"/>
            <a:ext cx="2568574" cy="18586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61" y="1754097"/>
            <a:ext cx="197195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NIST: Cloud Application Characteristics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677639" y="1607294"/>
            <a:ext cx="363083" cy="581041"/>
            <a:chOff x="2331689" y="1865845"/>
            <a:chExt cx="207453" cy="357486"/>
          </a:xfrm>
          <a:solidFill>
            <a:srgbClr val="0078EF"/>
          </a:solidFill>
        </p:grpSpPr>
        <p:sp>
          <p:nvSpPr>
            <p:cNvPr id="10" name="Freeform 285"/>
            <p:cNvSpPr>
              <a:spLocks noChangeArrowheads="1"/>
            </p:cNvSpPr>
            <p:nvPr/>
          </p:nvSpPr>
          <p:spPr bwMode="auto">
            <a:xfrm>
              <a:off x="2478018" y="1865845"/>
              <a:ext cx="61124" cy="287100"/>
            </a:xfrm>
            <a:custGeom>
              <a:avLst/>
              <a:gdLst>
                <a:gd name="T0" fmla="*/ 35 w 144"/>
                <a:gd name="T1" fmla="*/ 182 h 682"/>
                <a:gd name="T2" fmla="*/ 35 w 144"/>
                <a:gd name="T3" fmla="*/ 182 h 682"/>
                <a:gd name="T4" fmla="*/ 35 w 144"/>
                <a:gd name="T5" fmla="*/ 379 h 682"/>
                <a:gd name="T6" fmla="*/ 8 w 144"/>
                <a:gd name="T7" fmla="*/ 415 h 682"/>
                <a:gd name="T8" fmla="*/ 5 w 144"/>
                <a:gd name="T9" fmla="*/ 439 h 682"/>
                <a:gd name="T10" fmla="*/ 5 w 144"/>
                <a:gd name="T11" fmla="*/ 649 h 682"/>
                <a:gd name="T12" fmla="*/ 7 w 144"/>
                <a:gd name="T13" fmla="*/ 655 h 682"/>
                <a:gd name="T14" fmla="*/ 73 w 144"/>
                <a:gd name="T15" fmla="*/ 681 h 682"/>
                <a:gd name="T16" fmla="*/ 76 w 144"/>
                <a:gd name="T17" fmla="*/ 681 h 682"/>
                <a:gd name="T18" fmla="*/ 134 w 144"/>
                <a:gd name="T19" fmla="*/ 656 h 682"/>
                <a:gd name="T20" fmla="*/ 136 w 144"/>
                <a:gd name="T21" fmla="*/ 650 h 682"/>
                <a:gd name="T22" fmla="*/ 136 w 144"/>
                <a:gd name="T23" fmla="*/ 439 h 682"/>
                <a:gd name="T24" fmla="*/ 133 w 144"/>
                <a:gd name="T25" fmla="*/ 417 h 682"/>
                <a:gd name="T26" fmla="*/ 106 w 144"/>
                <a:gd name="T27" fmla="*/ 380 h 682"/>
                <a:gd name="T28" fmla="*/ 106 w 144"/>
                <a:gd name="T29" fmla="*/ 183 h 682"/>
                <a:gd name="T30" fmla="*/ 140 w 144"/>
                <a:gd name="T31" fmla="*/ 123 h 682"/>
                <a:gd name="T32" fmla="*/ 142 w 144"/>
                <a:gd name="T33" fmla="*/ 115 h 682"/>
                <a:gd name="T34" fmla="*/ 104 w 144"/>
                <a:gd name="T35" fmla="*/ 8 h 682"/>
                <a:gd name="T36" fmla="*/ 95 w 144"/>
                <a:gd name="T37" fmla="*/ 0 h 682"/>
                <a:gd name="T38" fmla="*/ 47 w 144"/>
                <a:gd name="T39" fmla="*/ 0 h 682"/>
                <a:gd name="T40" fmla="*/ 47 w 144"/>
                <a:gd name="T41" fmla="*/ 0 h 682"/>
                <a:gd name="T42" fmla="*/ 37 w 144"/>
                <a:gd name="T43" fmla="*/ 8 h 682"/>
                <a:gd name="T44" fmla="*/ 1 w 144"/>
                <a:gd name="T45" fmla="*/ 114 h 682"/>
                <a:gd name="T46" fmla="*/ 2 w 144"/>
                <a:gd name="T47" fmla="*/ 122 h 682"/>
                <a:gd name="T48" fmla="*/ 35 w 144"/>
                <a:gd name="T49" fmla="*/ 182 h 682"/>
                <a:gd name="T50" fmla="*/ 54 w 144"/>
                <a:gd name="T51" fmla="*/ 21 h 682"/>
                <a:gd name="T52" fmla="*/ 54 w 144"/>
                <a:gd name="T53" fmla="*/ 21 h 682"/>
                <a:gd name="T54" fmla="*/ 87 w 144"/>
                <a:gd name="T55" fmla="*/ 21 h 682"/>
                <a:gd name="T56" fmla="*/ 121 w 144"/>
                <a:gd name="T57" fmla="*/ 117 h 682"/>
                <a:gd name="T58" fmla="*/ 87 w 144"/>
                <a:gd name="T59" fmla="*/ 174 h 682"/>
                <a:gd name="T60" fmla="*/ 85 w 144"/>
                <a:gd name="T61" fmla="*/ 179 h 682"/>
                <a:gd name="T62" fmla="*/ 85 w 144"/>
                <a:gd name="T63" fmla="*/ 385 h 682"/>
                <a:gd name="T64" fmla="*/ 88 w 144"/>
                <a:gd name="T65" fmla="*/ 392 h 682"/>
                <a:gd name="T66" fmla="*/ 114 w 144"/>
                <a:gd name="T67" fmla="*/ 424 h 682"/>
                <a:gd name="T68" fmla="*/ 116 w 144"/>
                <a:gd name="T69" fmla="*/ 439 h 682"/>
                <a:gd name="T70" fmla="*/ 116 w 144"/>
                <a:gd name="T71" fmla="*/ 646 h 682"/>
                <a:gd name="T72" fmla="*/ 76 w 144"/>
                <a:gd name="T73" fmla="*/ 661 h 682"/>
                <a:gd name="T74" fmla="*/ 26 w 144"/>
                <a:gd name="T75" fmla="*/ 645 h 682"/>
                <a:gd name="T76" fmla="*/ 26 w 144"/>
                <a:gd name="T77" fmla="*/ 439 h 682"/>
                <a:gd name="T78" fmla="*/ 27 w 144"/>
                <a:gd name="T79" fmla="*/ 422 h 682"/>
                <a:gd name="T80" fmla="*/ 53 w 144"/>
                <a:gd name="T81" fmla="*/ 391 h 682"/>
                <a:gd name="T82" fmla="*/ 56 w 144"/>
                <a:gd name="T83" fmla="*/ 384 h 682"/>
                <a:gd name="T84" fmla="*/ 56 w 144"/>
                <a:gd name="T85" fmla="*/ 178 h 682"/>
                <a:gd name="T86" fmla="*/ 54 w 144"/>
                <a:gd name="T87" fmla="*/ 174 h 682"/>
                <a:gd name="T88" fmla="*/ 22 w 144"/>
                <a:gd name="T89" fmla="*/ 116 h 682"/>
                <a:gd name="T90" fmla="*/ 54 w 144"/>
                <a:gd name="T91" fmla="*/ 2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682">
                  <a:moveTo>
                    <a:pt x="35" y="182"/>
                  </a:moveTo>
                  <a:lnTo>
                    <a:pt x="35" y="182"/>
                  </a:lnTo>
                  <a:cubicBezTo>
                    <a:pt x="35" y="379"/>
                    <a:pt x="35" y="379"/>
                    <a:pt x="35" y="379"/>
                  </a:cubicBezTo>
                  <a:cubicBezTo>
                    <a:pt x="28" y="387"/>
                    <a:pt x="12" y="405"/>
                    <a:pt x="8" y="415"/>
                  </a:cubicBezTo>
                  <a:cubicBezTo>
                    <a:pt x="6" y="421"/>
                    <a:pt x="5" y="434"/>
                    <a:pt x="5" y="439"/>
                  </a:cubicBezTo>
                  <a:cubicBezTo>
                    <a:pt x="5" y="649"/>
                    <a:pt x="5" y="649"/>
                    <a:pt x="5" y="649"/>
                  </a:cubicBezTo>
                  <a:cubicBezTo>
                    <a:pt x="5" y="651"/>
                    <a:pt x="6" y="654"/>
                    <a:pt x="7" y="655"/>
                  </a:cubicBezTo>
                  <a:cubicBezTo>
                    <a:pt x="22" y="672"/>
                    <a:pt x="46" y="681"/>
                    <a:pt x="73" y="681"/>
                  </a:cubicBezTo>
                  <a:cubicBezTo>
                    <a:pt x="74" y="681"/>
                    <a:pt x="75" y="681"/>
                    <a:pt x="76" y="681"/>
                  </a:cubicBezTo>
                  <a:cubicBezTo>
                    <a:pt x="101" y="680"/>
                    <a:pt x="123" y="671"/>
                    <a:pt x="134" y="656"/>
                  </a:cubicBezTo>
                  <a:cubicBezTo>
                    <a:pt x="136" y="654"/>
                    <a:pt x="136" y="652"/>
                    <a:pt x="136" y="650"/>
                  </a:cubicBezTo>
                  <a:cubicBezTo>
                    <a:pt x="136" y="439"/>
                    <a:pt x="136" y="439"/>
                    <a:pt x="136" y="439"/>
                  </a:cubicBezTo>
                  <a:cubicBezTo>
                    <a:pt x="136" y="434"/>
                    <a:pt x="136" y="422"/>
                    <a:pt x="133" y="417"/>
                  </a:cubicBezTo>
                  <a:cubicBezTo>
                    <a:pt x="130" y="406"/>
                    <a:pt x="113" y="389"/>
                    <a:pt x="106" y="380"/>
                  </a:cubicBezTo>
                  <a:cubicBezTo>
                    <a:pt x="106" y="183"/>
                    <a:pt x="106" y="183"/>
                    <a:pt x="106" y="183"/>
                  </a:cubicBezTo>
                  <a:cubicBezTo>
                    <a:pt x="140" y="123"/>
                    <a:pt x="140" y="123"/>
                    <a:pt x="140" y="123"/>
                  </a:cubicBezTo>
                  <a:cubicBezTo>
                    <a:pt x="143" y="120"/>
                    <a:pt x="143" y="117"/>
                    <a:pt x="142" y="115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4"/>
                    <a:pt x="99" y="1"/>
                    <a:pt x="95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cubicBezTo>
                    <a:pt x="43" y="0"/>
                    <a:pt x="38" y="4"/>
                    <a:pt x="37" y="8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0" y="117"/>
                    <a:pt x="0" y="120"/>
                    <a:pt x="2" y="122"/>
                  </a:cubicBezTo>
                  <a:lnTo>
                    <a:pt x="35" y="182"/>
                  </a:lnTo>
                  <a:close/>
                  <a:moveTo>
                    <a:pt x="54" y="21"/>
                  </a:moveTo>
                  <a:lnTo>
                    <a:pt x="54" y="21"/>
                  </a:lnTo>
                  <a:cubicBezTo>
                    <a:pt x="87" y="21"/>
                    <a:pt x="87" y="21"/>
                    <a:pt x="87" y="21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6" y="176"/>
                    <a:pt x="85" y="177"/>
                    <a:pt x="85" y="179"/>
                  </a:cubicBezTo>
                  <a:cubicBezTo>
                    <a:pt x="85" y="385"/>
                    <a:pt x="85" y="385"/>
                    <a:pt x="85" y="385"/>
                  </a:cubicBezTo>
                  <a:cubicBezTo>
                    <a:pt x="85" y="388"/>
                    <a:pt x="86" y="390"/>
                    <a:pt x="88" y="392"/>
                  </a:cubicBezTo>
                  <a:cubicBezTo>
                    <a:pt x="100" y="403"/>
                    <a:pt x="112" y="419"/>
                    <a:pt x="114" y="424"/>
                  </a:cubicBezTo>
                  <a:cubicBezTo>
                    <a:pt x="116" y="426"/>
                    <a:pt x="116" y="433"/>
                    <a:pt x="116" y="439"/>
                  </a:cubicBezTo>
                  <a:cubicBezTo>
                    <a:pt x="116" y="646"/>
                    <a:pt x="116" y="646"/>
                    <a:pt x="116" y="646"/>
                  </a:cubicBezTo>
                  <a:cubicBezTo>
                    <a:pt x="107" y="654"/>
                    <a:pt x="93" y="661"/>
                    <a:pt x="76" y="661"/>
                  </a:cubicBezTo>
                  <a:cubicBezTo>
                    <a:pt x="55" y="662"/>
                    <a:pt x="37" y="655"/>
                    <a:pt x="26" y="645"/>
                  </a:cubicBezTo>
                  <a:cubicBezTo>
                    <a:pt x="26" y="439"/>
                    <a:pt x="26" y="439"/>
                    <a:pt x="26" y="439"/>
                  </a:cubicBezTo>
                  <a:cubicBezTo>
                    <a:pt x="26" y="433"/>
                    <a:pt x="27" y="424"/>
                    <a:pt x="27" y="422"/>
                  </a:cubicBezTo>
                  <a:cubicBezTo>
                    <a:pt x="29" y="417"/>
                    <a:pt x="43" y="402"/>
                    <a:pt x="53" y="391"/>
                  </a:cubicBezTo>
                  <a:cubicBezTo>
                    <a:pt x="55" y="389"/>
                    <a:pt x="56" y="386"/>
                    <a:pt x="56" y="384"/>
                  </a:cubicBezTo>
                  <a:cubicBezTo>
                    <a:pt x="56" y="178"/>
                    <a:pt x="56" y="178"/>
                    <a:pt x="56" y="178"/>
                  </a:cubicBezTo>
                  <a:cubicBezTo>
                    <a:pt x="56" y="177"/>
                    <a:pt x="55" y="175"/>
                    <a:pt x="54" y="174"/>
                  </a:cubicBezTo>
                  <a:cubicBezTo>
                    <a:pt x="22" y="116"/>
                    <a:pt x="22" y="116"/>
                    <a:pt x="22" y="116"/>
                  </a:cubicBezTo>
                  <a:lnTo>
                    <a:pt x="54" y="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86"/>
            <p:cNvSpPr>
              <a:spLocks noChangeArrowheads="1"/>
            </p:cNvSpPr>
            <p:nvPr/>
          </p:nvSpPr>
          <p:spPr bwMode="auto">
            <a:xfrm>
              <a:off x="2331689" y="1930674"/>
              <a:ext cx="105580" cy="292657"/>
            </a:xfrm>
            <a:custGeom>
              <a:avLst/>
              <a:gdLst>
                <a:gd name="T0" fmla="*/ 79 w 252"/>
                <a:gd name="T1" fmla="*/ 274 h 696"/>
                <a:gd name="T2" fmla="*/ 79 w 252"/>
                <a:gd name="T3" fmla="*/ 274 h 696"/>
                <a:gd name="T4" fmla="*/ 76 w 252"/>
                <a:gd name="T5" fmla="*/ 375 h 696"/>
                <a:gd name="T6" fmla="*/ 71 w 252"/>
                <a:gd name="T7" fmla="*/ 523 h 696"/>
                <a:gd name="T8" fmla="*/ 52 w 252"/>
                <a:gd name="T9" fmla="*/ 540 h 696"/>
                <a:gd name="T10" fmla="*/ 30 w 252"/>
                <a:gd name="T11" fmla="*/ 609 h 696"/>
                <a:gd name="T12" fmla="*/ 63 w 252"/>
                <a:gd name="T13" fmla="*/ 672 h 696"/>
                <a:gd name="T14" fmla="*/ 124 w 252"/>
                <a:gd name="T15" fmla="*/ 695 h 696"/>
                <a:gd name="T16" fmla="*/ 195 w 252"/>
                <a:gd name="T17" fmla="*/ 662 h 696"/>
                <a:gd name="T18" fmla="*/ 186 w 252"/>
                <a:gd name="T19" fmla="*/ 531 h 696"/>
                <a:gd name="T20" fmla="*/ 181 w 252"/>
                <a:gd name="T21" fmla="*/ 358 h 696"/>
                <a:gd name="T22" fmla="*/ 178 w 252"/>
                <a:gd name="T23" fmla="*/ 282 h 696"/>
                <a:gd name="T24" fmla="*/ 219 w 252"/>
                <a:gd name="T25" fmla="*/ 172 h 696"/>
                <a:gd name="T26" fmla="*/ 249 w 252"/>
                <a:gd name="T27" fmla="*/ 99 h 696"/>
                <a:gd name="T28" fmla="*/ 167 w 252"/>
                <a:gd name="T29" fmla="*/ 1 h 696"/>
                <a:gd name="T30" fmla="*/ 158 w 252"/>
                <a:gd name="T31" fmla="*/ 3 h 696"/>
                <a:gd name="T32" fmla="*/ 155 w 252"/>
                <a:gd name="T33" fmla="*/ 12 h 696"/>
                <a:gd name="T34" fmla="*/ 167 w 252"/>
                <a:gd name="T35" fmla="*/ 89 h 696"/>
                <a:gd name="T36" fmla="*/ 129 w 252"/>
                <a:gd name="T37" fmla="*/ 117 h 696"/>
                <a:gd name="T38" fmla="*/ 87 w 252"/>
                <a:gd name="T39" fmla="*/ 105 h 696"/>
                <a:gd name="T40" fmla="*/ 75 w 252"/>
                <a:gd name="T41" fmla="*/ 23 h 696"/>
                <a:gd name="T42" fmla="*/ 69 w 252"/>
                <a:gd name="T43" fmla="*/ 15 h 696"/>
                <a:gd name="T44" fmla="*/ 60 w 252"/>
                <a:gd name="T45" fmla="*/ 16 h 696"/>
                <a:gd name="T46" fmla="*/ 8 w 252"/>
                <a:gd name="T47" fmla="*/ 121 h 696"/>
                <a:gd name="T48" fmla="*/ 32 w 252"/>
                <a:gd name="T49" fmla="*/ 177 h 696"/>
                <a:gd name="T50" fmla="*/ 79 w 252"/>
                <a:gd name="T51" fmla="*/ 274 h 696"/>
                <a:gd name="T52" fmla="*/ 57 w 252"/>
                <a:gd name="T53" fmla="*/ 46 h 696"/>
                <a:gd name="T54" fmla="*/ 57 w 252"/>
                <a:gd name="T55" fmla="*/ 46 h 696"/>
                <a:gd name="T56" fmla="*/ 67 w 252"/>
                <a:gd name="T57" fmla="*/ 114 h 696"/>
                <a:gd name="T58" fmla="*/ 74 w 252"/>
                <a:gd name="T59" fmla="*/ 122 h 696"/>
                <a:gd name="T60" fmla="*/ 128 w 252"/>
                <a:gd name="T61" fmla="*/ 138 h 696"/>
                <a:gd name="T62" fmla="*/ 138 w 252"/>
                <a:gd name="T63" fmla="*/ 137 h 696"/>
                <a:gd name="T64" fmla="*/ 183 w 252"/>
                <a:gd name="T65" fmla="*/ 102 h 696"/>
                <a:gd name="T66" fmla="*/ 188 w 252"/>
                <a:gd name="T67" fmla="*/ 92 h 696"/>
                <a:gd name="T68" fmla="*/ 178 w 252"/>
                <a:gd name="T69" fmla="*/ 27 h 696"/>
                <a:gd name="T70" fmla="*/ 228 w 252"/>
                <a:gd name="T71" fmla="*/ 102 h 696"/>
                <a:gd name="T72" fmla="*/ 203 w 252"/>
                <a:gd name="T73" fmla="*/ 159 h 696"/>
                <a:gd name="T74" fmla="*/ 157 w 252"/>
                <a:gd name="T75" fmla="*/ 282 h 696"/>
                <a:gd name="T76" fmla="*/ 161 w 252"/>
                <a:gd name="T77" fmla="*/ 358 h 696"/>
                <a:gd name="T78" fmla="*/ 165 w 252"/>
                <a:gd name="T79" fmla="*/ 536 h 696"/>
                <a:gd name="T80" fmla="*/ 170 w 252"/>
                <a:gd name="T81" fmla="*/ 544 h 696"/>
                <a:gd name="T82" fmla="*/ 177 w 252"/>
                <a:gd name="T83" fmla="*/ 537 h 696"/>
                <a:gd name="T84" fmla="*/ 171 w 252"/>
                <a:gd name="T85" fmla="*/ 545 h 696"/>
                <a:gd name="T86" fmla="*/ 171 w 252"/>
                <a:gd name="T87" fmla="*/ 545 h 696"/>
                <a:gd name="T88" fmla="*/ 179 w 252"/>
                <a:gd name="T89" fmla="*/ 648 h 696"/>
                <a:gd name="T90" fmla="*/ 76 w 252"/>
                <a:gd name="T91" fmla="*/ 656 h 696"/>
                <a:gd name="T92" fmla="*/ 51 w 252"/>
                <a:gd name="T93" fmla="*/ 606 h 696"/>
                <a:gd name="T94" fmla="*/ 68 w 252"/>
                <a:gd name="T95" fmla="*/ 553 h 696"/>
                <a:gd name="T96" fmla="*/ 87 w 252"/>
                <a:gd name="T97" fmla="*/ 538 h 696"/>
                <a:gd name="T98" fmla="*/ 92 w 252"/>
                <a:gd name="T99" fmla="*/ 529 h 696"/>
                <a:gd name="T100" fmla="*/ 97 w 252"/>
                <a:gd name="T101" fmla="*/ 376 h 696"/>
                <a:gd name="T102" fmla="*/ 100 w 252"/>
                <a:gd name="T103" fmla="*/ 274 h 696"/>
                <a:gd name="T104" fmla="*/ 47 w 252"/>
                <a:gd name="T105" fmla="*/ 162 h 696"/>
                <a:gd name="T106" fmla="*/ 27 w 252"/>
                <a:gd name="T107" fmla="*/ 119 h 696"/>
                <a:gd name="T108" fmla="*/ 57 w 252"/>
                <a:gd name="T109" fmla="*/ 4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2" h="696">
                  <a:moveTo>
                    <a:pt x="79" y="274"/>
                  </a:moveTo>
                  <a:lnTo>
                    <a:pt x="79" y="274"/>
                  </a:lnTo>
                  <a:cubicBezTo>
                    <a:pt x="79" y="292"/>
                    <a:pt x="78" y="327"/>
                    <a:pt x="76" y="375"/>
                  </a:cubicBezTo>
                  <a:cubicBezTo>
                    <a:pt x="75" y="415"/>
                    <a:pt x="73" y="464"/>
                    <a:pt x="71" y="523"/>
                  </a:cubicBezTo>
                  <a:cubicBezTo>
                    <a:pt x="64" y="528"/>
                    <a:pt x="57" y="534"/>
                    <a:pt x="52" y="540"/>
                  </a:cubicBezTo>
                  <a:cubicBezTo>
                    <a:pt x="36" y="560"/>
                    <a:pt x="28" y="584"/>
                    <a:pt x="30" y="609"/>
                  </a:cubicBezTo>
                  <a:cubicBezTo>
                    <a:pt x="32" y="634"/>
                    <a:pt x="44" y="656"/>
                    <a:pt x="63" y="672"/>
                  </a:cubicBezTo>
                  <a:cubicBezTo>
                    <a:pt x="80" y="688"/>
                    <a:pt x="102" y="695"/>
                    <a:pt x="124" y="695"/>
                  </a:cubicBezTo>
                  <a:cubicBezTo>
                    <a:pt x="150" y="695"/>
                    <a:pt x="177" y="684"/>
                    <a:pt x="195" y="662"/>
                  </a:cubicBezTo>
                  <a:cubicBezTo>
                    <a:pt x="228" y="622"/>
                    <a:pt x="224" y="564"/>
                    <a:pt x="186" y="531"/>
                  </a:cubicBezTo>
                  <a:cubicBezTo>
                    <a:pt x="186" y="473"/>
                    <a:pt x="183" y="409"/>
                    <a:pt x="181" y="358"/>
                  </a:cubicBezTo>
                  <a:cubicBezTo>
                    <a:pt x="180" y="327"/>
                    <a:pt x="179" y="300"/>
                    <a:pt x="178" y="282"/>
                  </a:cubicBezTo>
                  <a:cubicBezTo>
                    <a:pt x="177" y="229"/>
                    <a:pt x="197" y="197"/>
                    <a:pt x="219" y="172"/>
                  </a:cubicBezTo>
                  <a:cubicBezTo>
                    <a:pt x="241" y="146"/>
                    <a:pt x="251" y="123"/>
                    <a:pt x="249" y="99"/>
                  </a:cubicBezTo>
                  <a:cubicBezTo>
                    <a:pt x="245" y="51"/>
                    <a:pt x="201" y="6"/>
                    <a:pt x="167" y="1"/>
                  </a:cubicBezTo>
                  <a:cubicBezTo>
                    <a:pt x="164" y="0"/>
                    <a:pt x="161" y="1"/>
                    <a:pt x="158" y="3"/>
                  </a:cubicBezTo>
                  <a:cubicBezTo>
                    <a:pt x="155" y="6"/>
                    <a:pt x="154" y="9"/>
                    <a:pt x="155" y="12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0" y="93"/>
                    <a:pt x="149" y="103"/>
                    <a:pt x="129" y="117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19"/>
                    <a:pt x="73" y="16"/>
                    <a:pt x="69" y="15"/>
                  </a:cubicBezTo>
                  <a:cubicBezTo>
                    <a:pt x="66" y="14"/>
                    <a:pt x="62" y="14"/>
                    <a:pt x="60" y="16"/>
                  </a:cubicBezTo>
                  <a:cubicBezTo>
                    <a:pt x="56" y="18"/>
                    <a:pt x="0" y="62"/>
                    <a:pt x="8" y="121"/>
                  </a:cubicBezTo>
                  <a:cubicBezTo>
                    <a:pt x="10" y="143"/>
                    <a:pt x="18" y="162"/>
                    <a:pt x="32" y="177"/>
                  </a:cubicBezTo>
                  <a:cubicBezTo>
                    <a:pt x="73" y="215"/>
                    <a:pt x="78" y="231"/>
                    <a:pt x="79" y="274"/>
                  </a:cubicBezTo>
                  <a:close/>
                  <a:moveTo>
                    <a:pt x="57" y="46"/>
                  </a:moveTo>
                  <a:lnTo>
                    <a:pt x="57" y="46"/>
                  </a:lnTo>
                  <a:cubicBezTo>
                    <a:pt x="67" y="114"/>
                    <a:pt x="67" y="114"/>
                    <a:pt x="67" y="114"/>
                  </a:cubicBezTo>
                  <a:cubicBezTo>
                    <a:pt x="68" y="118"/>
                    <a:pt x="71" y="121"/>
                    <a:pt x="74" y="122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31" y="139"/>
                    <a:pt x="135" y="139"/>
                    <a:pt x="138" y="137"/>
                  </a:cubicBezTo>
                  <a:cubicBezTo>
                    <a:pt x="138" y="137"/>
                    <a:pt x="182" y="103"/>
                    <a:pt x="183" y="102"/>
                  </a:cubicBezTo>
                  <a:cubicBezTo>
                    <a:pt x="187" y="99"/>
                    <a:pt x="189" y="95"/>
                    <a:pt x="188" y="92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200" y="38"/>
                    <a:pt x="226" y="69"/>
                    <a:pt x="228" y="102"/>
                  </a:cubicBezTo>
                  <a:cubicBezTo>
                    <a:pt x="229" y="119"/>
                    <a:pt x="222" y="137"/>
                    <a:pt x="203" y="159"/>
                  </a:cubicBezTo>
                  <a:cubicBezTo>
                    <a:pt x="180" y="186"/>
                    <a:pt x="156" y="222"/>
                    <a:pt x="157" y="282"/>
                  </a:cubicBezTo>
                  <a:cubicBezTo>
                    <a:pt x="158" y="301"/>
                    <a:pt x="160" y="327"/>
                    <a:pt x="161" y="358"/>
                  </a:cubicBezTo>
                  <a:cubicBezTo>
                    <a:pt x="163" y="411"/>
                    <a:pt x="165" y="477"/>
                    <a:pt x="165" y="536"/>
                  </a:cubicBezTo>
                  <a:cubicBezTo>
                    <a:pt x="165" y="539"/>
                    <a:pt x="168" y="542"/>
                    <a:pt x="170" y="544"/>
                  </a:cubicBezTo>
                  <a:cubicBezTo>
                    <a:pt x="177" y="537"/>
                    <a:pt x="177" y="537"/>
                    <a:pt x="177" y="537"/>
                  </a:cubicBezTo>
                  <a:cubicBezTo>
                    <a:pt x="171" y="545"/>
                    <a:pt x="171" y="545"/>
                    <a:pt x="171" y="545"/>
                  </a:cubicBezTo>
                  <a:lnTo>
                    <a:pt x="171" y="545"/>
                  </a:lnTo>
                  <a:cubicBezTo>
                    <a:pt x="202" y="571"/>
                    <a:pt x="205" y="618"/>
                    <a:pt x="179" y="648"/>
                  </a:cubicBezTo>
                  <a:cubicBezTo>
                    <a:pt x="153" y="679"/>
                    <a:pt x="107" y="682"/>
                    <a:pt x="76" y="656"/>
                  </a:cubicBezTo>
                  <a:cubicBezTo>
                    <a:pt x="62" y="644"/>
                    <a:pt x="52" y="626"/>
                    <a:pt x="51" y="606"/>
                  </a:cubicBezTo>
                  <a:cubicBezTo>
                    <a:pt x="49" y="588"/>
                    <a:pt x="55" y="568"/>
                    <a:pt x="68" y="553"/>
                  </a:cubicBezTo>
                  <a:cubicBezTo>
                    <a:pt x="73" y="547"/>
                    <a:pt x="79" y="542"/>
                    <a:pt x="87" y="538"/>
                  </a:cubicBezTo>
                  <a:cubicBezTo>
                    <a:pt x="90" y="537"/>
                    <a:pt x="92" y="533"/>
                    <a:pt x="92" y="529"/>
                  </a:cubicBezTo>
                  <a:cubicBezTo>
                    <a:pt x="93" y="468"/>
                    <a:pt x="95" y="417"/>
                    <a:pt x="97" y="376"/>
                  </a:cubicBezTo>
                  <a:cubicBezTo>
                    <a:pt x="99" y="325"/>
                    <a:pt x="100" y="292"/>
                    <a:pt x="100" y="274"/>
                  </a:cubicBezTo>
                  <a:cubicBezTo>
                    <a:pt x="99" y="224"/>
                    <a:pt x="92" y="204"/>
                    <a:pt x="47" y="162"/>
                  </a:cubicBezTo>
                  <a:cubicBezTo>
                    <a:pt x="37" y="150"/>
                    <a:pt x="29" y="136"/>
                    <a:pt x="27" y="119"/>
                  </a:cubicBezTo>
                  <a:cubicBezTo>
                    <a:pt x="24" y="88"/>
                    <a:pt x="44" y="61"/>
                    <a:pt x="57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87"/>
            <p:cNvSpPr>
              <a:spLocks noChangeArrowheads="1"/>
            </p:cNvSpPr>
            <p:nvPr/>
          </p:nvSpPr>
          <p:spPr bwMode="auto">
            <a:xfrm>
              <a:off x="2370587" y="2169616"/>
              <a:ext cx="25932" cy="27783"/>
            </a:xfrm>
            <a:custGeom>
              <a:avLst/>
              <a:gdLst>
                <a:gd name="T0" fmla="*/ 0 w 61"/>
                <a:gd name="T1" fmla="*/ 43 h 65"/>
                <a:gd name="T2" fmla="*/ 24 w 61"/>
                <a:gd name="T3" fmla="*/ 64 h 65"/>
                <a:gd name="T4" fmla="*/ 55 w 61"/>
                <a:gd name="T5" fmla="*/ 53 h 65"/>
                <a:gd name="T6" fmla="*/ 60 w 61"/>
                <a:gd name="T7" fmla="*/ 21 h 65"/>
                <a:gd name="T8" fmla="*/ 35 w 61"/>
                <a:gd name="T9" fmla="*/ 0 h 65"/>
                <a:gd name="T10" fmla="*/ 5 w 61"/>
                <a:gd name="T11" fmla="*/ 12 h 65"/>
                <a:gd name="T12" fmla="*/ 0 w 61"/>
                <a:gd name="T13" fmla="*/ 4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5">
                  <a:moveTo>
                    <a:pt x="0" y="43"/>
                  </a:moveTo>
                  <a:lnTo>
                    <a:pt x="24" y="64"/>
                  </a:lnTo>
                  <a:lnTo>
                    <a:pt x="55" y="53"/>
                  </a:lnTo>
                  <a:lnTo>
                    <a:pt x="60" y="21"/>
                  </a:lnTo>
                  <a:lnTo>
                    <a:pt x="35" y="0"/>
                  </a:lnTo>
                  <a:lnTo>
                    <a:pt x="5" y="12"/>
                  </a:lnTo>
                  <a:lnTo>
                    <a:pt x="0" y="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12753" y="2309854"/>
            <a:ext cx="1163954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Self Service</a:t>
            </a:r>
            <a:endParaRPr lang="en-US" sz="2600" dirty="0"/>
          </a:p>
        </p:txBody>
      </p:sp>
      <p:sp>
        <p:nvSpPr>
          <p:cNvPr id="14" name="Freeform 11"/>
          <p:cNvSpPr>
            <a:spLocks noChangeArrowheads="1"/>
          </p:cNvSpPr>
          <p:nvPr/>
        </p:nvSpPr>
        <p:spPr bwMode="auto">
          <a:xfrm>
            <a:off x="6139451" y="1612458"/>
            <a:ext cx="579073" cy="553446"/>
          </a:xfrm>
          <a:custGeom>
            <a:avLst/>
            <a:gdLst>
              <a:gd name="T0" fmla="*/ 166284 w 794"/>
              <a:gd name="T1" fmla="*/ 0 h 794"/>
              <a:gd name="T2" fmla="*/ 21835 w 794"/>
              <a:gd name="T3" fmla="*/ 248166 h 794"/>
              <a:gd name="T4" fmla="*/ 166284 w 794"/>
              <a:gd name="T5" fmla="*/ 332987 h 794"/>
              <a:gd name="T6" fmla="*/ 311152 w 794"/>
              <a:gd name="T7" fmla="*/ 248586 h 794"/>
              <a:gd name="T8" fmla="*/ 166284 w 794"/>
              <a:gd name="T9" fmla="*/ 0 h 794"/>
              <a:gd name="T10" fmla="*/ 83562 w 794"/>
              <a:gd name="T11" fmla="*/ 161665 h 794"/>
              <a:gd name="T12" fmla="*/ 161665 w 794"/>
              <a:gd name="T13" fmla="*/ 92800 h 794"/>
              <a:gd name="T14" fmla="*/ 83562 w 794"/>
              <a:gd name="T15" fmla="*/ 161665 h 794"/>
              <a:gd name="T16" fmla="*/ 161665 w 794"/>
              <a:gd name="T17" fmla="*/ 171322 h 794"/>
              <a:gd name="T18" fmla="*/ 93220 w 794"/>
              <a:gd name="T19" fmla="*/ 240187 h 794"/>
              <a:gd name="T20" fmla="*/ 161665 w 794"/>
              <a:gd name="T21" fmla="*/ 171322 h 794"/>
              <a:gd name="T22" fmla="*/ 96579 w 794"/>
              <a:gd name="T23" fmla="*/ 83142 h 794"/>
              <a:gd name="T24" fmla="*/ 161665 w 794"/>
              <a:gd name="T25" fmla="*/ 12177 h 794"/>
              <a:gd name="T26" fmla="*/ 96579 w 794"/>
              <a:gd name="T27" fmla="*/ 83142 h 794"/>
              <a:gd name="T28" fmla="*/ 128912 w 794"/>
              <a:gd name="T29" fmla="*/ 14697 h 794"/>
              <a:gd name="T30" fmla="*/ 34013 w 794"/>
              <a:gd name="T31" fmla="*/ 83142 h 794"/>
              <a:gd name="T32" fmla="*/ 28134 w 794"/>
              <a:gd name="T33" fmla="*/ 92800 h 794"/>
              <a:gd name="T34" fmla="*/ 83142 w 794"/>
              <a:gd name="T35" fmla="*/ 92800 h 794"/>
              <a:gd name="T36" fmla="*/ 9658 w 794"/>
              <a:gd name="T37" fmla="*/ 161665 h 794"/>
              <a:gd name="T38" fmla="*/ 9658 w 794"/>
              <a:gd name="T39" fmla="*/ 171322 h 794"/>
              <a:gd name="T40" fmla="*/ 74324 w 794"/>
              <a:gd name="T41" fmla="*/ 171322 h 794"/>
              <a:gd name="T42" fmla="*/ 28134 w 794"/>
              <a:gd name="T43" fmla="*/ 240187 h 794"/>
              <a:gd name="T44" fmla="*/ 34432 w 794"/>
              <a:gd name="T45" fmla="*/ 249845 h 794"/>
              <a:gd name="T46" fmla="*/ 86501 w 794"/>
              <a:gd name="T47" fmla="*/ 249845 h 794"/>
              <a:gd name="T48" fmla="*/ 34432 w 794"/>
              <a:gd name="T49" fmla="*/ 249845 h 794"/>
              <a:gd name="T50" fmla="*/ 96579 w 794"/>
              <a:gd name="T51" fmla="*/ 249845 h 794"/>
              <a:gd name="T52" fmla="*/ 161665 w 794"/>
              <a:gd name="T53" fmla="*/ 320810 h 794"/>
              <a:gd name="T54" fmla="*/ 96579 w 794"/>
              <a:gd name="T55" fmla="*/ 249845 h 794"/>
              <a:gd name="T56" fmla="*/ 171322 w 794"/>
              <a:gd name="T57" fmla="*/ 161665 h 794"/>
              <a:gd name="T58" fmla="*/ 239348 w 794"/>
              <a:gd name="T59" fmla="*/ 92800 h 794"/>
              <a:gd name="T60" fmla="*/ 171322 w 794"/>
              <a:gd name="T61" fmla="*/ 161665 h 794"/>
              <a:gd name="T62" fmla="*/ 249005 w 794"/>
              <a:gd name="T63" fmla="*/ 171322 h 794"/>
              <a:gd name="T64" fmla="*/ 171322 w 794"/>
              <a:gd name="T65" fmla="*/ 240187 h 794"/>
              <a:gd name="T66" fmla="*/ 249005 w 794"/>
              <a:gd name="T67" fmla="*/ 171322 h 794"/>
              <a:gd name="T68" fmla="*/ 171322 w 794"/>
              <a:gd name="T69" fmla="*/ 83142 h 794"/>
              <a:gd name="T70" fmla="*/ 170483 w 794"/>
              <a:gd name="T71" fmla="*/ 10498 h 794"/>
              <a:gd name="T72" fmla="*/ 171322 w 794"/>
              <a:gd name="T73" fmla="*/ 83142 h 794"/>
              <a:gd name="T74" fmla="*/ 171322 w 794"/>
              <a:gd name="T75" fmla="*/ 320810 h 794"/>
              <a:gd name="T76" fmla="*/ 236408 w 794"/>
              <a:gd name="T77" fmla="*/ 249845 h 794"/>
              <a:gd name="T78" fmla="*/ 171322 w 794"/>
              <a:gd name="T79" fmla="*/ 320810 h 794"/>
              <a:gd name="T80" fmla="*/ 204075 w 794"/>
              <a:gd name="T81" fmla="*/ 318290 h 794"/>
              <a:gd name="T82" fmla="*/ 298555 w 794"/>
              <a:gd name="T83" fmla="*/ 249845 h 794"/>
              <a:gd name="T84" fmla="*/ 304433 w 794"/>
              <a:gd name="T85" fmla="*/ 240187 h 794"/>
              <a:gd name="T86" fmla="*/ 249005 w 794"/>
              <a:gd name="T87" fmla="*/ 240187 h 794"/>
              <a:gd name="T88" fmla="*/ 322909 w 794"/>
              <a:gd name="T89" fmla="*/ 171322 h 794"/>
              <a:gd name="T90" fmla="*/ 322909 w 794"/>
              <a:gd name="T91" fmla="*/ 161665 h 794"/>
              <a:gd name="T92" fmla="*/ 258663 w 794"/>
              <a:gd name="T93" fmla="*/ 161665 h 794"/>
              <a:gd name="T94" fmla="*/ 304433 w 794"/>
              <a:gd name="T95" fmla="*/ 92800 h 794"/>
              <a:gd name="T96" fmla="*/ 246486 w 794"/>
              <a:gd name="T97" fmla="*/ 83142 h 794"/>
              <a:gd name="T98" fmla="*/ 204075 w 794"/>
              <a:gd name="T99" fmla="*/ 14697 h 794"/>
              <a:gd name="T100" fmla="*/ 246486 w 794"/>
              <a:gd name="T101" fmla="*/ 83142 h 7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794" h="794">
                <a:moveTo>
                  <a:pt x="396" y="0"/>
                </a:moveTo>
                <a:lnTo>
                  <a:pt x="396" y="0"/>
                </a:lnTo>
                <a:cubicBezTo>
                  <a:pt x="178" y="0"/>
                  <a:pt x="0" y="178"/>
                  <a:pt x="0" y="396"/>
                </a:cubicBezTo>
                <a:cubicBezTo>
                  <a:pt x="0" y="467"/>
                  <a:pt x="19" y="534"/>
                  <a:pt x="52" y="591"/>
                </a:cubicBezTo>
                <a:cubicBezTo>
                  <a:pt x="52" y="592"/>
                  <a:pt x="52" y="592"/>
                  <a:pt x="52" y="592"/>
                </a:cubicBezTo>
                <a:cubicBezTo>
                  <a:pt x="120" y="712"/>
                  <a:pt x="249" y="793"/>
                  <a:pt x="396" y="793"/>
                </a:cubicBezTo>
                <a:cubicBezTo>
                  <a:pt x="544" y="793"/>
                  <a:pt x="672" y="712"/>
                  <a:pt x="741" y="592"/>
                </a:cubicBezTo>
                <a:cubicBezTo>
                  <a:pt x="773" y="534"/>
                  <a:pt x="793" y="467"/>
                  <a:pt x="793" y="396"/>
                </a:cubicBezTo>
                <a:cubicBezTo>
                  <a:pt x="793" y="178"/>
                  <a:pt x="615" y="0"/>
                  <a:pt x="396" y="0"/>
                </a:cubicBezTo>
                <a:close/>
                <a:moveTo>
                  <a:pt x="199" y="385"/>
                </a:moveTo>
                <a:lnTo>
                  <a:pt x="199" y="385"/>
                </a:lnTo>
                <a:cubicBezTo>
                  <a:pt x="200" y="325"/>
                  <a:pt x="209" y="270"/>
                  <a:pt x="222" y="221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85" y="385"/>
                  <a:pt x="385" y="385"/>
                  <a:pt x="385" y="385"/>
                </a:cubicBezTo>
                <a:lnTo>
                  <a:pt x="199" y="385"/>
                </a:lnTo>
                <a:close/>
                <a:moveTo>
                  <a:pt x="385" y="408"/>
                </a:moveTo>
                <a:lnTo>
                  <a:pt x="385" y="408"/>
                </a:lnTo>
                <a:cubicBezTo>
                  <a:pt x="385" y="572"/>
                  <a:pt x="385" y="572"/>
                  <a:pt x="385" y="572"/>
                </a:cubicBezTo>
                <a:cubicBezTo>
                  <a:pt x="222" y="572"/>
                  <a:pt x="222" y="572"/>
                  <a:pt x="222" y="572"/>
                </a:cubicBezTo>
                <a:cubicBezTo>
                  <a:pt x="209" y="523"/>
                  <a:pt x="200" y="467"/>
                  <a:pt x="199" y="408"/>
                </a:cubicBezTo>
                <a:lnTo>
                  <a:pt x="385" y="408"/>
                </a:lnTo>
                <a:close/>
                <a:moveTo>
                  <a:pt x="230" y="198"/>
                </a:moveTo>
                <a:lnTo>
                  <a:pt x="230" y="198"/>
                </a:lnTo>
                <a:cubicBezTo>
                  <a:pt x="263" y="98"/>
                  <a:pt x="320" y="31"/>
                  <a:pt x="387" y="25"/>
                </a:cubicBezTo>
                <a:cubicBezTo>
                  <a:pt x="386" y="26"/>
                  <a:pt x="385" y="27"/>
                  <a:pt x="385" y="29"/>
                </a:cubicBezTo>
                <a:cubicBezTo>
                  <a:pt x="385" y="198"/>
                  <a:pt x="385" y="198"/>
                  <a:pt x="385" y="198"/>
                </a:cubicBezTo>
                <a:lnTo>
                  <a:pt x="230" y="198"/>
                </a:lnTo>
                <a:close/>
                <a:moveTo>
                  <a:pt x="307" y="35"/>
                </a:moveTo>
                <a:lnTo>
                  <a:pt x="307" y="35"/>
                </a:lnTo>
                <a:cubicBezTo>
                  <a:pt x="264" y="69"/>
                  <a:pt x="229" y="127"/>
                  <a:pt x="206" y="198"/>
                </a:cubicBezTo>
                <a:cubicBezTo>
                  <a:pt x="81" y="198"/>
                  <a:pt x="81" y="198"/>
                  <a:pt x="81" y="198"/>
                </a:cubicBezTo>
                <a:cubicBezTo>
                  <a:pt x="132" y="118"/>
                  <a:pt x="212" y="58"/>
                  <a:pt x="307" y="35"/>
                </a:cubicBezTo>
                <a:close/>
                <a:moveTo>
                  <a:pt x="67" y="221"/>
                </a:moveTo>
                <a:lnTo>
                  <a:pt x="67" y="221"/>
                </a:lnTo>
                <a:cubicBezTo>
                  <a:pt x="198" y="221"/>
                  <a:pt x="198" y="221"/>
                  <a:pt x="198" y="221"/>
                </a:cubicBezTo>
                <a:cubicBezTo>
                  <a:pt x="185" y="271"/>
                  <a:pt x="178" y="326"/>
                  <a:pt x="177" y="385"/>
                </a:cubicBezTo>
                <a:cubicBezTo>
                  <a:pt x="23" y="385"/>
                  <a:pt x="23" y="385"/>
                  <a:pt x="23" y="385"/>
                </a:cubicBezTo>
                <a:cubicBezTo>
                  <a:pt x="26" y="325"/>
                  <a:pt x="41" y="270"/>
                  <a:pt x="67" y="221"/>
                </a:cubicBezTo>
                <a:close/>
                <a:moveTo>
                  <a:pt x="23" y="408"/>
                </a:moveTo>
                <a:lnTo>
                  <a:pt x="23" y="408"/>
                </a:lnTo>
                <a:cubicBezTo>
                  <a:pt x="177" y="408"/>
                  <a:pt x="177" y="408"/>
                  <a:pt x="177" y="408"/>
                </a:cubicBezTo>
                <a:cubicBezTo>
                  <a:pt x="178" y="467"/>
                  <a:pt x="185" y="522"/>
                  <a:pt x="199" y="572"/>
                </a:cubicBezTo>
                <a:cubicBezTo>
                  <a:pt x="67" y="572"/>
                  <a:pt x="67" y="572"/>
                  <a:pt x="67" y="572"/>
                </a:cubicBezTo>
                <a:cubicBezTo>
                  <a:pt x="41" y="523"/>
                  <a:pt x="26" y="467"/>
                  <a:pt x="23" y="408"/>
                </a:cubicBezTo>
                <a:close/>
                <a:moveTo>
                  <a:pt x="82" y="595"/>
                </a:moveTo>
                <a:lnTo>
                  <a:pt x="82" y="595"/>
                </a:lnTo>
                <a:cubicBezTo>
                  <a:pt x="206" y="595"/>
                  <a:pt x="206" y="595"/>
                  <a:pt x="206" y="595"/>
                </a:cubicBezTo>
                <a:cubicBezTo>
                  <a:pt x="230" y="667"/>
                  <a:pt x="264" y="724"/>
                  <a:pt x="307" y="758"/>
                </a:cubicBezTo>
                <a:cubicBezTo>
                  <a:pt x="212" y="735"/>
                  <a:pt x="132" y="675"/>
                  <a:pt x="82" y="595"/>
                </a:cubicBezTo>
                <a:close/>
                <a:moveTo>
                  <a:pt x="230" y="595"/>
                </a:moveTo>
                <a:lnTo>
                  <a:pt x="230" y="595"/>
                </a:lnTo>
                <a:cubicBezTo>
                  <a:pt x="385" y="595"/>
                  <a:pt x="385" y="595"/>
                  <a:pt x="385" y="595"/>
                </a:cubicBezTo>
                <a:cubicBezTo>
                  <a:pt x="385" y="764"/>
                  <a:pt x="385" y="764"/>
                  <a:pt x="385" y="764"/>
                </a:cubicBezTo>
                <a:cubicBezTo>
                  <a:pt x="385" y="766"/>
                  <a:pt x="386" y="767"/>
                  <a:pt x="387" y="769"/>
                </a:cubicBezTo>
                <a:cubicBezTo>
                  <a:pt x="320" y="763"/>
                  <a:pt x="263" y="695"/>
                  <a:pt x="230" y="595"/>
                </a:cubicBezTo>
                <a:close/>
                <a:moveTo>
                  <a:pt x="408" y="385"/>
                </a:moveTo>
                <a:lnTo>
                  <a:pt x="408" y="385"/>
                </a:lnTo>
                <a:cubicBezTo>
                  <a:pt x="408" y="221"/>
                  <a:pt x="408" y="221"/>
                  <a:pt x="408" y="221"/>
                </a:cubicBezTo>
                <a:cubicBezTo>
                  <a:pt x="570" y="221"/>
                  <a:pt x="570" y="221"/>
                  <a:pt x="570" y="221"/>
                </a:cubicBezTo>
                <a:cubicBezTo>
                  <a:pt x="584" y="270"/>
                  <a:pt x="592" y="325"/>
                  <a:pt x="593" y="385"/>
                </a:cubicBezTo>
                <a:lnTo>
                  <a:pt x="408" y="385"/>
                </a:lnTo>
                <a:close/>
                <a:moveTo>
                  <a:pt x="593" y="408"/>
                </a:moveTo>
                <a:lnTo>
                  <a:pt x="593" y="408"/>
                </a:lnTo>
                <a:cubicBezTo>
                  <a:pt x="592" y="467"/>
                  <a:pt x="584" y="523"/>
                  <a:pt x="570" y="572"/>
                </a:cubicBezTo>
                <a:cubicBezTo>
                  <a:pt x="408" y="572"/>
                  <a:pt x="408" y="572"/>
                  <a:pt x="408" y="572"/>
                </a:cubicBezTo>
                <a:cubicBezTo>
                  <a:pt x="408" y="408"/>
                  <a:pt x="408" y="408"/>
                  <a:pt x="408" y="408"/>
                </a:cubicBezTo>
                <a:lnTo>
                  <a:pt x="593" y="408"/>
                </a:lnTo>
                <a:close/>
                <a:moveTo>
                  <a:pt x="408" y="198"/>
                </a:moveTo>
                <a:lnTo>
                  <a:pt x="408" y="198"/>
                </a:lnTo>
                <a:cubicBezTo>
                  <a:pt x="408" y="29"/>
                  <a:pt x="408" y="29"/>
                  <a:pt x="408" y="29"/>
                </a:cubicBezTo>
                <a:cubicBezTo>
                  <a:pt x="408" y="27"/>
                  <a:pt x="407" y="26"/>
                  <a:pt x="406" y="25"/>
                </a:cubicBezTo>
                <a:cubicBezTo>
                  <a:pt x="472" y="31"/>
                  <a:pt x="529" y="98"/>
                  <a:pt x="563" y="198"/>
                </a:cubicBezTo>
                <a:lnTo>
                  <a:pt x="408" y="198"/>
                </a:lnTo>
                <a:close/>
                <a:moveTo>
                  <a:pt x="408" y="764"/>
                </a:moveTo>
                <a:lnTo>
                  <a:pt x="408" y="764"/>
                </a:lnTo>
                <a:cubicBezTo>
                  <a:pt x="408" y="595"/>
                  <a:pt x="408" y="595"/>
                  <a:pt x="408" y="595"/>
                </a:cubicBezTo>
                <a:cubicBezTo>
                  <a:pt x="563" y="595"/>
                  <a:pt x="563" y="595"/>
                  <a:pt x="563" y="595"/>
                </a:cubicBezTo>
                <a:cubicBezTo>
                  <a:pt x="529" y="695"/>
                  <a:pt x="472" y="763"/>
                  <a:pt x="406" y="769"/>
                </a:cubicBezTo>
                <a:cubicBezTo>
                  <a:pt x="407" y="767"/>
                  <a:pt x="408" y="766"/>
                  <a:pt x="408" y="764"/>
                </a:cubicBezTo>
                <a:close/>
                <a:moveTo>
                  <a:pt x="486" y="758"/>
                </a:moveTo>
                <a:lnTo>
                  <a:pt x="486" y="758"/>
                </a:lnTo>
                <a:cubicBezTo>
                  <a:pt x="528" y="724"/>
                  <a:pt x="564" y="667"/>
                  <a:pt x="587" y="595"/>
                </a:cubicBezTo>
                <a:cubicBezTo>
                  <a:pt x="711" y="595"/>
                  <a:pt x="711" y="595"/>
                  <a:pt x="711" y="595"/>
                </a:cubicBezTo>
                <a:cubicBezTo>
                  <a:pt x="661" y="675"/>
                  <a:pt x="580" y="735"/>
                  <a:pt x="486" y="758"/>
                </a:cubicBezTo>
                <a:close/>
                <a:moveTo>
                  <a:pt x="725" y="572"/>
                </a:moveTo>
                <a:lnTo>
                  <a:pt x="725" y="572"/>
                </a:lnTo>
                <a:cubicBezTo>
                  <a:pt x="593" y="572"/>
                  <a:pt x="593" y="572"/>
                  <a:pt x="593" y="572"/>
                </a:cubicBezTo>
                <a:cubicBezTo>
                  <a:pt x="608" y="522"/>
                  <a:pt x="616" y="467"/>
                  <a:pt x="616" y="408"/>
                </a:cubicBezTo>
                <a:cubicBezTo>
                  <a:pt x="769" y="408"/>
                  <a:pt x="769" y="408"/>
                  <a:pt x="769" y="408"/>
                </a:cubicBezTo>
                <a:cubicBezTo>
                  <a:pt x="767" y="467"/>
                  <a:pt x="751" y="523"/>
                  <a:pt x="725" y="572"/>
                </a:cubicBezTo>
                <a:close/>
                <a:moveTo>
                  <a:pt x="769" y="385"/>
                </a:moveTo>
                <a:lnTo>
                  <a:pt x="769" y="385"/>
                </a:lnTo>
                <a:cubicBezTo>
                  <a:pt x="616" y="385"/>
                  <a:pt x="616" y="385"/>
                  <a:pt x="616" y="385"/>
                </a:cubicBezTo>
                <a:cubicBezTo>
                  <a:pt x="616" y="326"/>
                  <a:pt x="608" y="271"/>
                  <a:pt x="594" y="221"/>
                </a:cubicBezTo>
                <a:cubicBezTo>
                  <a:pt x="725" y="221"/>
                  <a:pt x="725" y="221"/>
                  <a:pt x="725" y="221"/>
                </a:cubicBezTo>
                <a:cubicBezTo>
                  <a:pt x="751" y="270"/>
                  <a:pt x="767" y="325"/>
                  <a:pt x="769" y="385"/>
                </a:cubicBezTo>
                <a:close/>
                <a:moveTo>
                  <a:pt x="587" y="198"/>
                </a:moveTo>
                <a:lnTo>
                  <a:pt x="587" y="198"/>
                </a:lnTo>
                <a:cubicBezTo>
                  <a:pt x="564" y="127"/>
                  <a:pt x="528" y="69"/>
                  <a:pt x="486" y="35"/>
                </a:cubicBezTo>
                <a:cubicBezTo>
                  <a:pt x="580" y="58"/>
                  <a:pt x="661" y="118"/>
                  <a:pt x="712" y="198"/>
                </a:cubicBezTo>
                <a:lnTo>
                  <a:pt x="587" y="198"/>
                </a:lnTo>
                <a:close/>
              </a:path>
            </a:pathLst>
          </a:custGeom>
          <a:solidFill>
            <a:srgbClr val="0078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10051" y="2294170"/>
            <a:ext cx="2093594" cy="67001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 algn="ctr">
              <a:buNone/>
            </a:pPr>
            <a:r>
              <a:rPr lang="en-US" sz="2600" dirty="0" smtClean="0"/>
              <a:t>Network Access</a:t>
            </a:r>
          </a:p>
        </p:txBody>
      </p:sp>
      <p:sp>
        <p:nvSpPr>
          <p:cNvPr id="16" name="Freeform 200"/>
          <p:cNvSpPr>
            <a:spLocks noChangeArrowheads="1"/>
          </p:cNvSpPr>
          <p:nvPr/>
        </p:nvSpPr>
        <p:spPr bwMode="auto">
          <a:xfrm>
            <a:off x="3484943" y="1617796"/>
            <a:ext cx="543728" cy="538726"/>
          </a:xfrm>
          <a:custGeom>
            <a:avLst/>
            <a:gdLst>
              <a:gd name="T0" fmla="*/ 671 w 684"/>
              <a:gd name="T1" fmla="*/ 153 h 637"/>
              <a:gd name="T2" fmla="*/ 533 w 684"/>
              <a:gd name="T3" fmla="*/ 165 h 637"/>
              <a:gd name="T4" fmla="*/ 424 w 684"/>
              <a:gd name="T5" fmla="*/ 304 h 637"/>
              <a:gd name="T6" fmla="*/ 348 w 684"/>
              <a:gd name="T7" fmla="*/ 151 h 637"/>
              <a:gd name="T8" fmla="*/ 412 w 684"/>
              <a:gd name="T9" fmla="*/ 139 h 637"/>
              <a:gd name="T10" fmla="*/ 400 w 684"/>
              <a:gd name="T11" fmla="*/ 0 h 637"/>
              <a:gd name="T12" fmla="*/ 261 w 684"/>
              <a:gd name="T13" fmla="*/ 12 h 637"/>
              <a:gd name="T14" fmla="*/ 273 w 684"/>
              <a:gd name="T15" fmla="*/ 151 h 637"/>
              <a:gd name="T16" fmla="*/ 325 w 684"/>
              <a:gd name="T17" fmla="*/ 255 h 637"/>
              <a:gd name="T18" fmla="*/ 150 w 684"/>
              <a:gd name="T19" fmla="*/ 266 h 637"/>
              <a:gd name="T20" fmla="*/ 138 w 684"/>
              <a:gd name="T21" fmla="*/ 153 h 637"/>
              <a:gd name="T22" fmla="*/ 0 w 684"/>
              <a:gd name="T23" fmla="*/ 165 h 637"/>
              <a:gd name="T24" fmla="*/ 11 w 684"/>
              <a:gd name="T25" fmla="*/ 303 h 637"/>
              <a:gd name="T26" fmla="*/ 150 w 684"/>
              <a:gd name="T27" fmla="*/ 292 h 637"/>
              <a:gd name="T28" fmla="*/ 248 w 684"/>
              <a:gd name="T29" fmla="*/ 329 h 637"/>
              <a:gd name="T30" fmla="*/ 266 w 684"/>
              <a:gd name="T31" fmla="*/ 405 h 637"/>
              <a:gd name="T32" fmla="*/ 193 w 684"/>
              <a:gd name="T33" fmla="*/ 485 h 637"/>
              <a:gd name="T34" fmla="*/ 55 w 684"/>
              <a:gd name="T35" fmla="*/ 498 h 637"/>
              <a:gd name="T36" fmla="*/ 66 w 684"/>
              <a:gd name="T37" fmla="*/ 636 h 637"/>
              <a:gd name="T38" fmla="*/ 205 w 684"/>
              <a:gd name="T39" fmla="*/ 625 h 637"/>
              <a:gd name="T40" fmla="*/ 283 w 684"/>
              <a:gd name="T41" fmla="*/ 422 h 637"/>
              <a:gd name="T42" fmla="*/ 394 w 684"/>
              <a:gd name="T43" fmla="*/ 427 h 637"/>
              <a:gd name="T44" fmla="*/ 452 w 684"/>
              <a:gd name="T45" fmla="*/ 498 h 637"/>
              <a:gd name="T46" fmla="*/ 464 w 684"/>
              <a:gd name="T47" fmla="*/ 636 h 637"/>
              <a:gd name="T48" fmla="*/ 602 w 684"/>
              <a:gd name="T49" fmla="*/ 625 h 637"/>
              <a:gd name="T50" fmla="*/ 591 w 684"/>
              <a:gd name="T51" fmla="*/ 485 h 637"/>
              <a:gd name="T52" fmla="*/ 411 w 684"/>
              <a:gd name="T53" fmla="*/ 411 h 637"/>
              <a:gd name="T54" fmla="*/ 433 w 684"/>
              <a:gd name="T55" fmla="*/ 326 h 637"/>
              <a:gd name="T56" fmla="*/ 533 w 684"/>
              <a:gd name="T57" fmla="*/ 292 h 637"/>
              <a:gd name="T58" fmla="*/ 671 w 684"/>
              <a:gd name="T59" fmla="*/ 303 h 637"/>
              <a:gd name="T60" fmla="*/ 683 w 684"/>
              <a:gd name="T61" fmla="*/ 165 h 637"/>
              <a:gd name="T62" fmla="*/ 127 w 684"/>
              <a:gd name="T63" fmla="*/ 280 h 637"/>
              <a:gd name="T64" fmla="*/ 23 w 684"/>
              <a:gd name="T65" fmla="*/ 280 h 637"/>
              <a:gd name="T66" fmla="*/ 127 w 684"/>
              <a:gd name="T67" fmla="*/ 176 h 637"/>
              <a:gd name="T68" fmla="*/ 182 w 684"/>
              <a:gd name="T69" fmla="*/ 612 h 637"/>
              <a:gd name="T70" fmla="*/ 78 w 684"/>
              <a:gd name="T71" fmla="*/ 612 h 637"/>
              <a:gd name="T72" fmla="*/ 182 w 684"/>
              <a:gd name="T73" fmla="*/ 509 h 637"/>
              <a:gd name="T74" fmla="*/ 285 w 684"/>
              <a:gd name="T75" fmla="*/ 127 h 637"/>
              <a:gd name="T76" fmla="*/ 285 w 684"/>
              <a:gd name="T77" fmla="*/ 24 h 637"/>
              <a:gd name="T78" fmla="*/ 388 w 684"/>
              <a:gd name="T79" fmla="*/ 127 h 637"/>
              <a:gd name="T80" fmla="*/ 475 w 684"/>
              <a:gd name="T81" fmla="*/ 509 h 637"/>
              <a:gd name="T82" fmla="*/ 579 w 684"/>
              <a:gd name="T83" fmla="*/ 509 h 637"/>
              <a:gd name="T84" fmla="*/ 475 w 684"/>
              <a:gd name="T85" fmla="*/ 612 h 637"/>
              <a:gd name="T86" fmla="*/ 660 w 684"/>
              <a:gd name="T87" fmla="*/ 280 h 637"/>
              <a:gd name="T88" fmla="*/ 555 w 684"/>
              <a:gd name="T89" fmla="*/ 280 h 637"/>
              <a:gd name="T90" fmla="*/ 660 w 684"/>
              <a:gd name="T91" fmla="*/ 17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4" h="637">
                <a:moveTo>
                  <a:pt x="671" y="153"/>
                </a:moveTo>
                <a:lnTo>
                  <a:pt x="671" y="153"/>
                </a:lnTo>
                <a:cubicBezTo>
                  <a:pt x="544" y="153"/>
                  <a:pt x="544" y="153"/>
                  <a:pt x="544" y="153"/>
                </a:cubicBezTo>
                <a:cubicBezTo>
                  <a:pt x="538" y="153"/>
                  <a:pt x="533" y="158"/>
                  <a:pt x="533" y="165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424" y="304"/>
                  <a:pt x="424" y="304"/>
                  <a:pt x="424" y="304"/>
                </a:cubicBezTo>
                <a:cubicBezTo>
                  <a:pt x="409" y="276"/>
                  <a:pt x="382" y="257"/>
                  <a:pt x="348" y="254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400" y="151"/>
                  <a:pt x="400" y="151"/>
                  <a:pt x="400" y="151"/>
                </a:cubicBezTo>
                <a:cubicBezTo>
                  <a:pt x="407" y="151"/>
                  <a:pt x="412" y="146"/>
                  <a:pt x="412" y="139"/>
                </a:cubicBezTo>
                <a:cubicBezTo>
                  <a:pt x="412" y="12"/>
                  <a:pt x="412" y="12"/>
                  <a:pt x="412" y="12"/>
                </a:cubicBezTo>
                <a:cubicBezTo>
                  <a:pt x="412" y="5"/>
                  <a:pt x="407" y="0"/>
                  <a:pt x="400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66" y="0"/>
                  <a:pt x="261" y="5"/>
                  <a:pt x="261" y="12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6"/>
                  <a:pt x="266" y="151"/>
                  <a:pt x="273" y="151"/>
                </a:cubicBezTo>
                <a:cubicBezTo>
                  <a:pt x="325" y="151"/>
                  <a:pt x="325" y="151"/>
                  <a:pt x="325" y="151"/>
                </a:cubicBezTo>
                <a:cubicBezTo>
                  <a:pt x="325" y="255"/>
                  <a:pt x="325" y="255"/>
                  <a:pt x="325" y="255"/>
                </a:cubicBezTo>
                <a:cubicBezTo>
                  <a:pt x="295" y="261"/>
                  <a:pt x="269" y="280"/>
                  <a:pt x="257" y="307"/>
                </a:cubicBezTo>
                <a:cubicBezTo>
                  <a:pt x="150" y="266"/>
                  <a:pt x="150" y="266"/>
                  <a:pt x="150" y="266"/>
                </a:cubicBezTo>
                <a:cubicBezTo>
                  <a:pt x="150" y="165"/>
                  <a:pt x="150" y="165"/>
                  <a:pt x="150" y="165"/>
                </a:cubicBezTo>
                <a:cubicBezTo>
                  <a:pt x="150" y="158"/>
                  <a:pt x="145" y="153"/>
                  <a:pt x="138" y="153"/>
                </a:cubicBezTo>
                <a:cubicBezTo>
                  <a:pt x="11" y="153"/>
                  <a:pt x="11" y="153"/>
                  <a:pt x="11" y="153"/>
                </a:cubicBezTo>
                <a:cubicBezTo>
                  <a:pt x="5" y="153"/>
                  <a:pt x="0" y="158"/>
                  <a:pt x="0" y="165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8"/>
                  <a:pt x="5" y="303"/>
                  <a:pt x="11" y="303"/>
                </a:cubicBezTo>
                <a:cubicBezTo>
                  <a:pt x="138" y="303"/>
                  <a:pt x="138" y="303"/>
                  <a:pt x="138" y="303"/>
                </a:cubicBezTo>
                <a:cubicBezTo>
                  <a:pt x="145" y="303"/>
                  <a:pt x="150" y="298"/>
                  <a:pt x="150" y="292"/>
                </a:cubicBezTo>
                <a:cubicBezTo>
                  <a:pt x="150" y="291"/>
                  <a:pt x="150" y="291"/>
                  <a:pt x="150" y="291"/>
                </a:cubicBezTo>
                <a:cubicBezTo>
                  <a:pt x="248" y="329"/>
                  <a:pt x="248" y="329"/>
                  <a:pt x="248" y="329"/>
                </a:cubicBezTo>
                <a:cubicBezTo>
                  <a:pt x="247" y="335"/>
                  <a:pt x="246" y="342"/>
                  <a:pt x="246" y="348"/>
                </a:cubicBezTo>
                <a:cubicBezTo>
                  <a:pt x="246" y="370"/>
                  <a:pt x="255" y="390"/>
                  <a:pt x="266" y="405"/>
                </a:cubicBezTo>
                <a:cubicBezTo>
                  <a:pt x="194" y="486"/>
                  <a:pt x="194" y="486"/>
                  <a:pt x="194" y="486"/>
                </a:cubicBezTo>
                <a:cubicBezTo>
                  <a:pt x="194" y="486"/>
                  <a:pt x="194" y="485"/>
                  <a:pt x="193" y="485"/>
                </a:cubicBezTo>
                <a:cubicBezTo>
                  <a:pt x="66" y="485"/>
                  <a:pt x="66" y="485"/>
                  <a:pt x="66" y="485"/>
                </a:cubicBezTo>
                <a:cubicBezTo>
                  <a:pt x="60" y="485"/>
                  <a:pt x="55" y="491"/>
                  <a:pt x="55" y="498"/>
                </a:cubicBezTo>
                <a:cubicBezTo>
                  <a:pt x="55" y="625"/>
                  <a:pt x="55" y="625"/>
                  <a:pt x="55" y="625"/>
                </a:cubicBezTo>
                <a:cubicBezTo>
                  <a:pt x="55" y="631"/>
                  <a:pt x="60" y="636"/>
                  <a:pt x="66" y="636"/>
                </a:cubicBezTo>
                <a:cubicBezTo>
                  <a:pt x="193" y="636"/>
                  <a:pt x="193" y="636"/>
                  <a:pt x="193" y="636"/>
                </a:cubicBezTo>
                <a:cubicBezTo>
                  <a:pt x="199" y="636"/>
                  <a:pt x="205" y="631"/>
                  <a:pt x="205" y="625"/>
                </a:cubicBezTo>
                <a:cubicBezTo>
                  <a:pt x="205" y="509"/>
                  <a:pt x="205" y="509"/>
                  <a:pt x="205" y="509"/>
                </a:cubicBezTo>
                <a:cubicBezTo>
                  <a:pt x="283" y="422"/>
                  <a:pt x="283" y="422"/>
                  <a:pt x="283" y="422"/>
                </a:cubicBezTo>
                <a:cubicBezTo>
                  <a:pt x="299" y="434"/>
                  <a:pt x="319" y="443"/>
                  <a:pt x="341" y="443"/>
                </a:cubicBezTo>
                <a:cubicBezTo>
                  <a:pt x="361" y="443"/>
                  <a:pt x="379" y="436"/>
                  <a:pt x="394" y="427"/>
                </a:cubicBezTo>
                <a:cubicBezTo>
                  <a:pt x="453" y="494"/>
                  <a:pt x="453" y="494"/>
                  <a:pt x="453" y="494"/>
                </a:cubicBezTo>
                <a:cubicBezTo>
                  <a:pt x="453" y="495"/>
                  <a:pt x="452" y="496"/>
                  <a:pt x="452" y="498"/>
                </a:cubicBezTo>
                <a:cubicBezTo>
                  <a:pt x="452" y="625"/>
                  <a:pt x="452" y="625"/>
                  <a:pt x="452" y="625"/>
                </a:cubicBezTo>
                <a:cubicBezTo>
                  <a:pt x="452" y="631"/>
                  <a:pt x="458" y="636"/>
                  <a:pt x="464" y="636"/>
                </a:cubicBezTo>
                <a:cubicBezTo>
                  <a:pt x="591" y="636"/>
                  <a:pt x="591" y="636"/>
                  <a:pt x="591" y="636"/>
                </a:cubicBezTo>
                <a:cubicBezTo>
                  <a:pt x="597" y="636"/>
                  <a:pt x="602" y="631"/>
                  <a:pt x="602" y="625"/>
                </a:cubicBezTo>
                <a:cubicBezTo>
                  <a:pt x="602" y="498"/>
                  <a:pt x="602" y="498"/>
                  <a:pt x="602" y="498"/>
                </a:cubicBezTo>
                <a:cubicBezTo>
                  <a:pt x="602" y="491"/>
                  <a:pt x="597" y="485"/>
                  <a:pt x="591" y="485"/>
                </a:cubicBezTo>
                <a:cubicBezTo>
                  <a:pt x="478" y="485"/>
                  <a:pt x="478" y="485"/>
                  <a:pt x="478" y="485"/>
                </a:cubicBezTo>
                <a:cubicBezTo>
                  <a:pt x="411" y="411"/>
                  <a:pt x="411" y="411"/>
                  <a:pt x="411" y="411"/>
                </a:cubicBezTo>
                <a:cubicBezTo>
                  <a:pt x="426" y="395"/>
                  <a:pt x="436" y="373"/>
                  <a:pt x="436" y="348"/>
                </a:cubicBezTo>
                <a:cubicBezTo>
                  <a:pt x="436" y="341"/>
                  <a:pt x="434" y="333"/>
                  <a:pt x="433" y="326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3" y="292"/>
                  <a:pt x="533" y="292"/>
                  <a:pt x="533" y="292"/>
                </a:cubicBezTo>
                <a:cubicBezTo>
                  <a:pt x="533" y="298"/>
                  <a:pt x="538" y="303"/>
                  <a:pt x="544" y="303"/>
                </a:cubicBezTo>
                <a:cubicBezTo>
                  <a:pt x="671" y="303"/>
                  <a:pt x="671" y="303"/>
                  <a:pt x="671" y="303"/>
                </a:cubicBezTo>
                <a:cubicBezTo>
                  <a:pt x="677" y="303"/>
                  <a:pt x="683" y="298"/>
                  <a:pt x="683" y="292"/>
                </a:cubicBezTo>
                <a:cubicBezTo>
                  <a:pt x="683" y="165"/>
                  <a:pt x="683" y="165"/>
                  <a:pt x="683" y="165"/>
                </a:cubicBezTo>
                <a:cubicBezTo>
                  <a:pt x="683" y="158"/>
                  <a:pt x="677" y="153"/>
                  <a:pt x="671" y="153"/>
                </a:cubicBezTo>
                <a:close/>
                <a:moveTo>
                  <a:pt x="127" y="280"/>
                </a:moveTo>
                <a:lnTo>
                  <a:pt x="127" y="280"/>
                </a:lnTo>
                <a:cubicBezTo>
                  <a:pt x="23" y="280"/>
                  <a:pt x="23" y="280"/>
                  <a:pt x="23" y="280"/>
                </a:cubicBezTo>
                <a:cubicBezTo>
                  <a:pt x="23" y="176"/>
                  <a:pt x="23" y="176"/>
                  <a:pt x="23" y="176"/>
                </a:cubicBezTo>
                <a:cubicBezTo>
                  <a:pt x="127" y="176"/>
                  <a:pt x="127" y="176"/>
                  <a:pt x="127" y="176"/>
                </a:cubicBezTo>
                <a:lnTo>
                  <a:pt x="127" y="280"/>
                </a:lnTo>
                <a:close/>
                <a:moveTo>
                  <a:pt x="182" y="612"/>
                </a:moveTo>
                <a:lnTo>
                  <a:pt x="182" y="612"/>
                </a:lnTo>
                <a:cubicBezTo>
                  <a:pt x="78" y="612"/>
                  <a:pt x="78" y="612"/>
                  <a:pt x="78" y="612"/>
                </a:cubicBezTo>
                <a:cubicBezTo>
                  <a:pt x="78" y="509"/>
                  <a:pt x="78" y="509"/>
                  <a:pt x="78" y="509"/>
                </a:cubicBezTo>
                <a:cubicBezTo>
                  <a:pt x="182" y="509"/>
                  <a:pt x="182" y="509"/>
                  <a:pt x="182" y="509"/>
                </a:cubicBezTo>
                <a:lnTo>
                  <a:pt x="182" y="612"/>
                </a:lnTo>
                <a:close/>
                <a:moveTo>
                  <a:pt x="285" y="127"/>
                </a:moveTo>
                <a:lnTo>
                  <a:pt x="285" y="127"/>
                </a:lnTo>
                <a:cubicBezTo>
                  <a:pt x="285" y="24"/>
                  <a:pt x="285" y="24"/>
                  <a:pt x="285" y="24"/>
                </a:cubicBezTo>
                <a:cubicBezTo>
                  <a:pt x="388" y="24"/>
                  <a:pt x="388" y="24"/>
                  <a:pt x="388" y="24"/>
                </a:cubicBezTo>
                <a:cubicBezTo>
                  <a:pt x="388" y="127"/>
                  <a:pt x="388" y="127"/>
                  <a:pt x="388" y="127"/>
                </a:cubicBezTo>
                <a:lnTo>
                  <a:pt x="285" y="127"/>
                </a:lnTo>
                <a:close/>
                <a:moveTo>
                  <a:pt x="475" y="509"/>
                </a:moveTo>
                <a:lnTo>
                  <a:pt x="475" y="509"/>
                </a:lnTo>
                <a:cubicBezTo>
                  <a:pt x="579" y="509"/>
                  <a:pt x="579" y="509"/>
                  <a:pt x="579" y="509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475" y="612"/>
                  <a:pt x="475" y="612"/>
                  <a:pt x="475" y="612"/>
                </a:cubicBezTo>
                <a:lnTo>
                  <a:pt x="475" y="509"/>
                </a:lnTo>
                <a:close/>
                <a:moveTo>
                  <a:pt x="660" y="280"/>
                </a:moveTo>
                <a:lnTo>
                  <a:pt x="660" y="280"/>
                </a:lnTo>
                <a:cubicBezTo>
                  <a:pt x="555" y="280"/>
                  <a:pt x="555" y="280"/>
                  <a:pt x="555" y="280"/>
                </a:cubicBezTo>
                <a:cubicBezTo>
                  <a:pt x="555" y="176"/>
                  <a:pt x="555" y="176"/>
                  <a:pt x="555" y="176"/>
                </a:cubicBezTo>
                <a:cubicBezTo>
                  <a:pt x="660" y="176"/>
                  <a:pt x="660" y="176"/>
                  <a:pt x="660" y="176"/>
                </a:cubicBezTo>
                <a:lnTo>
                  <a:pt x="660" y="280"/>
                </a:ln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10010" y="2278172"/>
            <a:ext cx="2093594" cy="68600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 algn="ctr">
              <a:buNone/>
            </a:pPr>
            <a:r>
              <a:rPr lang="en-US" sz="2600" dirty="0" smtClean="0"/>
              <a:t>Resource Pooling</a:t>
            </a:r>
          </a:p>
          <a:p>
            <a:pPr marL="0" indent="0" algn="ctr">
              <a:buNone/>
            </a:pPr>
            <a:r>
              <a:rPr lang="en-US" dirty="0" smtClean="0"/>
              <a:t>(Multi-tenancy, etc.)</a:t>
            </a:r>
            <a:endParaRPr lang="en-US" dirty="0"/>
          </a:p>
        </p:txBody>
      </p:sp>
      <p:sp>
        <p:nvSpPr>
          <p:cNvPr id="20" name="Freeform 208"/>
          <p:cNvSpPr>
            <a:spLocks noChangeArrowheads="1"/>
          </p:cNvSpPr>
          <p:nvPr/>
        </p:nvSpPr>
        <p:spPr bwMode="auto">
          <a:xfrm>
            <a:off x="1190446" y="1617796"/>
            <a:ext cx="555963" cy="526469"/>
          </a:xfrm>
          <a:custGeom>
            <a:avLst/>
            <a:gdLst>
              <a:gd name="T0" fmla="*/ 569 w 582"/>
              <a:gd name="T1" fmla="*/ 0 h 582"/>
              <a:gd name="T2" fmla="*/ 418 w 582"/>
              <a:gd name="T3" fmla="*/ 11 h 582"/>
              <a:gd name="T4" fmla="*/ 290 w 582"/>
              <a:gd name="T5" fmla="*/ 139 h 582"/>
              <a:gd name="T6" fmla="*/ 279 w 582"/>
              <a:gd name="T7" fmla="*/ 279 h 582"/>
              <a:gd name="T8" fmla="*/ 139 w 582"/>
              <a:gd name="T9" fmla="*/ 290 h 582"/>
              <a:gd name="T10" fmla="*/ 11 w 582"/>
              <a:gd name="T11" fmla="*/ 418 h 582"/>
              <a:gd name="T12" fmla="*/ 0 w 582"/>
              <a:gd name="T13" fmla="*/ 569 h 582"/>
              <a:gd name="T14" fmla="*/ 151 w 582"/>
              <a:gd name="T15" fmla="*/ 581 h 582"/>
              <a:gd name="T16" fmla="*/ 430 w 582"/>
              <a:gd name="T17" fmla="*/ 581 h 582"/>
              <a:gd name="T18" fmla="*/ 581 w 582"/>
              <a:gd name="T19" fmla="*/ 569 h 582"/>
              <a:gd name="T20" fmla="*/ 581 w 582"/>
              <a:gd name="T21" fmla="*/ 290 h 582"/>
              <a:gd name="T22" fmla="*/ 581 w 582"/>
              <a:gd name="T23" fmla="*/ 11 h 582"/>
              <a:gd name="T24" fmla="*/ 139 w 582"/>
              <a:gd name="T25" fmla="*/ 557 h 582"/>
              <a:gd name="T26" fmla="*/ 24 w 582"/>
              <a:gd name="T27" fmla="*/ 557 h 582"/>
              <a:gd name="T28" fmla="*/ 139 w 582"/>
              <a:gd name="T29" fmla="*/ 441 h 582"/>
              <a:gd name="T30" fmla="*/ 279 w 582"/>
              <a:gd name="T31" fmla="*/ 557 h 582"/>
              <a:gd name="T32" fmla="*/ 163 w 582"/>
              <a:gd name="T33" fmla="*/ 557 h 582"/>
              <a:gd name="T34" fmla="*/ 279 w 582"/>
              <a:gd name="T35" fmla="*/ 441 h 582"/>
              <a:gd name="T36" fmla="*/ 279 w 582"/>
              <a:gd name="T37" fmla="*/ 418 h 582"/>
              <a:gd name="T38" fmla="*/ 163 w 582"/>
              <a:gd name="T39" fmla="*/ 418 h 582"/>
              <a:gd name="T40" fmla="*/ 279 w 582"/>
              <a:gd name="T41" fmla="*/ 301 h 582"/>
              <a:gd name="T42" fmla="*/ 418 w 582"/>
              <a:gd name="T43" fmla="*/ 557 h 582"/>
              <a:gd name="T44" fmla="*/ 303 w 582"/>
              <a:gd name="T45" fmla="*/ 557 h 582"/>
              <a:gd name="T46" fmla="*/ 418 w 582"/>
              <a:gd name="T47" fmla="*/ 441 h 582"/>
              <a:gd name="T48" fmla="*/ 418 w 582"/>
              <a:gd name="T49" fmla="*/ 418 h 582"/>
              <a:gd name="T50" fmla="*/ 303 w 582"/>
              <a:gd name="T51" fmla="*/ 418 h 582"/>
              <a:gd name="T52" fmla="*/ 418 w 582"/>
              <a:gd name="T53" fmla="*/ 301 h 582"/>
              <a:gd name="T54" fmla="*/ 418 w 582"/>
              <a:gd name="T55" fmla="*/ 279 h 582"/>
              <a:gd name="T56" fmla="*/ 303 w 582"/>
              <a:gd name="T57" fmla="*/ 279 h 582"/>
              <a:gd name="T58" fmla="*/ 418 w 582"/>
              <a:gd name="T59" fmla="*/ 162 h 582"/>
              <a:gd name="T60" fmla="*/ 558 w 582"/>
              <a:gd name="T61" fmla="*/ 557 h 582"/>
              <a:gd name="T62" fmla="*/ 442 w 582"/>
              <a:gd name="T63" fmla="*/ 557 h 582"/>
              <a:gd name="T64" fmla="*/ 558 w 582"/>
              <a:gd name="T65" fmla="*/ 441 h 582"/>
              <a:gd name="T66" fmla="*/ 558 w 582"/>
              <a:gd name="T67" fmla="*/ 418 h 582"/>
              <a:gd name="T68" fmla="*/ 442 w 582"/>
              <a:gd name="T69" fmla="*/ 418 h 582"/>
              <a:gd name="T70" fmla="*/ 558 w 582"/>
              <a:gd name="T71" fmla="*/ 301 h 582"/>
              <a:gd name="T72" fmla="*/ 558 w 582"/>
              <a:gd name="T73" fmla="*/ 279 h 582"/>
              <a:gd name="T74" fmla="*/ 442 w 582"/>
              <a:gd name="T75" fmla="*/ 279 h 582"/>
              <a:gd name="T76" fmla="*/ 558 w 582"/>
              <a:gd name="T77" fmla="*/ 162 h 582"/>
              <a:gd name="T78" fmla="*/ 558 w 582"/>
              <a:gd name="T79" fmla="*/ 139 h 582"/>
              <a:gd name="T80" fmla="*/ 442 w 582"/>
              <a:gd name="T81" fmla="*/ 139 h 582"/>
              <a:gd name="T82" fmla="*/ 558 w 582"/>
              <a:gd name="T83" fmla="*/ 2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2" h="582">
                <a:moveTo>
                  <a:pt x="569" y="0"/>
                </a:moveTo>
                <a:lnTo>
                  <a:pt x="569" y="0"/>
                </a:lnTo>
                <a:cubicBezTo>
                  <a:pt x="430" y="0"/>
                  <a:pt x="430" y="0"/>
                  <a:pt x="430" y="0"/>
                </a:cubicBezTo>
                <a:cubicBezTo>
                  <a:pt x="423" y="0"/>
                  <a:pt x="418" y="5"/>
                  <a:pt x="418" y="11"/>
                </a:cubicBezTo>
                <a:cubicBezTo>
                  <a:pt x="418" y="139"/>
                  <a:pt x="418" y="139"/>
                  <a:pt x="418" y="139"/>
                </a:cubicBezTo>
                <a:cubicBezTo>
                  <a:pt x="290" y="139"/>
                  <a:pt x="290" y="139"/>
                  <a:pt x="290" y="139"/>
                </a:cubicBezTo>
                <a:cubicBezTo>
                  <a:pt x="284" y="139"/>
                  <a:pt x="279" y="144"/>
                  <a:pt x="279" y="151"/>
                </a:cubicBezTo>
                <a:cubicBezTo>
                  <a:pt x="279" y="279"/>
                  <a:pt x="279" y="279"/>
                  <a:pt x="279" y="279"/>
                </a:cubicBezTo>
                <a:cubicBezTo>
                  <a:pt x="151" y="279"/>
                  <a:pt x="151" y="279"/>
                  <a:pt x="151" y="279"/>
                </a:cubicBezTo>
                <a:cubicBezTo>
                  <a:pt x="144" y="279"/>
                  <a:pt x="139" y="284"/>
                  <a:pt x="139" y="290"/>
                </a:cubicBezTo>
                <a:cubicBezTo>
                  <a:pt x="139" y="418"/>
                  <a:pt x="139" y="418"/>
                  <a:pt x="139" y="418"/>
                </a:cubicBezTo>
                <a:cubicBezTo>
                  <a:pt x="11" y="418"/>
                  <a:pt x="11" y="418"/>
                  <a:pt x="11" y="418"/>
                </a:cubicBezTo>
                <a:cubicBezTo>
                  <a:pt x="5" y="418"/>
                  <a:pt x="0" y="423"/>
                  <a:pt x="0" y="430"/>
                </a:cubicBezTo>
                <a:cubicBezTo>
                  <a:pt x="0" y="569"/>
                  <a:pt x="0" y="569"/>
                  <a:pt x="0" y="569"/>
                </a:cubicBezTo>
                <a:cubicBezTo>
                  <a:pt x="0" y="575"/>
                  <a:pt x="5" y="581"/>
                  <a:pt x="11" y="581"/>
                </a:cubicBezTo>
                <a:cubicBezTo>
                  <a:pt x="151" y="581"/>
                  <a:pt x="151" y="581"/>
                  <a:pt x="151" y="581"/>
                </a:cubicBezTo>
                <a:cubicBezTo>
                  <a:pt x="290" y="581"/>
                  <a:pt x="290" y="581"/>
                  <a:pt x="290" y="581"/>
                </a:cubicBezTo>
                <a:cubicBezTo>
                  <a:pt x="430" y="581"/>
                  <a:pt x="430" y="581"/>
                  <a:pt x="430" y="581"/>
                </a:cubicBezTo>
                <a:cubicBezTo>
                  <a:pt x="569" y="581"/>
                  <a:pt x="569" y="581"/>
                  <a:pt x="569" y="581"/>
                </a:cubicBezTo>
                <a:cubicBezTo>
                  <a:pt x="575" y="581"/>
                  <a:pt x="581" y="575"/>
                  <a:pt x="581" y="569"/>
                </a:cubicBezTo>
                <a:cubicBezTo>
                  <a:pt x="581" y="430"/>
                  <a:pt x="581" y="430"/>
                  <a:pt x="581" y="430"/>
                </a:cubicBezTo>
                <a:cubicBezTo>
                  <a:pt x="581" y="290"/>
                  <a:pt x="581" y="290"/>
                  <a:pt x="581" y="290"/>
                </a:cubicBezTo>
                <a:cubicBezTo>
                  <a:pt x="581" y="151"/>
                  <a:pt x="581" y="151"/>
                  <a:pt x="581" y="151"/>
                </a:cubicBezTo>
                <a:cubicBezTo>
                  <a:pt x="581" y="11"/>
                  <a:pt x="581" y="11"/>
                  <a:pt x="581" y="11"/>
                </a:cubicBezTo>
                <a:cubicBezTo>
                  <a:pt x="581" y="5"/>
                  <a:pt x="575" y="0"/>
                  <a:pt x="569" y="0"/>
                </a:cubicBezTo>
                <a:close/>
                <a:moveTo>
                  <a:pt x="139" y="557"/>
                </a:moveTo>
                <a:lnTo>
                  <a:pt x="139" y="557"/>
                </a:lnTo>
                <a:cubicBezTo>
                  <a:pt x="24" y="557"/>
                  <a:pt x="24" y="557"/>
                  <a:pt x="24" y="557"/>
                </a:cubicBezTo>
                <a:cubicBezTo>
                  <a:pt x="24" y="441"/>
                  <a:pt x="24" y="441"/>
                  <a:pt x="24" y="441"/>
                </a:cubicBezTo>
                <a:cubicBezTo>
                  <a:pt x="139" y="441"/>
                  <a:pt x="139" y="441"/>
                  <a:pt x="139" y="441"/>
                </a:cubicBezTo>
                <a:lnTo>
                  <a:pt x="139" y="557"/>
                </a:lnTo>
                <a:close/>
                <a:moveTo>
                  <a:pt x="279" y="557"/>
                </a:moveTo>
                <a:lnTo>
                  <a:pt x="279" y="557"/>
                </a:lnTo>
                <a:cubicBezTo>
                  <a:pt x="163" y="557"/>
                  <a:pt x="163" y="557"/>
                  <a:pt x="163" y="557"/>
                </a:cubicBezTo>
                <a:cubicBezTo>
                  <a:pt x="163" y="441"/>
                  <a:pt x="163" y="441"/>
                  <a:pt x="163" y="441"/>
                </a:cubicBezTo>
                <a:cubicBezTo>
                  <a:pt x="279" y="441"/>
                  <a:pt x="279" y="441"/>
                  <a:pt x="279" y="441"/>
                </a:cubicBezTo>
                <a:lnTo>
                  <a:pt x="279" y="557"/>
                </a:lnTo>
                <a:close/>
                <a:moveTo>
                  <a:pt x="279" y="418"/>
                </a:moveTo>
                <a:lnTo>
                  <a:pt x="279" y="418"/>
                </a:lnTo>
                <a:cubicBezTo>
                  <a:pt x="163" y="418"/>
                  <a:pt x="163" y="418"/>
                  <a:pt x="163" y="418"/>
                </a:cubicBezTo>
                <a:cubicBezTo>
                  <a:pt x="163" y="301"/>
                  <a:pt x="163" y="301"/>
                  <a:pt x="163" y="301"/>
                </a:cubicBezTo>
                <a:cubicBezTo>
                  <a:pt x="279" y="301"/>
                  <a:pt x="279" y="301"/>
                  <a:pt x="279" y="301"/>
                </a:cubicBezTo>
                <a:lnTo>
                  <a:pt x="279" y="418"/>
                </a:lnTo>
                <a:close/>
                <a:moveTo>
                  <a:pt x="418" y="557"/>
                </a:moveTo>
                <a:lnTo>
                  <a:pt x="418" y="557"/>
                </a:lnTo>
                <a:cubicBezTo>
                  <a:pt x="303" y="557"/>
                  <a:pt x="303" y="557"/>
                  <a:pt x="303" y="557"/>
                </a:cubicBezTo>
                <a:cubicBezTo>
                  <a:pt x="303" y="441"/>
                  <a:pt x="303" y="441"/>
                  <a:pt x="303" y="441"/>
                </a:cubicBezTo>
                <a:cubicBezTo>
                  <a:pt x="418" y="441"/>
                  <a:pt x="418" y="441"/>
                  <a:pt x="418" y="441"/>
                </a:cubicBezTo>
                <a:lnTo>
                  <a:pt x="418" y="557"/>
                </a:lnTo>
                <a:close/>
                <a:moveTo>
                  <a:pt x="418" y="418"/>
                </a:moveTo>
                <a:lnTo>
                  <a:pt x="418" y="418"/>
                </a:lnTo>
                <a:cubicBezTo>
                  <a:pt x="303" y="418"/>
                  <a:pt x="303" y="418"/>
                  <a:pt x="303" y="418"/>
                </a:cubicBezTo>
                <a:cubicBezTo>
                  <a:pt x="303" y="301"/>
                  <a:pt x="303" y="301"/>
                  <a:pt x="303" y="301"/>
                </a:cubicBezTo>
                <a:cubicBezTo>
                  <a:pt x="418" y="301"/>
                  <a:pt x="418" y="301"/>
                  <a:pt x="418" y="301"/>
                </a:cubicBezTo>
                <a:lnTo>
                  <a:pt x="418" y="418"/>
                </a:lnTo>
                <a:close/>
                <a:moveTo>
                  <a:pt x="418" y="279"/>
                </a:moveTo>
                <a:lnTo>
                  <a:pt x="418" y="279"/>
                </a:lnTo>
                <a:cubicBezTo>
                  <a:pt x="303" y="279"/>
                  <a:pt x="303" y="279"/>
                  <a:pt x="303" y="279"/>
                </a:cubicBezTo>
                <a:cubicBezTo>
                  <a:pt x="303" y="162"/>
                  <a:pt x="303" y="162"/>
                  <a:pt x="303" y="162"/>
                </a:cubicBezTo>
                <a:cubicBezTo>
                  <a:pt x="418" y="162"/>
                  <a:pt x="418" y="162"/>
                  <a:pt x="418" y="162"/>
                </a:cubicBezTo>
                <a:lnTo>
                  <a:pt x="418" y="279"/>
                </a:lnTo>
                <a:close/>
                <a:moveTo>
                  <a:pt x="558" y="557"/>
                </a:moveTo>
                <a:lnTo>
                  <a:pt x="558" y="557"/>
                </a:lnTo>
                <a:cubicBezTo>
                  <a:pt x="442" y="557"/>
                  <a:pt x="442" y="557"/>
                  <a:pt x="442" y="557"/>
                </a:cubicBezTo>
                <a:cubicBezTo>
                  <a:pt x="442" y="441"/>
                  <a:pt x="442" y="441"/>
                  <a:pt x="442" y="441"/>
                </a:cubicBezTo>
                <a:cubicBezTo>
                  <a:pt x="558" y="441"/>
                  <a:pt x="558" y="441"/>
                  <a:pt x="558" y="441"/>
                </a:cubicBezTo>
                <a:lnTo>
                  <a:pt x="558" y="557"/>
                </a:lnTo>
                <a:close/>
                <a:moveTo>
                  <a:pt x="558" y="418"/>
                </a:moveTo>
                <a:lnTo>
                  <a:pt x="558" y="418"/>
                </a:lnTo>
                <a:cubicBezTo>
                  <a:pt x="442" y="418"/>
                  <a:pt x="442" y="418"/>
                  <a:pt x="442" y="418"/>
                </a:cubicBezTo>
                <a:cubicBezTo>
                  <a:pt x="442" y="301"/>
                  <a:pt x="442" y="301"/>
                  <a:pt x="442" y="301"/>
                </a:cubicBezTo>
                <a:cubicBezTo>
                  <a:pt x="558" y="301"/>
                  <a:pt x="558" y="301"/>
                  <a:pt x="558" y="301"/>
                </a:cubicBezTo>
                <a:lnTo>
                  <a:pt x="558" y="418"/>
                </a:lnTo>
                <a:close/>
                <a:moveTo>
                  <a:pt x="558" y="279"/>
                </a:moveTo>
                <a:lnTo>
                  <a:pt x="558" y="279"/>
                </a:lnTo>
                <a:cubicBezTo>
                  <a:pt x="442" y="279"/>
                  <a:pt x="442" y="279"/>
                  <a:pt x="442" y="279"/>
                </a:cubicBezTo>
                <a:cubicBezTo>
                  <a:pt x="442" y="162"/>
                  <a:pt x="442" y="162"/>
                  <a:pt x="442" y="162"/>
                </a:cubicBezTo>
                <a:cubicBezTo>
                  <a:pt x="558" y="162"/>
                  <a:pt x="558" y="162"/>
                  <a:pt x="558" y="162"/>
                </a:cubicBezTo>
                <a:lnTo>
                  <a:pt x="558" y="279"/>
                </a:lnTo>
                <a:close/>
                <a:moveTo>
                  <a:pt x="558" y="139"/>
                </a:moveTo>
                <a:lnTo>
                  <a:pt x="558" y="139"/>
                </a:lnTo>
                <a:cubicBezTo>
                  <a:pt x="442" y="139"/>
                  <a:pt x="442" y="139"/>
                  <a:pt x="442" y="139"/>
                </a:cubicBezTo>
                <a:cubicBezTo>
                  <a:pt x="442" y="22"/>
                  <a:pt x="442" y="22"/>
                  <a:pt x="442" y="22"/>
                </a:cubicBezTo>
                <a:cubicBezTo>
                  <a:pt x="558" y="22"/>
                  <a:pt x="558" y="22"/>
                  <a:pt x="558" y="22"/>
                </a:cubicBezTo>
                <a:lnTo>
                  <a:pt x="558" y="139"/>
                </a:ln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00005" y="1597420"/>
            <a:ext cx="403800" cy="37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6786" y="2278106"/>
            <a:ext cx="876941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Elasticity</a:t>
            </a:r>
            <a:endParaRPr lang="en-US" sz="2600" dirty="0"/>
          </a:p>
        </p:txBody>
      </p:sp>
      <p:sp>
        <p:nvSpPr>
          <p:cNvPr id="24" name="Freeform 89"/>
          <p:cNvSpPr>
            <a:spLocks noChangeArrowheads="1"/>
          </p:cNvSpPr>
          <p:nvPr/>
        </p:nvSpPr>
        <p:spPr bwMode="auto">
          <a:xfrm>
            <a:off x="10446391" y="1710292"/>
            <a:ext cx="488055" cy="466755"/>
          </a:xfrm>
          <a:custGeom>
            <a:avLst/>
            <a:gdLst>
              <a:gd name="T0" fmla="*/ 665 w 666"/>
              <a:gd name="T1" fmla="*/ 575 h 665"/>
              <a:gd name="T2" fmla="*/ 665 w 666"/>
              <a:gd name="T3" fmla="*/ 575 h 665"/>
              <a:gd name="T4" fmla="*/ 648 w 666"/>
              <a:gd name="T5" fmla="*/ 590 h 665"/>
              <a:gd name="T6" fmla="*/ 106 w 666"/>
              <a:gd name="T7" fmla="*/ 590 h 665"/>
              <a:gd name="T8" fmla="*/ 106 w 666"/>
              <a:gd name="T9" fmla="*/ 648 h 665"/>
              <a:gd name="T10" fmla="*/ 90 w 666"/>
              <a:gd name="T11" fmla="*/ 664 h 665"/>
              <a:gd name="T12" fmla="*/ 74 w 666"/>
              <a:gd name="T13" fmla="*/ 648 h 665"/>
              <a:gd name="T14" fmla="*/ 74 w 666"/>
              <a:gd name="T15" fmla="*/ 590 h 665"/>
              <a:gd name="T16" fmla="*/ 16 w 666"/>
              <a:gd name="T17" fmla="*/ 590 h 665"/>
              <a:gd name="T18" fmla="*/ 0 w 666"/>
              <a:gd name="T19" fmla="*/ 575 h 665"/>
              <a:gd name="T20" fmla="*/ 16 w 666"/>
              <a:gd name="T21" fmla="*/ 559 h 665"/>
              <a:gd name="T22" fmla="*/ 74 w 666"/>
              <a:gd name="T23" fmla="*/ 559 h 665"/>
              <a:gd name="T24" fmla="*/ 74 w 666"/>
              <a:gd name="T25" fmla="*/ 15 h 665"/>
              <a:gd name="T26" fmla="*/ 90 w 666"/>
              <a:gd name="T27" fmla="*/ 0 h 665"/>
              <a:gd name="T28" fmla="*/ 106 w 666"/>
              <a:gd name="T29" fmla="*/ 15 h 665"/>
              <a:gd name="T30" fmla="*/ 106 w 666"/>
              <a:gd name="T31" fmla="*/ 559 h 665"/>
              <a:gd name="T32" fmla="*/ 648 w 666"/>
              <a:gd name="T33" fmla="*/ 559 h 665"/>
              <a:gd name="T34" fmla="*/ 665 w 666"/>
              <a:gd name="T35" fmla="*/ 575 h 665"/>
              <a:gd name="T36" fmla="*/ 150 w 666"/>
              <a:gd name="T37" fmla="*/ 540 h 665"/>
              <a:gd name="T38" fmla="*/ 150 w 666"/>
              <a:gd name="T39" fmla="*/ 540 h 665"/>
              <a:gd name="T40" fmla="*/ 161 w 666"/>
              <a:gd name="T41" fmla="*/ 536 h 665"/>
              <a:gd name="T42" fmla="*/ 255 w 666"/>
              <a:gd name="T43" fmla="*/ 441 h 665"/>
              <a:gd name="T44" fmla="*/ 322 w 666"/>
              <a:gd name="T45" fmla="*/ 509 h 665"/>
              <a:gd name="T46" fmla="*/ 338 w 666"/>
              <a:gd name="T47" fmla="*/ 513 h 665"/>
              <a:gd name="T48" fmla="*/ 349 w 666"/>
              <a:gd name="T49" fmla="*/ 502 h 665"/>
              <a:gd name="T50" fmla="*/ 422 w 666"/>
              <a:gd name="T51" fmla="*/ 187 h 665"/>
              <a:gd name="T52" fmla="*/ 508 w 666"/>
              <a:gd name="T53" fmla="*/ 272 h 665"/>
              <a:gd name="T54" fmla="*/ 522 w 666"/>
              <a:gd name="T55" fmla="*/ 277 h 665"/>
              <a:gd name="T56" fmla="*/ 534 w 666"/>
              <a:gd name="T57" fmla="*/ 266 h 665"/>
              <a:gd name="T58" fmla="*/ 613 w 666"/>
              <a:gd name="T59" fmla="*/ 55 h 665"/>
              <a:gd name="T60" fmla="*/ 603 w 666"/>
              <a:gd name="T61" fmla="*/ 35 h 665"/>
              <a:gd name="T62" fmla="*/ 591 w 666"/>
              <a:gd name="T63" fmla="*/ 35 h 665"/>
              <a:gd name="T64" fmla="*/ 583 w 666"/>
              <a:gd name="T65" fmla="*/ 45 h 665"/>
              <a:gd name="T66" fmla="*/ 512 w 666"/>
              <a:gd name="T67" fmla="*/ 232 h 665"/>
              <a:gd name="T68" fmla="*/ 424 w 666"/>
              <a:gd name="T69" fmla="*/ 145 h 665"/>
              <a:gd name="T70" fmla="*/ 409 w 666"/>
              <a:gd name="T71" fmla="*/ 140 h 665"/>
              <a:gd name="T72" fmla="*/ 397 w 666"/>
              <a:gd name="T73" fmla="*/ 152 h 665"/>
              <a:gd name="T74" fmla="*/ 326 w 666"/>
              <a:gd name="T75" fmla="*/ 466 h 665"/>
              <a:gd name="T76" fmla="*/ 266 w 666"/>
              <a:gd name="T77" fmla="*/ 408 h 665"/>
              <a:gd name="T78" fmla="*/ 255 w 666"/>
              <a:gd name="T79" fmla="*/ 403 h 665"/>
              <a:gd name="T80" fmla="*/ 243 w 666"/>
              <a:gd name="T81" fmla="*/ 408 h 665"/>
              <a:gd name="T82" fmla="*/ 138 w 666"/>
              <a:gd name="T83" fmla="*/ 513 h 665"/>
              <a:gd name="T84" fmla="*/ 138 w 666"/>
              <a:gd name="T85" fmla="*/ 536 h 665"/>
              <a:gd name="T86" fmla="*/ 150 w 666"/>
              <a:gd name="T87" fmla="*/ 54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6" h="665">
                <a:moveTo>
                  <a:pt x="665" y="575"/>
                </a:moveTo>
                <a:lnTo>
                  <a:pt x="665" y="575"/>
                </a:lnTo>
                <a:cubicBezTo>
                  <a:pt x="665" y="584"/>
                  <a:pt x="658" y="590"/>
                  <a:pt x="648" y="590"/>
                </a:cubicBezTo>
                <a:cubicBezTo>
                  <a:pt x="106" y="590"/>
                  <a:pt x="106" y="590"/>
                  <a:pt x="106" y="590"/>
                </a:cubicBezTo>
                <a:cubicBezTo>
                  <a:pt x="106" y="648"/>
                  <a:pt x="106" y="648"/>
                  <a:pt x="106" y="648"/>
                </a:cubicBezTo>
                <a:cubicBezTo>
                  <a:pt x="106" y="657"/>
                  <a:pt x="99" y="664"/>
                  <a:pt x="90" y="664"/>
                </a:cubicBezTo>
                <a:cubicBezTo>
                  <a:pt x="81" y="664"/>
                  <a:pt x="74" y="657"/>
                  <a:pt x="74" y="648"/>
                </a:cubicBezTo>
                <a:cubicBezTo>
                  <a:pt x="74" y="590"/>
                  <a:pt x="74" y="590"/>
                  <a:pt x="74" y="590"/>
                </a:cubicBezTo>
                <a:cubicBezTo>
                  <a:pt x="16" y="590"/>
                  <a:pt x="16" y="590"/>
                  <a:pt x="16" y="590"/>
                </a:cubicBezTo>
                <a:cubicBezTo>
                  <a:pt x="7" y="590"/>
                  <a:pt x="0" y="584"/>
                  <a:pt x="0" y="575"/>
                </a:cubicBezTo>
                <a:cubicBezTo>
                  <a:pt x="0" y="566"/>
                  <a:pt x="7" y="559"/>
                  <a:pt x="16" y="559"/>
                </a:cubicBezTo>
                <a:cubicBezTo>
                  <a:pt x="74" y="559"/>
                  <a:pt x="74" y="559"/>
                  <a:pt x="74" y="559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7"/>
                  <a:pt x="81" y="0"/>
                  <a:pt x="90" y="0"/>
                </a:cubicBezTo>
                <a:cubicBezTo>
                  <a:pt x="99" y="0"/>
                  <a:pt x="106" y="7"/>
                  <a:pt x="106" y="15"/>
                </a:cubicBezTo>
                <a:cubicBezTo>
                  <a:pt x="106" y="559"/>
                  <a:pt x="106" y="559"/>
                  <a:pt x="106" y="559"/>
                </a:cubicBezTo>
                <a:cubicBezTo>
                  <a:pt x="648" y="559"/>
                  <a:pt x="648" y="559"/>
                  <a:pt x="648" y="559"/>
                </a:cubicBezTo>
                <a:cubicBezTo>
                  <a:pt x="658" y="559"/>
                  <a:pt x="665" y="566"/>
                  <a:pt x="665" y="575"/>
                </a:cubicBezTo>
                <a:close/>
                <a:moveTo>
                  <a:pt x="150" y="540"/>
                </a:moveTo>
                <a:lnTo>
                  <a:pt x="150" y="540"/>
                </a:lnTo>
                <a:cubicBezTo>
                  <a:pt x="154" y="540"/>
                  <a:pt x="158" y="538"/>
                  <a:pt x="161" y="536"/>
                </a:cubicBezTo>
                <a:cubicBezTo>
                  <a:pt x="255" y="441"/>
                  <a:pt x="255" y="441"/>
                  <a:pt x="255" y="441"/>
                </a:cubicBezTo>
                <a:cubicBezTo>
                  <a:pt x="322" y="509"/>
                  <a:pt x="322" y="509"/>
                  <a:pt x="322" y="509"/>
                </a:cubicBezTo>
                <a:cubicBezTo>
                  <a:pt x="327" y="513"/>
                  <a:pt x="333" y="515"/>
                  <a:pt x="338" y="513"/>
                </a:cubicBezTo>
                <a:cubicBezTo>
                  <a:pt x="344" y="512"/>
                  <a:pt x="348" y="507"/>
                  <a:pt x="349" y="502"/>
                </a:cubicBezTo>
                <a:cubicBezTo>
                  <a:pt x="422" y="187"/>
                  <a:pt x="422" y="187"/>
                  <a:pt x="422" y="187"/>
                </a:cubicBezTo>
                <a:cubicBezTo>
                  <a:pt x="508" y="272"/>
                  <a:pt x="508" y="272"/>
                  <a:pt x="508" y="272"/>
                </a:cubicBezTo>
                <a:cubicBezTo>
                  <a:pt x="511" y="276"/>
                  <a:pt x="517" y="278"/>
                  <a:pt x="522" y="277"/>
                </a:cubicBezTo>
                <a:cubicBezTo>
                  <a:pt x="527" y="275"/>
                  <a:pt x="532" y="272"/>
                  <a:pt x="534" y="266"/>
                </a:cubicBezTo>
                <a:cubicBezTo>
                  <a:pt x="613" y="55"/>
                  <a:pt x="613" y="55"/>
                  <a:pt x="613" y="55"/>
                </a:cubicBezTo>
                <a:cubicBezTo>
                  <a:pt x="616" y="48"/>
                  <a:pt x="612" y="38"/>
                  <a:pt x="603" y="35"/>
                </a:cubicBezTo>
                <a:cubicBezTo>
                  <a:pt x="599" y="33"/>
                  <a:pt x="595" y="33"/>
                  <a:pt x="591" y="35"/>
                </a:cubicBezTo>
                <a:cubicBezTo>
                  <a:pt x="587" y="37"/>
                  <a:pt x="584" y="40"/>
                  <a:pt x="583" y="45"/>
                </a:cubicBezTo>
                <a:cubicBezTo>
                  <a:pt x="512" y="232"/>
                  <a:pt x="512" y="232"/>
                  <a:pt x="512" y="232"/>
                </a:cubicBezTo>
                <a:cubicBezTo>
                  <a:pt x="424" y="145"/>
                  <a:pt x="424" y="145"/>
                  <a:pt x="424" y="145"/>
                </a:cubicBezTo>
                <a:cubicBezTo>
                  <a:pt x="420" y="140"/>
                  <a:pt x="414" y="138"/>
                  <a:pt x="409" y="140"/>
                </a:cubicBezTo>
                <a:cubicBezTo>
                  <a:pt x="404" y="141"/>
                  <a:pt x="398" y="147"/>
                  <a:pt x="397" y="152"/>
                </a:cubicBezTo>
                <a:cubicBezTo>
                  <a:pt x="326" y="466"/>
                  <a:pt x="326" y="466"/>
                  <a:pt x="326" y="466"/>
                </a:cubicBezTo>
                <a:cubicBezTo>
                  <a:pt x="266" y="408"/>
                  <a:pt x="266" y="408"/>
                  <a:pt x="266" y="408"/>
                </a:cubicBezTo>
                <a:cubicBezTo>
                  <a:pt x="263" y="405"/>
                  <a:pt x="259" y="403"/>
                  <a:pt x="255" y="403"/>
                </a:cubicBezTo>
                <a:cubicBezTo>
                  <a:pt x="251" y="403"/>
                  <a:pt x="246" y="405"/>
                  <a:pt x="243" y="408"/>
                </a:cubicBezTo>
                <a:cubicBezTo>
                  <a:pt x="138" y="513"/>
                  <a:pt x="138" y="513"/>
                  <a:pt x="138" y="513"/>
                </a:cubicBezTo>
                <a:cubicBezTo>
                  <a:pt x="132" y="519"/>
                  <a:pt x="132" y="530"/>
                  <a:pt x="138" y="536"/>
                </a:cubicBezTo>
                <a:cubicBezTo>
                  <a:pt x="141" y="538"/>
                  <a:pt x="145" y="540"/>
                  <a:pt x="150" y="540"/>
                </a:cubicBez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156838" y="2309854"/>
            <a:ext cx="1163954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Metering</a:t>
            </a:r>
            <a:endParaRPr lang="en-US" sz="2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325453" y="4090599"/>
            <a:ext cx="577529" cy="611390"/>
            <a:chOff x="540570" y="8568846"/>
            <a:chExt cx="263080" cy="298282"/>
          </a:xfrm>
          <a:solidFill>
            <a:srgbClr val="00B050"/>
          </a:solidFill>
        </p:grpSpPr>
        <p:sp>
          <p:nvSpPr>
            <p:cNvPr id="29" name="Freeform 193"/>
            <p:cNvSpPr>
              <a:spLocks noChangeArrowheads="1"/>
            </p:cNvSpPr>
            <p:nvPr/>
          </p:nvSpPr>
          <p:spPr bwMode="auto">
            <a:xfrm>
              <a:off x="540570" y="8568846"/>
              <a:ext cx="263080" cy="298282"/>
            </a:xfrm>
            <a:custGeom>
              <a:avLst/>
              <a:gdLst>
                <a:gd name="T0" fmla="*/ 559 w 627"/>
                <a:gd name="T1" fmla="*/ 426 h 708"/>
                <a:gd name="T2" fmla="*/ 458 w 627"/>
                <a:gd name="T3" fmla="*/ 267 h 708"/>
                <a:gd name="T4" fmla="*/ 381 w 627"/>
                <a:gd name="T5" fmla="*/ 183 h 708"/>
                <a:gd name="T6" fmla="*/ 476 w 627"/>
                <a:gd name="T7" fmla="*/ 5 h 708"/>
                <a:gd name="T8" fmla="*/ 160 w 627"/>
                <a:gd name="T9" fmla="*/ 0 h 708"/>
                <a:gd name="T10" fmla="*/ 149 w 627"/>
                <a:gd name="T11" fmla="*/ 16 h 708"/>
                <a:gd name="T12" fmla="*/ 131 w 627"/>
                <a:gd name="T13" fmla="*/ 285 h 708"/>
                <a:gd name="T14" fmla="*/ 87 w 627"/>
                <a:gd name="T15" fmla="*/ 347 h 708"/>
                <a:gd name="T16" fmla="*/ 60 w 627"/>
                <a:gd name="T17" fmla="*/ 410 h 708"/>
                <a:gd name="T18" fmla="*/ 26 w 627"/>
                <a:gd name="T19" fmla="*/ 489 h 708"/>
                <a:gd name="T20" fmla="*/ 181 w 627"/>
                <a:gd name="T21" fmla="*/ 701 h 708"/>
                <a:gd name="T22" fmla="*/ 275 w 627"/>
                <a:gd name="T23" fmla="*/ 704 h 708"/>
                <a:gd name="T24" fmla="*/ 398 w 627"/>
                <a:gd name="T25" fmla="*/ 706 h 708"/>
                <a:gd name="T26" fmla="*/ 613 w 627"/>
                <a:gd name="T27" fmla="*/ 551 h 708"/>
                <a:gd name="T28" fmla="*/ 177 w 627"/>
                <a:gd name="T29" fmla="*/ 23 h 708"/>
                <a:gd name="T30" fmla="*/ 445 w 627"/>
                <a:gd name="T31" fmla="*/ 23 h 708"/>
                <a:gd name="T32" fmla="*/ 358 w 627"/>
                <a:gd name="T33" fmla="*/ 174 h 708"/>
                <a:gd name="T34" fmla="*/ 306 w 627"/>
                <a:gd name="T35" fmla="*/ 174 h 708"/>
                <a:gd name="T36" fmla="*/ 177 w 627"/>
                <a:gd name="T37" fmla="*/ 23 h 708"/>
                <a:gd name="T38" fmla="*/ 542 w 627"/>
                <a:gd name="T39" fmla="*/ 663 h 708"/>
                <a:gd name="T40" fmla="*/ 276 w 627"/>
                <a:gd name="T41" fmla="*/ 680 h 708"/>
                <a:gd name="T42" fmla="*/ 181 w 627"/>
                <a:gd name="T43" fmla="*/ 677 h 708"/>
                <a:gd name="T44" fmla="*/ 48 w 627"/>
                <a:gd name="T45" fmla="*/ 497 h 708"/>
                <a:gd name="T46" fmla="*/ 81 w 627"/>
                <a:gd name="T47" fmla="*/ 421 h 708"/>
                <a:gd name="T48" fmla="*/ 108 w 627"/>
                <a:gd name="T49" fmla="*/ 358 h 708"/>
                <a:gd name="T50" fmla="*/ 151 w 627"/>
                <a:gd name="T51" fmla="*/ 298 h 708"/>
                <a:gd name="T52" fmla="*/ 259 w 627"/>
                <a:gd name="T53" fmla="*/ 198 h 708"/>
                <a:gd name="T54" fmla="*/ 306 w 627"/>
                <a:gd name="T55" fmla="*/ 198 h 708"/>
                <a:gd name="T56" fmla="*/ 363 w 627"/>
                <a:gd name="T57" fmla="*/ 199 h 708"/>
                <a:gd name="T58" fmla="*/ 440 w 627"/>
                <a:gd name="T59" fmla="*/ 281 h 708"/>
                <a:gd name="T60" fmla="*/ 538 w 627"/>
                <a:gd name="T61" fmla="*/ 436 h 708"/>
                <a:gd name="T62" fmla="*/ 542 w 627"/>
                <a:gd name="T63" fmla="*/ 66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7" h="708">
                  <a:moveTo>
                    <a:pt x="559" y="426"/>
                  </a:moveTo>
                  <a:lnTo>
                    <a:pt x="559" y="426"/>
                  </a:lnTo>
                  <a:cubicBezTo>
                    <a:pt x="554" y="416"/>
                    <a:pt x="554" y="416"/>
                    <a:pt x="554" y="416"/>
                  </a:cubicBezTo>
                  <a:cubicBezTo>
                    <a:pt x="524" y="360"/>
                    <a:pt x="496" y="311"/>
                    <a:pt x="458" y="267"/>
                  </a:cubicBezTo>
                  <a:cubicBezTo>
                    <a:pt x="456" y="263"/>
                    <a:pt x="453" y="259"/>
                    <a:pt x="449" y="254"/>
                  </a:cubicBezTo>
                  <a:cubicBezTo>
                    <a:pt x="425" y="225"/>
                    <a:pt x="401" y="196"/>
                    <a:pt x="381" y="183"/>
                  </a:cubicBezTo>
                  <a:cubicBezTo>
                    <a:pt x="476" y="17"/>
                    <a:pt x="476" y="17"/>
                    <a:pt x="476" y="17"/>
                  </a:cubicBezTo>
                  <a:cubicBezTo>
                    <a:pt x="478" y="14"/>
                    <a:pt x="478" y="9"/>
                    <a:pt x="476" y="5"/>
                  </a:cubicBezTo>
                  <a:cubicBezTo>
                    <a:pt x="474" y="2"/>
                    <a:pt x="469" y="0"/>
                    <a:pt x="465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6" y="0"/>
                    <a:pt x="153" y="1"/>
                    <a:pt x="151" y="4"/>
                  </a:cubicBezTo>
                  <a:cubicBezTo>
                    <a:pt x="148" y="7"/>
                    <a:pt x="148" y="12"/>
                    <a:pt x="149" y="16"/>
                  </a:cubicBezTo>
                  <a:cubicBezTo>
                    <a:pt x="212" y="189"/>
                    <a:pt x="212" y="189"/>
                    <a:pt x="212" y="189"/>
                  </a:cubicBezTo>
                  <a:cubicBezTo>
                    <a:pt x="174" y="217"/>
                    <a:pt x="132" y="284"/>
                    <a:pt x="131" y="285"/>
                  </a:cubicBezTo>
                  <a:cubicBezTo>
                    <a:pt x="126" y="295"/>
                    <a:pt x="119" y="303"/>
                    <a:pt x="111" y="312"/>
                  </a:cubicBezTo>
                  <a:cubicBezTo>
                    <a:pt x="103" y="324"/>
                    <a:pt x="95" y="334"/>
                    <a:pt x="87" y="347"/>
                  </a:cubicBezTo>
                  <a:cubicBezTo>
                    <a:pt x="81" y="359"/>
                    <a:pt x="77" y="372"/>
                    <a:pt x="72" y="383"/>
                  </a:cubicBezTo>
                  <a:cubicBezTo>
                    <a:pt x="69" y="393"/>
                    <a:pt x="64" y="402"/>
                    <a:pt x="60" y="410"/>
                  </a:cubicBezTo>
                  <a:cubicBezTo>
                    <a:pt x="53" y="426"/>
                    <a:pt x="53" y="426"/>
                    <a:pt x="53" y="426"/>
                  </a:cubicBezTo>
                  <a:cubicBezTo>
                    <a:pt x="43" y="446"/>
                    <a:pt x="32" y="467"/>
                    <a:pt x="26" y="489"/>
                  </a:cubicBezTo>
                  <a:cubicBezTo>
                    <a:pt x="15" y="526"/>
                    <a:pt x="0" y="592"/>
                    <a:pt x="15" y="636"/>
                  </a:cubicBezTo>
                  <a:cubicBezTo>
                    <a:pt x="38" y="696"/>
                    <a:pt x="148" y="701"/>
                    <a:pt x="181" y="701"/>
                  </a:cubicBezTo>
                  <a:cubicBezTo>
                    <a:pt x="182" y="701"/>
                    <a:pt x="182" y="701"/>
                    <a:pt x="182" y="701"/>
                  </a:cubicBezTo>
                  <a:cubicBezTo>
                    <a:pt x="213" y="701"/>
                    <a:pt x="245" y="702"/>
                    <a:pt x="275" y="704"/>
                  </a:cubicBezTo>
                  <a:cubicBezTo>
                    <a:pt x="305" y="705"/>
                    <a:pt x="335" y="707"/>
                    <a:pt x="367" y="707"/>
                  </a:cubicBezTo>
                  <a:cubicBezTo>
                    <a:pt x="377" y="707"/>
                    <a:pt x="387" y="706"/>
                    <a:pt x="398" y="706"/>
                  </a:cubicBezTo>
                  <a:cubicBezTo>
                    <a:pt x="445" y="704"/>
                    <a:pt x="505" y="702"/>
                    <a:pt x="551" y="685"/>
                  </a:cubicBezTo>
                  <a:cubicBezTo>
                    <a:pt x="603" y="665"/>
                    <a:pt x="626" y="599"/>
                    <a:pt x="613" y="551"/>
                  </a:cubicBezTo>
                  <a:cubicBezTo>
                    <a:pt x="602" y="506"/>
                    <a:pt x="580" y="465"/>
                    <a:pt x="559" y="426"/>
                  </a:cubicBezTo>
                  <a:close/>
                  <a:moveTo>
                    <a:pt x="177" y="23"/>
                  </a:moveTo>
                  <a:lnTo>
                    <a:pt x="177" y="23"/>
                  </a:lnTo>
                  <a:cubicBezTo>
                    <a:pt x="445" y="23"/>
                    <a:pt x="445" y="23"/>
                    <a:pt x="445" y="23"/>
                  </a:cubicBezTo>
                  <a:cubicBezTo>
                    <a:pt x="359" y="174"/>
                    <a:pt x="359" y="174"/>
                    <a:pt x="359" y="174"/>
                  </a:cubicBezTo>
                  <a:cubicBezTo>
                    <a:pt x="358" y="174"/>
                    <a:pt x="358" y="174"/>
                    <a:pt x="358" y="174"/>
                  </a:cubicBezTo>
                  <a:cubicBezTo>
                    <a:pt x="340" y="171"/>
                    <a:pt x="323" y="173"/>
                    <a:pt x="307" y="174"/>
                  </a:cubicBezTo>
                  <a:cubicBezTo>
                    <a:pt x="306" y="174"/>
                    <a:pt x="306" y="174"/>
                    <a:pt x="306" y="174"/>
                  </a:cubicBezTo>
                  <a:cubicBezTo>
                    <a:pt x="232" y="174"/>
                    <a:pt x="232" y="174"/>
                    <a:pt x="232" y="174"/>
                  </a:cubicBezTo>
                  <a:lnTo>
                    <a:pt x="177" y="23"/>
                  </a:lnTo>
                  <a:close/>
                  <a:moveTo>
                    <a:pt x="542" y="663"/>
                  </a:moveTo>
                  <a:lnTo>
                    <a:pt x="542" y="663"/>
                  </a:lnTo>
                  <a:cubicBezTo>
                    <a:pt x="501" y="679"/>
                    <a:pt x="443" y="681"/>
                    <a:pt x="397" y="683"/>
                  </a:cubicBezTo>
                  <a:cubicBezTo>
                    <a:pt x="356" y="684"/>
                    <a:pt x="315" y="682"/>
                    <a:pt x="276" y="680"/>
                  </a:cubicBezTo>
                  <a:cubicBezTo>
                    <a:pt x="246" y="679"/>
                    <a:pt x="214" y="677"/>
                    <a:pt x="182" y="677"/>
                  </a:cubicBezTo>
                  <a:lnTo>
                    <a:pt x="181" y="677"/>
                  </a:lnTo>
                  <a:cubicBezTo>
                    <a:pt x="124" y="677"/>
                    <a:pt x="52" y="664"/>
                    <a:pt x="37" y="628"/>
                  </a:cubicBezTo>
                  <a:cubicBezTo>
                    <a:pt x="24" y="589"/>
                    <a:pt x="40" y="523"/>
                    <a:pt x="48" y="497"/>
                  </a:cubicBezTo>
                  <a:cubicBezTo>
                    <a:pt x="54" y="476"/>
                    <a:pt x="63" y="456"/>
                    <a:pt x="74" y="436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6" y="411"/>
                    <a:pt x="90" y="401"/>
                    <a:pt x="94" y="392"/>
                  </a:cubicBezTo>
                  <a:cubicBezTo>
                    <a:pt x="98" y="380"/>
                    <a:pt x="103" y="369"/>
                    <a:pt x="108" y="358"/>
                  </a:cubicBezTo>
                  <a:cubicBezTo>
                    <a:pt x="114" y="348"/>
                    <a:pt x="122" y="337"/>
                    <a:pt x="130" y="327"/>
                  </a:cubicBezTo>
                  <a:cubicBezTo>
                    <a:pt x="137" y="318"/>
                    <a:pt x="145" y="308"/>
                    <a:pt x="151" y="298"/>
                  </a:cubicBezTo>
                  <a:cubicBezTo>
                    <a:pt x="170" y="267"/>
                    <a:pt x="216" y="204"/>
                    <a:pt x="241" y="199"/>
                  </a:cubicBezTo>
                  <a:cubicBezTo>
                    <a:pt x="251" y="197"/>
                    <a:pt x="254" y="198"/>
                    <a:pt x="259" y="198"/>
                  </a:cubicBezTo>
                  <a:cubicBezTo>
                    <a:pt x="263" y="199"/>
                    <a:pt x="267" y="200"/>
                    <a:pt x="277" y="200"/>
                  </a:cubicBezTo>
                  <a:cubicBezTo>
                    <a:pt x="286" y="200"/>
                    <a:pt x="297" y="199"/>
                    <a:pt x="306" y="198"/>
                  </a:cubicBezTo>
                  <a:cubicBezTo>
                    <a:pt x="356" y="198"/>
                    <a:pt x="356" y="198"/>
                    <a:pt x="356" y="198"/>
                  </a:cubicBezTo>
                  <a:cubicBezTo>
                    <a:pt x="358" y="198"/>
                    <a:pt x="360" y="198"/>
                    <a:pt x="363" y="199"/>
                  </a:cubicBezTo>
                  <a:cubicBezTo>
                    <a:pt x="378" y="204"/>
                    <a:pt x="416" y="251"/>
                    <a:pt x="431" y="269"/>
                  </a:cubicBezTo>
                  <a:cubicBezTo>
                    <a:pt x="435" y="274"/>
                    <a:pt x="438" y="279"/>
                    <a:pt x="440" y="281"/>
                  </a:cubicBezTo>
                  <a:cubicBezTo>
                    <a:pt x="477" y="325"/>
                    <a:pt x="504" y="373"/>
                    <a:pt x="533" y="427"/>
                  </a:cubicBezTo>
                  <a:cubicBezTo>
                    <a:pt x="538" y="436"/>
                    <a:pt x="538" y="436"/>
                    <a:pt x="538" y="436"/>
                  </a:cubicBezTo>
                  <a:cubicBezTo>
                    <a:pt x="560" y="477"/>
                    <a:pt x="580" y="514"/>
                    <a:pt x="590" y="557"/>
                  </a:cubicBezTo>
                  <a:cubicBezTo>
                    <a:pt x="599" y="590"/>
                    <a:pt x="585" y="648"/>
                    <a:pt x="542" y="6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4"/>
            <p:cNvSpPr>
              <a:spLocks noChangeArrowheads="1"/>
            </p:cNvSpPr>
            <p:nvPr/>
          </p:nvSpPr>
          <p:spPr bwMode="auto">
            <a:xfrm>
              <a:off x="633204" y="8687418"/>
              <a:ext cx="75960" cy="148214"/>
            </a:xfrm>
            <a:custGeom>
              <a:avLst/>
              <a:gdLst>
                <a:gd name="T0" fmla="*/ 133 w 181"/>
                <a:gd name="T1" fmla="*/ 172 h 353"/>
                <a:gd name="T2" fmla="*/ 133 w 181"/>
                <a:gd name="T3" fmla="*/ 172 h 353"/>
                <a:gd name="T4" fmla="*/ 96 w 181"/>
                <a:gd name="T5" fmla="*/ 159 h 353"/>
                <a:gd name="T6" fmla="*/ 63 w 181"/>
                <a:gd name="T7" fmla="*/ 148 h 353"/>
                <a:gd name="T8" fmla="*/ 41 w 181"/>
                <a:gd name="T9" fmla="*/ 130 h 353"/>
                <a:gd name="T10" fmla="*/ 46 w 181"/>
                <a:gd name="T11" fmla="*/ 95 h 353"/>
                <a:gd name="T12" fmla="*/ 107 w 181"/>
                <a:gd name="T13" fmla="*/ 79 h 353"/>
                <a:gd name="T14" fmla="*/ 155 w 181"/>
                <a:gd name="T15" fmla="*/ 97 h 353"/>
                <a:gd name="T16" fmla="*/ 171 w 181"/>
                <a:gd name="T17" fmla="*/ 95 h 353"/>
                <a:gd name="T18" fmla="*/ 169 w 181"/>
                <a:gd name="T19" fmla="*/ 78 h 353"/>
                <a:gd name="T20" fmla="*/ 109 w 181"/>
                <a:gd name="T21" fmla="*/ 56 h 353"/>
                <a:gd name="T22" fmla="*/ 105 w 181"/>
                <a:gd name="T23" fmla="*/ 56 h 353"/>
                <a:gd name="T24" fmla="*/ 105 w 181"/>
                <a:gd name="T25" fmla="*/ 12 h 353"/>
                <a:gd name="T26" fmla="*/ 93 w 181"/>
                <a:gd name="T27" fmla="*/ 0 h 353"/>
                <a:gd name="T28" fmla="*/ 82 w 181"/>
                <a:gd name="T29" fmla="*/ 12 h 353"/>
                <a:gd name="T30" fmla="*/ 82 w 181"/>
                <a:gd name="T31" fmla="*/ 56 h 353"/>
                <a:gd name="T32" fmla="*/ 29 w 181"/>
                <a:gd name="T33" fmla="*/ 79 h 353"/>
                <a:gd name="T34" fmla="*/ 19 w 181"/>
                <a:gd name="T35" fmla="*/ 140 h 353"/>
                <a:gd name="T36" fmla="*/ 54 w 181"/>
                <a:gd name="T37" fmla="*/ 170 h 353"/>
                <a:gd name="T38" fmla="*/ 90 w 181"/>
                <a:gd name="T39" fmla="*/ 181 h 353"/>
                <a:gd name="T40" fmla="*/ 123 w 181"/>
                <a:gd name="T41" fmla="*/ 193 h 353"/>
                <a:gd name="T42" fmla="*/ 145 w 181"/>
                <a:gd name="T43" fmla="*/ 205 h 353"/>
                <a:gd name="T44" fmla="*/ 154 w 181"/>
                <a:gd name="T45" fmla="*/ 235 h 353"/>
                <a:gd name="T46" fmla="*/ 153 w 181"/>
                <a:gd name="T47" fmla="*/ 240 h 353"/>
                <a:gd name="T48" fmla="*/ 102 w 181"/>
                <a:gd name="T49" fmla="*/ 273 h 353"/>
                <a:gd name="T50" fmla="*/ 20 w 181"/>
                <a:gd name="T51" fmla="*/ 245 h 353"/>
                <a:gd name="T52" fmla="*/ 4 w 181"/>
                <a:gd name="T53" fmla="*/ 247 h 353"/>
                <a:gd name="T54" fmla="*/ 5 w 181"/>
                <a:gd name="T55" fmla="*/ 263 h 353"/>
                <a:gd name="T56" fmla="*/ 82 w 181"/>
                <a:gd name="T57" fmla="*/ 295 h 353"/>
                <a:gd name="T58" fmla="*/ 82 w 181"/>
                <a:gd name="T59" fmla="*/ 341 h 353"/>
                <a:gd name="T60" fmla="*/ 93 w 181"/>
                <a:gd name="T61" fmla="*/ 352 h 353"/>
                <a:gd name="T62" fmla="*/ 105 w 181"/>
                <a:gd name="T63" fmla="*/ 341 h 353"/>
                <a:gd name="T64" fmla="*/ 105 w 181"/>
                <a:gd name="T65" fmla="*/ 297 h 353"/>
                <a:gd name="T66" fmla="*/ 175 w 181"/>
                <a:gd name="T67" fmla="*/ 246 h 353"/>
                <a:gd name="T68" fmla="*/ 176 w 181"/>
                <a:gd name="T69" fmla="*/ 239 h 353"/>
                <a:gd name="T70" fmla="*/ 160 w 181"/>
                <a:gd name="T71" fmla="*/ 188 h 353"/>
                <a:gd name="T72" fmla="*/ 133 w 181"/>
                <a:gd name="T73" fmla="*/ 17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1" h="353">
                  <a:moveTo>
                    <a:pt x="133" y="172"/>
                  </a:moveTo>
                  <a:lnTo>
                    <a:pt x="133" y="172"/>
                  </a:lnTo>
                  <a:cubicBezTo>
                    <a:pt x="120" y="167"/>
                    <a:pt x="109" y="163"/>
                    <a:pt x="96" y="159"/>
                  </a:cubicBezTo>
                  <a:cubicBezTo>
                    <a:pt x="85" y="156"/>
                    <a:pt x="73" y="152"/>
                    <a:pt x="63" y="148"/>
                  </a:cubicBezTo>
                  <a:cubicBezTo>
                    <a:pt x="52" y="143"/>
                    <a:pt x="44" y="138"/>
                    <a:pt x="41" y="130"/>
                  </a:cubicBezTo>
                  <a:cubicBezTo>
                    <a:pt x="36" y="119"/>
                    <a:pt x="38" y="104"/>
                    <a:pt x="46" y="95"/>
                  </a:cubicBezTo>
                  <a:cubicBezTo>
                    <a:pt x="62" y="77"/>
                    <a:pt x="90" y="78"/>
                    <a:pt x="107" y="79"/>
                  </a:cubicBezTo>
                  <a:cubicBezTo>
                    <a:pt x="135" y="84"/>
                    <a:pt x="155" y="97"/>
                    <a:pt x="155" y="97"/>
                  </a:cubicBezTo>
                  <a:cubicBezTo>
                    <a:pt x="160" y="101"/>
                    <a:pt x="167" y="100"/>
                    <a:pt x="171" y="95"/>
                  </a:cubicBezTo>
                  <a:cubicBezTo>
                    <a:pt x="175" y="90"/>
                    <a:pt x="174" y="82"/>
                    <a:pt x="169" y="78"/>
                  </a:cubicBezTo>
                  <a:cubicBezTo>
                    <a:pt x="168" y="78"/>
                    <a:pt x="144" y="61"/>
                    <a:pt x="109" y="56"/>
                  </a:cubicBezTo>
                  <a:cubicBezTo>
                    <a:pt x="108" y="56"/>
                    <a:pt x="107" y="56"/>
                    <a:pt x="105" y="56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3" y="0"/>
                  </a:cubicBezTo>
                  <a:cubicBezTo>
                    <a:pt x="87" y="0"/>
                    <a:pt x="82" y="5"/>
                    <a:pt x="82" y="12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59" y="57"/>
                    <a:pt x="40" y="66"/>
                    <a:pt x="29" y="79"/>
                  </a:cubicBezTo>
                  <a:cubicBezTo>
                    <a:pt x="14" y="96"/>
                    <a:pt x="11" y="120"/>
                    <a:pt x="19" y="140"/>
                  </a:cubicBezTo>
                  <a:cubicBezTo>
                    <a:pt x="26" y="152"/>
                    <a:pt x="37" y="163"/>
                    <a:pt x="54" y="170"/>
                  </a:cubicBezTo>
                  <a:cubicBezTo>
                    <a:pt x="66" y="175"/>
                    <a:pt x="79" y="178"/>
                    <a:pt x="90" y="181"/>
                  </a:cubicBezTo>
                  <a:cubicBezTo>
                    <a:pt x="102" y="186"/>
                    <a:pt x="113" y="189"/>
                    <a:pt x="123" y="193"/>
                  </a:cubicBezTo>
                  <a:cubicBezTo>
                    <a:pt x="132" y="197"/>
                    <a:pt x="139" y="200"/>
                    <a:pt x="145" y="205"/>
                  </a:cubicBezTo>
                  <a:cubicBezTo>
                    <a:pt x="153" y="212"/>
                    <a:pt x="156" y="223"/>
                    <a:pt x="154" y="235"/>
                  </a:cubicBezTo>
                  <a:cubicBezTo>
                    <a:pt x="154" y="237"/>
                    <a:pt x="154" y="238"/>
                    <a:pt x="153" y="240"/>
                  </a:cubicBezTo>
                  <a:cubicBezTo>
                    <a:pt x="147" y="263"/>
                    <a:pt x="122" y="273"/>
                    <a:pt x="102" y="273"/>
                  </a:cubicBezTo>
                  <a:cubicBezTo>
                    <a:pt x="72" y="275"/>
                    <a:pt x="44" y="264"/>
                    <a:pt x="20" y="245"/>
                  </a:cubicBezTo>
                  <a:cubicBezTo>
                    <a:pt x="15" y="241"/>
                    <a:pt x="8" y="242"/>
                    <a:pt x="4" y="247"/>
                  </a:cubicBezTo>
                  <a:cubicBezTo>
                    <a:pt x="0" y="251"/>
                    <a:pt x="1" y="258"/>
                    <a:pt x="5" y="263"/>
                  </a:cubicBezTo>
                  <a:cubicBezTo>
                    <a:pt x="28" y="281"/>
                    <a:pt x="55" y="292"/>
                    <a:pt x="82" y="295"/>
                  </a:cubicBezTo>
                  <a:cubicBezTo>
                    <a:pt x="82" y="341"/>
                    <a:pt x="82" y="341"/>
                    <a:pt x="82" y="341"/>
                  </a:cubicBezTo>
                  <a:cubicBezTo>
                    <a:pt x="82" y="347"/>
                    <a:pt x="87" y="352"/>
                    <a:pt x="93" y="352"/>
                  </a:cubicBezTo>
                  <a:cubicBezTo>
                    <a:pt x="99" y="352"/>
                    <a:pt x="105" y="347"/>
                    <a:pt x="105" y="341"/>
                  </a:cubicBezTo>
                  <a:cubicBezTo>
                    <a:pt x="105" y="297"/>
                    <a:pt x="105" y="297"/>
                    <a:pt x="105" y="297"/>
                  </a:cubicBezTo>
                  <a:cubicBezTo>
                    <a:pt x="134" y="295"/>
                    <a:pt x="167" y="279"/>
                    <a:pt x="175" y="246"/>
                  </a:cubicBezTo>
                  <a:cubicBezTo>
                    <a:pt x="176" y="243"/>
                    <a:pt x="176" y="241"/>
                    <a:pt x="176" y="239"/>
                  </a:cubicBezTo>
                  <a:cubicBezTo>
                    <a:pt x="180" y="218"/>
                    <a:pt x="173" y="199"/>
                    <a:pt x="160" y="188"/>
                  </a:cubicBezTo>
                  <a:cubicBezTo>
                    <a:pt x="152" y="180"/>
                    <a:pt x="142" y="175"/>
                    <a:pt x="133" y="1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4223" y="4806526"/>
            <a:ext cx="1163954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Cost Savings</a:t>
            </a:r>
            <a:endParaRPr lang="en-US" sz="2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0397037" y="4155367"/>
            <a:ext cx="533581" cy="501756"/>
            <a:chOff x="2300201" y="4764635"/>
            <a:chExt cx="270430" cy="250056"/>
          </a:xfrm>
          <a:solidFill>
            <a:srgbClr val="00B050"/>
          </a:solidFill>
        </p:grpSpPr>
        <p:sp>
          <p:nvSpPr>
            <p:cNvPr id="33" name="Freeform 298"/>
            <p:cNvSpPr>
              <a:spLocks noChangeArrowheads="1"/>
            </p:cNvSpPr>
            <p:nvPr/>
          </p:nvSpPr>
          <p:spPr bwMode="auto">
            <a:xfrm>
              <a:off x="2300201" y="4764635"/>
              <a:ext cx="270430" cy="250056"/>
            </a:xfrm>
            <a:custGeom>
              <a:avLst/>
              <a:gdLst>
                <a:gd name="T0" fmla="*/ 221 w 646"/>
                <a:gd name="T1" fmla="*/ 594 h 595"/>
                <a:gd name="T2" fmla="*/ 256 w 646"/>
                <a:gd name="T3" fmla="*/ 554 h 595"/>
                <a:gd name="T4" fmla="*/ 604 w 646"/>
                <a:gd name="T5" fmla="*/ 503 h 595"/>
                <a:gd name="T6" fmla="*/ 593 w 646"/>
                <a:gd name="T7" fmla="*/ 473 h 595"/>
                <a:gd name="T8" fmla="*/ 603 w 646"/>
                <a:gd name="T9" fmla="*/ 464 h 595"/>
                <a:gd name="T10" fmla="*/ 616 w 646"/>
                <a:gd name="T11" fmla="*/ 452 h 595"/>
                <a:gd name="T12" fmla="*/ 625 w 646"/>
                <a:gd name="T13" fmla="*/ 425 h 595"/>
                <a:gd name="T14" fmla="*/ 612 w 646"/>
                <a:gd name="T15" fmla="*/ 394 h 595"/>
                <a:gd name="T16" fmla="*/ 623 w 646"/>
                <a:gd name="T17" fmla="*/ 386 h 595"/>
                <a:gd name="T18" fmla="*/ 636 w 646"/>
                <a:gd name="T19" fmla="*/ 373 h 595"/>
                <a:gd name="T20" fmla="*/ 645 w 646"/>
                <a:gd name="T21" fmla="*/ 347 h 595"/>
                <a:gd name="T22" fmla="*/ 639 w 646"/>
                <a:gd name="T23" fmla="*/ 324 h 595"/>
                <a:gd name="T24" fmla="*/ 629 w 646"/>
                <a:gd name="T25" fmla="*/ 311 h 595"/>
                <a:gd name="T26" fmla="*/ 623 w 646"/>
                <a:gd name="T27" fmla="*/ 298 h 595"/>
                <a:gd name="T28" fmla="*/ 630 w 646"/>
                <a:gd name="T29" fmla="*/ 287 h 595"/>
                <a:gd name="T30" fmla="*/ 634 w 646"/>
                <a:gd name="T31" fmla="*/ 268 h 595"/>
                <a:gd name="T32" fmla="*/ 459 w 646"/>
                <a:gd name="T33" fmla="*/ 219 h 595"/>
                <a:gd name="T34" fmla="*/ 420 w 646"/>
                <a:gd name="T35" fmla="*/ 217 h 595"/>
                <a:gd name="T36" fmla="*/ 383 w 646"/>
                <a:gd name="T37" fmla="*/ 7 h 595"/>
                <a:gd name="T38" fmla="*/ 251 w 646"/>
                <a:gd name="T39" fmla="*/ 228 h 595"/>
                <a:gd name="T40" fmla="*/ 29 w 646"/>
                <a:gd name="T41" fmla="*/ 217 h 595"/>
                <a:gd name="T42" fmla="*/ 29 w 646"/>
                <a:gd name="T43" fmla="*/ 594 h 595"/>
                <a:gd name="T44" fmla="*/ 443 w 646"/>
                <a:gd name="T45" fmla="*/ 531 h 595"/>
                <a:gd name="T46" fmla="*/ 463 w 646"/>
                <a:gd name="T47" fmla="*/ 476 h 595"/>
                <a:gd name="T48" fmla="*/ 549 w 646"/>
                <a:gd name="T49" fmla="*/ 531 h 595"/>
                <a:gd name="T50" fmla="*/ 549 w 646"/>
                <a:gd name="T51" fmla="*/ 453 h 595"/>
                <a:gd name="T52" fmla="*/ 463 w 646"/>
                <a:gd name="T53" fmla="*/ 397 h 595"/>
                <a:gd name="T54" fmla="*/ 601 w 646"/>
                <a:gd name="T55" fmla="*/ 425 h 595"/>
                <a:gd name="T56" fmla="*/ 621 w 646"/>
                <a:gd name="T57" fmla="*/ 347 h 595"/>
                <a:gd name="T58" fmla="*/ 482 w 646"/>
                <a:gd name="T59" fmla="*/ 374 h 595"/>
                <a:gd name="T60" fmla="*/ 579 w 646"/>
                <a:gd name="T61" fmla="*/ 319 h 595"/>
                <a:gd name="T62" fmla="*/ 473 w 646"/>
                <a:gd name="T63" fmla="*/ 241 h 595"/>
                <a:gd name="T64" fmla="*/ 611 w 646"/>
                <a:gd name="T65" fmla="*/ 268 h 595"/>
                <a:gd name="T66" fmla="*/ 473 w 646"/>
                <a:gd name="T67" fmla="*/ 296 h 595"/>
                <a:gd name="T68" fmla="*/ 250 w 646"/>
                <a:gd name="T69" fmla="*/ 253 h 595"/>
                <a:gd name="T70" fmla="*/ 268 w 646"/>
                <a:gd name="T71" fmla="*/ 246 h 595"/>
                <a:gd name="T72" fmla="*/ 374 w 646"/>
                <a:gd name="T73" fmla="*/ 28 h 595"/>
                <a:gd name="T74" fmla="*/ 401 w 646"/>
                <a:gd name="T75" fmla="*/ 230 h 595"/>
                <a:gd name="T76" fmla="*/ 417 w 646"/>
                <a:gd name="T77" fmla="*/ 268 h 595"/>
                <a:gd name="T78" fmla="*/ 440 w 646"/>
                <a:gd name="T79" fmla="*/ 378 h 595"/>
                <a:gd name="T80" fmla="*/ 387 w 646"/>
                <a:gd name="T81" fmla="*/ 503 h 595"/>
                <a:gd name="T82" fmla="*/ 250 w 646"/>
                <a:gd name="T83" fmla="*/ 525 h 595"/>
                <a:gd name="T84" fmla="*/ 23 w 646"/>
                <a:gd name="T85" fmla="*/ 246 h 595"/>
                <a:gd name="T86" fmla="*/ 227 w 646"/>
                <a:gd name="T87" fmla="*/ 246 h 595"/>
                <a:gd name="T88" fmla="*/ 221 w 646"/>
                <a:gd name="T89" fmla="*/ 571 h 595"/>
                <a:gd name="T90" fmla="*/ 23 w 646"/>
                <a:gd name="T91" fmla="*/ 24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6" h="595">
                  <a:moveTo>
                    <a:pt x="29" y="594"/>
                  </a:moveTo>
                  <a:lnTo>
                    <a:pt x="29" y="594"/>
                  </a:lnTo>
                  <a:cubicBezTo>
                    <a:pt x="221" y="594"/>
                    <a:pt x="221" y="594"/>
                    <a:pt x="221" y="594"/>
                  </a:cubicBezTo>
                  <a:cubicBezTo>
                    <a:pt x="238" y="594"/>
                    <a:pt x="250" y="581"/>
                    <a:pt x="250" y="565"/>
                  </a:cubicBezTo>
                  <a:cubicBezTo>
                    <a:pt x="250" y="553"/>
                    <a:pt x="250" y="553"/>
                    <a:pt x="250" y="553"/>
                  </a:cubicBezTo>
                  <a:cubicBezTo>
                    <a:pt x="252" y="554"/>
                    <a:pt x="254" y="554"/>
                    <a:pt x="256" y="554"/>
                  </a:cubicBezTo>
                  <a:cubicBezTo>
                    <a:pt x="443" y="554"/>
                    <a:pt x="443" y="554"/>
                    <a:pt x="443" y="554"/>
                  </a:cubicBezTo>
                  <a:cubicBezTo>
                    <a:pt x="549" y="554"/>
                    <a:pt x="549" y="554"/>
                    <a:pt x="549" y="554"/>
                  </a:cubicBezTo>
                  <a:cubicBezTo>
                    <a:pt x="579" y="554"/>
                    <a:pt x="604" y="531"/>
                    <a:pt x="604" y="503"/>
                  </a:cubicBezTo>
                  <a:cubicBezTo>
                    <a:pt x="604" y="498"/>
                    <a:pt x="603" y="493"/>
                    <a:pt x="602" y="487"/>
                  </a:cubicBezTo>
                  <a:cubicBezTo>
                    <a:pt x="601" y="486"/>
                    <a:pt x="601" y="486"/>
                    <a:pt x="601" y="485"/>
                  </a:cubicBezTo>
                  <a:cubicBezTo>
                    <a:pt x="599" y="481"/>
                    <a:pt x="596" y="476"/>
                    <a:pt x="593" y="473"/>
                  </a:cubicBezTo>
                  <a:cubicBezTo>
                    <a:pt x="593" y="472"/>
                    <a:pt x="593" y="472"/>
                    <a:pt x="592" y="471"/>
                  </a:cubicBezTo>
                  <a:cubicBezTo>
                    <a:pt x="593" y="471"/>
                    <a:pt x="593" y="471"/>
                    <a:pt x="594" y="471"/>
                  </a:cubicBezTo>
                  <a:cubicBezTo>
                    <a:pt x="597" y="469"/>
                    <a:pt x="600" y="467"/>
                    <a:pt x="603" y="464"/>
                  </a:cubicBezTo>
                  <a:cubicBezTo>
                    <a:pt x="604" y="463"/>
                    <a:pt x="605" y="463"/>
                    <a:pt x="606" y="462"/>
                  </a:cubicBezTo>
                  <a:cubicBezTo>
                    <a:pt x="609" y="459"/>
                    <a:pt x="612" y="456"/>
                    <a:pt x="616" y="453"/>
                  </a:cubicBezTo>
                  <a:lnTo>
                    <a:pt x="616" y="452"/>
                  </a:lnTo>
                  <a:cubicBezTo>
                    <a:pt x="619" y="449"/>
                    <a:pt x="620" y="445"/>
                    <a:pt x="622" y="442"/>
                  </a:cubicBezTo>
                  <a:cubicBezTo>
                    <a:pt x="622" y="440"/>
                    <a:pt x="622" y="439"/>
                    <a:pt x="623" y="438"/>
                  </a:cubicBezTo>
                  <a:cubicBezTo>
                    <a:pt x="624" y="434"/>
                    <a:pt x="625" y="429"/>
                    <a:pt x="625" y="425"/>
                  </a:cubicBezTo>
                  <a:cubicBezTo>
                    <a:pt x="625" y="420"/>
                    <a:pt x="623" y="414"/>
                    <a:pt x="622" y="409"/>
                  </a:cubicBezTo>
                  <a:cubicBezTo>
                    <a:pt x="621" y="408"/>
                    <a:pt x="621" y="407"/>
                    <a:pt x="621" y="407"/>
                  </a:cubicBezTo>
                  <a:cubicBezTo>
                    <a:pt x="619" y="402"/>
                    <a:pt x="616" y="398"/>
                    <a:pt x="612" y="394"/>
                  </a:cubicBezTo>
                  <a:lnTo>
                    <a:pt x="612" y="393"/>
                  </a:lnTo>
                  <a:lnTo>
                    <a:pt x="614" y="392"/>
                  </a:lnTo>
                  <a:cubicBezTo>
                    <a:pt x="618" y="391"/>
                    <a:pt x="621" y="388"/>
                    <a:pt x="623" y="386"/>
                  </a:cubicBezTo>
                  <a:cubicBezTo>
                    <a:pt x="624" y="385"/>
                    <a:pt x="625" y="384"/>
                    <a:pt x="626" y="384"/>
                  </a:cubicBezTo>
                  <a:cubicBezTo>
                    <a:pt x="629" y="381"/>
                    <a:pt x="632" y="378"/>
                    <a:pt x="635" y="375"/>
                  </a:cubicBezTo>
                  <a:cubicBezTo>
                    <a:pt x="635" y="374"/>
                    <a:pt x="635" y="374"/>
                    <a:pt x="636" y="373"/>
                  </a:cubicBezTo>
                  <a:cubicBezTo>
                    <a:pt x="639" y="370"/>
                    <a:pt x="640" y="367"/>
                    <a:pt x="642" y="362"/>
                  </a:cubicBezTo>
                  <a:cubicBezTo>
                    <a:pt x="642" y="361"/>
                    <a:pt x="642" y="360"/>
                    <a:pt x="643" y="359"/>
                  </a:cubicBezTo>
                  <a:cubicBezTo>
                    <a:pt x="644" y="355"/>
                    <a:pt x="645" y="351"/>
                    <a:pt x="645" y="347"/>
                  </a:cubicBezTo>
                  <a:cubicBezTo>
                    <a:pt x="645" y="343"/>
                    <a:pt x="644" y="338"/>
                    <a:pt x="643" y="334"/>
                  </a:cubicBezTo>
                  <a:cubicBezTo>
                    <a:pt x="643" y="333"/>
                    <a:pt x="642" y="332"/>
                    <a:pt x="642" y="331"/>
                  </a:cubicBezTo>
                  <a:cubicBezTo>
                    <a:pt x="641" y="328"/>
                    <a:pt x="640" y="326"/>
                    <a:pt x="639" y="324"/>
                  </a:cubicBezTo>
                  <a:cubicBezTo>
                    <a:pt x="637" y="322"/>
                    <a:pt x="637" y="321"/>
                    <a:pt x="636" y="320"/>
                  </a:cubicBezTo>
                  <a:cubicBezTo>
                    <a:pt x="634" y="318"/>
                    <a:pt x="632" y="316"/>
                    <a:pt x="630" y="313"/>
                  </a:cubicBezTo>
                  <a:cubicBezTo>
                    <a:pt x="630" y="312"/>
                    <a:pt x="629" y="311"/>
                    <a:pt x="629" y="311"/>
                  </a:cubicBezTo>
                  <a:cubicBezTo>
                    <a:pt x="626" y="308"/>
                    <a:pt x="623" y="306"/>
                    <a:pt x="619" y="304"/>
                  </a:cubicBezTo>
                  <a:lnTo>
                    <a:pt x="619" y="303"/>
                  </a:lnTo>
                  <a:cubicBezTo>
                    <a:pt x="621" y="302"/>
                    <a:pt x="622" y="300"/>
                    <a:pt x="623" y="298"/>
                  </a:cubicBezTo>
                  <a:cubicBezTo>
                    <a:pt x="624" y="298"/>
                    <a:pt x="625" y="297"/>
                    <a:pt x="625" y="296"/>
                  </a:cubicBezTo>
                  <a:cubicBezTo>
                    <a:pt x="627" y="294"/>
                    <a:pt x="628" y="292"/>
                    <a:pt x="629" y="290"/>
                  </a:cubicBezTo>
                  <a:cubicBezTo>
                    <a:pt x="629" y="290"/>
                    <a:pt x="630" y="288"/>
                    <a:pt x="630" y="287"/>
                  </a:cubicBezTo>
                  <a:cubicBezTo>
                    <a:pt x="631" y="285"/>
                    <a:pt x="632" y="283"/>
                    <a:pt x="632" y="280"/>
                  </a:cubicBezTo>
                  <a:cubicBezTo>
                    <a:pt x="633" y="280"/>
                    <a:pt x="633" y="279"/>
                    <a:pt x="633" y="278"/>
                  </a:cubicBezTo>
                  <a:cubicBezTo>
                    <a:pt x="634" y="275"/>
                    <a:pt x="634" y="271"/>
                    <a:pt x="634" y="268"/>
                  </a:cubicBezTo>
                  <a:cubicBezTo>
                    <a:pt x="634" y="240"/>
                    <a:pt x="609" y="217"/>
                    <a:pt x="579" y="217"/>
                  </a:cubicBezTo>
                  <a:cubicBezTo>
                    <a:pt x="473" y="217"/>
                    <a:pt x="473" y="217"/>
                    <a:pt x="473" y="217"/>
                  </a:cubicBezTo>
                  <a:cubicBezTo>
                    <a:pt x="468" y="217"/>
                    <a:pt x="464" y="218"/>
                    <a:pt x="459" y="219"/>
                  </a:cubicBezTo>
                  <a:cubicBezTo>
                    <a:pt x="458" y="219"/>
                    <a:pt x="458" y="219"/>
                    <a:pt x="458" y="219"/>
                  </a:cubicBezTo>
                  <a:cubicBezTo>
                    <a:pt x="424" y="219"/>
                    <a:pt x="424" y="219"/>
                    <a:pt x="424" y="219"/>
                  </a:cubicBezTo>
                  <a:cubicBezTo>
                    <a:pt x="422" y="219"/>
                    <a:pt x="420" y="217"/>
                    <a:pt x="420" y="217"/>
                  </a:cubicBezTo>
                  <a:cubicBezTo>
                    <a:pt x="419" y="216"/>
                    <a:pt x="418" y="214"/>
                    <a:pt x="419" y="211"/>
                  </a:cubicBezTo>
                  <a:cubicBezTo>
                    <a:pt x="430" y="172"/>
                    <a:pt x="443" y="81"/>
                    <a:pt x="423" y="44"/>
                  </a:cubicBezTo>
                  <a:cubicBezTo>
                    <a:pt x="415" y="27"/>
                    <a:pt x="401" y="15"/>
                    <a:pt x="383" y="7"/>
                  </a:cubicBezTo>
                  <a:cubicBezTo>
                    <a:pt x="368" y="0"/>
                    <a:pt x="350" y="2"/>
                    <a:pt x="337" y="12"/>
                  </a:cubicBezTo>
                  <a:cubicBezTo>
                    <a:pt x="323" y="22"/>
                    <a:pt x="315" y="38"/>
                    <a:pt x="316" y="55"/>
                  </a:cubicBezTo>
                  <a:cubicBezTo>
                    <a:pt x="320" y="132"/>
                    <a:pt x="263" y="214"/>
                    <a:pt x="251" y="228"/>
                  </a:cubicBezTo>
                  <a:cubicBezTo>
                    <a:pt x="245" y="230"/>
                    <a:pt x="245" y="230"/>
                    <a:pt x="245" y="230"/>
                  </a:cubicBezTo>
                  <a:cubicBezTo>
                    <a:pt x="240" y="223"/>
                    <a:pt x="231" y="217"/>
                    <a:pt x="221" y="217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13" y="217"/>
                    <a:pt x="0" y="230"/>
                    <a:pt x="0" y="246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81"/>
                    <a:pt x="13" y="594"/>
                    <a:pt x="29" y="594"/>
                  </a:cubicBezTo>
                  <a:close/>
                  <a:moveTo>
                    <a:pt x="549" y="531"/>
                  </a:moveTo>
                  <a:lnTo>
                    <a:pt x="549" y="531"/>
                  </a:lnTo>
                  <a:cubicBezTo>
                    <a:pt x="443" y="531"/>
                    <a:pt x="443" y="531"/>
                    <a:pt x="443" y="531"/>
                  </a:cubicBezTo>
                  <a:cubicBezTo>
                    <a:pt x="425" y="531"/>
                    <a:pt x="411" y="519"/>
                    <a:pt x="411" y="503"/>
                  </a:cubicBezTo>
                  <a:cubicBezTo>
                    <a:pt x="411" y="488"/>
                    <a:pt x="425" y="476"/>
                    <a:pt x="443" y="476"/>
                  </a:cubicBezTo>
                  <a:cubicBezTo>
                    <a:pt x="463" y="476"/>
                    <a:pt x="463" y="476"/>
                    <a:pt x="463" y="476"/>
                  </a:cubicBezTo>
                  <a:cubicBezTo>
                    <a:pt x="549" y="476"/>
                    <a:pt x="549" y="476"/>
                    <a:pt x="549" y="476"/>
                  </a:cubicBezTo>
                  <a:cubicBezTo>
                    <a:pt x="567" y="476"/>
                    <a:pt x="581" y="488"/>
                    <a:pt x="581" y="503"/>
                  </a:cubicBezTo>
                  <a:cubicBezTo>
                    <a:pt x="581" y="519"/>
                    <a:pt x="567" y="531"/>
                    <a:pt x="549" y="531"/>
                  </a:cubicBezTo>
                  <a:close/>
                  <a:moveTo>
                    <a:pt x="569" y="453"/>
                  </a:moveTo>
                  <a:lnTo>
                    <a:pt x="569" y="453"/>
                  </a:lnTo>
                  <a:cubicBezTo>
                    <a:pt x="549" y="453"/>
                    <a:pt x="549" y="453"/>
                    <a:pt x="549" y="453"/>
                  </a:cubicBezTo>
                  <a:cubicBezTo>
                    <a:pt x="463" y="453"/>
                    <a:pt x="463" y="453"/>
                    <a:pt x="463" y="453"/>
                  </a:cubicBezTo>
                  <a:cubicBezTo>
                    <a:pt x="445" y="453"/>
                    <a:pt x="430" y="440"/>
                    <a:pt x="430" y="425"/>
                  </a:cubicBezTo>
                  <a:cubicBezTo>
                    <a:pt x="430" y="409"/>
                    <a:pt x="445" y="397"/>
                    <a:pt x="463" y="397"/>
                  </a:cubicBezTo>
                  <a:cubicBezTo>
                    <a:pt x="482" y="397"/>
                    <a:pt x="482" y="397"/>
                    <a:pt x="482" y="397"/>
                  </a:cubicBezTo>
                  <a:cubicBezTo>
                    <a:pt x="569" y="397"/>
                    <a:pt x="569" y="397"/>
                    <a:pt x="569" y="397"/>
                  </a:cubicBezTo>
                  <a:cubicBezTo>
                    <a:pt x="586" y="397"/>
                    <a:pt x="601" y="409"/>
                    <a:pt x="601" y="425"/>
                  </a:cubicBezTo>
                  <a:cubicBezTo>
                    <a:pt x="601" y="440"/>
                    <a:pt x="586" y="453"/>
                    <a:pt x="569" y="453"/>
                  </a:cubicBezTo>
                  <a:close/>
                  <a:moveTo>
                    <a:pt x="621" y="347"/>
                  </a:moveTo>
                  <a:lnTo>
                    <a:pt x="621" y="347"/>
                  </a:lnTo>
                  <a:cubicBezTo>
                    <a:pt x="621" y="361"/>
                    <a:pt x="606" y="374"/>
                    <a:pt x="589" y="374"/>
                  </a:cubicBezTo>
                  <a:cubicBezTo>
                    <a:pt x="569" y="374"/>
                    <a:pt x="569" y="374"/>
                    <a:pt x="569" y="374"/>
                  </a:cubicBezTo>
                  <a:cubicBezTo>
                    <a:pt x="482" y="374"/>
                    <a:pt x="482" y="374"/>
                    <a:pt x="482" y="374"/>
                  </a:cubicBezTo>
                  <a:cubicBezTo>
                    <a:pt x="465" y="374"/>
                    <a:pt x="450" y="361"/>
                    <a:pt x="450" y="347"/>
                  </a:cubicBezTo>
                  <a:cubicBezTo>
                    <a:pt x="450" y="331"/>
                    <a:pt x="465" y="319"/>
                    <a:pt x="482" y="319"/>
                  </a:cubicBezTo>
                  <a:cubicBezTo>
                    <a:pt x="579" y="319"/>
                    <a:pt x="579" y="319"/>
                    <a:pt x="579" y="319"/>
                  </a:cubicBezTo>
                  <a:cubicBezTo>
                    <a:pt x="589" y="319"/>
                    <a:pt x="589" y="319"/>
                    <a:pt x="589" y="319"/>
                  </a:cubicBezTo>
                  <a:cubicBezTo>
                    <a:pt x="606" y="319"/>
                    <a:pt x="621" y="331"/>
                    <a:pt x="621" y="347"/>
                  </a:cubicBezTo>
                  <a:close/>
                  <a:moveTo>
                    <a:pt x="473" y="241"/>
                  </a:moveTo>
                  <a:lnTo>
                    <a:pt x="473" y="241"/>
                  </a:lnTo>
                  <a:cubicBezTo>
                    <a:pt x="579" y="241"/>
                    <a:pt x="579" y="241"/>
                    <a:pt x="579" y="241"/>
                  </a:cubicBezTo>
                  <a:cubicBezTo>
                    <a:pt x="597" y="241"/>
                    <a:pt x="611" y="252"/>
                    <a:pt x="611" y="268"/>
                  </a:cubicBezTo>
                  <a:cubicBezTo>
                    <a:pt x="611" y="283"/>
                    <a:pt x="597" y="296"/>
                    <a:pt x="579" y="296"/>
                  </a:cubicBezTo>
                  <a:cubicBezTo>
                    <a:pt x="482" y="296"/>
                    <a:pt x="482" y="296"/>
                    <a:pt x="482" y="296"/>
                  </a:cubicBezTo>
                  <a:cubicBezTo>
                    <a:pt x="473" y="296"/>
                    <a:pt x="473" y="296"/>
                    <a:pt x="473" y="296"/>
                  </a:cubicBezTo>
                  <a:cubicBezTo>
                    <a:pt x="454" y="296"/>
                    <a:pt x="440" y="283"/>
                    <a:pt x="440" y="268"/>
                  </a:cubicBezTo>
                  <a:cubicBezTo>
                    <a:pt x="440" y="252"/>
                    <a:pt x="454" y="241"/>
                    <a:pt x="473" y="241"/>
                  </a:cubicBezTo>
                  <a:close/>
                  <a:moveTo>
                    <a:pt x="250" y="253"/>
                  </a:moveTo>
                  <a:lnTo>
                    <a:pt x="250" y="253"/>
                  </a:lnTo>
                  <a:cubicBezTo>
                    <a:pt x="263" y="249"/>
                    <a:pt x="263" y="249"/>
                    <a:pt x="263" y="249"/>
                  </a:cubicBezTo>
                  <a:cubicBezTo>
                    <a:pt x="265" y="249"/>
                    <a:pt x="267" y="247"/>
                    <a:pt x="268" y="246"/>
                  </a:cubicBezTo>
                  <a:cubicBezTo>
                    <a:pt x="271" y="242"/>
                    <a:pt x="344" y="148"/>
                    <a:pt x="339" y="54"/>
                  </a:cubicBezTo>
                  <a:cubicBezTo>
                    <a:pt x="339" y="45"/>
                    <a:pt x="343" y="37"/>
                    <a:pt x="350" y="31"/>
                  </a:cubicBezTo>
                  <a:cubicBezTo>
                    <a:pt x="357" y="26"/>
                    <a:pt x="366" y="25"/>
                    <a:pt x="374" y="28"/>
                  </a:cubicBezTo>
                  <a:cubicBezTo>
                    <a:pt x="387" y="34"/>
                    <a:pt x="397" y="43"/>
                    <a:pt x="403" y="54"/>
                  </a:cubicBezTo>
                  <a:cubicBezTo>
                    <a:pt x="416" y="80"/>
                    <a:pt x="411" y="156"/>
                    <a:pt x="396" y="205"/>
                  </a:cubicBezTo>
                  <a:cubicBezTo>
                    <a:pt x="394" y="215"/>
                    <a:pt x="396" y="223"/>
                    <a:pt x="401" y="230"/>
                  </a:cubicBezTo>
                  <a:cubicBezTo>
                    <a:pt x="406" y="237"/>
                    <a:pt x="415" y="242"/>
                    <a:pt x="424" y="242"/>
                  </a:cubicBezTo>
                  <a:cubicBezTo>
                    <a:pt x="425" y="242"/>
                    <a:pt x="425" y="242"/>
                    <a:pt x="425" y="242"/>
                  </a:cubicBezTo>
                  <a:cubicBezTo>
                    <a:pt x="420" y="250"/>
                    <a:pt x="417" y="258"/>
                    <a:pt x="417" y="268"/>
                  </a:cubicBezTo>
                  <a:cubicBezTo>
                    <a:pt x="417" y="285"/>
                    <a:pt x="427" y="302"/>
                    <a:pt x="443" y="310"/>
                  </a:cubicBezTo>
                  <a:cubicBezTo>
                    <a:pt x="432" y="320"/>
                    <a:pt x="427" y="332"/>
                    <a:pt x="427" y="347"/>
                  </a:cubicBezTo>
                  <a:cubicBezTo>
                    <a:pt x="427" y="358"/>
                    <a:pt x="431" y="370"/>
                    <a:pt x="440" y="378"/>
                  </a:cubicBezTo>
                  <a:cubicBezTo>
                    <a:pt x="420" y="386"/>
                    <a:pt x="406" y="404"/>
                    <a:pt x="406" y="425"/>
                  </a:cubicBezTo>
                  <a:cubicBezTo>
                    <a:pt x="406" y="437"/>
                    <a:pt x="412" y="448"/>
                    <a:pt x="420" y="457"/>
                  </a:cubicBezTo>
                  <a:cubicBezTo>
                    <a:pt x="400" y="465"/>
                    <a:pt x="387" y="483"/>
                    <a:pt x="387" y="503"/>
                  </a:cubicBezTo>
                  <a:cubicBezTo>
                    <a:pt x="387" y="513"/>
                    <a:pt x="390" y="523"/>
                    <a:pt x="396" y="531"/>
                  </a:cubicBezTo>
                  <a:cubicBezTo>
                    <a:pt x="256" y="531"/>
                    <a:pt x="256" y="531"/>
                    <a:pt x="256" y="531"/>
                  </a:cubicBezTo>
                  <a:cubicBezTo>
                    <a:pt x="253" y="531"/>
                    <a:pt x="250" y="528"/>
                    <a:pt x="250" y="525"/>
                  </a:cubicBezTo>
                  <a:lnTo>
                    <a:pt x="250" y="253"/>
                  </a:lnTo>
                  <a:close/>
                  <a:moveTo>
                    <a:pt x="23" y="246"/>
                  </a:moveTo>
                  <a:lnTo>
                    <a:pt x="23" y="246"/>
                  </a:lnTo>
                  <a:cubicBezTo>
                    <a:pt x="23" y="243"/>
                    <a:pt x="26" y="241"/>
                    <a:pt x="29" y="241"/>
                  </a:cubicBezTo>
                  <a:cubicBezTo>
                    <a:pt x="221" y="241"/>
                    <a:pt x="221" y="241"/>
                    <a:pt x="221" y="241"/>
                  </a:cubicBezTo>
                  <a:cubicBezTo>
                    <a:pt x="224" y="241"/>
                    <a:pt x="227" y="243"/>
                    <a:pt x="227" y="246"/>
                  </a:cubicBezTo>
                  <a:cubicBezTo>
                    <a:pt x="227" y="525"/>
                    <a:pt x="227" y="525"/>
                    <a:pt x="227" y="525"/>
                  </a:cubicBezTo>
                  <a:cubicBezTo>
                    <a:pt x="227" y="565"/>
                    <a:pt x="227" y="565"/>
                    <a:pt x="227" y="565"/>
                  </a:cubicBezTo>
                  <a:cubicBezTo>
                    <a:pt x="227" y="569"/>
                    <a:pt x="224" y="571"/>
                    <a:pt x="221" y="571"/>
                  </a:cubicBezTo>
                  <a:cubicBezTo>
                    <a:pt x="29" y="571"/>
                    <a:pt x="29" y="571"/>
                    <a:pt x="29" y="571"/>
                  </a:cubicBezTo>
                  <a:cubicBezTo>
                    <a:pt x="26" y="571"/>
                    <a:pt x="23" y="569"/>
                    <a:pt x="23" y="565"/>
                  </a:cubicBezTo>
                  <a:lnTo>
                    <a:pt x="23" y="2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299"/>
            <p:cNvSpPr>
              <a:spLocks noChangeArrowheads="1"/>
            </p:cNvSpPr>
            <p:nvPr/>
          </p:nvSpPr>
          <p:spPr bwMode="auto">
            <a:xfrm>
              <a:off x="2327984" y="4955418"/>
              <a:ext cx="42603" cy="42601"/>
            </a:xfrm>
            <a:custGeom>
              <a:avLst/>
              <a:gdLst>
                <a:gd name="T0" fmla="*/ 51 w 103"/>
                <a:gd name="T1" fmla="*/ 101 h 102"/>
                <a:gd name="T2" fmla="*/ 51 w 103"/>
                <a:gd name="T3" fmla="*/ 101 h 102"/>
                <a:gd name="T4" fmla="*/ 102 w 103"/>
                <a:gd name="T5" fmla="*/ 50 h 102"/>
                <a:gd name="T6" fmla="*/ 51 w 103"/>
                <a:gd name="T7" fmla="*/ 0 h 102"/>
                <a:gd name="T8" fmla="*/ 0 w 103"/>
                <a:gd name="T9" fmla="*/ 50 h 102"/>
                <a:gd name="T10" fmla="*/ 51 w 103"/>
                <a:gd name="T11" fmla="*/ 101 h 102"/>
                <a:gd name="T12" fmla="*/ 51 w 103"/>
                <a:gd name="T13" fmla="*/ 23 h 102"/>
                <a:gd name="T14" fmla="*/ 51 w 103"/>
                <a:gd name="T15" fmla="*/ 23 h 102"/>
                <a:gd name="T16" fmla="*/ 78 w 103"/>
                <a:gd name="T17" fmla="*/ 50 h 102"/>
                <a:gd name="T18" fmla="*/ 51 w 103"/>
                <a:gd name="T19" fmla="*/ 78 h 102"/>
                <a:gd name="T20" fmla="*/ 23 w 103"/>
                <a:gd name="T21" fmla="*/ 50 h 102"/>
                <a:gd name="T22" fmla="*/ 51 w 103"/>
                <a:gd name="T23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02">
                  <a:moveTo>
                    <a:pt x="51" y="101"/>
                  </a:moveTo>
                  <a:lnTo>
                    <a:pt x="51" y="101"/>
                  </a:lnTo>
                  <a:cubicBezTo>
                    <a:pt x="79" y="101"/>
                    <a:pt x="102" y="78"/>
                    <a:pt x="102" y="50"/>
                  </a:cubicBezTo>
                  <a:cubicBezTo>
                    <a:pt x="102" y="22"/>
                    <a:pt x="79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lose/>
                  <a:moveTo>
                    <a:pt x="51" y="23"/>
                  </a:moveTo>
                  <a:lnTo>
                    <a:pt x="51" y="23"/>
                  </a:lnTo>
                  <a:cubicBezTo>
                    <a:pt x="67" y="23"/>
                    <a:pt x="78" y="35"/>
                    <a:pt x="78" y="50"/>
                  </a:cubicBezTo>
                  <a:cubicBezTo>
                    <a:pt x="78" y="66"/>
                    <a:pt x="67" y="78"/>
                    <a:pt x="51" y="78"/>
                  </a:cubicBezTo>
                  <a:cubicBezTo>
                    <a:pt x="35" y="78"/>
                    <a:pt x="23" y="66"/>
                    <a:pt x="23" y="50"/>
                  </a:cubicBezTo>
                  <a:cubicBezTo>
                    <a:pt x="23" y="35"/>
                    <a:pt x="35" y="23"/>
                    <a:pt x="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70492" y="4800884"/>
            <a:ext cx="1163954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Easy to Manage</a:t>
            </a:r>
            <a:endParaRPr lang="en-US" sz="2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84217" y="33147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03805" y="277368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9711" y="3678947"/>
            <a:ext cx="4208337" cy="259162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600" dirty="0" smtClean="0"/>
              <a:t>Stateless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600" dirty="0" smtClean="0"/>
              <a:t>No Local storage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600" dirty="0" smtClean="0"/>
              <a:t>Infrastructure Independent</a:t>
            </a:r>
            <a:endParaRPr lang="en-US" sz="2600" dirty="0"/>
          </a:p>
        </p:txBody>
      </p:sp>
      <p:sp>
        <p:nvSpPr>
          <p:cNvPr id="45" name="Left-Right Arrow 44"/>
          <p:cNvSpPr/>
          <p:nvPr/>
        </p:nvSpPr>
        <p:spPr>
          <a:xfrm>
            <a:off x="5485627" y="4341477"/>
            <a:ext cx="1600200" cy="23647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0862" y="4090599"/>
            <a:ext cx="1163954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Balance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/>
      <p:bldP spid="45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6" y="1251585"/>
            <a:ext cx="7620000" cy="4400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dirty="0" smtClean="0"/>
              <a:t>Paths to Cloud / SaaS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2895600" y="2263140"/>
            <a:ext cx="4076700" cy="2842260"/>
          </a:xfrm>
          <a:custGeom>
            <a:avLst/>
            <a:gdLst>
              <a:gd name="connsiteX0" fmla="*/ 0 w 4076700"/>
              <a:gd name="connsiteY0" fmla="*/ 2842260 h 2842260"/>
              <a:gd name="connsiteX1" fmla="*/ 1760220 w 4076700"/>
              <a:gd name="connsiteY1" fmla="*/ 2468880 h 2842260"/>
              <a:gd name="connsiteX2" fmla="*/ 3048000 w 4076700"/>
              <a:gd name="connsiteY2" fmla="*/ 1463040 h 2842260"/>
              <a:gd name="connsiteX3" fmla="*/ 4076700 w 4076700"/>
              <a:gd name="connsiteY3" fmla="*/ 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2842260">
                <a:moveTo>
                  <a:pt x="0" y="2842260"/>
                </a:moveTo>
                <a:cubicBezTo>
                  <a:pt x="626110" y="2770505"/>
                  <a:pt x="1252220" y="2698750"/>
                  <a:pt x="1760220" y="2468880"/>
                </a:cubicBezTo>
                <a:cubicBezTo>
                  <a:pt x="2268220" y="2239010"/>
                  <a:pt x="2661920" y="1874520"/>
                  <a:pt x="3048000" y="1463040"/>
                </a:cubicBezTo>
                <a:cubicBezTo>
                  <a:pt x="3434080" y="1051560"/>
                  <a:pt x="3755390" y="525780"/>
                  <a:pt x="407670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880360" y="2255520"/>
            <a:ext cx="4084320" cy="2941320"/>
          </a:xfrm>
          <a:custGeom>
            <a:avLst/>
            <a:gdLst>
              <a:gd name="connsiteX0" fmla="*/ 0 w 4084320"/>
              <a:gd name="connsiteY0" fmla="*/ 2941320 h 2941320"/>
              <a:gd name="connsiteX1" fmla="*/ 1630680 w 4084320"/>
              <a:gd name="connsiteY1" fmla="*/ 2613660 h 2941320"/>
              <a:gd name="connsiteX2" fmla="*/ 3063240 w 4084320"/>
              <a:gd name="connsiteY2" fmla="*/ 1463040 h 2941320"/>
              <a:gd name="connsiteX3" fmla="*/ 4084320 w 4084320"/>
              <a:gd name="connsiteY3" fmla="*/ 0 h 2941320"/>
              <a:gd name="connsiteX4" fmla="*/ 4084320 w 4084320"/>
              <a:gd name="connsiteY4" fmla="*/ 0 h 2941320"/>
              <a:gd name="connsiteX5" fmla="*/ 4084320 w 4084320"/>
              <a:gd name="connsiteY5" fmla="*/ 0 h 294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320" h="2941320">
                <a:moveTo>
                  <a:pt x="0" y="2941320"/>
                </a:moveTo>
                <a:cubicBezTo>
                  <a:pt x="560070" y="2900680"/>
                  <a:pt x="1120140" y="2860040"/>
                  <a:pt x="1630680" y="2613660"/>
                </a:cubicBezTo>
                <a:cubicBezTo>
                  <a:pt x="2141220" y="2367280"/>
                  <a:pt x="2654300" y="1898650"/>
                  <a:pt x="3063240" y="1463040"/>
                </a:cubicBezTo>
                <a:cubicBezTo>
                  <a:pt x="3472180" y="1027430"/>
                  <a:pt x="4084320" y="0"/>
                  <a:pt x="4084320" y="0"/>
                </a:cubicBezTo>
                <a:lnTo>
                  <a:pt x="4084320" y="0"/>
                </a:lnTo>
                <a:lnTo>
                  <a:pt x="4084320" y="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872740" y="2278380"/>
            <a:ext cx="4084320" cy="2872740"/>
          </a:xfrm>
          <a:custGeom>
            <a:avLst/>
            <a:gdLst>
              <a:gd name="connsiteX0" fmla="*/ 0 w 4084320"/>
              <a:gd name="connsiteY0" fmla="*/ 2872740 h 2872740"/>
              <a:gd name="connsiteX1" fmla="*/ 1912620 w 4084320"/>
              <a:gd name="connsiteY1" fmla="*/ 2385060 h 2872740"/>
              <a:gd name="connsiteX2" fmla="*/ 3139440 w 4084320"/>
              <a:gd name="connsiteY2" fmla="*/ 1432560 h 2872740"/>
              <a:gd name="connsiteX3" fmla="*/ 4084320 w 4084320"/>
              <a:gd name="connsiteY3" fmla="*/ 0 h 287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4320" h="2872740">
                <a:moveTo>
                  <a:pt x="0" y="2872740"/>
                </a:moveTo>
                <a:cubicBezTo>
                  <a:pt x="694690" y="2748915"/>
                  <a:pt x="1389380" y="2625090"/>
                  <a:pt x="1912620" y="2385060"/>
                </a:cubicBezTo>
                <a:cubicBezTo>
                  <a:pt x="2435860" y="2145030"/>
                  <a:pt x="2777490" y="1830070"/>
                  <a:pt x="3139440" y="1432560"/>
                </a:cubicBezTo>
                <a:cubicBezTo>
                  <a:pt x="3501390" y="1035050"/>
                  <a:pt x="3792855" y="517525"/>
                  <a:pt x="4084320" y="0"/>
                </a:cubicBezTo>
              </a:path>
            </a:pathLst>
          </a:custGeom>
          <a:noFill/>
          <a:ln w="28575">
            <a:solidFill>
              <a:srgbClr val="F48B3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35" y="1074285"/>
            <a:ext cx="9906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796" y="3245871"/>
            <a:ext cx="1221581" cy="838697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895600" y="2316480"/>
            <a:ext cx="4206240" cy="2933700"/>
          </a:xfrm>
          <a:custGeom>
            <a:avLst/>
            <a:gdLst>
              <a:gd name="connsiteX0" fmla="*/ 0 w 4206240"/>
              <a:gd name="connsiteY0" fmla="*/ 2933700 h 2933700"/>
              <a:gd name="connsiteX1" fmla="*/ 1760220 w 4206240"/>
              <a:gd name="connsiteY1" fmla="*/ 2849880 h 2933700"/>
              <a:gd name="connsiteX2" fmla="*/ 3215640 w 4206240"/>
              <a:gd name="connsiteY2" fmla="*/ 2529840 h 2933700"/>
              <a:gd name="connsiteX3" fmla="*/ 4030980 w 4206240"/>
              <a:gd name="connsiteY3" fmla="*/ 1562100 h 2933700"/>
              <a:gd name="connsiteX4" fmla="*/ 4206240 w 4206240"/>
              <a:gd name="connsiteY4" fmla="*/ 0 h 2933700"/>
              <a:gd name="connsiteX5" fmla="*/ 4206240 w 4206240"/>
              <a:gd name="connsiteY5" fmla="*/ 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240" h="2933700">
                <a:moveTo>
                  <a:pt x="0" y="2933700"/>
                </a:moveTo>
                <a:cubicBezTo>
                  <a:pt x="612140" y="2925445"/>
                  <a:pt x="1224280" y="2917190"/>
                  <a:pt x="1760220" y="2849880"/>
                </a:cubicBezTo>
                <a:cubicBezTo>
                  <a:pt x="2296160" y="2782570"/>
                  <a:pt x="2837180" y="2744470"/>
                  <a:pt x="3215640" y="2529840"/>
                </a:cubicBezTo>
                <a:cubicBezTo>
                  <a:pt x="3594100" y="2315210"/>
                  <a:pt x="3865880" y="1983740"/>
                  <a:pt x="4030980" y="1562100"/>
                </a:cubicBezTo>
                <a:cubicBezTo>
                  <a:pt x="4196080" y="1140460"/>
                  <a:pt x="4206240" y="0"/>
                  <a:pt x="4206240" y="0"/>
                </a:cubicBezTo>
                <a:lnTo>
                  <a:pt x="4206240" y="0"/>
                </a:lnTo>
              </a:path>
            </a:pathLst>
          </a:custGeom>
          <a:noFill/>
          <a:ln w="19050">
            <a:solidFill>
              <a:srgbClr val="1AAC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20031" y="4437433"/>
            <a:ext cx="1243809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rgbClr val="1AAC60"/>
                </a:solidFill>
              </a:rPr>
              <a:t>CLOUD NATIVE</a:t>
            </a:r>
            <a:endParaRPr lang="en-US" sz="2000" b="1" dirty="0">
              <a:solidFill>
                <a:srgbClr val="1AAC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189" y="3946067"/>
            <a:ext cx="1243809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rgbClr val="F48B34"/>
                </a:solidFill>
              </a:rPr>
              <a:t>MIGRATE</a:t>
            </a:r>
            <a:endParaRPr lang="en-US" sz="1600" b="1" dirty="0">
              <a:solidFill>
                <a:srgbClr val="F48B3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59635" y="4084568"/>
            <a:ext cx="1243809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HOSTED SaaS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1200" y="1820391"/>
            <a:ext cx="1582897" cy="55002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RE-INVENT AS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CLOUD-CENTRIC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80376" y="2171700"/>
            <a:ext cx="1243809" cy="76864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PHASED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ENHANCEMENTS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35109" y="5552433"/>
            <a:ext cx="1243809" cy="27700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ENTERPRISE APPLICATION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743200" y="2263140"/>
            <a:ext cx="3945054" cy="2712720"/>
          </a:xfrm>
          <a:custGeom>
            <a:avLst/>
            <a:gdLst>
              <a:gd name="connsiteX0" fmla="*/ 0 w 3886200"/>
              <a:gd name="connsiteY0" fmla="*/ 2705100 h 2705100"/>
              <a:gd name="connsiteX1" fmla="*/ 1181100 w 3886200"/>
              <a:gd name="connsiteY1" fmla="*/ 2316480 h 2705100"/>
              <a:gd name="connsiteX2" fmla="*/ 2171700 w 3886200"/>
              <a:gd name="connsiteY2" fmla="*/ 1676400 h 2705100"/>
              <a:gd name="connsiteX3" fmla="*/ 3886200 w 3886200"/>
              <a:gd name="connsiteY3" fmla="*/ 0 h 2705100"/>
              <a:gd name="connsiteX4" fmla="*/ 3886200 w 3886200"/>
              <a:gd name="connsiteY4" fmla="*/ 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2705100">
                <a:moveTo>
                  <a:pt x="0" y="2705100"/>
                </a:moveTo>
                <a:cubicBezTo>
                  <a:pt x="409575" y="2596515"/>
                  <a:pt x="819150" y="2487930"/>
                  <a:pt x="1181100" y="2316480"/>
                </a:cubicBezTo>
                <a:cubicBezTo>
                  <a:pt x="1543050" y="2145030"/>
                  <a:pt x="1720850" y="2062480"/>
                  <a:pt x="2171700" y="1676400"/>
                </a:cubicBezTo>
                <a:cubicBezTo>
                  <a:pt x="2622550" y="1290320"/>
                  <a:pt x="3886200" y="0"/>
                  <a:pt x="3886200" y="0"/>
                </a:cubicBezTo>
                <a:lnTo>
                  <a:pt x="3886200" y="0"/>
                </a:ln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51" y="3679187"/>
            <a:ext cx="1571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/>
      <p:bldP spid="32" grpId="0"/>
      <p:bldP spid="33" grpId="0"/>
      <p:bldP spid="34" grpId="0"/>
      <p:bldP spid="35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3405" y="1435885"/>
            <a:ext cx="5190437" cy="3276619"/>
          </a:xfrm>
          <a:prstGeom prst="rect">
            <a:avLst/>
          </a:prstGeom>
          <a:solidFill>
            <a:srgbClr val="E69115">
              <a:alpha val="38000"/>
            </a:srgbClr>
          </a:solidFill>
          <a:ln w="12700">
            <a:solidFill>
              <a:srgbClr val="E6911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91440" rIns="91440" bIns="91440" rtlCol="0"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/>
              <a:t>Known as “lift-and-shift”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Pros: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/>
              <a:t>Deploy as-is on cloud VM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/>
              <a:t>Quickly meet business needs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Cons: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/>
              <a:t>Does not provide any cloud advantages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34155" y="2096541"/>
            <a:ext cx="5852570" cy="27257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6 </a:t>
            </a:r>
            <a:r>
              <a:rPr lang="en-US" sz="3200" dirty="0" smtClean="0"/>
              <a:t>R’s Migration Strategy from Gartner/AWS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1" y="3419244"/>
            <a:ext cx="2334093" cy="81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38" y="2359348"/>
            <a:ext cx="2311816" cy="895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6" y="1342909"/>
            <a:ext cx="2246382" cy="917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282" y="4402942"/>
            <a:ext cx="1629389" cy="61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900" y="5022067"/>
            <a:ext cx="1600200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394" y="5680667"/>
            <a:ext cx="1628775" cy="5715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0" idx="3"/>
          </p:cNvCxnSpPr>
          <p:nvPr/>
        </p:nvCxnSpPr>
        <p:spPr>
          <a:xfrm flipV="1">
            <a:off x="3193168" y="1793819"/>
            <a:ext cx="1177482" cy="7671"/>
          </a:xfrm>
          <a:prstGeom prst="straightConnector1">
            <a:avLst/>
          </a:prstGeom>
          <a:ln>
            <a:solidFill>
              <a:srgbClr val="E691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3405" y="1431887"/>
            <a:ext cx="6017391" cy="653979"/>
          </a:xfrm>
          <a:prstGeom prst="rect">
            <a:avLst/>
          </a:prstGeom>
          <a:solidFill>
            <a:srgbClr val="F5CE95"/>
          </a:solidFill>
          <a:ln w="12700">
            <a:solidFill>
              <a:srgbClr val="E6911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91440" rIns="9144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“lift-and-shift” to meet business needs quickly.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78269" y="2421201"/>
            <a:ext cx="6556030" cy="2747565"/>
          </a:xfrm>
          <a:prstGeom prst="rect">
            <a:avLst/>
          </a:prstGeom>
          <a:solidFill>
            <a:srgbClr val="134F5C">
              <a:alpha val="37647"/>
            </a:srgbClr>
          </a:solidFill>
          <a:ln w="12700">
            <a:solidFill>
              <a:srgbClr val="134F5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91440" rIns="91440" bIns="91440" rtlCol="0"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Known as “lift-tinker-and-shift</a:t>
            </a:r>
            <a:r>
              <a:rPr lang="en-US" sz="2400" dirty="0" smtClean="0"/>
              <a:t>”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Pros:</a:t>
            </a:r>
            <a:endParaRPr lang="en-US" sz="24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No changes to core architecture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 smtClean="0"/>
              <a:t>Enhance to </a:t>
            </a:r>
            <a:r>
              <a:rPr lang="en-US" sz="2400" dirty="0"/>
              <a:t>leverage </a:t>
            </a:r>
            <a:r>
              <a:rPr lang="en-US" sz="2400" dirty="0" smtClean="0"/>
              <a:t>cloud provider functionality</a:t>
            </a:r>
            <a:endParaRPr lang="en-US" sz="24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b="1" dirty="0"/>
              <a:t>Sweet spot for enterprise apps.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94039" y="2779463"/>
            <a:ext cx="1174229" cy="9159"/>
          </a:xfrm>
          <a:prstGeom prst="straightConnector1">
            <a:avLst/>
          </a:prstGeom>
          <a:ln>
            <a:solidFill>
              <a:srgbClr val="1D7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1833" y="2414715"/>
            <a:ext cx="6795346" cy="307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70650" y="2414715"/>
            <a:ext cx="6015008" cy="860349"/>
          </a:xfrm>
          <a:prstGeom prst="rect">
            <a:avLst/>
          </a:prstGeom>
          <a:solidFill>
            <a:srgbClr val="1D7C8F">
              <a:alpha val="58000"/>
            </a:srgbClr>
          </a:solidFill>
          <a:ln w="12700">
            <a:solidFill>
              <a:srgbClr val="134F5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91440" rIns="91440" bIns="91440" rtlCol="0">
            <a:noAutofit/>
          </a:bodyPr>
          <a:lstStyle/>
          <a:p>
            <a:r>
              <a:rPr lang="en-US" sz="2400" dirty="0" smtClean="0"/>
              <a:t>“lift-tinker-and-shift” to leverage cloud and </a:t>
            </a:r>
          </a:p>
          <a:p>
            <a:r>
              <a:rPr lang="en-US" sz="2400" dirty="0" smtClean="0"/>
              <a:t>meet business needs quickly.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232411" y="3708142"/>
            <a:ext cx="1133475" cy="842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68268" y="3502305"/>
            <a:ext cx="6017390" cy="647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91440" rIns="91440" bIns="91440" rtlCol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/>
              <a:t>Re-architect. Expensive but is future direction.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18" grpId="0" animBg="1"/>
      <p:bldP spid="20" grpId="0" animBg="1"/>
      <p:bldP spid="19" grpId="0" animBg="1"/>
      <p:bldP spid="2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Migration Steps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5265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6" y="1571188"/>
            <a:ext cx="6255650" cy="33665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Steps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1159" y="4457831"/>
            <a:ext cx="1325880" cy="33146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STRATEGIZE</a:t>
            </a:r>
            <a:endParaRPr lang="en-US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5579" y="3904018"/>
            <a:ext cx="960120" cy="33146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SECURE</a:t>
            </a:r>
            <a:endParaRPr lang="en-US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2359" y="3350205"/>
            <a:ext cx="784860" cy="33146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DEPLOY</a:t>
            </a:r>
            <a:endParaRPr lang="en-US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479" y="2796392"/>
            <a:ext cx="1325880" cy="33146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OPTIMIZE</a:t>
            </a:r>
            <a:endParaRPr lang="en-US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2539" y="2242579"/>
            <a:ext cx="1280160" cy="33146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CERTIFY</a:t>
            </a:r>
            <a:endParaRPr lang="en-US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56863"/>
              </p:ext>
            </p:extLst>
          </p:nvPr>
        </p:nvGraphicFramePr>
        <p:xfrm>
          <a:off x="974866" y="404555"/>
          <a:ext cx="8384070" cy="97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338" y="1537610"/>
            <a:ext cx="4141789" cy="38633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625393" y="5914644"/>
            <a:ext cx="3535680" cy="4953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Manager on Enterprise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5400000">
            <a:off x="9158127" y="5457444"/>
            <a:ext cx="640080" cy="274320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15327" y="5441390"/>
            <a:ext cx="914400" cy="316387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Federation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1827" y="1380743"/>
            <a:ext cx="2667000" cy="31496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dirty="0" smtClean="0">
                <a:solidFill>
                  <a:srgbClr val="F48B34"/>
                </a:solidFill>
              </a:rPr>
              <a:t>Access Manager on AWS</a:t>
            </a:r>
            <a:endParaRPr lang="en-US" sz="2000" dirty="0">
              <a:solidFill>
                <a:srgbClr val="F48B3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9484" y="1766408"/>
            <a:ext cx="5659122" cy="432054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Create strategy for the components.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Hybrid Integration Plans.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Create </a:t>
            </a:r>
            <a:r>
              <a:rPr lang="en-US" sz="2800" dirty="0" smtClean="0"/>
              <a:t>Deployment Architecture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Come up with a phased approach!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POC</a:t>
            </a:r>
          </a:p>
        </p:txBody>
      </p:sp>
    </p:spTree>
    <p:extLst>
      <p:ext uri="{BB962C8B-B14F-4D97-AF65-F5344CB8AC3E}">
        <p14:creationId xmlns:p14="http://schemas.microsoft.com/office/powerpoint/2010/main" val="37440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385247"/>
              </p:ext>
            </p:extLst>
          </p:nvPr>
        </p:nvGraphicFramePr>
        <p:xfrm>
          <a:off x="974866" y="404555"/>
          <a:ext cx="8384070" cy="97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89484" y="1766408"/>
            <a:ext cx="5659122" cy="4320541"/>
          </a:xfrm>
          <a:prstGeom prst="rect">
            <a:avLst/>
          </a:prstGeom>
        </p:spPr>
        <p:txBody>
          <a:bodyPr vert="horz" wrap="none" lIns="0" tIns="0" rIns="0" bIns="0" rtlCol="0">
            <a:normAutofit lnSpcReduction="10000"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Responsibility Model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Application Level Security</a:t>
            </a:r>
          </a:p>
          <a:p>
            <a:pPr marL="800089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Securing data at rest, data in transit</a:t>
            </a:r>
          </a:p>
          <a:p>
            <a:pPr marL="800089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Securing multi-tenant environment</a:t>
            </a:r>
          </a:p>
          <a:p>
            <a:pPr marL="800089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Securing connections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Infrastructure Based Security</a:t>
            </a:r>
          </a:p>
          <a:p>
            <a:pPr marL="800089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cloud provider functionality – VPC, VPN, </a:t>
            </a:r>
            <a:r>
              <a:rPr lang="en-US" sz="2800" dirty="0" smtClean="0"/>
              <a:t>AWS Direct Connect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0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3235</TotalTime>
  <Words>668</Words>
  <Application>Microsoft Office PowerPoint</Application>
  <PresentationFormat>Widescreen</PresentationFormat>
  <Paragraphs>166</Paragraphs>
  <Slides>17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Tw Cen MT Condensed</vt:lpstr>
      <vt:lpstr>Wingdings</vt:lpstr>
      <vt:lpstr>Micro Focus Theme v5</vt:lpstr>
      <vt:lpstr>Pragmatic Approaches to Cloud</vt:lpstr>
      <vt:lpstr>Agenda</vt:lpstr>
      <vt:lpstr>NIST: Cloud Application Characteristics</vt:lpstr>
      <vt:lpstr>Paths to Cloud / SaaS</vt:lpstr>
      <vt:lpstr>6 R’s Migration Strategy from Gartner/AWS</vt:lpstr>
      <vt:lpstr>Migration Steps</vt:lpstr>
      <vt:lpstr>Migration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SaaS Strategy</vt:lpstr>
      <vt:lpstr>Hosted SaaS Options</vt:lpstr>
      <vt:lpstr>PowerPoint Presentation</vt:lpstr>
      <vt:lpstr>Summary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Katrina Nelson</dc:creator>
  <cp:lastModifiedBy>Harippriya Sivapatham</cp:lastModifiedBy>
  <cp:revision>237</cp:revision>
  <dcterms:created xsi:type="dcterms:W3CDTF">2017-10-13T16:07:22Z</dcterms:created>
  <dcterms:modified xsi:type="dcterms:W3CDTF">2018-07-24T17:52:10Z</dcterms:modified>
</cp:coreProperties>
</file>