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2" r:id="rId4"/>
    <p:sldMasterId id="2147484411" r:id="rId5"/>
  </p:sldMasterIdLst>
  <p:notesMasterIdLst>
    <p:notesMasterId r:id="rId14"/>
  </p:notesMasterIdLst>
  <p:handoutMasterIdLst>
    <p:handoutMasterId r:id="rId15"/>
  </p:handoutMasterIdLst>
  <p:sldIdLst>
    <p:sldId id="268" r:id="rId6"/>
    <p:sldId id="272" r:id="rId7"/>
    <p:sldId id="271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D3"/>
    <a:srgbClr val="D4E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951" autoAdjust="0"/>
  </p:normalViewPr>
  <p:slideViewPr>
    <p:cSldViewPr>
      <p:cViewPr varScale="1">
        <p:scale>
          <a:sx n="66" d="100"/>
          <a:sy n="66" d="100"/>
        </p:scale>
        <p:origin x="59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64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B1E70-1D89-4B14-A5F5-43CE31A2E428}" type="datetimeFigureOut">
              <a:rPr lang="en-GB" smtClean="0"/>
              <a:pPr/>
              <a:t>24/07/2018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3CE9B-620A-4A2E-9667-A4617D0A77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8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12F9C-B6F5-4959-82AA-65637A5EC1FF}" type="datetimeFigureOut">
              <a:rPr lang="en-GB" smtClean="0"/>
              <a:pPr/>
              <a:t>24/07/2018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026FF-C702-4D93-8EE2-59D0C71AA47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76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0465"/>
            <a:ext cx="9144000" cy="1936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02" y="1484784"/>
            <a:ext cx="3262136" cy="9593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7308304" y="0"/>
            <a:ext cx="1835696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02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71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6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0465"/>
            <a:ext cx="9144000" cy="19361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02" y="1484784"/>
            <a:ext cx="3262136" cy="959315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7308304" y="0"/>
            <a:ext cx="1835696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70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286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83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498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374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44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105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9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50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170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07128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262816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97002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783602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25986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57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28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0465"/>
            <a:ext cx="9144000" cy="1936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02" y="1484784"/>
            <a:ext cx="3262136" cy="9593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27712"/>
            <a:ext cx="6400800" cy="4816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7904" y="6160219"/>
            <a:ext cx="1728192" cy="36512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accent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3424138"/>
            <a:ext cx="8229600" cy="868958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08304" y="0"/>
            <a:ext cx="1835696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6191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687834"/>
            <a:ext cx="8229600" cy="868958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78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77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7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84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4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36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66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33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87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86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2" r:id="rId1"/>
    <p:sldLayoutId id="2147484413" r:id="rId2"/>
    <p:sldLayoutId id="2147484414" r:id="rId3"/>
    <p:sldLayoutId id="2147484415" r:id="rId4"/>
    <p:sldLayoutId id="2147484416" r:id="rId5"/>
    <p:sldLayoutId id="2147484417" r:id="rId6"/>
    <p:sldLayoutId id="2147484418" r:id="rId7"/>
    <p:sldLayoutId id="2147484419" r:id="rId8"/>
    <p:sldLayoutId id="2147484420" r:id="rId9"/>
    <p:sldLayoutId id="2147484421" r:id="rId10"/>
    <p:sldLayoutId id="2147484422" r:id="rId11"/>
    <p:sldLayoutId id="2147484423" r:id="rId12"/>
    <p:sldLayoutId id="2147484424" r:id="rId13"/>
    <p:sldLayoutId id="2147484425" r:id="rId14"/>
    <p:sldLayoutId id="2147484426" r:id="rId15"/>
    <p:sldLayoutId id="2147484427" r:id="rId16"/>
    <p:sldLayoutId id="2147483649" r:id="rId17"/>
    <p:sldLayoutId id="214748365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s.novell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3725" y="5410200"/>
            <a:ext cx="8229600" cy="93532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Access Management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Essentials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Harippriya </a:t>
            </a:r>
            <a:r>
              <a:rPr lang="en-US" sz="2400" dirty="0" smtClean="0"/>
              <a:t>Sivapatham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326" y="914400"/>
            <a:ext cx="489239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304800" y="373260"/>
            <a:ext cx="8229600" cy="86895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Social </a:t>
            </a:r>
            <a:r>
              <a:rPr lang="en-GB" sz="2800" dirty="0" err="1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</a:t>
            </a:r>
            <a:endParaRPr lang="en-GB" sz="28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1000" y="1066800"/>
            <a:ext cx="8153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34350" cy="4805363"/>
          </a:xfrm>
        </p:spPr>
        <p:txBody>
          <a:bodyPr/>
          <a:lstStyle/>
          <a:p>
            <a:r>
              <a:rPr lang="en-US" dirty="0" smtClean="0"/>
              <a:t>Authentication using social identity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68675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304800" y="373260"/>
            <a:ext cx="8229600" cy="86895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Use Social </a:t>
            </a:r>
            <a:r>
              <a:rPr lang="en-GB" sz="2800" dirty="0" err="1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</a:t>
            </a:r>
            <a:endParaRPr lang="en-GB" sz="28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1000" y="1066800"/>
            <a:ext cx="8153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34350" cy="48053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Avoid user maintenance cost but still: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Secure resources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Example: </a:t>
            </a:r>
            <a:r>
              <a:rPr lang="en-US" sz="2400" dirty="0" smtClean="0">
                <a:hlinkClick r:id="rId2"/>
              </a:rPr>
              <a:t>http://forums.novell.com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Personalize content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Simplify User experience while having full access control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Apply policies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Analyze risk and step 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111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304800" y="373260"/>
            <a:ext cx="8229600" cy="86895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it Works – Transient Login</a:t>
            </a:r>
            <a:endParaRPr lang="en-GB" sz="28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1000" y="1066800"/>
            <a:ext cx="8153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78" y="1517260"/>
            <a:ext cx="3048000" cy="204639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Rounded Rectangle 7"/>
          <p:cNvSpPr/>
          <p:nvPr/>
        </p:nvSpPr>
        <p:spPr>
          <a:xfrm>
            <a:off x="6324600" y="2971800"/>
            <a:ext cx="1887124" cy="1600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IDP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0470" y="3828820"/>
            <a:ext cx="12954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Social </a:t>
            </a:r>
            <a:r>
              <a:rPr lang="en-US" sz="1600" dirty="0" err="1" smtClean="0">
                <a:solidFill>
                  <a:srgbClr val="002060"/>
                </a:solidFill>
              </a:rPr>
              <a:t>Auth</a:t>
            </a:r>
            <a:r>
              <a:rPr lang="en-US" sz="1600" dirty="0" smtClean="0">
                <a:solidFill>
                  <a:srgbClr val="002060"/>
                </a:solidFill>
              </a:rPr>
              <a:t> library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6" y="2141843"/>
            <a:ext cx="384205" cy="797227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838200" y="2590800"/>
            <a:ext cx="716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</p:cNvCxnSpPr>
          <p:nvPr/>
        </p:nvCxnSpPr>
        <p:spPr>
          <a:xfrm>
            <a:off x="3257078" y="3563651"/>
            <a:ext cx="0" cy="98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86000" y="4090490"/>
            <a:ext cx="95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Redirects</a:t>
            </a:r>
            <a:endParaRPr lang="en-US" sz="16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09600" y="3102467"/>
            <a:ext cx="1178129" cy="261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20930" y="2971800"/>
            <a:ext cx="1134252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6466" y="4724400"/>
            <a:ext cx="1358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logs </a:t>
            </a:r>
          </a:p>
          <a:p>
            <a:r>
              <a:rPr lang="en-US" sz="1600" dirty="0" smtClean="0"/>
              <a:t>Into Facebook</a:t>
            </a:r>
          </a:p>
        </p:txBody>
      </p:sp>
      <p:sp>
        <p:nvSpPr>
          <p:cNvPr id="41" name="Oval 40"/>
          <p:cNvSpPr/>
          <p:nvPr/>
        </p:nvSpPr>
        <p:spPr>
          <a:xfrm>
            <a:off x="1066799" y="2362200"/>
            <a:ext cx="173949" cy="178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97281" y="2341350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22503" y="4032954"/>
            <a:ext cx="173949" cy="178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352985" y="4012104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2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807718" y="4038955"/>
            <a:ext cx="173949" cy="178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38200" y="4018105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3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9" name="Elbow Connector 48"/>
          <p:cNvCxnSpPr>
            <a:endCxn id="9" idx="2"/>
          </p:cNvCxnSpPr>
          <p:nvPr/>
        </p:nvCxnSpPr>
        <p:spPr>
          <a:xfrm flipV="1">
            <a:off x="4658974" y="4362220"/>
            <a:ext cx="2659196" cy="1145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44004" y="5152436"/>
            <a:ext cx="1775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Sends access token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4879285" y="5206914"/>
            <a:ext cx="173949" cy="178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909767" y="5186064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4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57" name="Elbow Connector 56"/>
          <p:cNvCxnSpPr/>
          <p:nvPr/>
        </p:nvCxnSpPr>
        <p:spPr>
          <a:xfrm rot="10800000" flipV="1">
            <a:off x="4658974" y="4376667"/>
            <a:ext cx="3113426" cy="1490731"/>
          </a:xfrm>
          <a:prstGeom prst="bentConnector3">
            <a:avLst>
              <a:gd name="adj1" fmla="val 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4658974" y="4383070"/>
            <a:ext cx="3233804" cy="1636730"/>
          </a:xfrm>
          <a:prstGeom prst="bentConnector3">
            <a:avLst>
              <a:gd name="adj1" fmla="val 99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077570" y="6052388"/>
            <a:ext cx="1483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user profile</a:t>
            </a:r>
            <a:endParaRPr lang="en-US" sz="1600" dirty="0"/>
          </a:p>
        </p:txBody>
      </p:sp>
      <p:sp>
        <p:nvSpPr>
          <p:cNvPr id="71" name="Oval 70"/>
          <p:cNvSpPr/>
          <p:nvPr/>
        </p:nvSpPr>
        <p:spPr>
          <a:xfrm>
            <a:off x="4912851" y="6106866"/>
            <a:ext cx="173949" cy="178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943333" y="6086016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5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/>
          <p:cNvCxnSpPr>
            <a:endCxn id="7" idx="3"/>
          </p:cNvCxnSpPr>
          <p:nvPr/>
        </p:nvCxnSpPr>
        <p:spPr>
          <a:xfrm flipH="1" flipV="1">
            <a:off x="4781078" y="2540456"/>
            <a:ext cx="1543522" cy="102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273408" y="2497724"/>
            <a:ext cx="3161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Creates session and Provides access</a:t>
            </a:r>
            <a:endParaRPr lang="en-US" sz="1600" dirty="0"/>
          </a:p>
        </p:txBody>
      </p:sp>
      <p:sp>
        <p:nvSpPr>
          <p:cNvPr id="77" name="Oval 76"/>
          <p:cNvSpPr/>
          <p:nvPr/>
        </p:nvSpPr>
        <p:spPr>
          <a:xfrm>
            <a:off x="5108689" y="2552202"/>
            <a:ext cx="173949" cy="178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139171" y="2531352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6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213560" y="3103836"/>
            <a:ext cx="85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OAuth 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86000" y="6477000"/>
            <a:ext cx="205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OAuth Provider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318" y="4631137"/>
            <a:ext cx="2611277" cy="18630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58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53" grpId="0"/>
      <p:bldP spid="70" grpId="0"/>
      <p:bldP spid="71" grpId="0" animBg="1"/>
      <p:bldP spid="72" grpId="0"/>
      <p:bldP spid="76" grpId="0"/>
      <p:bldP spid="77" grpId="0" animBg="1"/>
      <p:bldP spid="78" grpId="0"/>
      <p:bldP spid="79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304800" y="373260"/>
            <a:ext cx="8229600" cy="86895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it Works – User Mapping</a:t>
            </a:r>
            <a:endParaRPr lang="en-GB" sz="28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1000" y="1066800"/>
            <a:ext cx="8153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31691"/>
            <a:ext cx="4524375" cy="1257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18446" y="2667000"/>
            <a:ext cx="23634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profile from provider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1153678" y="2760903"/>
            <a:ext cx="173949" cy="178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84160" y="2740053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5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1623880" y="3357147"/>
            <a:ext cx="1752600" cy="12954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Local user found?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7515" y="5943600"/>
            <a:ext cx="233134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Authenticated Experience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419600" y="3886200"/>
            <a:ext cx="24671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Prompt User to login to IDP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435666" y="4863696"/>
            <a:ext cx="243501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Save the mapping in LDAP</a:t>
            </a:r>
            <a:endParaRPr lang="en-US" sz="1600" dirty="0"/>
          </a:p>
        </p:txBody>
      </p:sp>
      <p:cxnSp>
        <p:nvCxnSpPr>
          <p:cNvPr id="17" name="Straight Arrow Connector 16"/>
          <p:cNvCxnSpPr>
            <a:stCxn id="9" idx="2"/>
            <a:endCxn id="12" idx="0"/>
          </p:cNvCxnSpPr>
          <p:nvPr/>
        </p:nvCxnSpPr>
        <p:spPr>
          <a:xfrm>
            <a:off x="2500180" y="3005554"/>
            <a:ext cx="0" cy="35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</p:cNvCxnSpPr>
          <p:nvPr/>
        </p:nvCxnSpPr>
        <p:spPr>
          <a:xfrm>
            <a:off x="2500180" y="4652547"/>
            <a:ext cx="0" cy="129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</p:cNvCxnSpPr>
          <p:nvPr/>
        </p:nvCxnSpPr>
        <p:spPr>
          <a:xfrm>
            <a:off x="3376480" y="4004847"/>
            <a:ext cx="96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>
          <a:xfrm>
            <a:off x="5653175" y="4224754"/>
            <a:ext cx="0" cy="6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3" idx="3"/>
          </p:cNvCxnSpPr>
          <p:nvPr/>
        </p:nvCxnSpPr>
        <p:spPr>
          <a:xfrm rot="10800000" flipV="1">
            <a:off x="3808860" y="5202251"/>
            <a:ext cx="1844317" cy="910625"/>
          </a:xfrm>
          <a:prstGeom prst="bentConnector3">
            <a:avLst>
              <a:gd name="adj1" fmla="val 1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55548" y="5142371"/>
            <a:ext cx="459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08188" y="3686145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No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33" name="Line Callout 1 32"/>
          <p:cNvSpPr/>
          <p:nvPr/>
        </p:nvSpPr>
        <p:spPr>
          <a:xfrm>
            <a:off x="7010400" y="3171251"/>
            <a:ext cx="1905000" cy="58025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Note: User must exist. No auto provision.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0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304800" y="373260"/>
            <a:ext cx="8229600" cy="86895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 Overview</a:t>
            </a:r>
            <a:endParaRPr lang="en-GB" sz="28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1000" y="1066800"/>
            <a:ext cx="8153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34350" cy="4805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Open source Social </a:t>
            </a:r>
            <a:r>
              <a:rPr lang="en-US" sz="2400" dirty="0" err="1" smtClean="0"/>
              <a:t>Auth</a:t>
            </a:r>
            <a:r>
              <a:rPr lang="en-US" sz="2400" dirty="0" smtClean="0"/>
              <a:t> library handles the communication with the social </a:t>
            </a:r>
            <a:r>
              <a:rPr lang="en-US" sz="2400" dirty="0" err="1" smtClean="0"/>
              <a:t>auth</a:t>
            </a:r>
            <a:r>
              <a:rPr lang="en-US" sz="2400" dirty="0" smtClean="0"/>
              <a:t> providers.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Social </a:t>
            </a:r>
            <a:r>
              <a:rPr lang="en-US" sz="2400" dirty="0" err="1" smtClean="0"/>
              <a:t>auth</a:t>
            </a:r>
            <a:r>
              <a:rPr lang="en-US" sz="2400" dirty="0" smtClean="0"/>
              <a:t> JSPs handle the redirects of social </a:t>
            </a:r>
            <a:r>
              <a:rPr lang="en-US" sz="2400" dirty="0" err="1" smtClean="0"/>
              <a:t>auth</a:t>
            </a:r>
            <a:r>
              <a:rPr lang="en-US" sz="2400" dirty="0" smtClean="0"/>
              <a:t> login.</a:t>
            </a:r>
          </a:p>
        </p:txBody>
      </p:sp>
    </p:spTree>
    <p:extLst>
      <p:ext uri="{BB962C8B-B14F-4D97-AF65-F5344CB8AC3E}">
        <p14:creationId xmlns:p14="http://schemas.microsoft.com/office/powerpoint/2010/main" val="1220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304800" y="373260"/>
            <a:ext cx="8229600" cy="86895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Configuration Steps</a:t>
            </a:r>
            <a:endParaRPr lang="en-GB" sz="28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1000" y="1066800"/>
            <a:ext cx="8153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34350" cy="48053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Register IDP with Facebook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Login to Facebook and Register as a developer.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Create new App. Note down the App ID and Secret.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Add new Product, choose Facebook login. Enter URLs:</a:t>
            </a:r>
          </a:p>
          <a:p>
            <a:pPr lvl="2"/>
            <a:r>
              <a:rPr lang="en-US" sz="1800" dirty="0" err="1"/>
              <a:t>Deauthorize</a:t>
            </a:r>
            <a:r>
              <a:rPr lang="en-US" sz="1800" dirty="0"/>
              <a:t> Callback </a:t>
            </a:r>
            <a:r>
              <a:rPr lang="en-US" sz="1800" dirty="0" smtClean="0"/>
              <a:t>URL: </a:t>
            </a:r>
          </a:p>
          <a:p>
            <a:pPr marL="685800" lvl="2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  https</a:t>
            </a:r>
            <a:r>
              <a:rPr lang="en-US" sz="1800" dirty="0">
                <a:solidFill>
                  <a:srgbClr val="0070C0"/>
                </a:solidFill>
              </a:rPr>
              <a:t>://&lt;IDP URL&gt;:&lt;Port Number&gt;/</a:t>
            </a:r>
            <a:r>
              <a:rPr lang="en-US" sz="1800" dirty="0" err="1">
                <a:solidFill>
                  <a:srgbClr val="0070C0"/>
                </a:solidFill>
              </a:rPr>
              <a:t>nidp</a:t>
            </a:r>
            <a:r>
              <a:rPr lang="en-US" sz="1800" dirty="0">
                <a:solidFill>
                  <a:srgbClr val="0070C0"/>
                </a:solidFill>
              </a:rPr>
              <a:t>/app</a:t>
            </a:r>
          </a:p>
          <a:p>
            <a:pPr lvl="2"/>
            <a:r>
              <a:rPr lang="en-US" sz="1800" dirty="0" smtClean="0"/>
              <a:t>Valid </a:t>
            </a:r>
            <a:r>
              <a:rPr lang="en-US" sz="1800" dirty="0"/>
              <a:t>OAuth redirect </a:t>
            </a:r>
            <a:r>
              <a:rPr lang="en-US" sz="1800" dirty="0" smtClean="0"/>
              <a:t>URIs: </a:t>
            </a:r>
          </a:p>
          <a:p>
            <a:pPr marL="685800" lvl="2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rgbClr val="0070C0"/>
                </a:solidFill>
              </a:rPr>
              <a:t>https</a:t>
            </a:r>
            <a:r>
              <a:rPr lang="en-US" sz="1800" dirty="0">
                <a:solidFill>
                  <a:srgbClr val="0070C0"/>
                </a:solidFill>
              </a:rPr>
              <a:t>://&lt;IDP URL&gt;:&lt;Port Number&gt;/</a:t>
            </a:r>
            <a:r>
              <a:rPr lang="en-US" sz="1800" dirty="0" err="1" smtClean="0">
                <a:solidFill>
                  <a:srgbClr val="0070C0"/>
                </a:solidFill>
              </a:rPr>
              <a:t>nidp</a:t>
            </a:r>
            <a:r>
              <a:rPr lang="en-US" sz="1800" dirty="0" smtClean="0">
                <a:solidFill>
                  <a:srgbClr val="0070C0"/>
                </a:solidFill>
              </a:rPr>
              <a:t>/</a:t>
            </a:r>
            <a:r>
              <a:rPr lang="en-US" sz="1800" dirty="0" err="1" smtClean="0">
                <a:solidFill>
                  <a:srgbClr val="0070C0"/>
                </a:solidFill>
              </a:rPr>
              <a:t>jsp</a:t>
            </a:r>
            <a:r>
              <a:rPr lang="en-US" sz="1800" dirty="0" smtClean="0">
                <a:solidFill>
                  <a:srgbClr val="0070C0"/>
                </a:solidFill>
              </a:rPr>
              <a:t>/</a:t>
            </a:r>
            <a:r>
              <a:rPr lang="en-US" sz="1800" dirty="0" err="1" smtClean="0">
                <a:solidFill>
                  <a:srgbClr val="0070C0"/>
                </a:solidFill>
              </a:rPr>
              <a:t>socialauth_return.jsp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Create an Social </a:t>
            </a:r>
            <a:r>
              <a:rPr lang="en-US" sz="2400" dirty="0" err="1" smtClean="0"/>
              <a:t>auth</a:t>
            </a:r>
            <a:r>
              <a:rPr lang="en-US" sz="2400" dirty="0" smtClean="0"/>
              <a:t> class, </a:t>
            </a:r>
            <a:r>
              <a:rPr lang="en-US" sz="2400" dirty="0" err="1" smtClean="0"/>
              <a:t>auth</a:t>
            </a:r>
            <a:r>
              <a:rPr lang="en-US" sz="2400" dirty="0" smtClean="0"/>
              <a:t> method and contract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Login to portal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336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304800" y="373260"/>
            <a:ext cx="8229600" cy="86895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endParaRPr lang="en-GB" sz="28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1000" y="1066800"/>
            <a:ext cx="8153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24517B7AB06045951371457F81FC20" ma:contentTypeVersion="1" ma:contentTypeDescription="Create a new document." ma:contentTypeScope="" ma:versionID="560d99ebf5751dcb3b07eb2cb960f07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f9746fe128b0ca74698fd9d7c13d39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6C0635-0877-40FE-B096-A23EB9EDAEA5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CB2E592-DED4-47FC-ABDB-64C379ADE7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07A059-68F0-453D-B128-529450B15B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1683</TotalTime>
  <Words>231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Verdana</vt:lpstr>
      <vt:lpstr>Wingdings 3</vt:lpstr>
      <vt:lpstr>Office Theme</vt:lpstr>
      <vt:lpstr>Facet</vt:lpstr>
      <vt:lpstr>Access Management Essentials Harippriya Sivapatham</vt:lpstr>
      <vt:lpstr>What is Social Auth</vt:lpstr>
      <vt:lpstr>Why Use Social Auth</vt:lpstr>
      <vt:lpstr>How it Works – Transient Login</vt:lpstr>
      <vt:lpstr>How it Works – User Mapping</vt:lpstr>
      <vt:lpstr>Implementation Overview</vt:lpstr>
      <vt:lpstr>Configuration Steps</vt:lpstr>
      <vt:lpstr>Demo</vt:lpstr>
    </vt:vector>
  </TitlesOfParts>
  <Company>Novell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Seamless Integration of IDM and NAM Roles</dc:title>
  <dc:creator>Novell Employee</dc:creator>
  <cp:lastModifiedBy>Harippriya Sivapatham</cp:lastModifiedBy>
  <cp:revision>117</cp:revision>
  <dcterms:created xsi:type="dcterms:W3CDTF">2016-07-09T10:16:34Z</dcterms:created>
  <dcterms:modified xsi:type="dcterms:W3CDTF">2018-07-24T17:59:05Z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0x0101008724517B7AB06045951371457F81FC20</vt:lpwstr>
  </property>
</Properties>
</file>