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4"/>
    <p:sldMasterId id="2147483934" r:id="rId5"/>
  </p:sldMasterIdLst>
  <p:notesMasterIdLst>
    <p:notesMasterId r:id="rId15"/>
  </p:notesMasterIdLst>
  <p:handoutMasterIdLst>
    <p:handoutMasterId r:id="rId16"/>
  </p:handoutMasterIdLst>
  <p:sldIdLst>
    <p:sldId id="268" r:id="rId6"/>
    <p:sldId id="257" r:id="rId7"/>
    <p:sldId id="270" r:id="rId8"/>
    <p:sldId id="271" r:id="rId9"/>
    <p:sldId id="275" r:id="rId10"/>
    <p:sldId id="273" r:id="rId11"/>
    <p:sldId id="276" r:id="rId12"/>
    <p:sldId id="272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D3"/>
    <a:srgbClr val="D4E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951" autoAdjust="0"/>
  </p:normalViewPr>
  <p:slideViewPr>
    <p:cSldViewPr>
      <p:cViewPr varScale="1">
        <p:scale>
          <a:sx n="81" d="100"/>
          <a:sy n="81" d="100"/>
        </p:scale>
        <p:origin x="148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64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B1E70-1D89-4B14-A5F5-43CE31A2E428}" type="datetimeFigureOut">
              <a:rPr lang="en-GB" smtClean="0"/>
              <a:pPr/>
              <a:t>24/07/2018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3CE9B-620A-4A2E-9667-A4617D0A77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8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12F9C-B6F5-4959-82AA-65637A5EC1FF}" type="datetimeFigureOut">
              <a:rPr lang="en-GB" smtClean="0"/>
              <a:pPr/>
              <a:t>24/07/2018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026FF-C702-4D93-8EE2-59D0C71AA47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76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0465"/>
            <a:ext cx="9144000" cy="193610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02" y="1484784"/>
            <a:ext cx="3262136" cy="959315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>
          <a:xfrm>
            <a:off x="7308304" y="0"/>
            <a:ext cx="1835696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82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4029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6994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36752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92549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3285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76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194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0465"/>
            <a:ext cx="9144000" cy="1936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02" y="1484784"/>
            <a:ext cx="3262136" cy="9593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27712"/>
            <a:ext cx="6400800" cy="4816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7904" y="6160219"/>
            <a:ext cx="1728192" cy="36512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accent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3424138"/>
            <a:ext cx="8229600" cy="868958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08304" y="0"/>
            <a:ext cx="1835696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619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687834"/>
            <a:ext cx="8229600" cy="868958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789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0465"/>
            <a:ext cx="9144000" cy="1936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02" y="1484784"/>
            <a:ext cx="3262136" cy="9593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7308304" y="0"/>
            <a:ext cx="1835696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3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072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437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022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979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4833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947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7256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621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0578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6045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1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59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42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08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92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20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25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74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40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649" r:id="rId17"/>
    <p:sldLayoutId id="214748365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3725" y="5410200"/>
            <a:ext cx="8229600" cy="93532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Harippriya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Sivapatham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IAM Brown Bag Session – July 2016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1026" name="Picture 2" descr="http://testpitara.com/PackageImages/_7d634b5b-4430-4595-8277-32f36df308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50" y="1575131"/>
            <a:ext cx="47815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3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4"/>
          <p:cNvSpPr>
            <a:spLocks noGrp="1"/>
          </p:cNvSpPr>
          <p:nvPr>
            <p:ph idx="1"/>
          </p:nvPr>
        </p:nvSpPr>
        <p:spPr>
          <a:xfrm>
            <a:off x="380405" y="1295400"/>
            <a:ext cx="85344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#1 Java framework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Has 20+ add on projects to solve all enterprise </a:t>
            </a:r>
            <a:r>
              <a:rPr lang="en-US" sz="2400" smtClean="0"/>
              <a:t>application needs.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25" name="Arc 24"/>
          <p:cNvSpPr/>
          <p:nvPr/>
        </p:nvSpPr>
        <p:spPr>
          <a:xfrm>
            <a:off x="0" y="6591104"/>
            <a:ext cx="9144000" cy="514448"/>
          </a:xfrm>
          <a:prstGeom prst="arc">
            <a:avLst>
              <a:gd name="adj1" fmla="val 10798895"/>
              <a:gd name="adj2" fmla="val 2159978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34"/>
          <p:cNvSpPr>
            <a:spLocks noGrp="1"/>
          </p:cNvSpPr>
          <p:nvPr>
            <p:ph type="body" sz="half" idx="2"/>
          </p:nvPr>
        </p:nvSpPr>
        <p:spPr>
          <a:xfrm>
            <a:off x="553045" y="152400"/>
            <a:ext cx="8361760" cy="106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Spring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3" y="1760341"/>
            <a:ext cx="4025857" cy="31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6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42218"/>
            <a:ext cx="8534400" cy="518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Provides implementation of the common functionality.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304800" y="373260"/>
            <a:ext cx="8229600" cy="868958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Spring?</a:t>
            </a:r>
            <a:endParaRPr lang="en-GB" sz="2800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1000" y="1066800"/>
            <a:ext cx="8153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0" y="6591104"/>
            <a:ext cx="9144000" cy="514448"/>
          </a:xfrm>
          <a:prstGeom prst="arc">
            <a:avLst>
              <a:gd name="adj1" fmla="val 10798895"/>
              <a:gd name="adj2" fmla="val 2159978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33400" y="3982337"/>
            <a:ext cx="5791200" cy="3028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 smtClean="0"/>
              <a:t>Create a connection to Elastic Search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Create a query</a:t>
            </a:r>
            <a:r>
              <a:rPr lang="en-US" sz="2400" dirty="0"/>
              <a:t> </a:t>
            </a:r>
            <a:r>
              <a:rPr lang="en-US" sz="2400" dirty="0" smtClean="0"/>
              <a:t>and get results.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Close connection.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Manage connections in a pool.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Return the results.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Double Bracket 3"/>
          <p:cNvSpPr/>
          <p:nvPr/>
        </p:nvSpPr>
        <p:spPr>
          <a:xfrm>
            <a:off x="457200" y="3982337"/>
            <a:ext cx="5410200" cy="1732663"/>
          </a:xfrm>
          <a:prstGeom prst="bracketPair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5943600" y="4274442"/>
            <a:ext cx="2819400" cy="1148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Replace with a single call to Spring Data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2514600"/>
            <a:ext cx="16002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Tomcat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24200" y="1996478"/>
            <a:ext cx="1219200" cy="632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90259"/>
            <a:ext cx="914400" cy="104868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2362200" y="2312889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7675" y="311285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57700" y="2312889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10200" y="1990259"/>
            <a:ext cx="457200" cy="1286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0" y="1972911"/>
            <a:ext cx="1009650" cy="12863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Logic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241" y="2285004"/>
            <a:ext cx="411481" cy="46634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035749" y="2815561"/>
            <a:ext cx="828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</a:t>
            </a:r>
          </a:p>
          <a:p>
            <a:r>
              <a:rPr lang="en-US" dirty="0" smtClean="0"/>
              <a:t>Search</a:t>
            </a:r>
            <a:endParaRPr lang="en-US" dirty="0"/>
          </a:p>
        </p:txBody>
      </p:sp>
      <p:cxnSp>
        <p:nvCxnSpPr>
          <p:cNvPr id="2048" name="Straight Arrow Connector 2047"/>
          <p:cNvCxnSpPr/>
          <p:nvPr/>
        </p:nvCxnSpPr>
        <p:spPr>
          <a:xfrm>
            <a:off x="7483715" y="2629300"/>
            <a:ext cx="228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Freeform 2060"/>
          <p:cNvSpPr/>
          <p:nvPr/>
        </p:nvSpPr>
        <p:spPr>
          <a:xfrm>
            <a:off x="5150459" y="3352386"/>
            <a:ext cx="2561856" cy="611202"/>
          </a:xfrm>
          <a:custGeom>
            <a:avLst/>
            <a:gdLst>
              <a:gd name="connsiteX0" fmla="*/ 1288441 w 1288441"/>
              <a:gd name="connsiteY0" fmla="*/ 0 h 628650"/>
              <a:gd name="connsiteX1" fmla="*/ 202591 w 1288441"/>
              <a:gd name="connsiteY1" fmla="*/ 419100 h 628650"/>
              <a:gd name="connsiteX2" fmla="*/ 2566 w 1288441"/>
              <a:gd name="connsiteY2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8441" h="628650">
                <a:moveTo>
                  <a:pt x="1288441" y="0"/>
                </a:moveTo>
                <a:cubicBezTo>
                  <a:pt x="852672" y="157162"/>
                  <a:pt x="416903" y="314325"/>
                  <a:pt x="202591" y="419100"/>
                </a:cubicBezTo>
                <a:cubicBezTo>
                  <a:pt x="-11722" y="523875"/>
                  <a:pt x="-4578" y="576262"/>
                  <a:pt x="2566" y="628650"/>
                </a:cubicBez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57248" y="1993274"/>
            <a:ext cx="533400" cy="12863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102715" y="2634588"/>
            <a:ext cx="228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31641" y="2611116"/>
            <a:ext cx="228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67400" y="2658198"/>
            <a:ext cx="228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ket 8"/>
          <p:cNvSpPr/>
          <p:nvPr/>
        </p:nvSpPr>
        <p:spPr>
          <a:xfrm>
            <a:off x="5105400" y="1760341"/>
            <a:ext cx="457200" cy="1721841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4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13" grpId="0"/>
      <p:bldP spid="20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304800" y="373260"/>
            <a:ext cx="8229600" cy="868958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Spring Data Example</a:t>
            </a:r>
            <a:endParaRPr lang="en-GB" sz="2800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1000" y="1066800"/>
            <a:ext cx="8153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0" y="6591104"/>
            <a:ext cx="9144000" cy="514448"/>
          </a:xfrm>
          <a:prstGeom prst="arc">
            <a:avLst>
              <a:gd name="adj1" fmla="val 10798895"/>
              <a:gd name="adj2" fmla="val 2159978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708666"/>
            <a:ext cx="3829050" cy="1876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29200"/>
            <a:ext cx="6572250" cy="1447800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371475" y="4578690"/>
            <a:ext cx="5305425" cy="369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2. Spring Data code to read from Elastic Search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348583"/>
            <a:ext cx="3733800" cy="2537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524000"/>
            <a:ext cx="227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(database): </a:t>
            </a:r>
            <a:r>
              <a:rPr lang="en-US" dirty="0" err="1" smtClean="0"/>
              <a:t>nam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5800" y="2286000"/>
            <a:ext cx="2123801" cy="1447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Type (table): </a:t>
            </a:r>
            <a:r>
              <a:rPr lang="en-US" sz="1400" dirty="0" err="1" smtClean="0">
                <a:solidFill>
                  <a:schemeClr val="tx1"/>
                </a:solidFill>
              </a:rPr>
              <a:t>test_runs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Timestamp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Status, </a:t>
            </a:r>
            <a:r>
              <a:rPr lang="en-US" sz="1400" dirty="0" err="1" smtClean="0">
                <a:solidFill>
                  <a:schemeClr val="tx1"/>
                </a:solidFill>
              </a:rPr>
              <a:t>etc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343400" y="2617391"/>
            <a:ext cx="533400" cy="256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4848225" y="1274187"/>
            <a:ext cx="3933825" cy="51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1. Create Data bean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6977" y="4215315"/>
            <a:ext cx="4245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Read from Elastic Search’s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TestRun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table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05400" y="4461442"/>
            <a:ext cx="152400" cy="5677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29450" y="4861811"/>
            <a:ext cx="19781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Default Methods:</a:t>
            </a:r>
          </a:p>
          <a:p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MV Boli" panose="02000500030200090000" pitchFamily="2" charset="0"/>
              </a:rPr>
              <a:t>findAll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MV Boli" panose="02000500030200090000" pitchFamily="2" charset="0"/>
              </a:rPr>
              <a:t>()</a:t>
            </a:r>
          </a:p>
          <a:p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MV Boli" panose="02000500030200090000" pitchFamily="2" charset="0"/>
              </a:rPr>
              <a:t>findOne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MV Boli" panose="02000500030200090000" pitchFamily="2" charset="0"/>
              </a:rPr>
              <a:t>(id)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MV Boli" panose="02000500030200090000" pitchFamily="2" charset="0"/>
              </a:rPr>
              <a:t>s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MV Boli" panose="02000500030200090000" pitchFamily="2" charset="0"/>
              </a:rPr>
              <a:t>ave()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MV Boli" panose="02000500030200090000" pitchFamily="2" charset="0"/>
              </a:rPr>
              <a:t>d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MV Boli" panose="02000500030200090000" pitchFamily="2" charset="0"/>
              </a:rPr>
              <a:t>elete()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MV Boli" panose="02000500030200090000" pitchFamily="2" charset="0"/>
              </a:rPr>
              <a:t>c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MV Boli" panose="02000500030200090000" pitchFamily="2" charset="0"/>
              </a:rPr>
              <a:t>ount()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MV Boli" panose="02000500030200090000" pitchFamily="2" charset="0"/>
              </a:rPr>
              <a:t>exists()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j-lt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6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5" grpId="0"/>
      <p:bldP spid="13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304800" y="373260"/>
            <a:ext cx="8229600" cy="868958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Spring Data Example (Continued)</a:t>
            </a:r>
            <a:endParaRPr lang="en-GB" sz="2800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1000" y="1066800"/>
            <a:ext cx="8153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0" y="6591104"/>
            <a:ext cx="9144000" cy="514448"/>
          </a:xfrm>
          <a:prstGeom prst="arc">
            <a:avLst>
              <a:gd name="adj1" fmla="val 10798895"/>
              <a:gd name="adj2" fmla="val 2159978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81000" y="1348583"/>
            <a:ext cx="8534400" cy="51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Code to read the data: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049761"/>
            <a:ext cx="8572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42218"/>
            <a:ext cx="8534400" cy="4830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Handles the infrastructure so you can focus on your application.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Standardizes handling of the plumbing code. 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Reduces code and speeds up development.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Helps develop generic independent applications.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Single framework for all layers of the application.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And more...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304800" y="373260"/>
            <a:ext cx="8229600" cy="868958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Benefits of Spring</a:t>
            </a:r>
            <a:endParaRPr lang="en-GB" sz="2800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1000" y="1066800"/>
            <a:ext cx="8153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0" y="6591104"/>
            <a:ext cx="9144000" cy="514448"/>
          </a:xfrm>
          <a:prstGeom prst="arc">
            <a:avLst>
              <a:gd name="adj1" fmla="val 10798895"/>
              <a:gd name="adj2" fmla="val 2159978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304800" y="373260"/>
            <a:ext cx="8229600" cy="868958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Spring Projects</a:t>
            </a:r>
            <a:endParaRPr lang="en-GB" sz="2800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1000" y="1066800"/>
            <a:ext cx="8153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0" y="6591104"/>
            <a:ext cx="9144000" cy="514448"/>
          </a:xfrm>
          <a:prstGeom prst="arc">
            <a:avLst>
              <a:gd name="adj1" fmla="val 10798895"/>
              <a:gd name="adj2" fmla="val 2159978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19105" y="2212858"/>
            <a:ext cx="16002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Tomcat Webserver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71505" y="1694736"/>
            <a:ext cx="1219200" cy="632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Enterprise App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5" y="1688517"/>
            <a:ext cx="914400" cy="104868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521142" y="2035183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2715" y="126832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705005" y="2011147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57505" y="1688517"/>
            <a:ext cx="457200" cy="1286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19505" y="1688517"/>
            <a:ext cx="533400" cy="12863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90" y="2339885"/>
            <a:ext cx="411481" cy="4663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924800" y="232227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NoSQL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3"/>
            <a:endCxn id="14" idx="1"/>
          </p:cNvCxnSpPr>
          <p:nvPr/>
        </p:nvCxnSpPr>
        <p:spPr>
          <a:xfrm>
            <a:off x="5114705" y="2331688"/>
            <a:ext cx="304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5952905" y="2327558"/>
            <a:ext cx="1510885" cy="245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57" y="1755845"/>
            <a:ext cx="411481" cy="4663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19" y="3058594"/>
            <a:ext cx="411481" cy="46634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948331" y="166585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14053" y="3107100"/>
            <a:ext cx="67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LDAP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21" idx="1"/>
          </p:cNvCxnSpPr>
          <p:nvPr/>
        </p:nvCxnSpPr>
        <p:spPr>
          <a:xfrm flipV="1">
            <a:off x="6002434" y="1989018"/>
            <a:ext cx="1435123" cy="233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1"/>
          </p:cNvCxnSpPr>
          <p:nvPr/>
        </p:nvCxnSpPr>
        <p:spPr>
          <a:xfrm>
            <a:off x="6002434" y="2552257"/>
            <a:ext cx="1510885" cy="739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68767" y="1338619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Spring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MVC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89001" y="3087469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Spring Boot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Spring Security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9305" y="1427840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Spring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REST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5056" y="164181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Spring JDBC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61375" y="2229287"/>
            <a:ext cx="126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Spring Data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75866" y="3065692"/>
            <a:ext cx="131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Spring LDAP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40" y="2974858"/>
            <a:ext cx="421560" cy="710727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H="1">
            <a:off x="1295400" y="2212858"/>
            <a:ext cx="923705" cy="107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26075" y="3029729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Spring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Mobile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7640" y="4267200"/>
            <a:ext cx="613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Spring Cloud, Spring Social, Spring Batch, Spring Integration, </a:t>
            </a:r>
            <a:r>
              <a:rPr lang="en-US" dirty="0" err="1" smtClean="0">
                <a:solidFill>
                  <a:schemeClr val="accent2"/>
                </a:solidFill>
              </a:rPr>
              <a:t>etc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2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42218"/>
            <a:ext cx="85344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Dependency Injection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Autowired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sz="2400" dirty="0" smtClean="0"/>
              <a:t>Spring AOP - Aspect Oriented Programming</a:t>
            </a:r>
          </a:p>
          <a:p>
            <a:pPr lvl="1"/>
            <a:r>
              <a:rPr lang="en-US" dirty="0" smtClean="0"/>
              <a:t>Separation of “cross cutting” concerns</a:t>
            </a:r>
          </a:p>
          <a:p>
            <a:pPr lvl="1"/>
            <a:r>
              <a:rPr lang="en-US" dirty="0" smtClean="0"/>
              <a:t>Modularize functionality that is used across – Logging, Auditing, etc.</a:t>
            </a:r>
          </a:p>
          <a:p>
            <a:endParaRPr lang="en-US" sz="2400" dirty="0"/>
          </a:p>
        </p:txBody>
      </p:sp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304800" y="373260"/>
            <a:ext cx="8229600" cy="868958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Terms</a:t>
            </a:r>
            <a:endParaRPr lang="en-GB" sz="2800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1000" y="1066800"/>
            <a:ext cx="8153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0" y="6591104"/>
            <a:ext cx="9144000" cy="514448"/>
          </a:xfrm>
          <a:prstGeom prst="arc">
            <a:avLst>
              <a:gd name="adj1" fmla="val 10798895"/>
              <a:gd name="adj2" fmla="val 2159978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049761"/>
            <a:ext cx="8572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5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42218"/>
            <a:ext cx="8534400" cy="4830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Go to Spring </a:t>
            </a:r>
            <a:r>
              <a:rPr lang="en-GB" sz="2400" dirty="0" err="1" smtClean="0"/>
              <a:t>Initializr</a:t>
            </a:r>
            <a:r>
              <a:rPr lang="en-GB" sz="2400" dirty="0" smtClean="0"/>
              <a:t> - </a:t>
            </a:r>
            <a:r>
              <a:rPr lang="en-GB" sz="2400" dirty="0" smtClean="0">
                <a:hlinkClick r:id="rId2"/>
              </a:rPr>
              <a:t>https://start.spring.io/</a:t>
            </a:r>
            <a:endParaRPr lang="en-GB" sz="2400" dirty="0" smtClean="0"/>
          </a:p>
          <a:p>
            <a:pPr>
              <a:lnSpc>
                <a:spcPct val="150000"/>
              </a:lnSpc>
            </a:pPr>
            <a:r>
              <a:rPr lang="en-GB" sz="2400" dirty="0" smtClean="0"/>
              <a:t>Select projects you want and build an application.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Import into eclipse and start coding!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304800" y="373260"/>
            <a:ext cx="8229600" cy="868958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Getting Started</a:t>
            </a:r>
            <a:endParaRPr lang="en-GB" sz="2800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1000" y="1066800"/>
            <a:ext cx="8153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0" y="6591104"/>
            <a:ext cx="9144000" cy="514448"/>
          </a:xfrm>
          <a:prstGeom prst="arc">
            <a:avLst>
              <a:gd name="adj1" fmla="val 10798895"/>
              <a:gd name="adj2" fmla="val 2159978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24517B7AB06045951371457F81FC20" ma:contentTypeVersion="1" ma:contentTypeDescription="Create a new document." ma:contentTypeScope="" ma:versionID="560d99ebf5751dcb3b07eb2cb960f07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f9746fe128b0ca74698fd9d7c13d39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2E592-DED4-47FC-ABDB-64C379ADE7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6C0635-0877-40FE-B096-A23EB9EDAEA5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607A059-68F0-453D-B128-529450B15B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1088</TotalTime>
  <Words>296</Words>
  <Application>Microsoft Office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MV Boli</vt:lpstr>
      <vt:lpstr>Trebuchet MS</vt:lpstr>
      <vt:lpstr>Verdana</vt:lpstr>
      <vt:lpstr>Wingdings 3</vt:lpstr>
      <vt:lpstr>Facet</vt:lpstr>
      <vt:lpstr>Office Theme</vt:lpstr>
      <vt:lpstr>Harippriya Sivapatham IAM Brown Bag Session – July 2016</vt:lpstr>
      <vt:lpstr>PowerPoint Presentation</vt:lpstr>
      <vt:lpstr>What is Spring?</vt:lpstr>
      <vt:lpstr>Spring Data Example</vt:lpstr>
      <vt:lpstr>Spring Data Example (Continued)</vt:lpstr>
      <vt:lpstr>Benefits of Spring</vt:lpstr>
      <vt:lpstr>Spring Projects</vt:lpstr>
      <vt:lpstr>Key Terms</vt:lpstr>
      <vt:lpstr>Getting Started</vt:lpstr>
    </vt:vector>
  </TitlesOfParts>
  <Company>Novell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Seamless Integration of IDM and NAM Roles</dc:title>
  <dc:creator>Novell Employee</dc:creator>
  <cp:lastModifiedBy>Harippriya Sivapatham</cp:lastModifiedBy>
  <cp:revision>79</cp:revision>
  <dcterms:created xsi:type="dcterms:W3CDTF">2016-07-09T10:16:34Z</dcterms:created>
  <dcterms:modified xsi:type="dcterms:W3CDTF">2018-07-24T17:43:17Z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0x0101008724517B7AB06045951371457F81FC20</vt:lpwstr>
  </property>
</Properties>
</file>