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</p:sldMasterIdLst>
  <p:sldIdLst>
    <p:sldId id="256" r:id="rId2"/>
    <p:sldId id="257" r:id="rId3"/>
    <p:sldId id="260" r:id="rId4"/>
    <p:sldId id="262" r:id="rId5"/>
    <p:sldId id="259" r:id="rId6"/>
    <p:sldId id="261" r:id="rId7"/>
    <p:sldId id="263" r:id="rId8"/>
    <p:sldId id="264" r:id="rId9"/>
    <p:sldId id="266" r:id="rId10"/>
    <p:sldId id="265" r:id="rId11"/>
    <p:sldId id="26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06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1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8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7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7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4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1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6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9B482E8-6E0E-1B4F-B1FD-C69DB9E858D9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0178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246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Fuel Economy in Automobile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EDA &amp; LR Modeling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20000" y="5556275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Analysis by Hari </a:t>
            </a:r>
            <a:r>
              <a:rPr lang="en-US" dirty="0" err="1"/>
              <a:t>pradeep</a:t>
            </a:r>
            <a:r>
              <a:rPr lang="en-US" dirty="0"/>
              <a:t> Rajendran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10001" y="6358983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Repository: https://github.com/gojandrooo/GA-Data-Science-Final-Proect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579814-19A4-49D2-9F58-C6D76838D480}"/>
              </a:ext>
            </a:extLst>
          </p:cNvPr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8787808" y="6113827"/>
            <a:ext cx="3404192" cy="7441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4076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199" y="2222287"/>
            <a:ext cx="5107018" cy="181938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Dummy Variables for ‘Make’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783" y="2222287"/>
            <a:ext cx="6687415" cy="36387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But we have 133 makes…</a:t>
            </a:r>
          </a:p>
          <a:p>
            <a:r>
              <a:rPr lang="en-US" dirty="0">
                <a:solidFill>
                  <a:schemeClr val="bg1"/>
                </a:solidFill>
              </a:rPr>
              <a:t>Many of which there is only one instance</a:t>
            </a:r>
          </a:p>
          <a:p>
            <a:r>
              <a:rPr lang="en-US" dirty="0">
                <a:solidFill>
                  <a:schemeClr val="bg1"/>
                </a:solidFill>
              </a:rPr>
              <a:t>So filtered out ‘makes’ with less than 30 instances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0659" y="3727343"/>
            <a:ext cx="5847132" cy="791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FBC768-DF3C-4C19-8250-AF52F3CB5296}"/>
              </a:ext>
            </a:extLst>
          </p:cNvPr>
          <p:cNvPicPr/>
          <p:nvPr/>
        </p:nvPicPr>
        <p:blipFill>
          <a:blip r:embed="rId4">
            <a:extLst/>
          </a:blip>
          <a:srcRect/>
          <a:stretch>
            <a:fillRect/>
          </a:stretch>
        </p:blipFill>
        <p:spPr bwMode="auto">
          <a:xfrm>
            <a:off x="8787808" y="11265"/>
            <a:ext cx="3404192" cy="7441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641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059" y="2200762"/>
            <a:ext cx="5639158" cy="385234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 yet – time to apply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4059" y="1673408"/>
            <a:ext cx="5185873" cy="718141"/>
          </a:xfrm>
        </p:spPr>
        <p:txBody>
          <a:bodyPr anchor="t"/>
          <a:lstStyle/>
          <a:p>
            <a:r>
              <a:rPr lang="en-US" dirty="0">
                <a:solidFill>
                  <a:schemeClr val="bg1"/>
                </a:solidFill>
              </a:rPr>
              <a:t>Predicted Value plotted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8784" y="2667130"/>
            <a:ext cx="5522300" cy="317239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93543" y="1768801"/>
            <a:ext cx="3496579" cy="71814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RMSE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93543" y="5560617"/>
            <a:ext cx="1047792" cy="27466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3E70D4-0CEC-4404-BD2D-D8E755E05C09}"/>
              </a:ext>
            </a:extLst>
          </p:cNvPr>
          <p:cNvPicPr/>
          <p:nvPr/>
        </p:nvPicPr>
        <p:blipFill>
          <a:blip r:embed="rId4">
            <a:extLst/>
          </a:blip>
          <a:srcRect/>
          <a:stretch>
            <a:fillRect/>
          </a:stretch>
        </p:blipFill>
        <p:spPr bwMode="auto">
          <a:xfrm>
            <a:off x="8787808" y="-2967"/>
            <a:ext cx="3404192" cy="7441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9899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Coefficients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9217" y="2456192"/>
            <a:ext cx="4488654" cy="344859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Model is still probably overfitting</a:t>
            </a:r>
          </a:p>
          <a:p>
            <a:r>
              <a:rPr lang="en-US" dirty="0">
                <a:solidFill>
                  <a:schemeClr val="bg1"/>
                </a:solidFill>
              </a:rPr>
              <a:t>Would like to try with same features but for different ‘Makes”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04585" y="2456192"/>
            <a:ext cx="5837525" cy="23447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08B894-996D-494F-8C03-8406EF1D336D}"/>
              </a:ext>
            </a:extLst>
          </p:cNvPr>
          <p:cNvPicPr/>
          <p:nvPr/>
        </p:nvPicPr>
        <p:blipFill>
          <a:blip r:embed="rId3">
            <a:extLst/>
          </a:blip>
          <a:srcRect/>
          <a:stretch>
            <a:fillRect/>
          </a:stretch>
        </p:blipFill>
        <p:spPr bwMode="auto">
          <a:xfrm>
            <a:off x="8787808" y="0"/>
            <a:ext cx="3404192" cy="7441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323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Data Set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65078" y="2434176"/>
            <a:ext cx="2226403" cy="1087313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344506" y="2204777"/>
            <a:ext cx="5185873" cy="36387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38,113 rows</a:t>
            </a:r>
          </a:p>
          <a:p>
            <a:r>
              <a:rPr lang="en-US" dirty="0">
                <a:solidFill>
                  <a:schemeClr val="bg1"/>
                </a:solidFill>
              </a:rPr>
              <a:t>81 columns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DA5A1-7DBC-4673-855A-0C000C8BD58F}"/>
              </a:ext>
            </a:extLst>
          </p:cNvPr>
          <p:cNvPicPr/>
          <p:nvPr/>
        </p:nvPicPr>
        <p:blipFill>
          <a:blip r:embed="rId3">
            <a:extLst/>
          </a:blip>
          <a:srcRect/>
          <a:stretch>
            <a:fillRect/>
          </a:stretch>
        </p:blipFill>
        <p:spPr bwMode="auto">
          <a:xfrm>
            <a:off x="8787808" y="0"/>
            <a:ext cx="3404192" cy="7441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433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Target: MPG – But which measure?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City MPG (FT1)</a:t>
            </a:r>
          </a:p>
          <a:p>
            <a:r>
              <a:rPr lang="en-US" dirty="0">
                <a:solidFill>
                  <a:schemeClr val="bg1"/>
                </a:solidFill>
              </a:rPr>
              <a:t> Unrounded City MPG (FT1) </a:t>
            </a:r>
          </a:p>
          <a:p>
            <a:r>
              <a:rPr lang="en-US" dirty="0">
                <a:solidFill>
                  <a:schemeClr val="bg1"/>
                </a:solidFill>
              </a:rPr>
              <a:t>City MPG (FT2) </a:t>
            </a:r>
          </a:p>
          <a:p>
            <a:r>
              <a:rPr lang="en-US" dirty="0">
                <a:solidFill>
                  <a:schemeClr val="bg1"/>
                </a:solidFill>
              </a:rPr>
              <a:t>Unrounded City MPG (FT2)</a:t>
            </a:r>
          </a:p>
          <a:p>
            <a:r>
              <a:rPr lang="en-US" dirty="0">
                <a:solidFill>
                  <a:schemeClr val="bg1"/>
                </a:solidFill>
              </a:rPr>
              <a:t>City Gasoline Consumption (CD)</a:t>
            </a:r>
          </a:p>
          <a:p>
            <a:r>
              <a:rPr lang="en-US" dirty="0">
                <a:solidFill>
                  <a:schemeClr val="bg1"/>
                </a:solidFill>
              </a:rPr>
              <a:t>Highway MPG (FT1)</a:t>
            </a:r>
          </a:p>
          <a:p>
            <a:r>
              <a:rPr lang="en-US" dirty="0">
                <a:solidFill>
                  <a:schemeClr val="bg1"/>
                </a:solidFill>
              </a:rPr>
              <a:t>Unrounded Highway MPG (FT1)</a:t>
            </a:r>
          </a:p>
          <a:p>
            <a:r>
              <a:rPr lang="en-US" dirty="0">
                <a:solidFill>
                  <a:schemeClr val="bg1"/>
                </a:solidFill>
              </a:rPr>
              <a:t>Highway MPG (FT2)</a:t>
            </a:r>
          </a:p>
          <a:p>
            <a:r>
              <a:rPr lang="en-US" dirty="0">
                <a:solidFill>
                  <a:schemeClr val="bg1"/>
                </a:solidFill>
              </a:rPr>
              <a:t>Unrounded Highway MPG (FT2)</a:t>
            </a:r>
          </a:p>
          <a:p>
            <a:r>
              <a:rPr lang="en-US" dirty="0">
                <a:solidFill>
                  <a:schemeClr val="bg1"/>
                </a:solidFill>
              </a:rPr>
              <a:t>Highway Gasoline Consumption (CD)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Unadjusted City MPG (FT1) </a:t>
            </a:r>
          </a:p>
          <a:p>
            <a:r>
              <a:rPr lang="en-US" dirty="0">
                <a:solidFill>
                  <a:schemeClr val="bg1"/>
                </a:solidFill>
              </a:rPr>
              <a:t>Unadjusted Highway MPG (FT1) </a:t>
            </a:r>
          </a:p>
          <a:p>
            <a:r>
              <a:rPr lang="en-US" dirty="0">
                <a:solidFill>
                  <a:schemeClr val="bg1"/>
                </a:solidFill>
              </a:rPr>
              <a:t>Unadjusted City MPG (FT2) </a:t>
            </a:r>
          </a:p>
          <a:p>
            <a:r>
              <a:rPr lang="en-US" dirty="0">
                <a:solidFill>
                  <a:schemeClr val="bg1"/>
                </a:solidFill>
              </a:rPr>
              <a:t>Unadjusted Highway MPG (FT2) </a:t>
            </a:r>
          </a:p>
          <a:p>
            <a:r>
              <a:rPr lang="en-US" dirty="0">
                <a:solidFill>
                  <a:schemeClr val="bg1"/>
                </a:solidFill>
              </a:rPr>
              <a:t>Combined MPG (FT1) </a:t>
            </a:r>
          </a:p>
          <a:p>
            <a:r>
              <a:rPr lang="en-US" dirty="0">
                <a:solidFill>
                  <a:schemeClr val="bg1"/>
                </a:solidFill>
              </a:rPr>
              <a:t>Unrounded Combined MPG (FT1) </a:t>
            </a:r>
          </a:p>
          <a:p>
            <a:r>
              <a:rPr lang="en-US" dirty="0">
                <a:solidFill>
                  <a:schemeClr val="bg1"/>
                </a:solidFill>
              </a:rPr>
              <a:t>Combined MPG (FT2) </a:t>
            </a:r>
          </a:p>
          <a:p>
            <a:r>
              <a:rPr lang="en-US" dirty="0">
                <a:solidFill>
                  <a:schemeClr val="bg1"/>
                </a:solidFill>
              </a:rPr>
              <a:t>Unrounded Combined MPG (FT2)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958154-2AB6-4D70-B4B1-23084984006F}"/>
              </a:ext>
            </a:extLst>
          </p:cNvPr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8787808" y="0"/>
            <a:ext cx="3404192" cy="7441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769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Target: MPG – But which measure?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City MPG (FT1)</a:t>
            </a:r>
          </a:p>
          <a:p>
            <a:r>
              <a:rPr lang="en-US" dirty="0">
                <a:solidFill>
                  <a:schemeClr val="bg1"/>
                </a:solidFill>
              </a:rPr>
              <a:t> Unrounded City MPG (FT1) </a:t>
            </a:r>
          </a:p>
          <a:p>
            <a:r>
              <a:rPr lang="en-US" dirty="0">
                <a:solidFill>
                  <a:schemeClr val="bg1"/>
                </a:solidFill>
              </a:rPr>
              <a:t>City MPG (FT2) </a:t>
            </a:r>
          </a:p>
          <a:p>
            <a:r>
              <a:rPr lang="en-US" dirty="0">
                <a:solidFill>
                  <a:schemeClr val="bg1"/>
                </a:solidFill>
              </a:rPr>
              <a:t>Unrounded City MPG (FT2)</a:t>
            </a:r>
          </a:p>
          <a:p>
            <a:r>
              <a:rPr lang="en-US" dirty="0">
                <a:solidFill>
                  <a:schemeClr val="bg1"/>
                </a:solidFill>
              </a:rPr>
              <a:t>City Gasoline Consumption (CD)</a:t>
            </a:r>
          </a:p>
          <a:p>
            <a:r>
              <a:rPr lang="en-US" dirty="0">
                <a:solidFill>
                  <a:schemeClr val="bg1"/>
                </a:solidFill>
              </a:rPr>
              <a:t>Highway MPG (FT1)</a:t>
            </a:r>
          </a:p>
          <a:p>
            <a:r>
              <a:rPr lang="en-US" dirty="0">
                <a:solidFill>
                  <a:schemeClr val="bg1"/>
                </a:solidFill>
              </a:rPr>
              <a:t>Unrounded Highway MPG (FT1)</a:t>
            </a:r>
          </a:p>
          <a:p>
            <a:r>
              <a:rPr lang="en-US" dirty="0">
                <a:solidFill>
                  <a:schemeClr val="bg1"/>
                </a:solidFill>
              </a:rPr>
              <a:t>Highway MPG (FT2)</a:t>
            </a:r>
          </a:p>
          <a:p>
            <a:r>
              <a:rPr lang="en-US" dirty="0">
                <a:solidFill>
                  <a:schemeClr val="bg1"/>
                </a:solidFill>
              </a:rPr>
              <a:t>Unrounded Highway MPG (FT2)</a:t>
            </a:r>
          </a:p>
          <a:p>
            <a:r>
              <a:rPr lang="en-US" dirty="0">
                <a:solidFill>
                  <a:schemeClr val="bg1"/>
                </a:solidFill>
              </a:rPr>
              <a:t>Highway Gasoline Consumption (CD)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Unadjusted City MPG (FT1) </a:t>
            </a:r>
          </a:p>
          <a:p>
            <a:r>
              <a:rPr lang="en-US" dirty="0">
                <a:solidFill>
                  <a:schemeClr val="bg1"/>
                </a:solidFill>
              </a:rPr>
              <a:t>Unadjusted Highway MPG (FT1) </a:t>
            </a:r>
          </a:p>
          <a:p>
            <a:r>
              <a:rPr lang="en-US" dirty="0">
                <a:solidFill>
                  <a:schemeClr val="bg1"/>
                </a:solidFill>
              </a:rPr>
              <a:t>Unadjusted City MPG (FT2) </a:t>
            </a:r>
          </a:p>
          <a:p>
            <a:r>
              <a:rPr lang="en-US" dirty="0">
                <a:solidFill>
                  <a:schemeClr val="bg1"/>
                </a:solidFill>
              </a:rPr>
              <a:t>Unadjusted Highway MPG (FT2) </a:t>
            </a:r>
          </a:p>
          <a:p>
            <a:r>
              <a:rPr lang="en-US" dirty="0">
                <a:solidFill>
                  <a:schemeClr val="bg1"/>
                </a:solidFill>
              </a:rPr>
              <a:t>Combined MPG (FT1) </a:t>
            </a:r>
          </a:p>
          <a:p>
            <a:r>
              <a:rPr lang="en-US" dirty="0">
                <a:solidFill>
                  <a:schemeClr val="bg1"/>
                </a:solidFill>
              </a:rPr>
              <a:t>Unrounded Combined MPG (FT1) </a:t>
            </a:r>
          </a:p>
          <a:p>
            <a:r>
              <a:rPr lang="en-US" dirty="0">
                <a:solidFill>
                  <a:schemeClr val="bg1"/>
                </a:solidFill>
              </a:rPr>
              <a:t>Combined MPG (FT2) </a:t>
            </a:r>
          </a:p>
          <a:p>
            <a:r>
              <a:rPr lang="en-US" dirty="0">
                <a:solidFill>
                  <a:schemeClr val="bg1"/>
                </a:solidFill>
              </a:rPr>
              <a:t>Unrounded Combined MPG (FT2)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33409" y="4003589"/>
            <a:ext cx="2437596" cy="43660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60170B-1832-4E8F-8740-928DB96577AF}"/>
              </a:ext>
            </a:extLst>
          </p:cNvPr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8787808" y="0"/>
            <a:ext cx="3404192" cy="7441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710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Columns?</a:t>
            </a:r>
          </a:p>
        </p:txBody>
      </p:sp>
      <p:pic>
        <p:nvPicPr>
          <p:cNvPr id="9" name="Content Placeholder 7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/>
        </p:blipFill>
        <p:spPr>
          <a:xfrm>
            <a:off x="609601" y="1749286"/>
            <a:ext cx="5105870" cy="386963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tretch/>
        </p:blipFill>
        <p:spPr>
          <a:xfrm>
            <a:off x="6374296" y="1749287"/>
            <a:ext cx="5208104" cy="386963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264775" y="5727543"/>
            <a:ext cx="4013374" cy="43419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133 of Vehicle ‘Makes’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971661" y="5618921"/>
            <a:ext cx="4013374" cy="542812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‘Years’ 1984 - 2017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2727AC-EA84-4F7B-8C8E-84A120774CE3}"/>
              </a:ext>
            </a:extLst>
          </p:cNvPr>
          <p:cNvPicPr/>
          <p:nvPr/>
        </p:nvPicPr>
        <p:blipFill>
          <a:blip r:embed="rId4">
            <a:extLst/>
          </a:blip>
          <a:srcRect/>
          <a:stretch>
            <a:fillRect/>
          </a:stretch>
        </p:blipFill>
        <p:spPr bwMode="auto">
          <a:xfrm>
            <a:off x="8787808" y="3422"/>
            <a:ext cx="3404192" cy="7441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799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Feature Columns - Numerical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Target features that show correlation using </a:t>
            </a:r>
            <a:r>
              <a:rPr lang="en-US" dirty="0" err="1">
                <a:solidFill>
                  <a:schemeClr val="bg1"/>
                </a:solidFill>
              </a:rPr>
              <a:t>heatmap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 logic to disregard features with collinearity (e.g. ‘City MPG’)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9583" y="1736035"/>
            <a:ext cx="5181599" cy="43170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3EA2E4-5CA5-40A8-AC04-2FF991E88D08}"/>
              </a:ext>
            </a:extLst>
          </p:cNvPr>
          <p:cNvPicPr/>
          <p:nvPr/>
        </p:nvPicPr>
        <p:blipFill>
          <a:blip r:embed="rId3">
            <a:extLst/>
          </a:blip>
          <a:srcRect/>
          <a:stretch>
            <a:fillRect/>
          </a:stretch>
        </p:blipFill>
        <p:spPr bwMode="auto">
          <a:xfrm>
            <a:off x="8787808" y="0"/>
            <a:ext cx="3404192" cy="7441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287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255" y="2851021"/>
            <a:ext cx="3147862" cy="320208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Columns - Categorical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2883" y="2253309"/>
            <a:ext cx="5185873" cy="3638763"/>
          </a:xfrm>
        </p:spPr>
        <p:txBody>
          <a:bodyPr anchor="t"/>
          <a:lstStyle/>
          <a:p>
            <a:r>
              <a:rPr lang="en-US" dirty="0">
                <a:solidFill>
                  <a:schemeClr val="bg1"/>
                </a:solidFill>
              </a:rPr>
              <a:t>Dummy coding categorical variables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462883" y="2851022"/>
            <a:ext cx="2828925" cy="3202088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5544064" y="3655671"/>
            <a:ext cx="5194583" cy="363876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CA16DA-81FE-48D7-A36E-811471C858A8}"/>
              </a:ext>
            </a:extLst>
          </p:cNvPr>
          <p:cNvPicPr/>
          <p:nvPr/>
        </p:nvPicPr>
        <p:blipFill>
          <a:blip r:embed="rId4">
            <a:extLst/>
          </a:blip>
          <a:srcRect/>
          <a:stretch>
            <a:fillRect/>
          </a:stretch>
        </p:blipFill>
        <p:spPr bwMode="auto">
          <a:xfrm>
            <a:off x="8787808" y="0"/>
            <a:ext cx="3404192" cy="7441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8780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1" y="2905669"/>
            <a:ext cx="5585444" cy="136703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9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56" y="2905669"/>
            <a:ext cx="6068592" cy="136703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Root Mean Squared Error: </a:t>
            </a:r>
            <a:br>
              <a:rPr lang="en-US" dirty="0"/>
            </a:br>
            <a:r>
              <a:rPr lang="en-US" dirty="0"/>
              <a:t>Null vs.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73919" y="2419995"/>
            <a:ext cx="5185873" cy="3638763"/>
          </a:xfrm>
        </p:spPr>
        <p:txBody>
          <a:bodyPr anchor="t"/>
          <a:lstStyle/>
          <a:p>
            <a:r>
              <a:rPr lang="en-US" dirty="0">
                <a:solidFill>
                  <a:schemeClr val="bg1"/>
                </a:solidFill>
              </a:rPr>
              <a:t>Regression with ‘Year’ as Feature Column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1" y="2419995"/>
            <a:ext cx="5194583" cy="3638764"/>
          </a:xfrm>
        </p:spPr>
        <p:txBody>
          <a:bodyPr anchor="t"/>
          <a:lstStyle/>
          <a:p>
            <a:r>
              <a:rPr lang="en-US" dirty="0">
                <a:solidFill>
                  <a:schemeClr val="bg1"/>
                </a:solidFill>
              </a:rPr>
              <a:t>Null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670BBE-2FF4-4361-91A2-A3897275352E}"/>
              </a:ext>
            </a:extLst>
          </p:cNvPr>
          <p:cNvPicPr/>
          <p:nvPr/>
        </p:nvPicPr>
        <p:blipFill>
          <a:blip r:embed="rId4">
            <a:extLst/>
          </a:blip>
          <a:srcRect/>
          <a:stretch>
            <a:fillRect/>
          </a:stretch>
        </p:blipFill>
        <p:spPr bwMode="auto">
          <a:xfrm>
            <a:off x="8787808" y="0"/>
            <a:ext cx="3404192" cy="7441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9771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Additional Feature Columns Improve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08615" y="2329381"/>
            <a:ext cx="7938109" cy="3638763"/>
          </a:xfrm>
        </p:spPr>
        <p:txBody>
          <a:bodyPr anchor="t"/>
          <a:lstStyle/>
          <a:p>
            <a:r>
              <a:rPr lang="en-US" dirty="0">
                <a:solidFill>
                  <a:schemeClr val="bg1"/>
                </a:solidFill>
              </a:rPr>
              <a:t>Additional Features Bring Down RMSE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08615" y="2896906"/>
            <a:ext cx="6391311" cy="232247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408614" y="2905145"/>
            <a:ext cx="6391311" cy="27466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B2770D-755F-4D84-87B1-FAE23962F252}"/>
              </a:ext>
            </a:extLst>
          </p:cNvPr>
          <p:cNvPicPr/>
          <p:nvPr/>
        </p:nvPicPr>
        <p:blipFill>
          <a:blip r:embed="rId3">
            <a:extLst/>
          </a:blip>
          <a:srcRect/>
          <a:stretch>
            <a:fillRect/>
          </a:stretch>
        </p:blipFill>
        <p:spPr bwMode="auto">
          <a:xfrm>
            <a:off x="8799925" y="-8491"/>
            <a:ext cx="3404192" cy="7441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87400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384</TotalTime>
  <Words>393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Rockwell</vt:lpstr>
      <vt:lpstr>Wingdings 2</vt:lpstr>
      <vt:lpstr>Gallery</vt:lpstr>
      <vt:lpstr>Fuel Economy in Automobile</vt:lpstr>
      <vt:lpstr>Large Data Set</vt:lpstr>
      <vt:lpstr>Target: MPG – But which measure?</vt:lpstr>
      <vt:lpstr>Target: MPG – But which measure?</vt:lpstr>
      <vt:lpstr>Feature Columns?</vt:lpstr>
      <vt:lpstr>Selecting Feature Columns - Numerical</vt:lpstr>
      <vt:lpstr>Feature Columns - Categorical</vt:lpstr>
      <vt:lpstr>Root Mean Squared Error:  Null vs. Regression</vt:lpstr>
      <vt:lpstr>Additional Feature Columns Improve Model</vt:lpstr>
      <vt:lpstr>Add Dummy Variables for ‘Make’</vt:lpstr>
      <vt:lpstr>Best model yet – time to apply it</vt:lpstr>
      <vt:lpstr>Examine Coefficients</vt:lpstr>
    </vt:vector>
  </TitlesOfParts>
  <Company>The UPS Store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Hohmann</dc:creator>
  <cp:lastModifiedBy>Hari</cp:lastModifiedBy>
  <cp:revision>35</cp:revision>
  <dcterms:created xsi:type="dcterms:W3CDTF">2018-03-22T20:58:35Z</dcterms:created>
  <dcterms:modified xsi:type="dcterms:W3CDTF">2019-05-09T11:03:29Z</dcterms:modified>
</cp:coreProperties>
</file>