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71" r:id="rId6"/>
    <p:sldId id="276" r:id="rId7"/>
    <p:sldId id="277" r:id="rId8"/>
    <p:sldId id="260" r:id="rId9"/>
    <p:sldId id="261" r:id="rId10"/>
    <p:sldId id="282" r:id="rId11"/>
    <p:sldId id="275" r:id="rId12"/>
    <p:sldId id="278" r:id="rId13"/>
    <p:sldId id="263" r:id="rId14"/>
    <p:sldId id="279" r:id="rId15"/>
    <p:sldId id="280" r:id="rId16"/>
    <p:sldId id="281" r:id="rId17"/>
    <p:sldId id="28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showGuides="1">
      <p:cViewPr varScale="1">
        <p:scale>
          <a:sx n="82" d="100"/>
          <a:sy n="82" d="100"/>
        </p:scale>
        <p:origin x="581" y="72"/>
      </p:cViewPr>
      <p:guideLst>
        <p:guide orient="horz" pos="2125"/>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7" name="Content Placeholder 16"/>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p:cNvSpPr txBox="1"/>
          <p:nvPr/>
        </p:nvSpPr>
        <p:spPr>
          <a:xfrm>
            <a:off x="2602574" y="542287"/>
            <a:ext cx="6683176" cy="523220"/>
          </a:xfrm>
          <a:prstGeom prst="rect">
            <a:avLst/>
          </a:prstGeom>
          <a:noFill/>
        </p:spPr>
        <p:txBody>
          <a:bodyPr wrap="none" rtlCol="0">
            <a:spAutoFit/>
          </a:bodyPr>
          <a:lstStyle/>
          <a:p>
            <a:pPr algn="ctr"/>
            <a:r>
              <a:rPr lang="en-US" sz="2800" b="1" dirty="0">
                <a:solidFill>
                  <a:schemeClr val="accent2"/>
                </a:solidFill>
                <a:latin typeface="Times New Roman" panose="02020603050405020304" pitchFamily="18" charset="0"/>
                <a:cs typeface="Times New Roman" panose="02020603050405020304" pitchFamily="18" charset="0"/>
              </a:rPr>
              <a:t>MCA Major Project End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2816280" y="1330870"/>
            <a:ext cx="6001385" cy="665118"/>
          </a:xfrm>
          <a:prstGeom prst="rect">
            <a:avLst/>
          </a:prstGeom>
          <a:noFill/>
        </p:spPr>
        <p:txBody>
          <a:bodyPr wrap="square" rtlCol="0">
            <a:spAutoFit/>
          </a:bodyPr>
          <a:lstStyle/>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rPr>
              <a:t>Deep Learning Based Approach to Diagnose Alzheimer’s Using MRI Images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TextBox 24"/>
          <p:cNvSpPr txBox="1"/>
          <p:nvPr/>
        </p:nvSpPr>
        <p:spPr>
          <a:xfrm>
            <a:off x="4404360" y="4212590"/>
            <a:ext cx="3185160" cy="1520190"/>
          </a:xfrm>
          <a:prstGeom prst="rect">
            <a:avLst/>
          </a:prstGeom>
          <a:noFill/>
        </p:spPr>
        <p:txBody>
          <a:bodyPr wrap="none" rtlCol="0">
            <a:noAutofit/>
          </a:bodyPr>
          <a:lstStyle/>
          <a:p>
            <a:pPr algn="ctr"/>
            <a:endParaRPr lang="en-IN" sz="36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4114674" y="3021783"/>
            <a:ext cx="3570336" cy="2023118"/>
          </a:xfrm>
          <a:prstGeom prst="rect">
            <a:avLst/>
          </a:prstGeom>
          <a:noFill/>
        </p:spPr>
        <p:txBody>
          <a:bodyPr wrap="square" rtlCol="0">
            <a:spAutoFit/>
          </a:bodyPr>
          <a:lstStyle/>
          <a:p>
            <a:pPr algn="ctr">
              <a:lnSpc>
                <a:spcPct val="150000"/>
              </a:lnSpc>
            </a:pPr>
            <a:r>
              <a:rPr lang="en-US" sz="1600" dirty="0">
                <a:latin typeface="Times New Roman" panose="02020603050405020304" pitchFamily="18" charset="0"/>
                <a:cs typeface="Times New Roman" panose="02020603050405020304" pitchFamily="18" charset="0"/>
              </a:rPr>
              <a:t>Under the guidance of</a:t>
            </a:r>
            <a:r>
              <a:rPr lang="en-US" sz="2400" dirty="0">
                <a:latin typeface="Times New Roman" panose="02020603050405020304" pitchFamily="18" charset="0"/>
                <a:cs typeface="Times New Roman" panose="02020603050405020304" pitchFamily="18" charset="0"/>
              </a:rPr>
              <a:t> </a:t>
            </a:r>
          </a:p>
          <a:p>
            <a:pPr algn="ct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Dr. Linesh Raja, Associate Professor</a:t>
            </a:r>
          </a:p>
          <a:p>
            <a:pPr algn="ctr">
              <a:lnSpc>
                <a:spcPct val="107000"/>
              </a:lnSpc>
              <a:spcAft>
                <a:spcPts val="800"/>
              </a:spcAft>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Department of Computer Applications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Manipal University Jaipur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Rajasthan, India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E91308A8-6AC6-CEF7-1DD6-88989527C24C}"/>
              </a:ext>
            </a:extLst>
          </p:cNvPr>
          <p:cNvSpPr txBox="1"/>
          <p:nvPr/>
        </p:nvSpPr>
        <p:spPr>
          <a:xfrm>
            <a:off x="2686553" y="1922502"/>
            <a:ext cx="6260841" cy="1150571"/>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Submitted By</a:t>
            </a:r>
          </a:p>
          <a:p>
            <a:pPr algn="ctr">
              <a:lnSpc>
                <a:spcPct val="150000"/>
              </a:lnSpc>
            </a:pPr>
            <a:r>
              <a:rPr lang="en-US" sz="1800" dirty="0">
                <a:latin typeface="Times New Roman" panose="02020603050405020304" pitchFamily="18" charset="0"/>
                <a:cs typeface="Times New Roman" panose="02020603050405020304" pitchFamily="18" charset="0"/>
              </a:rPr>
              <a:t>Hariprasad JP</a:t>
            </a:r>
          </a:p>
          <a:p>
            <a:pPr algn="ctr">
              <a:lnSpc>
                <a:spcPct val="150000"/>
              </a:lnSpc>
            </a:pPr>
            <a:r>
              <a:rPr lang="en-US" sz="1800" dirty="0">
                <a:latin typeface="Times New Roman" panose="02020603050405020304" pitchFamily="18" charset="0"/>
                <a:cs typeface="Times New Roman" panose="02020603050405020304" pitchFamily="18" charset="0"/>
              </a:rPr>
              <a:t>Reg No. 23FS20MCA00017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66D25-45AD-DBBA-5830-A97D51F47D38}"/>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33808B82-5934-3E04-9CDB-6EFBA5D30F61}"/>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F427F2D9-9AEA-8B4C-BCBA-B0CBA395184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81385" y="136525"/>
            <a:ext cx="992505" cy="992505"/>
          </a:xfrm>
        </p:spPr>
      </p:pic>
      <p:sp>
        <p:nvSpPr>
          <p:cNvPr id="6" name="Date Placeholder 5">
            <a:extLst>
              <a:ext uri="{FF2B5EF4-FFF2-40B4-BE49-F238E27FC236}">
                <a16:creationId xmlns:a16="http://schemas.microsoft.com/office/drawing/2014/main" id="{F462CBEA-B159-A339-C053-8EB252B47F0A}"/>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75DE16D5-EDA5-1939-2693-0562DAA4AAC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6ED46B93-B4C4-99EE-95AF-829DC6788AE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083202-76EF-4E76-12A8-9B84D7E8B636}"/>
              </a:ext>
            </a:extLst>
          </p:cNvPr>
          <p:cNvSpPr txBox="1"/>
          <p:nvPr/>
        </p:nvSpPr>
        <p:spPr>
          <a:xfrm>
            <a:off x="3137078" y="454570"/>
            <a:ext cx="4725909" cy="52322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Software Development Model</a:t>
            </a:r>
          </a:p>
        </p:txBody>
      </p:sp>
      <p:sp>
        <p:nvSpPr>
          <p:cNvPr id="4" name="TextBox 3">
            <a:extLst>
              <a:ext uri="{FF2B5EF4-FFF2-40B4-BE49-F238E27FC236}">
                <a16:creationId xmlns:a16="http://schemas.microsoft.com/office/drawing/2014/main" id="{7EC87F2F-1013-66E3-9CF5-4E3096A84452}"/>
              </a:ext>
            </a:extLst>
          </p:cNvPr>
          <p:cNvSpPr txBox="1"/>
          <p:nvPr/>
        </p:nvSpPr>
        <p:spPr>
          <a:xfrm>
            <a:off x="838200" y="1064873"/>
            <a:ext cx="10515600" cy="4356129"/>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r>
              <a:rPr lang="en-IN" sz="1700" b="1" dirty="0">
                <a:latin typeface="Times New Roman" panose="02020603050405020304" pitchFamily="18" charset="0"/>
                <a:cs typeface="Times New Roman" panose="02020603050405020304" pitchFamily="18" charset="0"/>
              </a:rPr>
              <a:t>Model Name:</a:t>
            </a:r>
          </a:p>
          <a:p>
            <a:pPr marL="800100" lvl="1" indent="-342900" algn="just">
              <a:lnSpc>
                <a:spcPct val="107000"/>
              </a:lnSpc>
              <a:spcAft>
                <a:spcPts val="800"/>
              </a:spcAft>
              <a:buSzPts val="1000"/>
              <a:buFont typeface="Arial" panose="020B0604020202020204" pitchFamily="34" charset="0"/>
              <a:buChar char="•"/>
              <a:tabLst>
                <a:tab pos="457200" algn="l"/>
              </a:tabLst>
            </a:pPr>
            <a:r>
              <a:rPr lang="en-IN" sz="1700" b="1" dirty="0">
                <a:latin typeface="Times New Roman" panose="02020603050405020304" pitchFamily="18" charset="0"/>
                <a:cs typeface="Times New Roman" panose="02020603050405020304" pitchFamily="18" charset="0"/>
              </a:rPr>
              <a:t>Iterative Prototyping Model</a:t>
            </a:r>
            <a:r>
              <a:rPr lang="en-IN" sz="1700" dirty="0">
                <a:latin typeface="Times New Roman" panose="02020603050405020304" pitchFamily="18" charset="0"/>
                <a:cs typeface="Times New Roman" panose="02020603050405020304" pitchFamily="18" charset="0"/>
              </a:rPr>
              <a:t> (Hybrid of Prototype + Agile)</a:t>
            </a:r>
          </a:p>
          <a:p>
            <a:pPr marL="342900" lvl="0" indent="-342900" algn="just">
              <a:lnSpc>
                <a:spcPct val="107000"/>
              </a:lnSpc>
              <a:spcAft>
                <a:spcPts val="800"/>
              </a:spcAft>
              <a:buSzPts val="1000"/>
              <a:buFont typeface="Wingdings" panose="05000000000000000000" pitchFamily="2" charset="2"/>
              <a:buChar char="Ø"/>
              <a:tabLst>
                <a:tab pos="457200" algn="l"/>
              </a:tabLst>
            </a:pPr>
            <a:r>
              <a:rPr lang="en-IN" sz="1700" b="1" dirty="0">
                <a:latin typeface="Times New Roman" panose="02020603050405020304" pitchFamily="18" charset="0"/>
                <a:cs typeface="Times New Roman" panose="02020603050405020304" pitchFamily="18" charset="0"/>
              </a:rPr>
              <a:t>Why this model?</a:t>
            </a:r>
          </a:p>
          <a:p>
            <a:pPr marL="742950" lvl="1" indent="-285750" algn="just">
              <a:lnSpc>
                <a:spcPct val="107000"/>
              </a:lnSpc>
              <a:spcAft>
                <a:spcPts val="800"/>
              </a:spcAft>
              <a:buSzPts val="1000"/>
              <a:buFont typeface="Arial" panose="020B0604020202020204" pitchFamily="34" charset="0"/>
              <a:buChar char="•"/>
              <a:tabLst>
                <a:tab pos="457200" algn="l"/>
              </a:tabLst>
            </a:pPr>
            <a:r>
              <a:rPr lang="en-US" sz="1700" dirty="0">
                <a:latin typeface="Times New Roman" panose="02020603050405020304" pitchFamily="18" charset="0"/>
                <a:cs typeface="Times New Roman" panose="02020603050405020304" pitchFamily="18" charset="0"/>
              </a:rPr>
              <a:t>Deep learning requires </a:t>
            </a:r>
            <a:r>
              <a:rPr lang="en-US" sz="1700" b="1" dirty="0">
                <a:latin typeface="Times New Roman" panose="02020603050405020304" pitchFamily="18" charset="0"/>
                <a:cs typeface="Times New Roman" panose="02020603050405020304" pitchFamily="18" charset="0"/>
              </a:rPr>
              <a:t>trial-and-error</a:t>
            </a:r>
            <a:r>
              <a:rPr lang="en-US" sz="1700" dirty="0">
                <a:latin typeface="Times New Roman" panose="02020603050405020304" pitchFamily="18" charset="0"/>
                <a:cs typeface="Times New Roman" panose="02020603050405020304" pitchFamily="18" charset="0"/>
              </a:rPr>
              <a:t>, so building and testing multiple models (prototypes) was essential.</a:t>
            </a:r>
          </a:p>
          <a:p>
            <a:pPr marL="742950" lvl="1" indent="-285750" algn="just">
              <a:lnSpc>
                <a:spcPct val="107000"/>
              </a:lnSpc>
              <a:spcAft>
                <a:spcPts val="800"/>
              </a:spcAft>
              <a:buSzPts val="1000"/>
              <a:buFont typeface="Arial" panose="020B0604020202020204" pitchFamily="34" charset="0"/>
              <a:buChar char="•"/>
              <a:tabLst>
                <a:tab pos="457200" algn="l"/>
              </a:tabLst>
            </a:pPr>
            <a:r>
              <a:rPr lang="en-US" sz="1700" b="1" dirty="0">
                <a:latin typeface="Times New Roman" panose="02020603050405020304" pitchFamily="18" charset="0"/>
                <a:cs typeface="Times New Roman" panose="02020603050405020304" pitchFamily="18" charset="0"/>
              </a:rPr>
              <a:t>Allowed iterative improvement</a:t>
            </a:r>
            <a:r>
              <a:rPr lang="en-US" sz="1700" dirty="0">
                <a:latin typeface="Times New Roman" panose="02020603050405020304" pitchFamily="18" charset="0"/>
                <a:cs typeface="Times New Roman" panose="02020603050405020304" pitchFamily="18" charset="0"/>
              </a:rPr>
              <a:t> — models were refined based on metrics like accuracy, AUC, and F1-score.</a:t>
            </a:r>
          </a:p>
          <a:p>
            <a:pPr marL="742950" lvl="1" indent="-285750" algn="just">
              <a:lnSpc>
                <a:spcPct val="107000"/>
              </a:lnSpc>
              <a:spcAft>
                <a:spcPts val="800"/>
              </a:spcAft>
              <a:buSzPts val="1000"/>
              <a:buFont typeface="Arial" panose="020B0604020202020204" pitchFamily="34" charset="0"/>
              <a:buChar char="•"/>
              <a:tabLst>
                <a:tab pos="457200" algn="l"/>
              </a:tabLst>
            </a:pPr>
            <a:r>
              <a:rPr lang="en-US" sz="1700" b="1" dirty="0">
                <a:latin typeface="Times New Roman" panose="02020603050405020304" pitchFamily="18" charset="0"/>
                <a:cs typeface="Times New Roman" panose="02020603050405020304" pitchFamily="18" charset="0"/>
              </a:rPr>
              <a:t>Quick validation through prototypes</a:t>
            </a:r>
            <a:r>
              <a:rPr lang="en-US" sz="1700" dirty="0">
                <a:latin typeface="Times New Roman" panose="02020603050405020304" pitchFamily="18" charset="0"/>
                <a:cs typeface="Times New Roman" panose="02020603050405020304" pitchFamily="18" charset="0"/>
              </a:rPr>
              <a:t> — each model was trained, evaluated, and improved before final ensemble.</a:t>
            </a:r>
          </a:p>
          <a:p>
            <a:pPr marL="742950" lvl="1" indent="-285750" algn="just">
              <a:lnSpc>
                <a:spcPct val="107000"/>
              </a:lnSpc>
              <a:spcAft>
                <a:spcPts val="800"/>
              </a:spcAft>
              <a:buSzPts val="1000"/>
              <a:buFont typeface="Arial" panose="020B0604020202020204" pitchFamily="34" charset="0"/>
              <a:buChar char="•"/>
              <a:tabLst>
                <a:tab pos="457200" algn="l"/>
              </a:tabLst>
            </a:pPr>
            <a:r>
              <a:rPr lang="en-US" sz="1700" b="1" dirty="0">
                <a:latin typeface="Times New Roman" panose="02020603050405020304" pitchFamily="18" charset="0"/>
                <a:cs typeface="Times New Roman" panose="02020603050405020304" pitchFamily="18" charset="0"/>
              </a:rPr>
              <a:t>Handled real-world challenges</a:t>
            </a:r>
            <a:r>
              <a:rPr lang="en-US" sz="1700" dirty="0">
                <a:latin typeface="Times New Roman" panose="02020603050405020304" pitchFamily="18" charset="0"/>
                <a:cs typeface="Times New Roman" panose="02020603050405020304" pitchFamily="18" charset="0"/>
              </a:rPr>
              <a:t> — such as class imbalance, overfitting, and model generalization.</a:t>
            </a:r>
          </a:p>
          <a:p>
            <a:pPr marL="742950" lvl="1" indent="-285750" algn="just">
              <a:lnSpc>
                <a:spcPct val="107000"/>
              </a:lnSpc>
              <a:spcAft>
                <a:spcPts val="800"/>
              </a:spcAft>
              <a:buSzPts val="1000"/>
              <a:buFont typeface="Arial" panose="020B0604020202020204" pitchFamily="34" charset="0"/>
              <a:buChar char="•"/>
              <a:tabLst>
                <a:tab pos="457200" algn="l"/>
              </a:tabLst>
            </a:pPr>
            <a:r>
              <a:rPr lang="en-US" sz="1700" b="1" dirty="0">
                <a:latin typeface="Times New Roman" panose="02020603050405020304" pitchFamily="18" charset="0"/>
                <a:cs typeface="Times New Roman" panose="02020603050405020304" pitchFamily="18" charset="0"/>
              </a:rPr>
              <a:t>Supported fast deployment</a:t>
            </a:r>
            <a:r>
              <a:rPr lang="en-US" sz="1700" dirty="0">
                <a:latin typeface="Times New Roman" panose="02020603050405020304" pitchFamily="18" charset="0"/>
                <a:cs typeface="Times New Roman" panose="02020603050405020304" pitchFamily="18" charset="0"/>
              </a:rPr>
              <a:t> — the final ensemble was integrated into a Flask-based web app for real-time use.</a:t>
            </a:r>
          </a:p>
          <a:p>
            <a:pPr marL="742950" lvl="1" indent="-285750" algn="just">
              <a:lnSpc>
                <a:spcPct val="107000"/>
              </a:lnSpc>
              <a:spcAft>
                <a:spcPts val="800"/>
              </a:spcAft>
              <a:buSzPts val="1000"/>
              <a:buFont typeface="Arial" panose="020B0604020202020204" pitchFamily="34" charset="0"/>
              <a:buChar char="•"/>
              <a:tabLst>
                <a:tab pos="457200" algn="l"/>
              </a:tabLst>
            </a:pPr>
            <a:r>
              <a:rPr lang="en-US" sz="1700" b="1" dirty="0">
                <a:latin typeface="Times New Roman" panose="02020603050405020304" pitchFamily="18" charset="0"/>
                <a:cs typeface="Times New Roman" panose="02020603050405020304" pitchFamily="18" charset="0"/>
              </a:rPr>
              <a:t>Enabled continuous performance tuning</a:t>
            </a:r>
            <a:r>
              <a:rPr lang="en-US" sz="1700" dirty="0">
                <a:latin typeface="Times New Roman" panose="02020603050405020304" pitchFamily="18" charset="0"/>
                <a:cs typeface="Times New Roman" panose="02020603050405020304" pitchFamily="18" charset="0"/>
              </a:rPr>
              <a:t> — feedback from results (confusion matrix, ROC) guided changes.</a:t>
            </a:r>
            <a:endParaRPr lang="en-IN" sz="1700" dirty="0">
              <a:latin typeface="Times New Roman" panose="02020603050405020304" pitchFamily="18" charset="0"/>
              <a:cs typeface="Times New Roman" panose="02020603050405020304" pitchFamily="18" charset="0"/>
            </a:endParaRPr>
          </a:p>
          <a:p>
            <a:pPr marL="742950" lvl="1" indent="-285750" algn="just">
              <a:lnSpc>
                <a:spcPct val="107000"/>
              </a:lnSpc>
              <a:spcAft>
                <a:spcPts val="800"/>
              </a:spcAft>
              <a:buSzPts val="1000"/>
              <a:buFont typeface="Arial" panose="020B0604020202020204" pitchFamily="34" charset="0"/>
              <a:buChar char="•"/>
              <a:tabLst>
                <a:tab pos="457200" algn="l"/>
              </a:tabLst>
            </a:pPr>
            <a:r>
              <a:rPr lang="en-US" sz="1700" b="1" dirty="0">
                <a:latin typeface="Times New Roman" panose="02020603050405020304" pitchFamily="18" charset="0"/>
                <a:cs typeface="Times New Roman" panose="02020603050405020304" pitchFamily="18" charset="0"/>
              </a:rPr>
              <a:t>Flexible for future updates</a:t>
            </a:r>
            <a:r>
              <a:rPr lang="en-US" sz="1700" dirty="0">
                <a:latin typeface="Times New Roman" panose="02020603050405020304" pitchFamily="18" charset="0"/>
                <a:cs typeface="Times New Roman" panose="02020603050405020304" pitchFamily="18" charset="0"/>
              </a:rPr>
              <a:t> — new models or better data can be integrated without restarting from scratch.</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49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5C647-DBDC-0524-54AB-2871ACAABFA0}"/>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632E3F44-8071-7A16-1818-BA8C1C65CFE1}"/>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1A6E5598-68CD-BB03-AD8F-3D8007DE848C}"/>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A6DCA1CD-4D54-432E-7440-4E962C21441A}"/>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A781E6DC-0C62-DD59-406F-57B0418D5B5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D95E224-2BD5-1C98-601F-0B2595561C9A}"/>
              </a:ext>
            </a:extLst>
          </p:cNvPr>
          <p:cNvSpPr txBox="1"/>
          <p:nvPr/>
        </p:nvSpPr>
        <p:spPr>
          <a:xfrm>
            <a:off x="4320718" y="470445"/>
            <a:ext cx="3184525" cy="52197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Data Flow Diagram</a:t>
            </a:r>
          </a:p>
        </p:txBody>
      </p:sp>
      <p:pic>
        <p:nvPicPr>
          <p:cNvPr id="5" name="Content Placeholder 4">
            <a:extLst>
              <a:ext uri="{FF2B5EF4-FFF2-40B4-BE49-F238E27FC236}">
                <a16:creationId xmlns:a16="http://schemas.microsoft.com/office/drawing/2014/main" id="{6CF416A0-D6C4-CC0E-3687-DC1294A3C9E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92180" y="136525"/>
            <a:ext cx="981710" cy="981710"/>
          </a:xfrm>
        </p:spPr>
      </p:pic>
      <p:pic>
        <p:nvPicPr>
          <p:cNvPr id="4" name="Picture 3">
            <a:extLst>
              <a:ext uri="{FF2B5EF4-FFF2-40B4-BE49-F238E27FC236}">
                <a16:creationId xmlns:a16="http://schemas.microsoft.com/office/drawing/2014/main" id="{D7A59AA8-F074-6D0D-B9CB-F729B6B467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99711" y="1420338"/>
            <a:ext cx="7626537" cy="3230879"/>
          </a:xfrm>
          <a:prstGeom prst="rect">
            <a:avLst/>
          </a:prstGeom>
        </p:spPr>
      </p:pic>
      <p:sp>
        <p:nvSpPr>
          <p:cNvPr id="2" name="TextBox 1">
            <a:extLst>
              <a:ext uri="{FF2B5EF4-FFF2-40B4-BE49-F238E27FC236}">
                <a16:creationId xmlns:a16="http://schemas.microsoft.com/office/drawing/2014/main" id="{67934849-A203-9A06-4ABC-E0155FB603A9}"/>
              </a:ext>
            </a:extLst>
          </p:cNvPr>
          <p:cNvSpPr txBox="1"/>
          <p:nvPr/>
        </p:nvSpPr>
        <p:spPr>
          <a:xfrm>
            <a:off x="5459052" y="4709808"/>
            <a:ext cx="33583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Level</a:t>
            </a:r>
            <a:r>
              <a:rPr lang="en-IN" dirty="0"/>
              <a:t> 0</a:t>
            </a:r>
          </a:p>
        </p:txBody>
      </p:sp>
    </p:spTree>
    <p:extLst>
      <p:ext uri="{BB962C8B-B14F-4D97-AF65-F5344CB8AC3E}">
        <p14:creationId xmlns:p14="http://schemas.microsoft.com/office/powerpoint/2010/main" val="423368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03A36-103F-3C5A-C18D-A4C0C564EBC4}"/>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76B7423-A015-D323-0CE3-0CD1A132C310}"/>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623D1978-F5D2-991B-4A36-849BF1ED2CA5}"/>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AD15402F-5906-A632-1B5B-A769784799C6}"/>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0646B4A6-2F72-04C2-8DCB-8F0722E2A27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F9474A8-35DA-207C-1B27-AC3B63DDCFA2}"/>
              </a:ext>
            </a:extLst>
          </p:cNvPr>
          <p:cNvSpPr txBox="1"/>
          <p:nvPr/>
        </p:nvSpPr>
        <p:spPr>
          <a:xfrm>
            <a:off x="4320718" y="470445"/>
            <a:ext cx="3184525" cy="52197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Data Flow Diagram</a:t>
            </a:r>
          </a:p>
        </p:txBody>
      </p:sp>
      <p:pic>
        <p:nvPicPr>
          <p:cNvPr id="5" name="Content Placeholder 4">
            <a:extLst>
              <a:ext uri="{FF2B5EF4-FFF2-40B4-BE49-F238E27FC236}">
                <a16:creationId xmlns:a16="http://schemas.microsoft.com/office/drawing/2014/main" id="{2CE62015-4AA8-2259-4151-C9BB356453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92180" y="136525"/>
            <a:ext cx="981710" cy="981710"/>
          </a:xfrm>
        </p:spPr>
      </p:pic>
      <p:pic>
        <p:nvPicPr>
          <p:cNvPr id="4" name="Picture 3">
            <a:extLst>
              <a:ext uri="{FF2B5EF4-FFF2-40B4-BE49-F238E27FC236}">
                <a16:creationId xmlns:a16="http://schemas.microsoft.com/office/drawing/2014/main" id="{A5E2D4C7-1638-F63F-5F5C-4002BD96D0D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99711" y="1427055"/>
            <a:ext cx="7626537" cy="3217445"/>
          </a:xfrm>
          <a:prstGeom prst="rect">
            <a:avLst/>
          </a:prstGeom>
        </p:spPr>
      </p:pic>
      <p:sp>
        <p:nvSpPr>
          <p:cNvPr id="2" name="TextBox 1">
            <a:extLst>
              <a:ext uri="{FF2B5EF4-FFF2-40B4-BE49-F238E27FC236}">
                <a16:creationId xmlns:a16="http://schemas.microsoft.com/office/drawing/2014/main" id="{2392620C-86CA-F11F-9AED-F1F4E110640D}"/>
              </a:ext>
            </a:extLst>
          </p:cNvPr>
          <p:cNvSpPr txBox="1"/>
          <p:nvPr/>
        </p:nvSpPr>
        <p:spPr>
          <a:xfrm>
            <a:off x="5459052" y="4709808"/>
            <a:ext cx="33583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Level</a:t>
            </a:r>
            <a:r>
              <a:rPr lang="en-IN" dirty="0"/>
              <a:t> 1</a:t>
            </a:r>
          </a:p>
        </p:txBody>
      </p:sp>
    </p:spTree>
    <p:extLst>
      <p:ext uri="{BB962C8B-B14F-4D97-AF65-F5344CB8AC3E}">
        <p14:creationId xmlns:p14="http://schemas.microsoft.com/office/powerpoint/2010/main" val="28347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517186" y="664275"/>
            <a:ext cx="4082785" cy="523220"/>
          </a:xfrm>
          <a:prstGeom prst="rect">
            <a:avLst/>
          </a:prstGeom>
          <a:noFill/>
        </p:spPr>
        <p:txBody>
          <a:bodyPr wrap="squar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Comparison of Models</a:t>
            </a:r>
          </a:p>
        </p:txBody>
      </p:sp>
      <p:graphicFrame>
        <p:nvGraphicFramePr>
          <p:cNvPr id="2" name="Table 1">
            <a:extLst>
              <a:ext uri="{FF2B5EF4-FFF2-40B4-BE49-F238E27FC236}">
                <a16:creationId xmlns:a16="http://schemas.microsoft.com/office/drawing/2014/main" id="{B4282F7B-2ACC-4005-2F42-123F8BA20E4A}"/>
              </a:ext>
            </a:extLst>
          </p:cNvPr>
          <p:cNvGraphicFramePr>
            <a:graphicFrameLocks noGrp="1"/>
          </p:cNvGraphicFramePr>
          <p:nvPr>
            <p:extLst>
              <p:ext uri="{D42A27DB-BD31-4B8C-83A1-F6EECF244321}">
                <p14:modId xmlns:p14="http://schemas.microsoft.com/office/powerpoint/2010/main" val="266312919"/>
              </p:ext>
            </p:extLst>
          </p:nvPr>
        </p:nvGraphicFramePr>
        <p:xfrm>
          <a:off x="838200" y="1726491"/>
          <a:ext cx="10515600" cy="2834640"/>
        </p:xfrm>
        <a:graphic>
          <a:graphicData uri="http://schemas.openxmlformats.org/drawingml/2006/table">
            <a:tbl>
              <a:tblPr>
                <a:tableStyleId>{284E427A-3D55-4303-BF80-6455036E1DE7}</a:tableStyleId>
              </a:tblPr>
              <a:tblGrid>
                <a:gridCol w="1752600">
                  <a:extLst>
                    <a:ext uri="{9D8B030D-6E8A-4147-A177-3AD203B41FA5}">
                      <a16:colId xmlns:a16="http://schemas.microsoft.com/office/drawing/2014/main" val="1416906643"/>
                    </a:ext>
                  </a:extLst>
                </a:gridCol>
                <a:gridCol w="1752600">
                  <a:extLst>
                    <a:ext uri="{9D8B030D-6E8A-4147-A177-3AD203B41FA5}">
                      <a16:colId xmlns:a16="http://schemas.microsoft.com/office/drawing/2014/main" val="1259329635"/>
                    </a:ext>
                  </a:extLst>
                </a:gridCol>
                <a:gridCol w="1752600">
                  <a:extLst>
                    <a:ext uri="{9D8B030D-6E8A-4147-A177-3AD203B41FA5}">
                      <a16:colId xmlns:a16="http://schemas.microsoft.com/office/drawing/2014/main" val="1126423168"/>
                    </a:ext>
                  </a:extLst>
                </a:gridCol>
                <a:gridCol w="1752600">
                  <a:extLst>
                    <a:ext uri="{9D8B030D-6E8A-4147-A177-3AD203B41FA5}">
                      <a16:colId xmlns:a16="http://schemas.microsoft.com/office/drawing/2014/main" val="2134767581"/>
                    </a:ext>
                  </a:extLst>
                </a:gridCol>
                <a:gridCol w="1752600">
                  <a:extLst>
                    <a:ext uri="{9D8B030D-6E8A-4147-A177-3AD203B41FA5}">
                      <a16:colId xmlns:a16="http://schemas.microsoft.com/office/drawing/2014/main" val="3338248163"/>
                    </a:ext>
                  </a:extLst>
                </a:gridCol>
                <a:gridCol w="1752600">
                  <a:extLst>
                    <a:ext uri="{9D8B030D-6E8A-4147-A177-3AD203B41FA5}">
                      <a16:colId xmlns:a16="http://schemas.microsoft.com/office/drawing/2014/main" val="72445887"/>
                    </a:ext>
                  </a:extLst>
                </a:gridCol>
              </a:tblGrid>
              <a:tr h="0">
                <a:tc>
                  <a:txBody>
                    <a:bodyPr/>
                    <a:lstStyle/>
                    <a:p>
                      <a:r>
                        <a:rPr lang="en-IN">
                          <a:latin typeface="Times New Roman" panose="02020603050405020304" pitchFamily="18" charset="0"/>
                          <a:cs typeface="Times New Roman" panose="02020603050405020304" pitchFamily="18" charset="0"/>
                        </a:rPr>
                        <a:t>Model</a:t>
                      </a:r>
                    </a:p>
                  </a:txBody>
                  <a:tcPr anchor="ctr"/>
                </a:tc>
                <a:tc>
                  <a:txBody>
                    <a:bodyPr/>
                    <a:lstStyle/>
                    <a:p>
                      <a:r>
                        <a:rPr lang="en-IN">
                          <a:latin typeface="Times New Roman" panose="02020603050405020304" pitchFamily="18" charset="0"/>
                          <a:cs typeface="Times New Roman" panose="02020603050405020304" pitchFamily="18" charset="0"/>
                        </a:rPr>
                        <a:t>Architecture</a:t>
                      </a:r>
                    </a:p>
                  </a:txBody>
                  <a:tcPr anchor="ctr"/>
                </a:tc>
                <a:tc>
                  <a:txBody>
                    <a:bodyPr/>
                    <a:lstStyle/>
                    <a:p>
                      <a:r>
                        <a:rPr lang="en-IN">
                          <a:latin typeface="Times New Roman" panose="02020603050405020304" pitchFamily="18" charset="0"/>
                          <a:cs typeface="Times New Roman" panose="02020603050405020304" pitchFamily="18" charset="0"/>
                        </a:rPr>
                        <a:t>Accuracy</a:t>
                      </a:r>
                    </a:p>
                  </a:txBody>
                  <a:tcPr anchor="ctr"/>
                </a:tc>
                <a:tc>
                  <a:txBody>
                    <a:bodyPr/>
                    <a:lstStyle/>
                    <a:p>
                      <a:r>
                        <a:rPr lang="en-IN">
                          <a:latin typeface="Times New Roman" panose="02020603050405020304" pitchFamily="18" charset="0"/>
                          <a:cs typeface="Times New Roman" panose="02020603050405020304" pitchFamily="18" charset="0"/>
                        </a:rPr>
                        <a:t>Overfitting</a:t>
                      </a:r>
                    </a:p>
                  </a:txBody>
                  <a:tcPr anchor="ctr"/>
                </a:tc>
                <a:tc>
                  <a:txBody>
                    <a:bodyPr/>
                    <a:lstStyle/>
                    <a:p>
                      <a:r>
                        <a:rPr lang="en-IN">
                          <a:latin typeface="Times New Roman" panose="02020603050405020304" pitchFamily="18" charset="0"/>
                          <a:cs typeface="Times New Roman" panose="02020603050405020304" pitchFamily="18" charset="0"/>
                        </a:rPr>
                        <a:t>Time per Epoch</a:t>
                      </a:r>
                    </a:p>
                  </a:txBody>
                  <a:tcPr anchor="ctr"/>
                </a:tc>
                <a:tc>
                  <a:txBody>
                    <a:bodyPr/>
                    <a:lstStyle/>
                    <a:p>
                      <a:r>
                        <a:rPr lang="en-IN">
                          <a:latin typeface="Times New Roman" panose="02020603050405020304" pitchFamily="18" charset="0"/>
                          <a:cs typeface="Times New Roman" panose="02020603050405020304" pitchFamily="18" charset="0"/>
                        </a:rPr>
                        <a:t>Remarks</a:t>
                      </a:r>
                    </a:p>
                  </a:txBody>
                  <a:tcPr anchor="ctr"/>
                </a:tc>
                <a:extLst>
                  <a:ext uri="{0D108BD9-81ED-4DB2-BD59-A6C34878D82A}">
                    <a16:rowId xmlns:a16="http://schemas.microsoft.com/office/drawing/2014/main" val="2209658910"/>
                  </a:ext>
                </a:extLst>
              </a:tr>
              <a:tr h="0">
                <a:tc>
                  <a:txBody>
                    <a:bodyPr/>
                    <a:lstStyle/>
                    <a:p>
                      <a:r>
                        <a:rPr lang="en-IN">
                          <a:latin typeface="Times New Roman" panose="02020603050405020304" pitchFamily="18" charset="0"/>
                          <a:cs typeface="Times New Roman" panose="02020603050405020304" pitchFamily="18" charset="0"/>
                        </a:rPr>
                        <a:t>Custom CNN</a:t>
                      </a:r>
                    </a:p>
                  </a:txBody>
                  <a:tcPr anchor="ctr"/>
                </a:tc>
                <a:tc>
                  <a:txBody>
                    <a:bodyPr/>
                    <a:lstStyle/>
                    <a:p>
                      <a:r>
                        <a:rPr lang="en-IN">
                          <a:latin typeface="Times New Roman" panose="02020603050405020304" pitchFamily="18" charset="0"/>
                          <a:cs typeface="Times New Roman" panose="02020603050405020304" pitchFamily="18" charset="0"/>
                        </a:rPr>
                        <a:t>15-layer CNN</a:t>
                      </a:r>
                    </a:p>
                  </a:txBody>
                  <a:tcPr anchor="ctr"/>
                </a:tc>
                <a:tc>
                  <a:txBody>
                    <a:bodyPr/>
                    <a:lstStyle/>
                    <a:p>
                      <a:r>
                        <a:rPr lang="en-IN">
                          <a:latin typeface="Times New Roman" panose="02020603050405020304" pitchFamily="18" charset="0"/>
                          <a:cs typeface="Times New Roman" panose="02020603050405020304" pitchFamily="18" charset="0"/>
                        </a:rPr>
                        <a:t>~87%</a:t>
                      </a:r>
                    </a:p>
                  </a:txBody>
                  <a:tcPr anchor="ctr"/>
                </a:tc>
                <a:tc>
                  <a:txBody>
                    <a:bodyPr/>
                    <a:lstStyle/>
                    <a:p>
                      <a:r>
                        <a:rPr lang="en-IN">
                          <a:latin typeface="Times New Roman" panose="02020603050405020304" pitchFamily="18" charset="0"/>
                          <a:cs typeface="Times New Roman" panose="02020603050405020304" pitchFamily="18" charset="0"/>
                        </a:rPr>
                        <a:t>Low</a:t>
                      </a:r>
                    </a:p>
                  </a:txBody>
                  <a:tcPr anchor="ctr"/>
                </a:tc>
                <a:tc>
                  <a:txBody>
                    <a:bodyPr/>
                    <a:lstStyle/>
                    <a:p>
                      <a:r>
                        <a:rPr lang="en-IN">
                          <a:latin typeface="Times New Roman" panose="02020603050405020304" pitchFamily="18" charset="0"/>
                          <a:cs typeface="Times New Roman" panose="02020603050405020304" pitchFamily="18" charset="0"/>
                        </a:rPr>
                        <a:t>Medium</a:t>
                      </a:r>
                    </a:p>
                  </a:txBody>
                  <a:tcPr anchor="ctr"/>
                </a:tc>
                <a:tc>
                  <a:txBody>
                    <a:bodyPr/>
                    <a:lstStyle/>
                    <a:p>
                      <a:r>
                        <a:rPr lang="en-IN" dirty="0">
                          <a:latin typeface="Times New Roman" panose="02020603050405020304" pitchFamily="18" charset="0"/>
                          <a:cs typeface="Times New Roman" panose="02020603050405020304" pitchFamily="18" charset="0"/>
                        </a:rPr>
                        <a:t>Good Performance</a:t>
                      </a:r>
                    </a:p>
                  </a:txBody>
                  <a:tcPr anchor="ctr"/>
                </a:tc>
                <a:extLst>
                  <a:ext uri="{0D108BD9-81ED-4DB2-BD59-A6C34878D82A}">
                    <a16:rowId xmlns:a16="http://schemas.microsoft.com/office/drawing/2014/main" val="2271576396"/>
                  </a:ext>
                </a:extLst>
              </a:tr>
              <a:tr h="0">
                <a:tc>
                  <a:txBody>
                    <a:bodyPr/>
                    <a:lstStyle/>
                    <a:p>
                      <a:r>
                        <a:rPr lang="en-IN" dirty="0">
                          <a:latin typeface="Times New Roman" panose="02020603050405020304" pitchFamily="18" charset="0"/>
                          <a:cs typeface="Times New Roman" panose="02020603050405020304" pitchFamily="18" charset="0"/>
                        </a:rPr>
                        <a:t>Efficient Net B1</a:t>
                      </a:r>
                    </a:p>
                  </a:txBody>
                  <a:tcPr anchor="ctr"/>
                </a:tc>
                <a:tc>
                  <a:txBody>
                    <a:bodyPr/>
                    <a:lstStyle/>
                    <a:p>
                      <a:r>
                        <a:rPr lang="en-IN" dirty="0">
                          <a:latin typeface="Times New Roman" panose="02020603050405020304" pitchFamily="18" charset="0"/>
                          <a:cs typeface="Times New Roman" panose="02020603050405020304" pitchFamily="18" charset="0"/>
                        </a:rPr>
                        <a:t>Efficient-Net Pretrained + Custom Head</a:t>
                      </a:r>
                    </a:p>
                  </a:txBody>
                  <a:tcPr anchor="ctr"/>
                </a:tc>
                <a:tc>
                  <a:txBody>
                    <a:bodyPr/>
                    <a:lstStyle/>
                    <a:p>
                      <a:r>
                        <a:rPr lang="en-IN" dirty="0">
                          <a:latin typeface="Times New Roman" panose="02020603050405020304" pitchFamily="18" charset="0"/>
                          <a:cs typeface="Times New Roman" panose="02020603050405020304" pitchFamily="18" charset="0"/>
                        </a:rPr>
                        <a:t>~78</a:t>
                      </a:r>
                    </a:p>
                  </a:txBody>
                  <a:tcPr anchor="ctr"/>
                </a:tc>
                <a:tc>
                  <a:txBody>
                    <a:bodyPr/>
                    <a:lstStyle/>
                    <a:p>
                      <a:r>
                        <a:rPr lang="en-IN" dirty="0">
                          <a:latin typeface="Times New Roman" panose="02020603050405020304" pitchFamily="18" charset="0"/>
                          <a:cs typeface="Times New Roman" panose="02020603050405020304" pitchFamily="18" charset="0"/>
                        </a:rPr>
                        <a:t>Medium</a:t>
                      </a:r>
                    </a:p>
                  </a:txBody>
                  <a:tcPr anchor="ctr"/>
                </a:tc>
                <a:tc>
                  <a:txBody>
                    <a:bodyPr/>
                    <a:lstStyle/>
                    <a:p>
                      <a:r>
                        <a:rPr lang="en-IN" dirty="0">
                          <a:latin typeface="Times New Roman" panose="02020603050405020304" pitchFamily="18" charset="0"/>
                          <a:cs typeface="Times New Roman" panose="02020603050405020304" pitchFamily="18" charset="0"/>
                        </a:rPr>
                        <a:t>Medium</a:t>
                      </a:r>
                    </a:p>
                  </a:txBody>
                  <a:tcPr anchor="ctr"/>
                </a:tc>
                <a:tc>
                  <a:txBody>
                    <a:bodyPr/>
                    <a:lstStyle/>
                    <a:p>
                      <a:r>
                        <a:rPr lang="en-IN" dirty="0">
                          <a:latin typeface="Times New Roman" panose="02020603050405020304" pitchFamily="18" charset="0"/>
                          <a:cs typeface="Times New Roman" panose="02020603050405020304" pitchFamily="18" charset="0"/>
                        </a:rPr>
                        <a:t>Baseline</a:t>
                      </a:r>
                    </a:p>
                  </a:txBody>
                  <a:tcPr anchor="ctr"/>
                </a:tc>
                <a:extLst>
                  <a:ext uri="{0D108BD9-81ED-4DB2-BD59-A6C34878D82A}">
                    <a16:rowId xmlns:a16="http://schemas.microsoft.com/office/drawing/2014/main" val="457338133"/>
                  </a:ext>
                </a:extLst>
              </a:tr>
              <a:tr h="0">
                <a:tc>
                  <a:txBody>
                    <a:bodyPr/>
                    <a:lstStyle/>
                    <a:p>
                      <a:r>
                        <a:rPr lang="en-IN">
                          <a:latin typeface="Times New Roman" panose="02020603050405020304" pitchFamily="18" charset="0"/>
                          <a:cs typeface="Times New Roman" panose="02020603050405020304" pitchFamily="18" charset="0"/>
                        </a:rPr>
                        <a:t>ResNet50</a:t>
                      </a:r>
                    </a:p>
                  </a:txBody>
                  <a:tcPr anchor="ctr"/>
                </a:tc>
                <a:tc>
                  <a:txBody>
                    <a:bodyPr/>
                    <a:lstStyle/>
                    <a:p>
                      <a:r>
                        <a:rPr lang="en-IN" dirty="0">
                          <a:latin typeface="Times New Roman" panose="02020603050405020304" pitchFamily="18" charset="0"/>
                          <a:cs typeface="Times New Roman" panose="02020603050405020304" pitchFamily="18" charset="0"/>
                        </a:rPr>
                        <a:t>Res-Net Pretrained + Custom Head</a:t>
                      </a:r>
                    </a:p>
                  </a:txBody>
                  <a:tcPr anchor="ctr"/>
                </a:tc>
                <a:tc>
                  <a:txBody>
                    <a:bodyPr/>
                    <a:lstStyle/>
                    <a:p>
                      <a:r>
                        <a:rPr lang="en-IN">
                          <a:latin typeface="Times New Roman" panose="02020603050405020304" pitchFamily="18" charset="0"/>
                          <a:cs typeface="Times New Roman" panose="02020603050405020304" pitchFamily="18" charset="0"/>
                        </a:rPr>
                        <a:t>~90%</a:t>
                      </a:r>
                    </a:p>
                  </a:txBody>
                  <a:tcPr anchor="ctr"/>
                </a:tc>
                <a:tc>
                  <a:txBody>
                    <a:bodyPr/>
                    <a:lstStyle/>
                    <a:p>
                      <a:r>
                        <a:rPr lang="en-IN">
                          <a:latin typeface="Times New Roman" panose="02020603050405020304" pitchFamily="18" charset="0"/>
                          <a:cs typeface="Times New Roman" panose="02020603050405020304" pitchFamily="18" charset="0"/>
                        </a:rPr>
                        <a:t>Low</a:t>
                      </a:r>
                    </a:p>
                  </a:txBody>
                  <a:tcPr anchor="ctr"/>
                </a:tc>
                <a:tc>
                  <a:txBody>
                    <a:bodyPr/>
                    <a:lstStyle/>
                    <a:p>
                      <a:r>
                        <a:rPr lang="en-IN">
                          <a:latin typeface="Times New Roman" panose="02020603050405020304" pitchFamily="18" charset="0"/>
                          <a:cs typeface="Times New Roman" panose="02020603050405020304" pitchFamily="18" charset="0"/>
                        </a:rPr>
                        <a:t>Medium</a:t>
                      </a:r>
                    </a:p>
                  </a:txBody>
                  <a:tcPr anchor="ctr"/>
                </a:tc>
                <a:tc>
                  <a:txBody>
                    <a:bodyPr/>
                    <a:lstStyle/>
                    <a:p>
                      <a:r>
                        <a:rPr lang="en-IN" dirty="0">
                          <a:latin typeface="Times New Roman" panose="02020603050405020304" pitchFamily="18" charset="0"/>
                          <a:cs typeface="Times New Roman" panose="02020603050405020304" pitchFamily="18" charset="0"/>
                        </a:rPr>
                        <a:t>Robust generalization</a:t>
                      </a:r>
                    </a:p>
                  </a:txBody>
                  <a:tcPr anchor="ctr"/>
                </a:tc>
                <a:extLst>
                  <a:ext uri="{0D108BD9-81ED-4DB2-BD59-A6C34878D82A}">
                    <a16:rowId xmlns:a16="http://schemas.microsoft.com/office/drawing/2014/main" val="228804101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8CB00-FFD2-D6C3-09EF-EB0E11CB81E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B26C43C-E5E9-DFCA-E212-157836D27B3B}"/>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626E498C-571B-D540-39B8-47272EE230B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BA693525-49CD-24FD-F1C7-AD1CB74AFE81}"/>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19F3A6F1-D7FF-788A-396E-9BB182B8E138}"/>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D89864F5-4AC5-2241-12CA-880A5F9470D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642BC58-3578-DF83-53C7-CE1FC8B53D04}"/>
              </a:ext>
            </a:extLst>
          </p:cNvPr>
          <p:cNvSpPr txBox="1"/>
          <p:nvPr/>
        </p:nvSpPr>
        <p:spPr>
          <a:xfrm>
            <a:off x="3517186" y="664275"/>
            <a:ext cx="4082785" cy="523220"/>
          </a:xfrm>
          <a:prstGeom prst="rect">
            <a:avLst/>
          </a:prstGeom>
          <a:noFill/>
        </p:spPr>
        <p:txBody>
          <a:bodyPr wrap="square" rtlCol="0">
            <a:spAutoFit/>
          </a:bodyPr>
          <a:lstStyle/>
          <a:p>
            <a:pPr algn="ctr"/>
            <a:r>
              <a:rPr lang="en-US" altLang="en-IN" sz="2800" b="1" dirty="0">
                <a:solidFill>
                  <a:schemeClr val="accent2"/>
                </a:solidFill>
                <a:latin typeface="Times New Roman" panose="02020603050405020304" pitchFamily="18" charset="0"/>
                <a:cs typeface="Times New Roman" panose="02020603050405020304" pitchFamily="18" charset="0"/>
              </a:rPr>
              <a:t>Outputs</a:t>
            </a:r>
          </a:p>
        </p:txBody>
      </p:sp>
      <p:pic>
        <p:nvPicPr>
          <p:cNvPr id="3" name="Picture 2">
            <a:extLst>
              <a:ext uri="{FF2B5EF4-FFF2-40B4-BE49-F238E27FC236}">
                <a16:creationId xmlns:a16="http://schemas.microsoft.com/office/drawing/2014/main" id="{B061F72A-BC85-5269-59A1-FC4A6B9A62CA}"/>
              </a:ext>
            </a:extLst>
          </p:cNvPr>
          <p:cNvPicPr>
            <a:picLocks noChangeAspect="1"/>
          </p:cNvPicPr>
          <p:nvPr/>
        </p:nvPicPr>
        <p:blipFill>
          <a:blip r:embed="rId3"/>
          <a:stretch>
            <a:fillRect/>
          </a:stretch>
        </p:blipFill>
        <p:spPr>
          <a:xfrm>
            <a:off x="993140" y="1730798"/>
            <a:ext cx="4805720" cy="3396404"/>
          </a:xfrm>
          <a:prstGeom prst="rect">
            <a:avLst/>
          </a:prstGeom>
        </p:spPr>
      </p:pic>
      <p:pic>
        <p:nvPicPr>
          <p:cNvPr id="4" name="Picture 3">
            <a:extLst>
              <a:ext uri="{FF2B5EF4-FFF2-40B4-BE49-F238E27FC236}">
                <a16:creationId xmlns:a16="http://schemas.microsoft.com/office/drawing/2014/main" id="{F24BBAE1-5E7B-0002-27D6-A32B7B569CB3}"/>
              </a:ext>
            </a:extLst>
          </p:cNvPr>
          <p:cNvPicPr>
            <a:picLocks noChangeAspect="1"/>
          </p:cNvPicPr>
          <p:nvPr/>
        </p:nvPicPr>
        <p:blipFill>
          <a:blip r:embed="rId4"/>
          <a:stretch>
            <a:fillRect/>
          </a:stretch>
        </p:blipFill>
        <p:spPr>
          <a:xfrm>
            <a:off x="6895575" y="1832936"/>
            <a:ext cx="4032307" cy="3192127"/>
          </a:xfrm>
          <a:prstGeom prst="rect">
            <a:avLst/>
          </a:prstGeom>
        </p:spPr>
      </p:pic>
      <p:sp>
        <p:nvSpPr>
          <p:cNvPr id="5" name="TextBox 4">
            <a:extLst>
              <a:ext uri="{FF2B5EF4-FFF2-40B4-BE49-F238E27FC236}">
                <a16:creationId xmlns:a16="http://schemas.microsoft.com/office/drawing/2014/main" id="{3FDFB410-421A-6620-8CED-F9C9A6F148F5}"/>
              </a:ext>
            </a:extLst>
          </p:cNvPr>
          <p:cNvSpPr txBox="1"/>
          <p:nvPr/>
        </p:nvSpPr>
        <p:spPr>
          <a:xfrm>
            <a:off x="1838131" y="5127202"/>
            <a:ext cx="380689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1: Confusion matrix of the ensembled model</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1ADE210-6C60-324A-9987-FF888A7BDE60}"/>
              </a:ext>
            </a:extLst>
          </p:cNvPr>
          <p:cNvSpPr txBox="1"/>
          <p:nvPr/>
        </p:nvSpPr>
        <p:spPr>
          <a:xfrm>
            <a:off x="7546910" y="4988702"/>
            <a:ext cx="380689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2: ROC curve of the ensembled model</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80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A4FFA-CC5C-22CF-27CF-9544F77E22E5}"/>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34A332F-56F4-57A5-6D4A-8FA264D4EF49}"/>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70E3CE26-8140-DC47-3500-8DB4A78EEE9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BF40AE6C-BB86-8397-015C-468E0E59CB11}"/>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ACD3AB7F-4E05-4FC3-7725-0961D25B136A}"/>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979BF600-F650-A2E3-E2E0-F479463E5ED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EF5B105-968D-F388-65D0-96DF17E78521}"/>
              </a:ext>
            </a:extLst>
          </p:cNvPr>
          <p:cNvSpPr txBox="1"/>
          <p:nvPr/>
        </p:nvSpPr>
        <p:spPr>
          <a:xfrm>
            <a:off x="3517186" y="664275"/>
            <a:ext cx="4082785" cy="523220"/>
          </a:xfrm>
          <a:prstGeom prst="rect">
            <a:avLst/>
          </a:prstGeom>
          <a:noFill/>
        </p:spPr>
        <p:txBody>
          <a:bodyPr wrap="square" rtlCol="0">
            <a:spAutoFit/>
          </a:bodyPr>
          <a:lstStyle/>
          <a:p>
            <a:pPr algn="ctr"/>
            <a:r>
              <a:rPr lang="en-US" altLang="en-IN" sz="2800" b="1" dirty="0">
                <a:solidFill>
                  <a:schemeClr val="accent2"/>
                </a:solidFill>
                <a:latin typeface="Times New Roman" panose="02020603050405020304" pitchFamily="18" charset="0"/>
                <a:cs typeface="Times New Roman" panose="02020603050405020304" pitchFamily="18" charset="0"/>
              </a:rPr>
              <a:t>Outputs</a:t>
            </a:r>
          </a:p>
        </p:txBody>
      </p:sp>
      <p:sp>
        <p:nvSpPr>
          <p:cNvPr id="5" name="TextBox 4">
            <a:extLst>
              <a:ext uri="{FF2B5EF4-FFF2-40B4-BE49-F238E27FC236}">
                <a16:creationId xmlns:a16="http://schemas.microsoft.com/office/drawing/2014/main" id="{D5CFBA08-B967-8B91-B3B1-316C8790A0D9}"/>
              </a:ext>
            </a:extLst>
          </p:cNvPr>
          <p:cNvSpPr txBox="1"/>
          <p:nvPr/>
        </p:nvSpPr>
        <p:spPr>
          <a:xfrm>
            <a:off x="4497356" y="4517847"/>
            <a:ext cx="380689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3: Accuracy, Loss and ROC plots</a:t>
            </a:r>
            <a:endParaRPr lang="en-IN" sz="1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934680F-EC36-8AA4-CF48-643B873191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9448" y="1658961"/>
            <a:ext cx="9035798" cy="2680255"/>
          </a:xfrm>
          <a:prstGeom prst="rect">
            <a:avLst/>
          </a:prstGeom>
        </p:spPr>
      </p:pic>
    </p:spTree>
    <p:extLst>
      <p:ext uri="{BB962C8B-B14F-4D97-AF65-F5344CB8AC3E}">
        <p14:creationId xmlns:p14="http://schemas.microsoft.com/office/powerpoint/2010/main" val="215271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AAB2F-4D01-2D16-91E3-D16E2265F54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98BACC1-3207-F2CF-1260-615BD1A14278}"/>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A252180B-5B7A-3B04-73C0-9BDCC618B3B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2EC8C595-F4AA-EE01-4B86-3B99880BD466}"/>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186E08C9-0EF6-29D7-F230-C23A6F9A04F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FE05FB7-5DE3-B514-778B-849F3E3C988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4596B5A-8E43-269B-D87D-90CEC1F06740}"/>
              </a:ext>
            </a:extLst>
          </p:cNvPr>
          <p:cNvSpPr txBox="1"/>
          <p:nvPr/>
        </p:nvSpPr>
        <p:spPr>
          <a:xfrm>
            <a:off x="3517186" y="664275"/>
            <a:ext cx="4082785" cy="523220"/>
          </a:xfrm>
          <a:prstGeom prst="rect">
            <a:avLst/>
          </a:prstGeom>
          <a:noFill/>
        </p:spPr>
        <p:txBody>
          <a:bodyPr wrap="square" rtlCol="0">
            <a:spAutoFit/>
          </a:bodyPr>
          <a:lstStyle/>
          <a:p>
            <a:pPr algn="ctr"/>
            <a:r>
              <a:rPr lang="en-US" altLang="en-IN" sz="2800" b="1" dirty="0">
                <a:solidFill>
                  <a:schemeClr val="accent2"/>
                </a:solidFill>
                <a:latin typeface="Times New Roman" panose="02020603050405020304" pitchFamily="18" charset="0"/>
                <a:cs typeface="Times New Roman" panose="02020603050405020304" pitchFamily="18" charset="0"/>
              </a:rPr>
              <a:t>Outputs</a:t>
            </a:r>
          </a:p>
        </p:txBody>
      </p:sp>
      <p:sp>
        <p:nvSpPr>
          <p:cNvPr id="5" name="TextBox 4">
            <a:extLst>
              <a:ext uri="{FF2B5EF4-FFF2-40B4-BE49-F238E27FC236}">
                <a16:creationId xmlns:a16="http://schemas.microsoft.com/office/drawing/2014/main" id="{1577C2AA-8813-6CAD-E41C-EEBC183354C7}"/>
              </a:ext>
            </a:extLst>
          </p:cNvPr>
          <p:cNvSpPr txBox="1"/>
          <p:nvPr/>
        </p:nvSpPr>
        <p:spPr>
          <a:xfrm>
            <a:off x="3813397" y="4114489"/>
            <a:ext cx="397766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3: Small part of the website were uploading the image</a:t>
            </a:r>
            <a:endParaRPr lang="en-IN" sz="1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2E66DA-3224-D509-50DD-272B285375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421" y="1498500"/>
            <a:ext cx="3977665" cy="2443484"/>
          </a:xfrm>
          <a:prstGeom prst="rect">
            <a:avLst/>
          </a:prstGeom>
        </p:spPr>
      </p:pic>
    </p:spTree>
    <p:extLst>
      <p:ext uri="{BB962C8B-B14F-4D97-AF65-F5344CB8AC3E}">
        <p14:creationId xmlns:p14="http://schemas.microsoft.com/office/powerpoint/2010/main" val="129841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9D409-E74C-BB8C-0FC5-F0865C5E64B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DE1BC72-5EF9-6210-7507-ADA100BFA4C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1FFAC48C-48F0-4149-D919-57A8BDBEB9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16310" y="136525"/>
            <a:ext cx="957580" cy="957580"/>
          </a:xfrm>
        </p:spPr>
      </p:pic>
      <p:sp>
        <p:nvSpPr>
          <p:cNvPr id="6" name="Date Placeholder 5">
            <a:extLst>
              <a:ext uri="{FF2B5EF4-FFF2-40B4-BE49-F238E27FC236}">
                <a16:creationId xmlns:a16="http://schemas.microsoft.com/office/drawing/2014/main" id="{316C4DE1-D4FB-41DD-B4C9-F4455E6FB34B}"/>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C7D83FF4-2FD9-D285-33CB-497D25125C17}"/>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53B0BE33-3848-E6AF-E4DE-60EB14D220D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10DB79-3A96-EFC2-E3AA-A2EB37FBE975}"/>
              </a:ext>
            </a:extLst>
          </p:cNvPr>
          <p:cNvSpPr txBox="1"/>
          <p:nvPr/>
        </p:nvSpPr>
        <p:spPr>
          <a:xfrm>
            <a:off x="5424983" y="572045"/>
            <a:ext cx="1901483" cy="52322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Conclusion</a:t>
            </a:r>
          </a:p>
        </p:txBody>
      </p:sp>
      <p:sp>
        <p:nvSpPr>
          <p:cNvPr id="2" name="Text Box 1">
            <a:extLst>
              <a:ext uri="{FF2B5EF4-FFF2-40B4-BE49-F238E27FC236}">
                <a16:creationId xmlns:a16="http://schemas.microsoft.com/office/drawing/2014/main" id="{5C8655E7-7735-DDB8-5DFD-20E5BB91A789}"/>
              </a:ext>
            </a:extLst>
          </p:cNvPr>
          <p:cNvSpPr txBox="1"/>
          <p:nvPr/>
        </p:nvSpPr>
        <p:spPr>
          <a:xfrm>
            <a:off x="490220" y="1447800"/>
            <a:ext cx="10949940" cy="1850571"/>
          </a:xfrm>
          <a:prstGeom prst="rect">
            <a:avLst/>
          </a:prstGeom>
          <a:noFill/>
        </p:spPr>
        <p:txBody>
          <a:bodyPr wrap="square" rtlCol="0" anchor="t">
            <a:spAutoFit/>
          </a:bodyPr>
          <a:lstStyle/>
          <a:p>
            <a:pPr lvl="0" algn="just">
              <a:lnSpc>
                <a:spcPct val="107000"/>
              </a:lnSpc>
              <a:spcAft>
                <a:spcPts val="800"/>
              </a:spcAft>
              <a:buSzPts val="1000"/>
              <a:tabLst>
                <a:tab pos="457200" algn="l"/>
              </a:tabLst>
            </a:pPr>
            <a:r>
              <a:rPr lang="en-IN" sz="1800" dirty="0">
                <a:effectLst/>
                <a:latin typeface="Times New Roman" panose="02020603050405020304" pitchFamily="18" charset="0"/>
                <a:ea typeface="Calibri" panose="020F0502020204030204" pitchFamily="34" charset="0"/>
              </a:rPr>
              <a:t>This work introduces the efficient application of deep learning networks, such as CNN-structured networks and pre-trained networks such as ResNet50 and EfficientNetB1, in classifying Alzheimer's disease from MRI scans. By combining several models in an ensemble, we managed to enhance the diagnostic accuracy and minimize classification errors, especially for the more difficult levels of AD, for example, Moderate Demented. In spite of some challenges, such as dataset class imbalance, the models performed satisfactorily with an overall test accuracy of 92.85%.</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194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16310" y="136525"/>
            <a:ext cx="957580" cy="957580"/>
          </a:xfrm>
        </p:spPr>
      </p:pic>
      <p:sp>
        <p:nvSpPr>
          <p:cNvPr id="6" name="Date Placeholder 5"/>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5424983" y="572045"/>
            <a:ext cx="2200275" cy="52197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Future Scope</a:t>
            </a:r>
          </a:p>
        </p:txBody>
      </p:sp>
      <p:sp>
        <p:nvSpPr>
          <p:cNvPr id="2" name="Text Box 1"/>
          <p:cNvSpPr txBox="1"/>
          <p:nvPr/>
        </p:nvSpPr>
        <p:spPr>
          <a:xfrm>
            <a:off x="490220" y="1447800"/>
            <a:ext cx="10949940" cy="2956259"/>
          </a:xfrm>
          <a:prstGeom prst="rect">
            <a:avLst/>
          </a:prstGeom>
          <a:noFill/>
        </p:spPr>
        <p:txBody>
          <a:bodyPr wrap="square" rtlCol="0" anchor="t">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Multi-modal Integration: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Combine MRI, PET, and CSF biomarker data for a more comprehensive diagnosis.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Explainable AI: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Implement XAI methods (e.g., Grad-CAM, SHAP) to enhance model transparency.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Real-Time Deployment: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Develop cloud-based and mobile applications for instant diagnostic feedback.</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Clinical Validation: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Collaborate with hospitals to validate and refine the system in real-world settings.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Transfer &amp; Federated Learning: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Leverage transfer learning for efficiency and federated learning to safeguard patient data.</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Expansion: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Enrich training datasets with diverse, well-annotated imaging data to improve model robustness.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1608529"/>
            <a:ext cx="10515600" cy="3959354"/>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342900" lvl="0" indent="-342900">
              <a:lnSpc>
                <a:spcPct val="107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Motivation</a:t>
            </a:r>
          </a:p>
          <a:p>
            <a:pPr marL="342900" lvl="0" indent="-342900">
              <a:lnSpc>
                <a:spcPct val="107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Objective</a:t>
            </a:r>
          </a:p>
          <a:p>
            <a:pPr marL="342900" lvl="0" indent="-342900">
              <a:lnSpc>
                <a:spcPct val="107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Process Model</a:t>
            </a:r>
          </a:p>
          <a:p>
            <a:pPr marL="342900" lvl="0" indent="-342900">
              <a:lnSpc>
                <a:spcPct val="107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Software Requirement</a:t>
            </a:r>
          </a:p>
          <a:p>
            <a:pPr marL="342900" lvl="0" indent="-342900">
              <a:lnSpc>
                <a:spcPct val="107000"/>
              </a:lnSpc>
              <a:spcAft>
                <a:spcPts val="800"/>
              </a:spcAft>
              <a:buFont typeface="+mj-lt"/>
              <a:buAutoNum type="arabicPeriod"/>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Software Development Model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 Flow Diagram (DFD)</a:t>
            </a:r>
          </a:p>
          <a:p>
            <a:pPr marL="342900" lvl="0" indent="-342900">
              <a:lnSpc>
                <a:spcPct val="107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Comparison of models</a:t>
            </a:r>
          </a:p>
          <a:p>
            <a:pPr marL="342900" lvl="0" indent="-342900">
              <a:lnSpc>
                <a:spcPct val="107000"/>
              </a:lnSpc>
              <a:spcAft>
                <a:spcPts val="800"/>
              </a:spcAft>
              <a:buFont typeface="+mj-lt"/>
              <a:buAutoNum type="arabicPeriod"/>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Future Scope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5424983" y="856525"/>
            <a:ext cx="2111375" cy="52197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Introduction</a:t>
            </a:r>
          </a:p>
        </p:txBody>
      </p:sp>
      <p:sp>
        <p:nvSpPr>
          <p:cNvPr id="100" name="Text Box 99"/>
          <p:cNvSpPr txBox="1"/>
          <p:nvPr/>
        </p:nvSpPr>
        <p:spPr>
          <a:xfrm>
            <a:off x="1210945" y="1859915"/>
            <a:ext cx="10142855" cy="3184525"/>
          </a:xfrm>
          <a:prstGeom prst="rect">
            <a:avLst/>
          </a:prstGeom>
          <a:noFill/>
          <a:ln w="9525">
            <a:noFill/>
          </a:ln>
        </p:spPr>
        <p:txBody>
          <a:bodyPr wrap="square">
            <a:noAutofit/>
          </a:bodyPr>
          <a:lstStyle/>
          <a:p>
            <a:pPr marL="285750" indent="-285750" algn="just">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Alzheimer’s Disease (AD) is a progressive neurodegenerative disorder characterized by memory loss, cognitive decline, and disruption of daily functioning. </a:t>
            </a:r>
          </a:p>
          <a:p>
            <a:pPr marL="285750" indent="-285750" algn="just">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is the most common cause of dementia and poses significant challenges in early diagnosis. </a:t>
            </a:r>
          </a:p>
          <a:p>
            <a:pPr marL="285750" indent="-285750" algn="just">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Traditional diagnostic methods, while useful, are subjective and time-consuming, which delays effective intervention. </a:t>
            </a:r>
          </a:p>
          <a:p>
            <a:pPr marL="285750" indent="-285750" algn="just">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proposed project leverages </a:t>
            </a:r>
            <a:r>
              <a:rPr lang="en-IN" kern="100" dirty="0">
                <a:latin typeface="Times New Roman" panose="02020603050405020304" pitchFamily="18" charset="0"/>
                <a:ea typeface="Calibri" panose="020F0502020204030204" pitchFamily="34" charset="0"/>
                <a:cs typeface="Times New Roman" panose="02020603050405020304" pitchFamily="18" charset="0"/>
              </a:rPr>
              <a:t>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ombining 3 models Convolutional Neural Networks (CNNs), Efficient-Net B1 and the Res-Net50 to automate and improve diagnostic accuracy through MRI scan analysis.</a:t>
            </a:r>
          </a:p>
        </p:txBody>
      </p:sp>
      <p:sp>
        <p:nvSpPr>
          <p:cNvPr id="2" name="Text Box 1"/>
          <p:cNvSpPr txBox="1"/>
          <p:nvPr/>
        </p:nvSpPr>
        <p:spPr>
          <a:xfrm>
            <a:off x="11795760" y="2745105"/>
            <a:ext cx="4064000" cy="368300"/>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5424983" y="856525"/>
            <a:ext cx="1861820" cy="52197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Motivation</a:t>
            </a:r>
          </a:p>
        </p:txBody>
      </p:sp>
      <p:sp>
        <p:nvSpPr>
          <p:cNvPr id="4" name="TextBox 3"/>
          <p:cNvSpPr txBox="1"/>
          <p:nvPr/>
        </p:nvSpPr>
        <p:spPr>
          <a:xfrm>
            <a:off x="838200" y="1608529"/>
            <a:ext cx="10515600" cy="3156826"/>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Global Impact: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Over 55 million individuals are affected worldwide, with numbers expected to triple by 2050.</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Diagnostic Challenges: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Conventional methods (e.g., PET scans, clinical assessments) are expensive and inconsistent.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Technological Advancements: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Deep learning and CNNs provide a promising avenue for automated, objective analysis.</a:t>
            </a:r>
          </a:p>
          <a:p>
            <a:pPr marL="342900" indent="-342900" algn="just">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Early Intervention: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Early detection can significantly improve treatment outcomes and slow disease progression.</a:t>
            </a:r>
            <a:endParaRPr lang="en-US" sz="2000" dirty="0">
              <a:latin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98825-5C37-FA84-084D-952945601B7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6F46F60D-6C11-C1AB-4F04-2788C99D5819}"/>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6772EC65-9655-A0BB-C83C-62671200F4E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74C924B5-4543-E56F-A821-0BB49FDC2BB6}"/>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8F247692-072A-8402-A663-A82152ED0E63}"/>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B04A20B-AD3A-7697-B3B1-F73C301F317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E6A5FAE-EE91-44B8-A3F5-D28698E183FD}"/>
              </a:ext>
            </a:extLst>
          </p:cNvPr>
          <p:cNvSpPr txBox="1"/>
          <p:nvPr/>
        </p:nvSpPr>
        <p:spPr>
          <a:xfrm>
            <a:off x="5424983" y="856525"/>
            <a:ext cx="1659429" cy="52322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Objective</a:t>
            </a:r>
          </a:p>
        </p:txBody>
      </p:sp>
      <p:sp>
        <p:nvSpPr>
          <p:cNvPr id="4" name="TextBox 3">
            <a:extLst>
              <a:ext uri="{FF2B5EF4-FFF2-40B4-BE49-F238E27FC236}">
                <a16:creationId xmlns:a16="http://schemas.microsoft.com/office/drawing/2014/main" id="{DFCF942A-D172-B26F-0D57-D5368BF89DE6}"/>
              </a:ext>
            </a:extLst>
          </p:cNvPr>
          <p:cNvSpPr txBox="1"/>
          <p:nvPr/>
        </p:nvSpPr>
        <p:spPr>
          <a:xfrm>
            <a:off x="838200" y="1608529"/>
            <a:ext cx="10515600" cy="1166666"/>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To study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subtle brain changes in MRI scans using CNN, Efficient-Net and Res-Net models.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compare classification precision over manual methods.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IN" kern="100" dirty="0">
                <a:latin typeface="Times New Roman" panose="02020603050405020304" pitchFamily="18" charset="0"/>
                <a:ea typeface="Calibri" panose="020F0502020204030204" pitchFamily="34" charset="0"/>
                <a:cs typeface="Times New Roman" panose="02020603050405020304" pitchFamily="18" charset="0"/>
              </a:rPr>
              <a:t>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evelop a scalable</a:t>
            </a:r>
            <a:r>
              <a:rPr lang="en-IN" kern="100" dirty="0">
                <a:latin typeface="Times New Roman" panose="02020603050405020304" pitchFamily="18" charset="0"/>
                <a:ea typeface="Calibri" panose="020F0502020204030204" pitchFamily="34" charset="0"/>
                <a:cs typeface="Times New Roman" panose="02020603050405020304" pitchFamily="18" charset="0"/>
              </a:rPr>
              <a:t> and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user-friendly </a:t>
            </a:r>
            <a:r>
              <a:rPr lang="en-IN" kern="100" dirty="0">
                <a:latin typeface="Times New Roman" panose="02020603050405020304" pitchFamily="18" charset="0"/>
                <a:ea typeface="Calibri" panose="020F0502020204030204" pitchFamily="34" charset="0"/>
                <a:cs typeface="Times New Roman" panose="02020603050405020304" pitchFamily="18" charset="0"/>
              </a:rPr>
              <a:t>application for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Alzheimer’s detection.</a:t>
            </a:r>
          </a:p>
        </p:txBody>
      </p:sp>
    </p:spTree>
    <p:extLst>
      <p:ext uri="{BB962C8B-B14F-4D97-AF65-F5344CB8AC3E}">
        <p14:creationId xmlns:p14="http://schemas.microsoft.com/office/powerpoint/2010/main" val="409375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1B3A5-D227-5C1D-B185-A30DF799067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5307F7B5-C4E8-74C8-BC5F-FDB9A1DA0983}"/>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12496EFB-31B8-B2EA-6380-40872D8B173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26CA2712-1496-4D16-4BA8-4EFC2A504029}"/>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2099EE22-286C-A65C-36B2-63159176465C}"/>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8578525C-AD7D-A49F-5EBF-9206A207C4F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6C7E1C-C8D8-7122-2C46-D10A5CE7F142}"/>
              </a:ext>
            </a:extLst>
          </p:cNvPr>
          <p:cNvSpPr txBox="1"/>
          <p:nvPr/>
        </p:nvSpPr>
        <p:spPr>
          <a:xfrm>
            <a:off x="4981753" y="575220"/>
            <a:ext cx="2379345" cy="52197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Process Model</a:t>
            </a:r>
          </a:p>
        </p:txBody>
      </p:sp>
      <p:sp>
        <p:nvSpPr>
          <p:cNvPr id="4" name="TextBox 3">
            <a:extLst>
              <a:ext uri="{FF2B5EF4-FFF2-40B4-BE49-F238E27FC236}">
                <a16:creationId xmlns:a16="http://schemas.microsoft.com/office/drawing/2014/main" id="{0FF4B869-450D-B9C0-181C-4F4AC9C364DB}"/>
              </a:ext>
            </a:extLst>
          </p:cNvPr>
          <p:cNvSpPr txBox="1"/>
          <p:nvPr/>
        </p:nvSpPr>
        <p:spPr>
          <a:xfrm>
            <a:off x="838200" y="1608529"/>
            <a:ext cx="10515600" cy="368300"/>
          </a:xfrm>
          <a:prstGeom prst="rect">
            <a:avLst/>
          </a:prstGeom>
          <a:noFill/>
        </p:spPr>
        <p:txBody>
          <a:bodyPr wrap="square" rtlCol="0">
            <a:spAutoFit/>
          </a:bodyPr>
          <a:lstStyle/>
          <a:p>
            <a:pPr indent="0">
              <a:spcBef>
                <a:spcPts val="1200"/>
              </a:spcBef>
              <a:buNone/>
            </a:pPr>
            <a:endParaRPr lang="en-US" dirty="0">
              <a:latin typeface="Times New Roman" panose="02020603050405020304" pitchFamily="18" charset="0"/>
              <a:cs typeface="Times New Roman" panose="02020603050405020304" pitchFamily="18" charset="0"/>
            </a:endParaRPr>
          </a:p>
        </p:txBody>
      </p:sp>
      <p:sp>
        <p:nvSpPr>
          <p:cNvPr id="10" name="Text Box 9">
            <a:extLst>
              <a:ext uri="{FF2B5EF4-FFF2-40B4-BE49-F238E27FC236}">
                <a16:creationId xmlns:a16="http://schemas.microsoft.com/office/drawing/2014/main" id="{EE2415CF-E85E-7212-A857-E5F31E5FCECB}"/>
              </a:ext>
            </a:extLst>
          </p:cNvPr>
          <p:cNvSpPr txBox="1"/>
          <p:nvPr/>
        </p:nvSpPr>
        <p:spPr>
          <a:xfrm>
            <a:off x="1575720" y="1105433"/>
            <a:ext cx="10128599" cy="4116704"/>
          </a:xfrm>
          <a:prstGeom prst="rect">
            <a:avLst/>
          </a:prstGeom>
          <a:noFill/>
        </p:spPr>
        <p:txBody>
          <a:bodyPr wrap="square" rtlCol="0" anchor="t">
            <a:spAutoFit/>
          </a:bodyPr>
          <a:lstStyle/>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Dataset Collection: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Utilize publicly available MRI datasets from sources such as Kaggle.</a:t>
            </a:r>
          </a:p>
          <a:p>
            <a:pPr marL="342900" lvl="0" indent="-342900">
              <a:lnSpc>
                <a:spcPct val="107000"/>
              </a:lnSpc>
              <a:spcAft>
                <a:spcPts val="800"/>
              </a:spcAft>
              <a:buFont typeface="+mj-lt"/>
              <a:buAutoNum type="arabicPeriod"/>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Preprocessing:</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Apply techniques like Gaussian filtering, rotation, flipping, skull-stripping, and intensity normalization.</a:t>
            </a:r>
          </a:p>
          <a:p>
            <a:pPr marL="342900" lvl="0" indent="-342900">
              <a:lnSpc>
                <a:spcPct val="107000"/>
              </a:lnSpc>
              <a:spcAft>
                <a:spcPts val="800"/>
              </a:spcAft>
              <a:buFont typeface="+mj-lt"/>
              <a:buAutoNum type="arabicPeriod"/>
              <a:tabLst>
                <a:tab pos="45720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Model Architecture</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err="1">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Custom CNN (Baseline Model)</a:t>
            </a:r>
            <a:endParaRPr lang="en-IN"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15-layer deep CNN built from scratch</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Layers include: 3 Convolutional Blocks + BatchNorm + </a:t>
            </a:r>
            <a:r>
              <a:rPr lang="en-IN" dirty="0" err="1">
                <a:latin typeface="Times New Roman" panose="02020603050405020304" pitchFamily="18" charset="0"/>
                <a:cs typeface="Times New Roman" panose="02020603050405020304" pitchFamily="18" charset="0"/>
              </a:rPr>
              <a:t>MaxPooling</a:t>
            </a:r>
            <a:endParaRPr lang="en-IN"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Dense layers: 128 units + Dropout(0.5)</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Optimizer: Adam (</a:t>
            </a:r>
            <a:r>
              <a:rPr lang="en-IN" dirty="0" err="1">
                <a:latin typeface="Times New Roman" panose="02020603050405020304" pitchFamily="18" charset="0"/>
                <a:cs typeface="Times New Roman" panose="02020603050405020304" pitchFamily="18" charset="0"/>
              </a:rPr>
              <a:t>lr</a:t>
            </a:r>
            <a:r>
              <a:rPr lang="en-IN" dirty="0">
                <a:latin typeface="Times New Roman" panose="02020603050405020304" pitchFamily="18" charset="0"/>
                <a:cs typeface="Times New Roman" panose="02020603050405020304" pitchFamily="18" charset="0"/>
              </a:rPr>
              <a:t> = 0.001)</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Output: Sigmoid for binary classification / </a:t>
            </a:r>
            <a:r>
              <a:rPr lang="en-IN" dirty="0" err="1">
                <a:latin typeface="Times New Roman" panose="02020603050405020304" pitchFamily="18" charset="0"/>
                <a:cs typeface="Times New Roman" panose="02020603050405020304" pitchFamily="18" charset="0"/>
              </a:rPr>
              <a:t>Softmax</a:t>
            </a:r>
            <a:r>
              <a:rPr lang="en-IN" dirty="0">
                <a:latin typeface="Times New Roman" panose="02020603050405020304" pitchFamily="18" charset="0"/>
                <a:cs typeface="Times New Roman" panose="02020603050405020304" pitchFamily="18" charset="0"/>
              </a:rPr>
              <a:t> for multi-class</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~87%, moderate training time</a:t>
            </a:r>
          </a:p>
          <a:p>
            <a:pPr lvl="0">
              <a:lnSpc>
                <a:spcPct val="107000"/>
              </a:lnSpc>
              <a:spcAft>
                <a:spcPts val="800"/>
              </a:spcAft>
              <a:tabLst>
                <a:tab pos="45720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725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CACCE-F42F-E12A-16D5-3A46B7218D4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5336078A-0DEB-455E-0B2E-E57510B5AFDA}"/>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F41E1C11-E306-13AB-6F72-6568B0FEA76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CEC2AB33-77D7-1F67-31C1-8A90E88F5C57}"/>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669AF140-70FC-CDB8-6890-71BD0504E251}"/>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6BDC9F2A-44A5-2179-EEC4-60A541DAFE4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750DE65-CD26-365B-3132-06028608AA88}"/>
              </a:ext>
            </a:extLst>
          </p:cNvPr>
          <p:cNvSpPr txBox="1"/>
          <p:nvPr/>
        </p:nvSpPr>
        <p:spPr>
          <a:xfrm>
            <a:off x="4981753" y="575220"/>
            <a:ext cx="2379345" cy="52197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Process Model</a:t>
            </a:r>
          </a:p>
        </p:txBody>
      </p:sp>
      <p:sp>
        <p:nvSpPr>
          <p:cNvPr id="4" name="TextBox 3">
            <a:extLst>
              <a:ext uri="{FF2B5EF4-FFF2-40B4-BE49-F238E27FC236}">
                <a16:creationId xmlns:a16="http://schemas.microsoft.com/office/drawing/2014/main" id="{CF6AD737-6BB6-553D-9E22-4A413853F1C4}"/>
              </a:ext>
            </a:extLst>
          </p:cNvPr>
          <p:cNvSpPr txBox="1"/>
          <p:nvPr/>
        </p:nvSpPr>
        <p:spPr>
          <a:xfrm>
            <a:off x="838200" y="1608529"/>
            <a:ext cx="10515600" cy="368300"/>
          </a:xfrm>
          <a:prstGeom prst="rect">
            <a:avLst/>
          </a:prstGeom>
          <a:noFill/>
        </p:spPr>
        <p:txBody>
          <a:bodyPr wrap="square" rtlCol="0">
            <a:spAutoFit/>
          </a:bodyPr>
          <a:lstStyle/>
          <a:p>
            <a:pPr indent="0">
              <a:spcBef>
                <a:spcPts val="1200"/>
              </a:spcBef>
              <a:buNone/>
            </a:pP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92DEF8A-FB26-0263-A5C0-378B14B85C9D}"/>
              </a:ext>
            </a:extLst>
          </p:cNvPr>
          <p:cNvSpPr txBox="1"/>
          <p:nvPr/>
        </p:nvSpPr>
        <p:spPr>
          <a:xfrm>
            <a:off x="2444622" y="1097190"/>
            <a:ext cx="8481526" cy="5078313"/>
          </a:xfrm>
          <a:prstGeom prst="rect">
            <a:avLst/>
          </a:prstGeom>
          <a:noFill/>
        </p:spPr>
        <p:txBody>
          <a:bodyPr wrap="square" rtlCol="0">
            <a:spAutoFit/>
          </a:bodyPr>
          <a:lstStyle/>
          <a:p>
            <a:pPr algn="just">
              <a:buNone/>
            </a:pPr>
            <a:r>
              <a:rPr lang="en-IN" b="1" dirty="0">
                <a:latin typeface="Times New Roman" panose="02020603050405020304" pitchFamily="18" charset="0"/>
                <a:cs typeface="Times New Roman" panose="02020603050405020304" pitchFamily="18" charset="0"/>
              </a:rPr>
              <a:t>ii. Fine-Tuned CNN (EfficientNetB1)</a:t>
            </a:r>
            <a:endParaRPr lang="en-IN"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Used pretrained EfficientNetB1</a:t>
            </a: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Top layers replaced with:</a:t>
            </a:r>
          </a:p>
          <a:p>
            <a:pPr marL="1200150" lvl="2" indent="-285750" algn="jus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GlobalAveragePooling</a:t>
            </a:r>
            <a:endParaRPr lang="en-IN"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Dense(256, ReLU) + Dropout(0.5)</a:t>
            </a:r>
          </a:p>
          <a:p>
            <a:pPr marL="1200150" lvl="2"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Dense(4, </a:t>
            </a:r>
            <a:r>
              <a:rPr lang="en-IN" dirty="0" err="1">
                <a:latin typeface="Times New Roman" panose="02020603050405020304" pitchFamily="18" charset="0"/>
                <a:cs typeface="Times New Roman" panose="02020603050405020304" pitchFamily="18" charset="0"/>
              </a:rPr>
              <a:t>Softmax</a:t>
            </a:r>
            <a:r>
              <a:rPr lang="en-IN"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Fine-tuned top layers</a:t>
            </a: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a:t>
            </a:r>
            <a:r>
              <a:rPr lang="en-IN" b="1" dirty="0">
                <a:latin typeface="Times New Roman" panose="02020603050405020304" pitchFamily="18" charset="0"/>
                <a:cs typeface="Times New Roman" panose="02020603050405020304" pitchFamily="18" charset="0"/>
              </a:rPr>
              <a:t>~75.2%</a:t>
            </a:r>
            <a:r>
              <a:rPr lang="en-IN" dirty="0">
                <a:latin typeface="Times New Roman" panose="02020603050405020304" pitchFamily="18" charset="0"/>
                <a:cs typeface="Times New Roman" panose="02020603050405020304" pitchFamily="18" charset="0"/>
              </a:rPr>
              <a:t> test accuracy (on its own)</a:t>
            </a: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Best used as part of </a:t>
            </a:r>
            <a:r>
              <a:rPr lang="en-IN" b="1" dirty="0">
                <a:latin typeface="Times New Roman" panose="02020603050405020304" pitchFamily="18" charset="0"/>
                <a:cs typeface="Times New Roman" panose="02020603050405020304" pitchFamily="18" charset="0"/>
              </a:rPr>
              <a:t>ensemble model</a:t>
            </a:r>
            <a:endParaRPr lang="en-IN"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iii. ResNet50 + Custom Head</a:t>
            </a:r>
            <a:endParaRPr lang="en-IN"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Pretrained ResNet50 as feature extractor</a:t>
            </a: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Added custom head with:</a:t>
            </a:r>
          </a:p>
          <a:p>
            <a:pPr marL="1200150" lvl="2" indent="-285750" algn="jus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GlobalAveragePooling</a:t>
            </a:r>
            <a:endParaRPr lang="en-IN"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Dense(128, ReLU) + Dropout(0.4)</a:t>
            </a:r>
          </a:p>
          <a:p>
            <a:pPr marL="1200150" lvl="2"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Dense(4, </a:t>
            </a:r>
            <a:r>
              <a:rPr lang="en-IN" dirty="0" err="1">
                <a:latin typeface="Times New Roman" panose="02020603050405020304" pitchFamily="18" charset="0"/>
                <a:cs typeface="Times New Roman" panose="02020603050405020304" pitchFamily="18" charset="0"/>
              </a:rPr>
              <a:t>Softmax</a:t>
            </a:r>
            <a:r>
              <a:rPr lang="en-IN"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 ~90% </a:t>
            </a:r>
          </a:p>
          <a:p>
            <a:pPr lvl="1"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Strong performance and stability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60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4981753" y="575220"/>
            <a:ext cx="2379345" cy="52197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Process Model</a:t>
            </a:r>
          </a:p>
        </p:txBody>
      </p:sp>
      <p:sp>
        <p:nvSpPr>
          <p:cNvPr id="4" name="TextBox 3"/>
          <p:cNvSpPr txBox="1"/>
          <p:nvPr/>
        </p:nvSpPr>
        <p:spPr>
          <a:xfrm>
            <a:off x="838200" y="1608529"/>
            <a:ext cx="10515600" cy="368300"/>
          </a:xfrm>
          <a:prstGeom prst="rect">
            <a:avLst/>
          </a:prstGeom>
          <a:noFill/>
        </p:spPr>
        <p:txBody>
          <a:bodyPr wrap="square" rtlCol="0">
            <a:spAutoFit/>
          </a:bodyPr>
          <a:lstStyle/>
          <a:p>
            <a:pPr indent="0">
              <a:spcBef>
                <a:spcPts val="1200"/>
              </a:spcBef>
              <a:buNone/>
            </a:pPr>
            <a:endParaRPr lang="en-US"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1575720" y="1105433"/>
            <a:ext cx="10128599" cy="4637616"/>
          </a:xfrm>
          <a:prstGeom prst="rect">
            <a:avLst/>
          </a:prstGeom>
          <a:noFill/>
        </p:spPr>
        <p:txBody>
          <a:bodyPr wrap="square" rtlCol="0" anchor="t">
            <a:spAutoFit/>
          </a:bodyPr>
          <a:lstStyle/>
          <a:p>
            <a:pPr marL="342900" lvl="0" indent="-342900">
              <a:lnSpc>
                <a:spcPct val="107000"/>
              </a:lnSpc>
              <a:spcAft>
                <a:spcPts val="800"/>
              </a:spcAft>
              <a:buFont typeface="+mj-lt"/>
              <a:buAutoNum type="arabicPeriod" startAt="4"/>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Training &amp; Validation: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 stratified 5-fold cross-validation to ensure robustness.</a:t>
            </a:r>
          </a:p>
          <a:p>
            <a:pPr marL="800100" lvl="1" indent="-342900">
              <a:lnSpc>
                <a:spcPct val="107000"/>
              </a:lnSpc>
              <a:spcAft>
                <a:spcPts val="800"/>
              </a:spcAft>
              <a:buFont typeface="Arial" panose="020B0604020202020204" pitchFamily="34" charset="0"/>
              <a:buChar char="•"/>
              <a:tabLst>
                <a:tab pos="457200" algn="l"/>
              </a:tabLst>
            </a:pPr>
            <a:r>
              <a:rPr lang="en-US" dirty="0"/>
              <a:t>Ensures each fold has the same proportion of classes.</a:t>
            </a:r>
          </a:p>
          <a:p>
            <a:pPr marL="800100" lvl="1" indent="-342900">
              <a:lnSpc>
                <a:spcPct val="107000"/>
              </a:lnSpc>
              <a:spcAft>
                <a:spcPts val="800"/>
              </a:spcAft>
              <a:buFont typeface="Arial" panose="020B0604020202020204" pitchFamily="34" charset="0"/>
              <a:buChar char="•"/>
              <a:tabLst>
                <a:tab pos="457200" algn="l"/>
              </a:tabLst>
            </a:pPr>
            <a:r>
              <a:rPr lang="en-US" dirty="0"/>
              <a:t>Provides a more </a:t>
            </a:r>
            <a:r>
              <a:rPr lang="en-US" b="1" dirty="0"/>
              <a:t>reliable estimate</a:t>
            </a:r>
            <a:r>
              <a:rPr lang="en-US" dirty="0"/>
              <a:t> of model performance.</a:t>
            </a:r>
          </a:p>
          <a:p>
            <a:pPr marL="800100" lvl="1" indent="-342900">
              <a:lnSpc>
                <a:spcPct val="107000"/>
              </a:lnSpc>
              <a:spcAft>
                <a:spcPts val="800"/>
              </a:spcAft>
              <a:buFont typeface="Arial" panose="020B0604020202020204" pitchFamily="34" charset="0"/>
              <a:buChar char="•"/>
              <a:tabLst>
                <a:tab pos="457200" algn="l"/>
              </a:tabLst>
            </a:pPr>
            <a:r>
              <a:rPr lang="en-US" dirty="0"/>
              <a:t>Helps detect </a:t>
            </a:r>
            <a:r>
              <a:rPr lang="en-US" b="1" dirty="0"/>
              <a:t>overfitting</a:t>
            </a:r>
            <a:r>
              <a:rPr lang="en-US" dirty="0"/>
              <a:t> and </a:t>
            </a:r>
            <a:r>
              <a:rPr lang="en-US" b="1" dirty="0"/>
              <a:t>underfitting</a:t>
            </a:r>
            <a:r>
              <a:rPr lang="en-US" dirty="0"/>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4"/>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Performance Matrix</a:t>
            </a:r>
          </a:p>
          <a:p>
            <a:pPr>
              <a:buNone/>
            </a:pPr>
            <a:r>
              <a:rPr lang="en-IN" dirty="0"/>
              <a:t>	Used multiple metrics to assess model accuracy:</a:t>
            </a:r>
          </a:p>
          <a:p>
            <a:pPr lvl="2">
              <a:buFont typeface="Arial" panose="020B0604020202020204" pitchFamily="34" charset="0"/>
              <a:buChar char="•"/>
            </a:pPr>
            <a:r>
              <a:rPr lang="en-IN" b="1" dirty="0"/>
              <a:t>Accuracy</a:t>
            </a:r>
            <a:r>
              <a:rPr lang="en-IN" dirty="0"/>
              <a:t>: Overall correct predictions</a:t>
            </a:r>
          </a:p>
          <a:p>
            <a:pPr lvl="2">
              <a:buFont typeface="Arial" panose="020B0604020202020204" pitchFamily="34" charset="0"/>
              <a:buChar char="•"/>
            </a:pPr>
            <a:r>
              <a:rPr lang="en-IN" b="1" dirty="0"/>
              <a:t>Precision, Recall, F1-Score</a:t>
            </a:r>
            <a:r>
              <a:rPr lang="en-IN" dirty="0"/>
              <a:t>: Especially important for class imbalance</a:t>
            </a:r>
          </a:p>
          <a:p>
            <a:pPr lvl="2">
              <a:buFont typeface="Arial" panose="020B0604020202020204" pitchFamily="34" charset="0"/>
              <a:buChar char="•"/>
            </a:pPr>
            <a:r>
              <a:rPr lang="en-IN" b="1" dirty="0"/>
              <a:t>Confusion Matrix</a:t>
            </a:r>
            <a:r>
              <a:rPr lang="en-IN" dirty="0"/>
              <a:t>: Class-wise error analysis</a:t>
            </a:r>
          </a:p>
          <a:p>
            <a:pPr lvl="2">
              <a:buFont typeface="Arial" panose="020B0604020202020204" pitchFamily="34" charset="0"/>
              <a:buChar char="•"/>
            </a:pPr>
            <a:r>
              <a:rPr lang="en-IN" b="1" dirty="0"/>
              <a:t>AUC (Area Under Curve)</a:t>
            </a:r>
            <a:r>
              <a:rPr lang="en-IN" dirty="0"/>
              <a:t>: Measures model’s ability to separate classes</a:t>
            </a: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6"/>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Deployment:</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Implement a Flask-based web application to deliver real-time diagnostic predictions, enhanced with Grad-CAM for interpretability.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81385" y="136525"/>
            <a:ext cx="992505" cy="992505"/>
          </a:xfrm>
        </p:spPr>
      </p:pic>
      <p:sp>
        <p:nvSpPr>
          <p:cNvPr id="6" name="Date Placeholder 5"/>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p:cNvSpPr txBox="1"/>
          <p:nvPr/>
        </p:nvSpPr>
        <p:spPr>
          <a:xfrm>
            <a:off x="3137078" y="454570"/>
            <a:ext cx="3653436" cy="523220"/>
          </a:xfrm>
          <a:prstGeom prst="rect">
            <a:avLst/>
          </a:prstGeom>
          <a:noFill/>
        </p:spPr>
        <p:txBody>
          <a:bodyPr wrap="none" rtlCol="0">
            <a:spAutoFit/>
          </a:bodyPr>
          <a:lstStyle/>
          <a:p>
            <a:r>
              <a:rPr lang="en-US" altLang="en-IN" sz="2800" b="1" dirty="0">
                <a:solidFill>
                  <a:schemeClr val="accent2"/>
                </a:solidFill>
                <a:latin typeface="Times New Roman" panose="02020603050405020304" pitchFamily="18" charset="0"/>
                <a:cs typeface="Times New Roman" panose="02020603050405020304" pitchFamily="18" charset="0"/>
              </a:rPr>
              <a:t>Software Requirement</a:t>
            </a:r>
          </a:p>
        </p:txBody>
      </p:sp>
      <p:sp>
        <p:nvSpPr>
          <p:cNvPr id="4" name="TextBox 3"/>
          <p:cNvSpPr txBox="1"/>
          <p:nvPr/>
        </p:nvSpPr>
        <p:spPr>
          <a:xfrm>
            <a:off x="565785" y="1382469"/>
            <a:ext cx="10515600" cy="1802288"/>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Processor: i5 or higher</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RAM: 4GB (for inference; cloud GPUs for training)</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Python 3.8, TensorFlow 2.10, Flask 2.2, OpenCV for image processing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1563</TotalTime>
  <Words>1042</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Hariprasad JP</cp:lastModifiedBy>
  <cp:revision>65</cp:revision>
  <dcterms:created xsi:type="dcterms:W3CDTF">2022-04-04T16:03:00Z</dcterms:created>
  <dcterms:modified xsi:type="dcterms:W3CDTF">2025-05-28T08:24:29Z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39913DFD31734EB29DCC5DFD42314E75_13</vt:lpwstr>
  </property>
  <property fmtid="{D5CDD505-2E9C-101B-9397-08002B2CF9AE}" pid="3" name="KSOProductBuildVer">
    <vt:lpwstr>1033-12.2.0.13359</vt:lpwstr>
  </property>
</Properties>
</file>