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Helvetica Neue"/>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HelveticaNeue-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5102bcf7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5102bcf7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5102bcf79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5102bcf7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5102bcf7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5102bcf7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5102bcf7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5102bcf7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5102bcf7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5102bcf7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5102bcf7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5102bcf7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5102bcf7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5102bcf7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5102bcf7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5102bcf7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5102bcf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5102bcf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5102bcf7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5102bcf7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5102bcf7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5102bcf7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5102bcf7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5102bcf7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5102bcf7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5102bcf7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5102bcf7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5102bcf7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5102bcf79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5102bcf7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5102bcf7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5102bcf7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765900" y="2152350"/>
            <a:ext cx="16122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HTML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and Navigation</a:t>
            </a:r>
            <a:r>
              <a:rPr lang="en"/>
              <a:t> Tags</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lang="en" sz="1900">
                <a:solidFill>
                  <a:srgbClr val="3E231A"/>
                </a:solidFill>
                <a:latin typeface="Helvetica Neue"/>
                <a:ea typeface="Helvetica Neue"/>
                <a:cs typeface="Helvetica Neue"/>
                <a:sym typeface="Helvetica Neue"/>
              </a:rPr>
              <a:t>Used to create hyperlinks and navigation elements.</a:t>
            </a:r>
            <a:endParaRPr sz="1900">
              <a:solidFill>
                <a:srgbClr val="3E231A"/>
              </a:solidFill>
              <a:latin typeface="Helvetica Neue"/>
              <a:ea typeface="Helvetica Neue"/>
              <a:cs typeface="Helvetica Neue"/>
              <a:sym typeface="Helvetica Neue"/>
            </a:endParaRPr>
          </a:p>
          <a:p>
            <a:pPr indent="0" lvl="0" marL="0" rtl="0" algn="l">
              <a:lnSpc>
                <a:spcPct val="100000"/>
              </a:lnSpc>
              <a:spcBef>
                <a:spcPts val="600"/>
              </a:spcBef>
              <a:spcAft>
                <a:spcPts val="0"/>
              </a:spcAft>
              <a:buNone/>
            </a:pPr>
            <a:r>
              <a:t/>
            </a:r>
            <a:endParaRPr sz="1900">
              <a:solidFill>
                <a:srgbClr val="3E231A"/>
              </a:solidFill>
              <a:latin typeface="Helvetica Neue"/>
              <a:ea typeface="Helvetica Neue"/>
              <a:cs typeface="Helvetica Neue"/>
              <a:sym typeface="Helvetica Neue"/>
            </a:endParaRPr>
          </a:p>
          <a:p>
            <a:pPr indent="-317500" lvl="0" marL="457200" rtl="0" algn="l">
              <a:lnSpc>
                <a:spcPct val="100000"/>
              </a:lnSpc>
              <a:spcBef>
                <a:spcPts val="600"/>
              </a:spcBef>
              <a:spcAft>
                <a:spcPts val="0"/>
              </a:spcAft>
              <a:buSzPts val="1400"/>
              <a:buChar char="●"/>
            </a:pPr>
            <a:r>
              <a:rPr b="1" lang="en" sz="1400">
                <a:solidFill>
                  <a:srgbClr val="188038"/>
                </a:solidFill>
                <a:latin typeface="Roboto Mono"/>
                <a:ea typeface="Roboto Mono"/>
                <a:cs typeface="Roboto Mono"/>
                <a:sym typeface="Roboto Mono"/>
              </a:rPr>
              <a:t>&lt;a&gt;</a:t>
            </a:r>
            <a:r>
              <a:rPr lang="en" sz="1400">
                <a:solidFill>
                  <a:srgbClr val="000000"/>
                </a:solidFill>
                <a:latin typeface="Arial"/>
                <a:ea typeface="Arial"/>
                <a:cs typeface="Arial"/>
                <a:sym typeface="Arial"/>
              </a:rPr>
              <a:t>: Creates a hyperlink.</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&lt;nav&gt;</a:t>
            </a:r>
            <a:r>
              <a:rPr lang="en" sz="1400">
                <a:solidFill>
                  <a:srgbClr val="000000"/>
                </a:solidFill>
                <a:latin typeface="Arial"/>
                <a:ea typeface="Arial"/>
                <a:cs typeface="Arial"/>
                <a:sym typeface="Arial"/>
              </a:rPr>
              <a:t>: Defines a navigation section.</a:t>
            </a:r>
            <a:endParaRPr b="1" sz="1400">
              <a:solidFill>
                <a:srgbClr val="188038"/>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a:t>
            </a:r>
            <a:r>
              <a:rPr lang="en"/>
              <a:t> and Media Tags</a:t>
            </a:r>
            <a:endParaRPr/>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lang="en" sz="1900">
                <a:solidFill>
                  <a:srgbClr val="3E231A"/>
                </a:solidFill>
                <a:latin typeface="Helvetica Neue"/>
                <a:ea typeface="Helvetica Neue"/>
                <a:cs typeface="Helvetica Neue"/>
                <a:sym typeface="Helvetica Neue"/>
              </a:rPr>
              <a:t>Used to embed images, audio, and video.</a:t>
            </a:r>
            <a:endParaRPr sz="1900">
              <a:solidFill>
                <a:srgbClr val="3E231A"/>
              </a:solidFill>
              <a:latin typeface="Helvetica Neue"/>
              <a:ea typeface="Helvetica Neue"/>
              <a:cs typeface="Helvetica Neue"/>
              <a:sym typeface="Helvetica Neue"/>
            </a:endParaRPr>
          </a:p>
          <a:p>
            <a:pPr indent="0" lvl="0" marL="0" rtl="0" algn="l">
              <a:lnSpc>
                <a:spcPct val="100000"/>
              </a:lnSpc>
              <a:spcBef>
                <a:spcPts val="600"/>
              </a:spcBef>
              <a:spcAft>
                <a:spcPts val="0"/>
              </a:spcAft>
              <a:buNone/>
            </a:pPr>
            <a:r>
              <a:t/>
            </a:r>
            <a:endParaRPr sz="1900">
              <a:solidFill>
                <a:srgbClr val="3E231A"/>
              </a:solidFill>
              <a:latin typeface="Helvetica Neue"/>
              <a:ea typeface="Helvetica Neue"/>
              <a:cs typeface="Helvetica Neue"/>
              <a:sym typeface="Helvetica Neue"/>
            </a:endParaRPr>
          </a:p>
          <a:p>
            <a:pPr indent="-317500" lvl="0" marL="457200" rtl="0" algn="l">
              <a:lnSpc>
                <a:spcPct val="100000"/>
              </a:lnSpc>
              <a:spcBef>
                <a:spcPts val="600"/>
              </a:spcBef>
              <a:spcAft>
                <a:spcPts val="0"/>
              </a:spcAft>
              <a:buSzPts val="1400"/>
              <a:buChar char="●"/>
            </a:pPr>
            <a:r>
              <a:rPr b="1" lang="en" sz="1400">
                <a:solidFill>
                  <a:srgbClr val="188038"/>
                </a:solidFill>
                <a:latin typeface="Roboto Mono"/>
                <a:ea typeface="Roboto Mono"/>
                <a:cs typeface="Roboto Mono"/>
                <a:sym typeface="Roboto Mono"/>
              </a:rPr>
              <a:t>&lt;img&gt;</a:t>
            </a:r>
            <a:r>
              <a:rPr lang="en" sz="1400">
                <a:solidFill>
                  <a:srgbClr val="000000"/>
                </a:solidFill>
                <a:latin typeface="Arial"/>
                <a:ea typeface="Arial"/>
                <a:cs typeface="Arial"/>
                <a:sym typeface="Arial"/>
              </a:rPr>
              <a:t>: Embeds an image.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&lt;audio&gt;</a:t>
            </a:r>
            <a:r>
              <a:rPr lang="en" sz="1400">
                <a:solidFill>
                  <a:srgbClr val="000000"/>
                </a:solidFill>
                <a:latin typeface="Arial"/>
                <a:ea typeface="Arial"/>
                <a:cs typeface="Arial"/>
                <a:sym typeface="Arial"/>
              </a:rPr>
              <a:t>: Embeds audio content.</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&lt;video&gt;</a:t>
            </a:r>
            <a:r>
              <a:rPr lang="en" sz="1400">
                <a:solidFill>
                  <a:srgbClr val="000000"/>
                </a:solidFill>
                <a:latin typeface="Arial"/>
                <a:ea typeface="Arial"/>
                <a:cs typeface="Arial"/>
                <a:sym typeface="Arial"/>
              </a:rPr>
              <a:t>: Embeds video content.</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&lt;source&gt;</a:t>
            </a:r>
            <a:r>
              <a:rPr lang="en" sz="1400">
                <a:solidFill>
                  <a:srgbClr val="000000"/>
                </a:solidFill>
                <a:latin typeface="Arial"/>
                <a:ea typeface="Arial"/>
                <a:cs typeface="Arial"/>
                <a:sym typeface="Arial"/>
              </a:rPr>
              <a:t>: Specifies multiple media resources for </a:t>
            </a:r>
            <a:r>
              <a:rPr lang="en" sz="1400">
                <a:solidFill>
                  <a:srgbClr val="188038"/>
                </a:solidFill>
                <a:latin typeface="Roboto Mono"/>
                <a:ea typeface="Roboto Mono"/>
                <a:cs typeface="Roboto Mono"/>
                <a:sym typeface="Roboto Mono"/>
              </a:rPr>
              <a:t>&lt;audio&gt;</a:t>
            </a:r>
            <a:r>
              <a:rPr lang="en" sz="1400">
                <a:solidFill>
                  <a:srgbClr val="000000"/>
                </a:solidFill>
                <a:latin typeface="Arial"/>
                <a:ea typeface="Arial"/>
                <a:cs typeface="Arial"/>
                <a:sym typeface="Arial"/>
              </a:rPr>
              <a:t> or </a:t>
            </a:r>
            <a:r>
              <a:rPr lang="en" sz="1400">
                <a:solidFill>
                  <a:srgbClr val="188038"/>
                </a:solidFill>
                <a:latin typeface="Roboto Mono"/>
                <a:ea typeface="Roboto Mono"/>
                <a:cs typeface="Roboto Mono"/>
                <a:sym typeface="Roboto Mono"/>
              </a:rPr>
              <a:t>&lt;video&gt;</a:t>
            </a:r>
            <a:r>
              <a:rPr lang="en" sz="1400">
                <a:solidFill>
                  <a:srgbClr val="000000"/>
                </a:solidFill>
                <a:latin typeface="Arial"/>
                <a:ea typeface="Arial"/>
                <a:cs typeface="Arial"/>
                <a:sym typeface="Arial"/>
              </a:rPr>
              <a:t>.</a:t>
            </a:r>
            <a:endParaRPr b="1" sz="1400">
              <a:solidFill>
                <a:srgbClr val="188038"/>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a:t>
            </a:r>
            <a:r>
              <a:rPr lang="en"/>
              <a:t> Tags</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lang="en" sz="1900">
                <a:solidFill>
                  <a:srgbClr val="3E231A"/>
                </a:solidFill>
                <a:latin typeface="Helvetica Neue"/>
                <a:ea typeface="Helvetica Neue"/>
                <a:cs typeface="Helvetica Neue"/>
                <a:sym typeface="Helvetica Neue"/>
              </a:rPr>
              <a:t>Used to create tables.</a:t>
            </a:r>
            <a:endParaRPr sz="1900">
              <a:solidFill>
                <a:srgbClr val="3E231A"/>
              </a:solidFill>
              <a:latin typeface="Helvetica Neue"/>
              <a:ea typeface="Helvetica Neue"/>
              <a:cs typeface="Helvetica Neue"/>
              <a:sym typeface="Helvetica Neue"/>
            </a:endParaRPr>
          </a:p>
          <a:p>
            <a:pPr indent="0" lvl="0" marL="0" rtl="0" algn="l">
              <a:lnSpc>
                <a:spcPct val="100000"/>
              </a:lnSpc>
              <a:spcBef>
                <a:spcPts val="600"/>
              </a:spcBef>
              <a:spcAft>
                <a:spcPts val="0"/>
              </a:spcAft>
              <a:buNone/>
            </a:pPr>
            <a:r>
              <a:t/>
            </a:r>
            <a:endParaRPr sz="1900">
              <a:solidFill>
                <a:srgbClr val="3E231A"/>
              </a:solidFill>
              <a:latin typeface="Helvetica Neue"/>
              <a:ea typeface="Helvetica Neue"/>
              <a:cs typeface="Helvetica Neue"/>
              <a:sym typeface="Helvetica Neue"/>
            </a:endParaRPr>
          </a:p>
          <a:p>
            <a:pPr indent="-317500" lvl="0" marL="457200" rtl="0" algn="l">
              <a:lnSpc>
                <a:spcPct val="100000"/>
              </a:lnSpc>
              <a:spcBef>
                <a:spcPts val="600"/>
              </a:spcBef>
              <a:spcAft>
                <a:spcPts val="0"/>
              </a:spcAft>
              <a:buSzPts val="1400"/>
              <a:buChar char="●"/>
            </a:pPr>
            <a:r>
              <a:rPr b="1" lang="en" sz="1400">
                <a:solidFill>
                  <a:srgbClr val="188038"/>
                </a:solidFill>
                <a:latin typeface="Roboto Mono"/>
                <a:ea typeface="Roboto Mono"/>
                <a:cs typeface="Roboto Mono"/>
                <a:sym typeface="Roboto Mono"/>
              </a:rPr>
              <a:t>&lt;table&gt;</a:t>
            </a:r>
            <a:r>
              <a:rPr lang="en" sz="1400">
                <a:solidFill>
                  <a:srgbClr val="000000"/>
                </a:solidFill>
                <a:latin typeface="Arial"/>
                <a:ea typeface="Arial"/>
                <a:cs typeface="Arial"/>
                <a:sym typeface="Arial"/>
              </a:rPr>
              <a:t>: Defines a table.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&lt;tr&gt;</a:t>
            </a:r>
            <a:r>
              <a:rPr lang="en" sz="1400">
                <a:solidFill>
                  <a:srgbClr val="000000"/>
                </a:solidFill>
                <a:latin typeface="Arial"/>
                <a:ea typeface="Arial"/>
                <a:cs typeface="Arial"/>
                <a:sym typeface="Arial"/>
              </a:rPr>
              <a:t>: Defines a table row.</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&lt;td&gt;</a:t>
            </a:r>
            <a:r>
              <a:rPr lang="en" sz="1400">
                <a:solidFill>
                  <a:srgbClr val="000000"/>
                </a:solidFill>
                <a:latin typeface="Arial"/>
                <a:ea typeface="Arial"/>
                <a:cs typeface="Arial"/>
                <a:sym typeface="Arial"/>
              </a:rPr>
              <a:t>: Defines a table cell.</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&lt;th&gt;</a:t>
            </a:r>
            <a:r>
              <a:rPr lang="en" sz="1400">
                <a:solidFill>
                  <a:srgbClr val="000000"/>
                </a:solidFill>
                <a:latin typeface="Arial"/>
                <a:ea typeface="Arial"/>
                <a:cs typeface="Arial"/>
                <a:sym typeface="Arial"/>
              </a:rPr>
              <a:t>: Defines a header cell in a table.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&lt;caption&gt;</a:t>
            </a:r>
            <a:r>
              <a:rPr lang="en" sz="1400">
                <a:solidFill>
                  <a:srgbClr val="000000"/>
                </a:solidFill>
                <a:latin typeface="Arial"/>
                <a:ea typeface="Arial"/>
                <a:cs typeface="Arial"/>
                <a:sym typeface="Arial"/>
              </a:rPr>
              <a:t>: Provides a caption for the table.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&lt;thead&gt;</a:t>
            </a:r>
            <a:r>
              <a:rPr b="1" lang="en" sz="1400">
                <a:solidFill>
                  <a:srgbClr val="000000"/>
                </a:solidFill>
                <a:latin typeface="Arial"/>
                <a:ea typeface="Arial"/>
                <a:cs typeface="Arial"/>
                <a:sym typeface="Arial"/>
              </a:rPr>
              <a:t>, </a:t>
            </a:r>
            <a:r>
              <a:rPr b="1" lang="en" sz="1400">
                <a:solidFill>
                  <a:srgbClr val="188038"/>
                </a:solidFill>
                <a:latin typeface="Roboto Mono"/>
                <a:ea typeface="Roboto Mono"/>
                <a:cs typeface="Roboto Mono"/>
                <a:sym typeface="Roboto Mono"/>
              </a:rPr>
              <a:t>&lt;tbody&gt;</a:t>
            </a:r>
            <a:r>
              <a:rPr b="1" lang="en" sz="1400">
                <a:solidFill>
                  <a:srgbClr val="000000"/>
                </a:solidFill>
                <a:latin typeface="Arial"/>
                <a:ea typeface="Arial"/>
                <a:cs typeface="Arial"/>
                <a:sym typeface="Arial"/>
              </a:rPr>
              <a:t>, </a:t>
            </a:r>
            <a:r>
              <a:rPr b="1" lang="en" sz="1400">
                <a:solidFill>
                  <a:srgbClr val="188038"/>
                </a:solidFill>
                <a:latin typeface="Roboto Mono"/>
                <a:ea typeface="Roboto Mono"/>
                <a:cs typeface="Roboto Mono"/>
                <a:sym typeface="Roboto Mono"/>
              </a:rPr>
              <a:t>&lt;tfoot&gt;</a:t>
            </a:r>
            <a:r>
              <a:rPr lang="en" sz="1400">
                <a:solidFill>
                  <a:srgbClr val="000000"/>
                </a:solidFill>
                <a:latin typeface="Arial"/>
                <a:ea typeface="Arial"/>
                <a:cs typeface="Arial"/>
                <a:sym typeface="Arial"/>
              </a:rPr>
              <a:t>: Group table rows into a header, body, and footer.</a:t>
            </a:r>
            <a:endParaRPr b="1" sz="1400">
              <a:solidFill>
                <a:srgbClr val="188038"/>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t>
            </a:r>
            <a:r>
              <a:rPr lang="en"/>
              <a:t> Tags</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lang="en" sz="1900">
                <a:solidFill>
                  <a:srgbClr val="3E231A"/>
                </a:solidFill>
                <a:latin typeface="Helvetica Neue"/>
                <a:ea typeface="Helvetica Neue"/>
                <a:cs typeface="Helvetica Neue"/>
                <a:sym typeface="Helvetica Neue"/>
              </a:rPr>
              <a:t>Used to create forms for user input.</a:t>
            </a:r>
            <a:endParaRPr sz="1900">
              <a:solidFill>
                <a:srgbClr val="3E231A"/>
              </a:solidFill>
              <a:latin typeface="Helvetica Neue"/>
              <a:ea typeface="Helvetica Neue"/>
              <a:cs typeface="Helvetica Neue"/>
              <a:sym typeface="Helvetica Neue"/>
            </a:endParaRPr>
          </a:p>
          <a:p>
            <a:pPr indent="0" lvl="0" marL="0" rtl="0" algn="l">
              <a:lnSpc>
                <a:spcPct val="100000"/>
              </a:lnSpc>
              <a:spcBef>
                <a:spcPts val="600"/>
              </a:spcBef>
              <a:spcAft>
                <a:spcPts val="0"/>
              </a:spcAft>
              <a:buNone/>
            </a:pPr>
            <a:r>
              <a:t/>
            </a:r>
            <a:endParaRPr sz="1900">
              <a:solidFill>
                <a:srgbClr val="3E231A"/>
              </a:solidFill>
              <a:latin typeface="Helvetica Neue"/>
              <a:ea typeface="Helvetica Neue"/>
              <a:cs typeface="Helvetica Neue"/>
              <a:sym typeface="Helvetica Neue"/>
            </a:endParaRPr>
          </a:p>
          <a:p>
            <a:pPr indent="-317500" lvl="0" marL="457200" rtl="0" algn="l">
              <a:lnSpc>
                <a:spcPct val="100000"/>
              </a:lnSpc>
              <a:spcBef>
                <a:spcPts val="600"/>
              </a:spcBef>
              <a:spcAft>
                <a:spcPts val="0"/>
              </a:spcAft>
              <a:buSzPts val="1400"/>
              <a:buChar char="●"/>
            </a:pPr>
            <a:r>
              <a:rPr b="1" lang="en" sz="1400">
                <a:solidFill>
                  <a:srgbClr val="188038"/>
                </a:solidFill>
                <a:latin typeface="Roboto Mono"/>
                <a:ea typeface="Roboto Mono"/>
                <a:cs typeface="Roboto Mono"/>
                <a:sym typeface="Roboto Mono"/>
              </a:rPr>
              <a:t>&lt;form&gt;</a:t>
            </a:r>
            <a:r>
              <a:rPr lang="en" sz="1400">
                <a:solidFill>
                  <a:srgbClr val="000000"/>
                </a:solidFill>
                <a:latin typeface="Arial"/>
                <a:ea typeface="Arial"/>
                <a:cs typeface="Arial"/>
                <a:sym typeface="Arial"/>
              </a:rPr>
              <a:t>: Defines a form.</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&lt;input&gt;</a:t>
            </a:r>
            <a:r>
              <a:rPr lang="en" sz="1400">
                <a:solidFill>
                  <a:srgbClr val="000000"/>
                </a:solidFill>
                <a:latin typeface="Arial"/>
                <a:ea typeface="Arial"/>
                <a:cs typeface="Arial"/>
                <a:sym typeface="Arial"/>
              </a:rPr>
              <a:t>: Defines an input field.</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&lt;label&gt;</a:t>
            </a:r>
            <a:r>
              <a:rPr lang="en" sz="1400">
                <a:solidFill>
                  <a:srgbClr val="000000"/>
                </a:solidFill>
                <a:latin typeface="Arial"/>
                <a:ea typeface="Arial"/>
                <a:cs typeface="Arial"/>
                <a:sym typeface="Arial"/>
              </a:rPr>
              <a:t>: Associates a label with an input element.</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&lt;textarea&gt;</a:t>
            </a:r>
            <a:r>
              <a:rPr lang="en" sz="1400">
                <a:solidFill>
                  <a:srgbClr val="000000"/>
                </a:solidFill>
                <a:latin typeface="Arial"/>
                <a:ea typeface="Arial"/>
                <a:cs typeface="Arial"/>
                <a:sym typeface="Arial"/>
              </a:rPr>
              <a:t>: Defines a multi-line text input.</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&lt;button&gt;</a:t>
            </a:r>
            <a:r>
              <a:rPr lang="en" sz="1400">
                <a:solidFill>
                  <a:srgbClr val="000000"/>
                </a:solidFill>
                <a:latin typeface="Arial"/>
                <a:ea typeface="Arial"/>
                <a:cs typeface="Arial"/>
                <a:sym typeface="Arial"/>
              </a:rPr>
              <a:t>: Defines a clickable button.</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&lt;select&gt;</a:t>
            </a:r>
            <a:r>
              <a:rPr lang="en" sz="1400">
                <a:solidFill>
                  <a:srgbClr val="000000"/>
                </a:solidFill>
                <a:latin typeface="Arial"/>
                <a:ea typeface="Arial"/>
                <a:cs typeface="Arial"/>
                <a:sym typeface="Arial"/>
              </a:rPr>
              <a:t>: Creates a dropdown list.</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&lt;option&gt;</a:t>
            </a:r>
            <a:r>
              <a:rPr lang="en" sz="1400">
                <a:solidFill>
                  <a:srgbClr val="000000"/>
                </a:solidFill>
                <a:latin typeface="Arial"/>
                <a:ea typeface="Arial"/>
                <a:cs typeface="Arial"/>
                <a:sym typeface="Arial"/>
              </a:rPr>
              <a:t>: Defines an option in a dropdown list.</a:t>
            </a:r>
            <a:endParaRPr b="1" sz="1400">
              <a:solidFill>
                <a:srgbClr val="188038"/>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Semantic</a:t>
            </a:r>
            <a:r>
              <a:rPr lang="en"/>
              <a:t> Tags</a:t>
            </a:r>
            <a:endParaRPr/>
          </a:p>
        </p:txBody>
      </p:sp>
      <p:sp>
        <p:nvSpPr>
          <p:cNvPr id="164" name="Google Shape;164;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lang="en" sz="1900">
                <a:solidFill>
                  <a:srgbClr val="3E231A"/>
                </a:solidFill>
                <a:latin typeface="Helvetica Neue"/>
                <a:ea typeface="Helvetica Neue"/>
                <a:cs typeface="Helvetica Neue"/>
                <a:sym typeface="Helvetica Neue"/>
              </a:rPr>
              <a:t>Introduced in HTML5, these tags give meaning to the structure of a webpage.</a:t>
            </a:r>
            <a:endParaRPr sz="1900">
              <a:solidFill>
                <a:srgbClr val="3E231A"/>
              </a:solidFill>
              <a:latin typeface="Helvetica Neue"/>
              <a:ea typeface="Helvetica Neue"/>
              <a:cs typeface="Helvetica Neue"/>
              <a:sym typeface="Helvetica Neue"/>
            </a:endParaRPr>
          </a:p>
          <a:p>
            <a:pPr indent="-317500" lvl="0" marL="457200" rtl="0" algn="l">
              <a:lnSpc>
                <a:spcPct val="100000"/>
              </a:lnSpc>
              <a:spcBef>
                <a:spcPts val="600"/>
              </a:spcBef>
              <a:spcAft>
                <a:spcPts val="0"/>
              </a:spcAft>
              <a:buSzPts val="1400"/>
              <a:buChar char="●"/>
            </a:pPr>
            <a:r>
              <a:rPr b="1" lang="en" sz="1400">
                <a:solidFill>
                  <a:srgbClr val="188038"/>
                </a:solidFill>
                <a:latin typeface="Roboto Mono"/>
                <a:ea typeface="Roboto Mono"/>
                <a:cs typeface="Roboto Mono"/>
                <a:sym typeface="Roboto Mono"/>
              </a:rPr>
              <a:t>&lt;header&gt;</a:t>
            </a:r>
            <a:r>
              <a:rPr lang="en" sz="1400">
                <a:solidFill>
                  <a:srgbClr val="000000"/>
                </a:solidFill>
                <a:latin typeface="Arial"/>
                <a:ea typeface="Arial"/>
                <a:cs typeface="Arial"/>
                <a:sym typeface="Arial"/>
              </a:rPr>
              <a:t>: Represents a container for introductory content or navigational links.</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&lt;footer&gt;</a:t>
            </a:r>
            <a:r>
              <a:rPr lang="en" sz="1400">
                <a:solidFill>
                  <a:srgbClr val="000000"/>
                </a:solidFill>
                <a:latin typeface="Arial"/>
                <a:ea typeface="Arial"/>
                <a:cs typeface="Arial"/>
                <a:sym typeface="Arial"/>
              </a:rPr>
              <a:t>: Represents the footer of a document or section.</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&lt;article&gt;</a:t>
            </a:r>
            <a:r>
              <a:rPr lang="en" sz="1400">
                <a:solidFill>
                  <a:srgbClr val="000000"/>
                </a:solidFill>
                <a:latin typeface="Arial"/>
                <a:ea typeface="Arial"/>
                <a:cs typeface="Arial"/>
                <a:sym typeface="Arial"/>
              </a:rPr>
              <a:t>: Represents independent content that could stand alone.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&lt;section&gt;</a:t>
            </a:r>
            <a:r>
              <a:rPr lang="en" sz="1400">
                <a:solidFill>
                  <a:srgbClr val="000000"/>
                </a:solidFill>
                <a:latin typeface="Arial"/>
                <a:ea typeface="Arial"/>
                <a:cs typeface="Arial"/>
                <a:sym typeface="Arial"/>
              </a:rPr>
              <a:t>: Defines a section in a document.</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&lt;aside&gt;</a:t>
            </a:r>
            <a:r>
              <a:rPr lang="en" sz="1400">
                <a:solidFill>
                  <a:srgbClr val="000000"/>
                </a:solidFill>
                <a:latin typeface="Arial"/>
                <a:ea typeface="Arial"/>
                <a:cs typeface="Arial"/>
                <a:sym typeface="Arial"/>
              </a:rPr>
              <a:t>: Represents a section of the page that is related to the content around it, often used for sidebars.</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&lt;main&gt;</a:t>
            </a:r>
            <a:r>
              <a:rPr lang="en" sz="1400">
                <a:solidFill>
                  <a:srgbClr val="000000"/>
                </a:solidFill>
                <a:latin typeface="Arial"/>
                <a:ea typeface="Arial"/>
                <a:cs typeface="Arial"/>
                <a:sym typeface="Arial"/>
              </a:rPr>
              <a:t>: Represents the dominant content of the </a:t>
            </a:r>
            <a:r>
              <a:rPr lang="en" sz="1400">
                <a:solidFill>
                  <a:srgbClr val="188038"/>
                </a:solidFill>
                <a:latin typeface="Roboto Mono"/>
                <a:ea typeface="Roboto Mono"/>
                <a:cs typeface="Roboto Mono"/>
                <a:sym typeface="Roboto Mono"/>
              </a:rPr>
              <a:t>&lt;body&gt;</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&lt;figure&gt;</a:t>
            </a:r>
            <a:r>
              <a:rPr lang="en" sz="1400">
                <a:solidFill>
                  <a:srgbClr val="000000"/>
                </a:solidFill>
                <a:latin typeface="Arial"/>
                <a:ea typeface="Arial"/>
                <a:cs typeface="Arial"/>
                <a:sym typeface="Arial"/>
              </a:rPr>
              <a:t>: Represents self-contained content, often with a caption, like an image.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&lt;figcaption&gt;</a:t>
            </a:r>
            <a:r>
              <a:rPr lang="en" sz="1400">
                <a:solidFill>
                  <a:srgbClr val="000000"/>
                </a:solidFill>
                <a:latin typeface="Arial"/>
                <a:ea typeface="Arial"/>
                <a:cs typeface="Arial"/>
                <a:sym typeface="Arial"/>
              </a:rPr>
              <a:t>: Provides a caption for a </a:t>
            </a:r>
            <a:r>
              <a:rPr lang="en" sz="1400">
                <a:solidFill>
                  <a:srgbClr val="188038"/>
                </a:solidFill>
                <a:latin typeface="Roboto Mono"/>
                <a:ea typeface="Roboto Mono"/>
                <a:cs typeface="Roboto Mono"/>
                <a:sym typeface="Roboto Mono"/>
              </a:rPr>
              <a:t>&lt;figure&gt;</a:t>
            </a:r>
            <a:r>
              <a:rPr lang="en" sz="1400">
                <a:solidFill>
                  <a:srgbClr val="000000"/>
                </a:solidFill>
                <a:latin typeface="Arial"/>
                <a:ea typeface="Arial"/>
                <a:cs typeface="Arial"/>
                <a:sym typeface="Arial"/>
              </a:rPr>
              <a:t>.</a:t>
            </a:r>
            <a:endParaRPr b="1" sz="1400">
              <a:solidFill>
                <a:srgbClr val="188038"/>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Metadata</a:t>
            </a:r>
            <a:r>
              <a:rPr lang="en"/>
              <a:t> Tags</a:t>
            </a:r>
            <a:endParaRPr/>
          </a:p>
        </p:txBody>
      </p:sp>
      <p:sp>
        <p:nvSpPr>
          <p:cNvPr id="170" name="Google Shape;17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lang="en" sz="1900">
                <a:solidFill>
                  <a:srgbClr val="3E231A"/>
                </a:solidFill>
                <a:latin typeface="Helvetica Neue"/>
                <a:ea typeface="Helvetica Neue"/>
                <a:cs typeface="Helvetica Neue"/>
                <a:sym typeface="Helvetica Neue"/>
              </a:rPr>
              <a:t>Provide metadata about the HTML document.</a:t>
            </a:r>
            <a:endParaRPr sz="1900">
              <a:solidFill>
                <a:srgbClr val="3E231A"/>
              </a:solidFill>
              <a:latin typeface="Helvetica Neue"/>
              <a:ea typeface="Helvetica Neue"/>
              <a:cs typeface="Helvetica Neue"/>
              <a:sym typeface="Helvetica Neue"/>
            </a:endParaRPr>
          </a:p>
          <a:p>
            <a:pPr indent="0" lvl="0" marL="0" rtl="0" algn="l">
              <a:lnSpc>
                <a:spcPct val="100000"/>
              </a:lnSpc>
              <a:spcBef>
                <a:spcPts val="600"/>
              </a:spcBef>
              <a:spcAft>
                <a:spcPts val="0"/>
              </a:spcAft>
              <a:buNone/>
            </a:pPr>
            <a:r>
              <a:t/>
            </a:r>
            <a:endParaRPr sz="1900">
              <a:solidFill>
                <a:srgbClr val="3E231A"/>
              </a:solidFill>
              <a:latin typeface="Helvetica Neue"/>
              <a:ea typeface="Helvetica Neue"/>
              <a:cs typeface="Helvetica Neue"/>
              <a:sym typeface="Helvetica Neue"/>
            </a:endParaRPr>
          </a:p>
          <a:p>
            <a:pPr indent="-317500" lvl="0" marL="457200" rtl="0" algn="l">
              <a:lnSpc>
                <a:spcPct val="100000"/>
              </a:lnSpc>
              <a:spcBef>
                <a:spcPts val="600"/>
              </a:spcBef>
              <a:spcAft>
                <a:spcPts val="0"/>
              </a:spcAft>
              <a:buSzPts val="1400"/>
              <a:buChar char="●"/>
            </a:pPr>
            <a:r>
              <a:rPr b="1" lang="en" sz="1400">
                <a:solidFill>
                  <a:srgbClr val="188038"/>
                </a:solidFill>
                <a:latin typeface="Roboto Mono"/>
                <a:ea typeface="Roboto Mono"/>
                <a:cs typeface="Roboto Mono"/>
                <a:sym typeface="Roboto Mono"/>
              </a:rPr>
              <a:t>&lt;meta&gt;</a:t>
            </a:r>
            <a:r>
              <a:rPr lang="en" sz="1400">
                <a:solidFill>
                  <a:srgbClr val="000000"/>
                </a:solidFill>
                <a:latin typeface="Arial"/>
                <a:ea typeface="Arial"/>
                <a:cs typeface="Arial"/>
                <a:sym typeface="Arial"/>
              </a:rPr>
              <a:t>: Provides metadata such as the character set, author, or description.</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&lt;link&gt;</a:t>
            </a:r>
            <a:r>
              <a:rPr lang="en" sz="1400">
                <a:solidFill>
                  <a:srgbClr val="000000"/>
                </a:solidFill>
                <a:latin typeface="Arial"/>
                <a:ea typeface="Arial"/>
                <a:cs typeface="Arial"/>
                <a:sym typeface="Arial"/>
              </a:rPr>
              <a:t>: Links external resources like stylesheets.</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&lt;style&gt;</a:t>
            </a:r>
            <a:r>
              <a:rPr lang="en" sz="1400">
                <a:solidFill>
                  <a:srgbClr val="000000"/>
                </a:solidFill>
                <a:latin typeface="Arial"/>
                <a:ea typeface="Arial"/>
                <a:cs typeface="Arial"/>
                <a:sym typeface="Arial"/>
              </a:rPr>
              <a:t>: Embeds CSS styles within an HTML document.</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&lt;script&gt;</a:t>
            </a:r>
            <a:r>
              <a:rPr lang="en" sz="1400">
                <a:solidFill>
                  <a:srgbClr val="000000"/>
                </a:solidFill>
                <a:latin typeface="Arial"/>
                <a:ea typeface="Arial"/>
                <a:cs typeface="Arial"/>
                <a:sym typeface="Arial"/>
              </a:rPr>
              <a:t>: Embeds or references JavaScript code.</a:t>
            </a:r>
            <a:endParaRPr b="1" sz="1400">
              <a:solidFill>
                <a:srgbClr val="188038"/>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 Elements</a:t>
            </a:r>
            <a:endParaRPr/>
          </a:p>
        </p:txBody>
      </p:sp>
      <p:sp>
        <p:nvSpPr>
          <p:cNvPr id="176" name="Google Shape;176;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t/>
            </a:r>
            <a:endParaRPr sz="1900">
              <a:solidFill>
                <a:srgbClr val="3E231A"/>
              </a:solidFill>
              <a:latin typeface="Helvetica Neue"/>
              <a:ea typeface="Helvetica Neue"/>
              <a:cs typeface="Helvetica Neue"/>
              <a:sym typeface="Helvetica Neue"/>
            </a:endParaRPr>
          </a:p>
          <a:p>
            <a:pPr indent="-317500" lvl="0" marL="457200" rtl="0" algn="l">
              <a:lnSpc>
                <a:spcPct val="100000"/>
              </a:lnSpc>
              <a:spcBef>
                <a:spcPts val="600"/>
              </a:spcBef>
              <a:spcAft>
                <a:spcPts val="0"/>
              </a:spcAft>
              <a:buSzPts val="1400"/>
              <a:buChar char="●"/>
            </a:pPr>
            <a:r>
              <a:rPr b="1" lang="en" sz="1400">
                <a:solidFill>
                  <a:srgbClr val="000000"/>
                </a:solidFill>
                <a:latin typeface="Arial"/>
                <a:ea typeface="Arial"/>
                <a:cs typeface="Arial"/>
                <a:sym typeface="Arial"/>
              </a:rPr>
              <a:t>Inline Elements/Tags</a:t>
            </a:r>
            <a:r>
              <a:rPr lang="en" sz="1400">
                <a:solidFill>
                  <a:srgbClr val="000000"/>
                </a:solidFill>
                <a:latin typeface="Arial"/>
                <a:ea typeface="Arial"/>
                <a:cs typeface="Arial"/>
                <a:sym typeface="Arial"/>
              </a:rPr>
              <a:t>: These do not start on a new line and only take up as much width as necessary (e.g., </a:t>
            </a:r>
            <a:r>
              <a:rPr lang="en" sz="1400">
                <a:solidFill>
                  <a:srgbClr val="188038"/>
                </a:solidFill>
                <a:latin typeface="Roboto Mono"/>
                <a:ea typeface="Roboto Mono"/>
                <a:cs typeface="Roboto Mono"/>
                <a:sym typeface="Roboto Mono"/>
              </a:rPr>
              <a:t>&lt;span&gt;</a:t>
            </a:r>
            <a:r>
              <a:rPr lang="en" sz="1400">
                <a:solidFill>
                  <a:srgbClr val="000000"/>
                </a:solidFill>
                <a:latin typeface="Arial"/>
                <a:ea typeface="Arial"/>
                <a:cs typeface="Arial"/>
                <a:sym typeface="Arial"/>
              </a:rPr>
              <a:t>, </a:t>
            </a:r>
            <a:r>
              <a:rPr lang="en" sz="1400">
                <a:solidFill>
                  <a:srgbClr val="188038"/>
                </a:solidFill>
                <a:latin typeface="Roboto Mono"/>
                <a:ea typeface="Roboto Mono"/>
                <a:cs typeface="Roboto Mono"/>
                <a:sym typeface="Roboto Mono"/>
              </a:rPr>
              <a:t>&lt;a&gt;</a:t>
            </a:r>
            <a:r>
              <a:rPr lang="en" sz="1400">
                <a:solidFill>
                  <a:srgbClr val="000000"/>
                </a:solidFill>
                <a:latin typeface="Arial"/>
                <a:ea typeface="Arial"/>
                <a:cs typeface="Arial"/>
                <a:sym typeface="Arial"/>
              </a:rPr>
              <a:t>, </a:t>
            </a:r>
            <a:r>
              <a:rPr lang="en" sz="1400">
                <a:solidFill>
                  <a:srgbClr val="188038"/>
                </a:solidFill>
                <a:latin typeface="Roboto Mono"/>
                <a:ea typeface="Roboto Mono"/>
                <a:cs typeface="Roboto Mono"/>
                <a:sym typeface="Roboto Mono"/>
              </a:rPr>
              <a:t>&lt;strong&gt;</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457200" rtl="0" algn="l">
              <a:lnSpc>
                <a:spcPct val="100000"/>
              </a:lnSpc>
              <a:spcBef>
                <a:spcPts val="600"/>
              </a:spcBef>
              <a:spcAft>
                <a:spcPts val="0"/>
              </a:spcAft>
              <a:buNone/>
            </a:pPr>
            <a:r>
              <a:t/>
            </a:r>
            <a:endParaRPr sz="1400">
              <a:solidFill>
                <a:srgbClr val="000000"/>
              </a:solidFill>
              <a:latin typeface="Arial"/>
              <a:ea typeface="Arial"/>
              <a:cs typeface="Arial"/>
              <a:sym typeface="Arial"/>
            </a:endParaRPr>
          </a:p>
          <a:p>
            <a:pPr indent="-317500" lvl="0" marL="457200" rtl="0" algn="l">
              <a:lnSpc>
                <a:spcPct val="100000"/>
              </a:lnSpc>
              <a:spcBef>
                <a:spcPts val="600"/>
              </a:spcBef>
              <a:spcAft>
                <a:spcPts val="0"/>
              </a:spcAft>
              <a:buSzPts val="1400"/>
              <a:buChar char="●"/>
            </a:pPr>
            <a:r>
              <a:rPr b="1" lang="en" sz="1400">
                <a:solidFill>
                  <a:srgbClr val="000000"/>
                </a:solidFill>
                <a:latin typeface="Arial"/>
                <a:ea typeface="Arial"/>
                <a:cs typeface="Arial"/>
                <a:sym typeface="Arial"/>
              </a:rPr>
              <a:t>Block-level Elements/Tags</a:t>
            </a:r>
            <a:r>
              <a:rPr lang="en" sz="1400">
                <a:solidFill>
                  <a:srgbClr val="000000"/>
                </a:solidFill>
                <a:latin typeface="Arial"/>
                <a:ea typeface="Arial"/>
                <a:cs typeface="Arial"/>
                <a:sym typeface="Arial"/>
              </a:rPr>
              <a:t>: These start on a new line and take up the full width available (e.g., </a:t>
            </a:r>
            <a:r>
              <a:rPr lang="en" sz="1400">
                <a:solidFill>
                  <a:srgbClr val="188038"/>
                </a:solidFill>
                <a:latin typeface="Roboto Mono"/>
                <a:ea typeface="Roboto Mono"/>
                <a:cs typeface="Roboto Mono"/>
                <a:sym typeface="Roboto Mono"/>
              </a:rPr>
              <a:t>&lt;div&gt;</a:t>
            </a:r>
            <a:r>
              <a:rPr lang="en" sz="1400">
                <a:solidFill>
                  <a:srgbClr val="000000"/>
                </a:solidFill>
                <a:latin typeface="Arial"/>
                <a:ea typeface="Arial"/>
                <a:cs typeface="Arial"/>
                <a:sym typeface="Arial"/>
              </a:rPr>
              <a:t>, </a:t>
            </a:r>
            <a:r>
              <a:rPr lang="en" sz="1400">
                <a:solidFill>
                  <a:srgbClr val="188038"/>
                </a:solidFill>
                <a:latin typeface="Roboto Mono"/>
                <a:ea typeface="Roboto Mono"/>
                <a:cs typeface="Roboto Mono"/>
                <a:sym typeface="Roboto Mono"/>
              </a:rPr>
              <a:t>&lt;p&gt;</a:t>
            </a:r>
            <a:r>
              <a:rPr lang="en" sz="1400">
                <a:solidFill>
                  <a:srgbClr val="000000"/>
                </a:solidFill>
                <a:latin typeface="Arial"/>
                <a:ea typeface="Arial"/>
                <a:cs typeface="Arial"/>
                <a:sym typeface="Arial"/>
              </a:rPr>
              <a:t>, </a:t>
            </a:r>
            <a:r>
              <a:rPr lang="en" sz="1400">
                <a:solidFill>
                  <a:srgbClr val="188038"/>
                </a:solidFill>
                <a:latin typeface="Roboto Mono"/>
                <a:ea typeface="Roboto Mono"/>
                <a:cs typeface="Roboto Mono"/>
                <a:sym typeface="Roboto Mono"/>
              </a:rPr>
              <a:t>&lt;h1&gt;</a:t>
            </a:r>
            <a:r>
              <a:rPr lang="en" sz="1400">
                <a:solidFill>
                  <a:srgbClr val="000000"/>
                </a:solidFill>
                <a:latin typeface="Arial"/>
                <a:ea typeface="Arial"/>
                <a:cs typeface="Arial"/>
                <a:sym typeface="Arial"/>
              </a:rPr>
              <a:t>).</a:t>
            </a:r>
            <a:endParaRPr b="1" sz="1400">
              <a:solidFill>
                <a:srgbClr val="188038"/>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Iframe</a:t>
            </a:r>
            <a:endParaRPr/>
          </a:p>
        </p:txBody>
      </p:sp>
      <p:sp>
        <p:nvSpPr>
          <p:cNvPr id="182" name="Google Shape;182;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600"/>
              </a:spcBef>
              <a:spcAft>
                <a:spcPts val="0"/>
              </a:spcAft>
              <a:buSzPts val="1400"/>
              <a:buChar char="●"/>
            </a:pPr>
            <a:r>
              <a:rPr lang="en" sz="1400">
                <a:solidFill>
                  <a:srgbClr val="000000"/>
                </a:solidFill>
                <a:latin typeface="Arial"/>
                <a:ea typeface="Arial"/>
                <a:cs typeface="Arial"/>
                <a:sym typeface="Arial"/>
              </a:rPr>
              <a:t>The </a:t>
            </a:r>
            <a:r>
              <a:rPr lang="en" sz="1400">
                <a:solidFill>
                  <a:srgbClr val="188038"/>
                </a:solidFill>
                <a:latin typeface="Roboto Mono"/>
                <a:ea typeface="Roboto Mono"/>
                <a:cs typeface="Roboto Mono"/>
                <a:sym typeface="Roboto Mono"/>
              </a:rPr>
              <a:t>&lt;iframe&gt;</a:t>
            </a:r>
            <a:r>
              <a:rPr lang="en" sz="1400">
                <a:solidFill>
                  <a:srgbClr val="000000"/>
                </a:solidFill>
                <a:latin typeface="Arial"/>
                <a:ea typeface="Arial"/>
                <a:cs typeface="Arial"/>
                <a:sym typeface="Arial"/>
              </a:rPr>
              <a:t> element in HTML is used to embed another HTML document within the current document.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lang="en" sz="1400">
                <a:solidFill>
                  <a:srgbClr val="000000"/>
                </a:solidFill>
                <a:latin typeface="Arial"/>
                <a:ea typeface="Arial"/>
                <a:cs typeface="Arial"/>
                <a:sym typeface="Arial"/>
              </a:rPr>
              <a:t>An acronym for </a:t>
            </a:r>
            <a:r>
              <a:rPr b="1" lang="en" sz="1400">
                <a:solidFill>
                  <a:srgbClr val="000000"/>
                </a:solidFill>
                <a:latin typeface="Arial"/>
                <a:ea typeface="Arial"/>
                <a:cs typeface="Arial"/>
                <a:sym typeface="Arial"/>
              </a:rPr>
              <a:t>inline frame</a:t>
            </a:r>
            <a:r>
              <a:rPr lang="en" sz="1400">
                <a:solidFill>
                  <a:srgbClr val="000000"/>
                </a:solidFill>
                <a:latin typeface="Arial"/>
                <a:ea typeface="Arial"/>
                <a:cs typeface="Arial"/>
                <a:sym typeface="Arial"/>
              </a:rPr>
              <a:t>, </a:t>
            </a:r>
            <a:r>
              <a:rPr lang="en" sz="1400">
                <a:solidFill>
                  <a:srgbClr val="188038"/>
                </a:solidFill>
                <a:latin typeface="Roboto Mono"/>
                <a:ea typeface="Roboto Mono"/>
                <a:cs typeface="Roboto Mono"/>
                <a:sym typeface="Roboto Mono"/>
              </a:rPr>
              <a:t>&lt;iframe&gt;</a:t>
            </a:r>
            <a:r>
              <a:rPr lang="en" sz="1400">
                <a:solidFill>
                  <a:srgbClr val="000000"/>
                </a:solidFill>
                <a:latin typeface="Arial"/>
                <a:ea typeface="Arial"/>
                <a:cs typeface="Arial"/>
                <a:sym typeface="Arial"/>
              </a:rPr>
              <a:t> allows you to display content from another source, such as another webpage, within a frame on your webpage.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This is particularly useful for embedding things like videos, maps, or other web content.</a:t>
            </a:r>
            <a:endParaRPr sz="1400">
              <a:solidFill>
                <a:srgbClr val="000000"/>
              </a:solidFill>
              <a:latin typeface="Arial"/>
              <a:ea typeface="Arial"/>
              <a:cs typeface="Arial"/>
              <a:sym typeface="Arial"/>
            </a:endParaRPr>
          </a:p>
          <a:p>
            <a:pPr indent="0" lvl="0" marL="0" rtl="0" algn="l">
              <a:lnSpc>
                <a:spcPct val="100000"/>
              </a:lnSpc>
              <a:spcBef>
                <a:spcPts val="60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600"/>
              </a:spcBef>
              <a:spcAft>
                <a:spcPts val="0"/>
              </a:spcAft>
              <a:buNone/>
            </a:pPr>
            <a:r>
              <a:t/>
            </a:r>
            <a:endParaRPr sz="1400">
              <a:solidFill>
                <a:srgbClr val="000000"/>
              </a:solidFill>
              <a:latin typeface="Arial"/>
              <a:ea typeface="Arial"/>
              <a:cs typeface="Arial"/>
              <a:sym typeface="Arial"/>
            </a:endParaRPr>
          </a:p>
        </p:txBody>
      </p:sp>
      <p:pic>
        <p:nvPicPr>
          <p:cNvPr id="183" name="Google Shape;183;p29"/>
          <p:cNvPicPr preferRelativeResize="0"/>
          <p:nvPr/>
        </p:nvPicPr>
        <p:blipFill>
          <a:blip r:embed="rId3">
            <a:alphaModFix/>
          </a:blip>
          <a:stretch>
            <a:fillRect/>
          </a:stretch>
        </p:blipFill>
        <p:spPr>
          <a:xfrm>
            <a:off x="569975" y="2571750"/>
            <a:ext cx="6268700" cy="91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HTML</a:t>
            </a:r>
            <a:endParaRPr/>
          </a:p>
        </p:txBody>
      </p:sp>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lang="en" sz="1900">
                <a:solidFill>
                  <a:srgbClr val="3E231A"/>
                </a:solidFill>
                <a:latin typeface="Helvetica Neue"/>
                <a:ea typeface="Helvetica Neue"/>
                <a:cs typeface="Helvetica Neue"/>
                <a:sym typeface="Helvetica Neue"/>
              </a:rPr>
              <a:t>HTML (HyperText Markup Language) is the standard language used to create and structure content on the web. It provides the basic framework for web pages by defining the elements and layout of a website.</a:t>
            </a:r>
            <a:endParaRPr sz="1900">
              <a:solidFill>
                <a:srgbClr val="3E231A"/>
              </a:solidFill>
              <a:latin typeface="Helvetica Neue"/>
              <a:ea typeface="Helvetica Neue"/>
              <a:cs typeface="Helvetica Neue"/>
              <a:sym typeface="Helvetica Neue"/>
            </a:endParaRPr>
          </a:p>
          <a:p>
            <a:pPr indent="0" lvl="0" marL="0" rtl="0" algn="l">
              <a:lnSpc>
                <a:spcPct val="100000"/>
              </a:lnSpc>
              <a:spcBef>
                <a:spcPts val="600"/>
              </a:spcBef>
              <a:spcAft>
                <a:spcPts val="0"/>
              </a:spcAft>
              <a:buNone/>
            </a:pPr>
            <a:r>
              <a:rPr lang="en" sz="1900">
                <a:solidFill>
                  <a:srgbClr val="3E231A"/>
                </a:solidFill>
                <a:latin typeface="Helvetica Neue"/>
                <a:ea typeface="Helvetica Neue"/>
                <a:cs typeface="Helvetica Neue"/>
                <a:sym typeface="Helvetica Neue"/>
              </a:rPr>
              <a:t>HTML is not a programming language; instead, it's a </a:t>
            </a:r>
            <a:r>
              <a:rPr b="1" lang="en" sz="1900">
                <a:solidFill>
                  <a:srgbClr val="3E231A"/>
                </a:solidFill>
                <a:latin typeface="Helvetica Neue"/>
                <a:ea typeface="Helvetica Neue"/>
                <a:cs typeface="Helvetica Neue"/>
                <a:sym typeface="Helvetica Neue"/>
              </a:rPr>
              <a:t>markup language</a:t>
            </a:r>
            <a:r>
              <a:rPr lang="en" sz="1900">
                <a:solidFill>
                  <a:srgbClr val="3E231A"/>
                </a:solidFill>
                <a:latin typeface="Helvetica Neue"/>
                <a:ea typeface="Helvetica Neue"/>
                <a:cs typeface="Helvetica Neue"/>
                <a:sym typeface="Helvetica Neue"/>
              </a:rPr>
              <a:t>.</a:t>
            </a:r>
            <a:endParaRPr sz="1900">
              <a:solidFill>
                <a:srgbClr val="3E231A"/>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pic>
        <p:nvPicPr>
          <p:cNvPr id="97" name="Google Shape;97;p15"/>
          <p:cNvPicPr preferRelativeResize="0"/>
          <p:nvPr/>
        </p:nvPicPr>
        <p:blipFill>
          <a:blip r:embed="rId3">
            <a:alphaModFix/>
          </a:blip>
          <a:stretch>
            <a:fillRect/>
          </a:stretch>
        </p:blipFill>
        <p:spPr>
          <a:xfrm>
            <a:off x="419850" y="1178575"/>
            <a:ext cx="4523650" cy="3109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Blocks</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600"/>
              </a:spcBef>
              <a:spcAft>
                <a:spcPts val="0"/>
              </a:spcAft>
              <a:buSzPts val="1800"/>
              <a:buChar char="●"/>
            </a:pPr>
            <a:r>
              <a:rPr lang="en"/>
              <a:t>Tags</a:t>
            </a:r>
            <a:endParaRPr/>
          </a:p>
          <a:p>
            <a:pPr indent="-342900" lvl="0" marL="457200" rtl="0" algn="l">
              <a:lnSpc>
                <a:spcPct val="100000"/>
              </a:lnSpc>
              <a:spcBef>
                <a:spcPts val="0"/>
              </a:spcBef>
              <a:spcAft>
                <a:spcPts val="0"/>
              </a:spcAft>
              <a:buSzPts val="1800"/>
              <a:buChar char="●"/>
            </a:pPr>
            <a:r>
              <a:rPr lang="en"/>
              <a:t>Attributes</a:t>
            </a:r>
            <a:endParaRPr/>
          </a:p>
          <a:p>
            <a:pPr indent="-342900" lvl="0" marL="457200" rtl="0" algn="l">
              <a:lnSpc>
                <a:spcPct val="100000"/>
              </a:lnSpc>
              <a:spcBef>
                <a:spcPts val="0"/>
              </a:spcBef>
              <a:spcAft>
                <a:spcPts val="0"/>
              </a:spcAft>
              <a:buSzPts val="1800"/>
              <a:buChar char="●"/>
            </a:pPr>
            <a:r>
              <a:rPr lang="en"/>
              <a:t>Elements</a:t>
            </a:r>
            <a:endParaRPr/>
          </a:p>
        </p:txBody>
      </p:sp>
      <p:pic>
        <p:nvPicPr>
          <p:cNvPr id="104" name="Google Shape;104;p16"/>
          <p:cNvPicPr preferRelativeResize="0"/>
          <p:nvPr/>
        </p:nvPicPr>
        <p:blipFill rotWithShape="1">
          <a:blip r:embed="rId3">
            <a:alphaModFix/>
          </a:blip>
          <a:srcRect b="0" l="0" r="0" t="0"/>
          <a:stretch/>
        </p:blipFill>
        <p:spPr>
          <a:xfrm>
            <a:off x="4479631" y="1456976"/>
            <a:ext cx="3829953" cy="2390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Tags</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349250" lvl="0" marL="457200" rtl="0" algn="l">
              <a:lnSpc>
                <a:spcPct val="100000"/>
              </a:lnSpc>
              <a:spcBef>
                <a:spcPts val="0"/>
              </a:spcBef>
              <a:spcAft>
                <a:spcPts val="0"/>
              </a:spcAft>
              <a:buClr>
                <a:srgbClr val="3E231A"/>
              </a:buClr>
              <a:buSzPts val="1900"/>
              <a:buFont typeface="Helvetica Neue"/>
              <a:buChar char="•"/>
            </a:pPr>
            <a:r>
              <a:rPr lang="en" sz="1900">
                <a:solidFill>
                  <a:srgbClr val="3E231A"/>
                </a:solidFill>
                <a:latin typeface="Helvetica Neue"/>
                <a:ea typeface="Helvetica Neue"/>
                <a:cs typeface="Helvetica Neue"/>
                <a:sym typeface="Helvetica Neue"/>
              </a:rPr>
              <a:t>Structural Tags</a:t>
            </a:r>
            <a:endParaRPr sz="1900">
              <a:solidFill>
                <a:srgbClr val="000000"/>
              </a:solidFill>
              <a:latin typeface="Helvetica Neue"/>
              <a:ea typeface="Helvetica Neue"/>
              <a:cs typeface="Helvetica Neue"/>
              <a:sym typeface="Helvetica Neue"/>
            </a:endParaRPr>
          </a:p>
          <a:p>
            <a:pPr indent="-349250" lvl="0" marL="457200" rtl="0" algn="l">
              <a:lnSpc>
                <a:spcPct val="100000"/>
              </a:lnSpc>
              <a:spcBef>
                <a:spcPts val="600"/>
              </a:spcBef>
              <a:spcAft>
                <a:spcPts val="0"/>
              </a:spcAft>
              <a:buClr>
                <a:srgbClr val="3E231A"/>
              </a:buClr>
              <a:buSzPts val="1900"/>
              <a:buFont typeface="Helvetica Neue"/>
              <a:buChar char="•"/>
            </a:pPr>
            <a:r>
              <a:rPr lang="en" sz="1900">
                <a:solidFill>
                  <a:srgbClr val="3E231A"/>
                </a:solidFill>
                <a:latin typeface="Helvetica Neue"/>
                <a:ea typeface="Helvetica Neue"/>
                <a:cs typeface="Helvetica Neue"/>
                <a:sym typeface="Helvetica Neue"/>
              </a:rPr>
              <a:t>Heading Tags</a:t>
            </a:r>
            <a:endParaRPr sz="1900">
              <a:solidFill>
                <a:srgbClr val="000000"/>
              </a:solidFill>
              <a:latin typeface="Helvetica Neue"/>
              <a:ea typeface="Helvetica Neue"/>
              <a:cs typeface="Helvetica Neue"/>
              <a:sym typeface="Helvetica Neue"/>
            </a:endParaRPr>
          </a:p>
          <a:p>
            <a:pPr indent="-349250" lvl="0" marL="457200" rtl="0" algn="l">
              <a:lnSpc>
                <a:spcPct val="100000"/>
              </a:lnSpc>
              <a:spcBef>
                <a:spcPts val="700"/>
              </a:spcBef>
              <a:spcAft>
                <a:spcPts val="0"/>
              </a:spcAft>
              <a:buClr>
                <a:srgbClr val="3E231A"/>
              </a:buClr>
              <a:buSzPts val="1900"/>
              <a:buFont typeface="Helvetica Neue"/>
              <a:buChar char="•"/>
            </a:pPr>
            <a:r>
              <a:rPr lang="en" sz="1900">
                <a:solidFill>
                  <a:srgbClr val="3E231A"/>
                </a:solidFill>
                <a:latin typeface="Helvetica Neue"/>
                <a:ea typeface="Helvetica Neue"/>
                <a:cs typeface="Helvetica Neue"/>
                <a:sym typeface="Helvetica Neue"/>
              </a:rPr>
              <a:t>Text Formatting Tags</a:t>
            </a:r>
            <a:endParaRPr sz="1900">
              <a:solidFill>
                <a:srgbClr val="000000"/>
              </a:solidFill>
              <a:latin typeface="Helvetica Neue"/>
              <a:ea typeface="Helvetica Neue"/>
              <a:cs typeface="Helvetica Neue"/>
              <a:sym typeface="Helvetica Neue"/>
            </a:endParaRPr>
          </a:p>
          <a:p>
            <a:pPr indent="-349250" lvl="0" marL="457200" rtl="0" algn="l">
              <a:lnSpc>
                <a:spcPct val="100000"/>
              </a:lnSpc>
              <a:spcBef>
                <a:spcPts val="700"/>
              </a:spcBef>
              <a:spcAft>
                <a:spcPts val="0"/>
              </a:spcAft>
              <a:buClr>
                <a:srgbClr val="3E231A"/>
              </a:buClr>
              <a:buSzPts val="1900"/>
              <a:buFont typeface="Helvetica Neue"/>
              <a:buChar char="•"/>
            </a:pPr>
            <a:r>
              <a:rPr lang="en" sz="1900">
                <a:solidFill>
                  <a:srgbClr val="3E231A"/>
                </a:solidFill>
                <a:latin typeface="Helvetica Neue"/>
                <a:ea typeface="Helvetica Neue"/>
                <a:cs typeface="Helvetica Neue"/>
                <a:sym typeface="Helvetica Neue"/>
              </a:rPr>
              <a:t>List Tags</a:t>
            </a:r>
            <a:endParaRPr sz="1900">
              <a:solidFill>
                <a:srgbClr val="000000"/>
              </a:solidFill>
              <a:latin typeface="Helvetica Neue"/>
              <a:ea typeface="Helvetica Neue"/>
              <a:cs typeface="Helvetica Neue"/>
              <a:sym typeface="Helvetica Neue"/>
            </a:endParaRPr>
          </a:p>
          <a:p>
            <a:pPr indent="-349250" lvl="0" marL="457200" rtl="0" algn="l">
              <a:lnSpc>
                <a:spcPct val="100000"/>
              </a:lnSpc>
              <a:spcBef>
                <a:spcPts val="600"/>
              </a:spcBef>
              <a:spcAft>
                <a:spcPts val="0"/>
              </a:spcAft>
              <a:buClr>
                <a:srgbClr val="3E231A"/>
              </a:buClr>
              <a:buSzPts val="1900"/>
              <a:buFont typeface="Helvetica Neue"/>
              <a:buChar char="•"/>
            </a:pPr>
            <a:r>
              <a:rPr lang="en" sz="1900">
                <a:solidFill>
                  <a:srgbClr val="3E231A"/>
                </a:solidFill>
                <a:latin typeface="Helvetica Neue"/>
                <a:ea typeface="Helvetica Neue"/>
                <a:cs typeface="Helvetica Neue"/>
                <a:sym typeface="Helvetica Neue"/>
              </a:rPr>
              <a:t>Link and Navigation Tags</a:t>
            </a:r>
            <a:endParaRPr sz="1900">
              <a:solidFill>
                <a:srgbClr val="000000"/>
              </a:solidFill>
              <a:latin typeface="Helvetica Neue"/>
              <a:ea typeface="Helvetica Neue"/>
              <a:cs typeface="Helvetica Neue"/>
              <a:sym typeface="Helvetica Neue"/>
            </a:endParaRPr>
          </a:p>
          <a:p>
            <a:pPr indent="-349250" lvl="0" marL="457200" rtl="0" algn="l">
              <a:lnSpc>
                <a:spcPct val="100000"/>
              </a:lnSpc>
              <a:spcBef>
                <a:spcPts val="700"/>
              </a:spcBef>
              <a:spcAft>
                <a:spcPts val="0"/>
              </a:spcAft>
              <a:buClr>
                <a:srgbClr val="3E231A"/>
              </a:buClr>
              <a:buSzPts val="1900"/>
              <a:buFont typeface="Helvetica Neue"/>
              <a:buChar char="•"/>
            </a:pPr>
            <a:r>
              <a:rPr lang="en" sz="1900">
                <a:solidFill>
                  <a:srgbClr val="3E231A"/>
                </a:solidFill>
                <a:latin typeface="Helvetica Neue"/>
                <a:ea typeface="Helvetica Neue"/>
                <a:cs typeface="Helvetica Neue"/>
                <a:sym typeface="Helvetica Neue"/>
              </a:rPr>
              <a:t>Image and Media Tags</a:t>
            </a:r>
            <a:endParaRPr sz="1900">
              <a:solidFill>
                <a:srgbClr val="000000"/>
              </a:solidFill>
              <a:latin typeface="Helvetica Neue"/>
              <a:ea typeface="Helvetica Neue"/>
              <a:cs typeface="Helvetica Neue"/>
              <a:sym typeface="Helvetica Neue"/>
            </a:endParaRPr>
          </a:p>
          <a:p>
            <a:pPr indent="-349250" lvl="0" marL="457200" rtl="0" algn="l">
              <a:lnSpc>
                <a:spcPct val="100000"/>
              </a:lnSpc>
              <a:spcBef>
                <a:spcPts val="700"/>
              </a:spcBef>
              <a:spcAft>
                <a:spcPts val="0"/>
              </a:spcAft>
              <a:buClr>
                <a:srgbClr val="3E231A"/>
              </a:buClr>
              <a:buSzPts val="1900"/>
              <a:buFont typeface="Helvetica Neue"/>
              <a:buChar char="•"/>
            </a:pPr>
            <a:r>
              <a:rPr lang="en" sz="1900">
                <a:solidFill>
                  <a:srgbClr val="3E231A"/>
                </a:solidFill>
                <a:latin typeface="Helvetica Neue"/>
                <a:ea typeface="Helvetica Neue"/>
                <a:cs typeface="Helvetica Neue"/>
                <a:sym typeface="Helvetica Neue"/>
              </a:rPr>
              <a:t>Table Tags</a:t>
            </a:r>
            <a:endParaRPr sz="1900">
              <a:solidFill>
                <a:srgbClr val="000000"/>
              </a:solidFill>
              <a:latin typeface="Helvetica Neue"/>
              <a:ea typeface="Helvetica Neue"/>
              <a:cs typeface="Helvetica Neue"/>
              <a:sym typeface="Helvetica Neue"/>
            </a:endParaRPr>
          </a:p>
          <a:p>
            <a:pPr indent="-349250" lvl="0" marL="457200" rtl="0" algn="l">
              <a:lnSpc>
                <a:spcPct val="100000"/>
              </a:lnSpc>
              <a:spcBef>
                <a:spcPts val="600"/>
              </a:spcBef>
              <a:spcAft>
                <a:spcPts val="0"/>
              </a:spcAft>
              <a:buClr>
                <a:srgbClr val="3E231A"/>
              </a:buClr>
              <a:buSzPts val="1900"/>
              <a:buFont typeface="Helvetica Neue"/>
              <a:buChar char="•"/>
            </a:pPr>
            <a:r>
              <a:rPr lang="en" sz="1900">
                <a:solidFill>
                  <a:srgbClr val="3E231A"/>
                </a:solidFill>
                <a:latin typeface="Helvetica Neue"/>
                <a:ea typeface="Helvetica Neue"/>
                <a:cs typeface="Helvetica Neue"/>
                <a:sym typeface="Helvetica Neue"/>
              </a:rPr>
              <a:t>Form Tags</a:t>
            </a:r>
            <a:endParaRPr sz="1900">
              <a:solidFill>
                <a:srgbClr val="000000"/>
              </a:solidFill>
              <a:latin typeface="Helvetica Neue"/>
              <a:ea typeface="Helvetica Neue"/>
              <a:cs typeface="Helvetica Neue"/>
              <a:sym typeface="Helvetica Neue"/>
            </a:endParaRPr>
          </a:p>
          <a:p>
            <a:pPr indent="-349250" lvl="0" marL="457200" rtl="0" algn="l">
              <a:lnSpc>
                <a:spcPct val="100000"/>
              </a:lnSpc>
              <a:spcBef>
                <a:spcPts val="700"/>
              </a:spcBef>
              <a:spcAft>
                <a:spcPts val="0"/>
              </a:spcAft>
              <a:buClr>
                <a:srgbClr val="3E231A"/>
              </a:buClr>
              <a:buSzPts val="1900"/>
              <a:buFont typeface="Helvetica Neue"/>
              <a:buChar char="•"/>
            </a:pPr>
            <a:r>
              <a:rPr lang="en" sz="1900">
                <a:solidFill>
                  <a:srgbClr val="3E231A"/>
                </a:solidFill>
                <a:latin typeface="Helvetica Neue"/>
                <a:ea typeface="Helvetica Neue"/>
                <a:cs typeface="Helvetica Neue"/>
                <a:sym typeface="Helvetica Neue"/>
              </a:rPr>
              <a:t>Semantic Tags</a:t>
            </a:r>
            <a:endParaRPr sz="1900">
              <a:solidFill>
                <a:srgbClr val="3E231A"/>
              </a:solidFill>
              <a:latin typeface="Helvetica Neue"/>
              <a:ea typeface="Helvetica Neue"/>
              <a:cs typeface="Helvetica Neue"/>
              <a:sym typeface="Helvetica Neue"/>
            </a:endParaRPr>
          </a:p>
          <a:p>
            <a:pPr indent="-349250" lvl="0" marL="457200" rtl="0" algn="l">
              <a:lnSpc>
                <a:spcPct val="100000"/>
              </a:lnSpc>
              <a:spcBef>
                <a:spcPts val="700"/>
              </a:spcBef>
              <a:spcAft>
                <a:spcPts val="0"/>
              </a:spcAft>
              <a:buClr>
                <a:srgbClr val="3E231A"/>
              </a:buClr>
              <a:buSzPts val="1900"/>
              <a:buFont typeface="Helvetica Neue"/>
              <a:buChar char="•"/>
            </a:pPr>
            <a:r>
              <a:rPr lang="en" sz="1900">
                <a:solidFill>
                  <a:srgbClr val="3E231A"/>
                </a:solidFill>
                <a:latin typeface="Helvetica Neue"/>
                <a:ea typeface="Helvetica Neue"/>
                <a:cs typeface="Helvetica Neue"/>
                <a:sym typeface="Helvetica Neue"/>
              </a:rPr>
              <a:t>Metadata Tags</a:t>
            </a:r>
            <a:endParaRPr sz="1900">
              <a:solidFill>
                <a:srgbClr val="3E231A"/>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Structural Tags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900">
                <a:solidFill>
                  <a:srgbClr val="3E231A"/>
                </a:solidFill>
                <a:latin typeface="Helvetica Neue"/>
                <a:ea typeface="Helvetica Neue"/>
                <a:cs typeface="Helvetica Neue"/>
                <a:sym typeface="Helvetica Neue"/>
              </a:rPr>
              <a:t>These tags define the basic structure of an HTML document.</a:t>
            </a:r>
            <a:endParaRPr sz="1900">
              <a:solidFill>
                <a:srgbClr val="3E231A"/>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900">
              <a:solidFill>
                <a:srgbClr val="3E231A"/>
              </a:solidFill>
              <a:latin typeface="Helvetica Neue"/>
              <a:ea typeface="Helvetica Neue"/>
              <a:cs typeface="Helvetica Neue"/>
              <a:sym typeface="Helvetica Neue"/>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&lt;html&gt;</a:t>
            </a:r>
            <a:r>
              <a:rPr lang="en" sz="1400">
                <a:solidFill>
                  <a:srgbClr val="000000"/>
                </a:solidFill>
                <a:latin typeface="Arial"/>
                <a:ea typeface="Arial"/>
                <a:cs typeface="Arial"/>
                <a:sym typeface="Arial"/>
              </a:rPr>
              <a:t>: The root element that wraps all other content in the document.</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&lt;head&gt;</a:t>
            </a:r>
            <a:r>
              <a:rPr lang="en" sz="1400">
                <a:solidFill>
                  <a:srgbClr val="000000"/>
                </a:solidFill>
                <a:latin typeface="Arial"/>
                <a:ea typeface="Arial"/>
                <a:cs typeface="Arial"/>
                <a:sym typeface="Arial"/>
              </a:rPr>
              <a:t>: Contains meta-information about the document, like its title and links to stylesheets.</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&lt;body&gt;</a:t>
            </a:r>
            <a:r>
              <a:rPr lang="en" sz="1400">
                <a:solidFill>
                  <a:srgbClr val="000000"/>
                </a:solidFill>
                <a:latin typeface="Arial"/>
                <a:ea typeface="Arial"/>
                <a:cs typeface="Arial"/>
                <a:sym typeface="Arial"/>
              </a:rPr>
              <a:t>: Contains the content that is visible to the user.</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&lt;title&gt;</a:t>
            </a:r>
            <a:r>
              <a:rPr lang="en" sz="1400">
                <a:solidFill>
                  <a:srgbClr val="000000"/>
                </a:solidFill>
                <a:latin typeface="Arial"/>
                <a:ea typeface="Arial"/>
                <a:cs typeface="Arial"/>
                <a:sym typeface="Arial"/>
              </a:rPr>
              <a:t>: Sets the title of the document, displayed in the browser's title bar or tab.</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900">
              <a:solidFill>
                <a:srgbClr val="3E231A"/>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Heading Tags</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lang="en" sz="1900">
                <a:solidFill>
                  <a:srgbClr val="3E231A"/>
                </a:solidFill>
                <a:latin typeface="Helvetica Neue"/>
                <a:ea typeface="Helvetica Neue"/>
                <a:cs typeface="Helvetica Neue"/>
                <a:sym typeface="Helvetica Neue"/>
              </a:rPr>
              <a:t>Used to define headings of various levels.</a:t>
            </a:r>
            <a:endParaRPr sz="1900">
              <a:solidFill>
                <a:srgbClr val="3E231A"/>
              </a:solidFill>
              <a:latin typeface="Helvetica Neue"/>
              <a:ea typeface="Helvetica Neue"/>
              <a:cs typeface="Helvetica Neue"/>
              <a:sym typeface="Helvetica Neue"/>
            </a:endParaRPr>
          </a:p>
          <a:p>
            <a:pPr indent="0" lvl="0" marL="0" rtl="0" algn="l">
              <a:lnSpc>
                <a:spcPct val="100000"/>
              </a:lnSpc>
              <a:spcBef>
                <a:spcPts val="600"/>
              </a:spcBef>
              <a:spcAft>
                <a:spcPts val="0"/>
              </a:spcAft>
              <a:buNone/>
            </a:pPr>
            <a:r>
              <a:t/>
            </a:r>
            <a:endParaRPr sz="1900">
              <a:solidFill>
                <a:srgbClr val="3E231A"/>
              </a:solidFill>
              <a:latin typeface="Helvetica Neue"/>
              <a:ea typeface="Helvetica Neue"/>
              <a:cs typeface="Helvetica Neue"/>
              <a:sym typeface="Helvetica Neue"/>
            </a:endParaRPr>
          </a:p>
          <a:p>
            <a:pPr indent="-317500" lvl="0" marL="457200" rtl="0" algn="l">
              <a:lnSpc>
                <a:spcPct val="100000"/>
              </a:lnSpc>
              <a:spcBef>
                <a:spcPts val="600"/>
              </a:spcBef>
              <a:spcAft>
                <a:spcPts val="0"/>
              </a:spcAft>
              <a:buSzPts val="1400"/>
              <a:buChar char="●"/>
            </a:pPr>
            <a:r>
              <a:rPr b="1" lang="en" sz="1400">
                <a:solidFill>
                  <a:srgbClr val="188038"/>
                </a:solidFill>
                <a:latin typeface="Roboto Mono"/>
                <a:ea typeface="Roboto Mono"/>
                <a:cs typeface="Roboto Mono"/>
                <a:sym typeface="Roboto Mono"/>
              </a:rPr>
              <a:t>&lt;h1&gt;</a:t>
            </a:r>
            <a:r>
              <a:rPr b="1" lang="en" sz="1400">
                <a:solidFill>
                  <a:srgbClr val="000000"/>
                </a:solidFill>
                <a:latin typeface="Arial"/>
                <a:ea typeface="Arial"/>
                <a:cs typeface="Arial"/>
                <a:sym typeface="Arial"/>
              </a:rPr>
              <a:t> to </a:t>
            </a:r>
            <a:r>
              <a:rPr b="1" lang="en" sz="1400">
                <a:solidFill>
                  <a:srgbClr val="188038"/>
                </a:solidFill>
                <a:latin typeface="Roboto Mono"/>
                <a:ea typeface="Roboto Mono"/>
                <a:cs typeface="Roboto Mono"/>
                <a:sym typeface="Roboto Mono"/>
              </a:rPr>
              <a:t>&lt;h6&gt;</a:t>
            </a:r>
            <a:r>
              <a:rPr lang="en" sz="1400">
                <a:solidFill>
                  <a:srgbClr val="000000"/>
                </a:solidFill>
                <a:latin typeface="Arial"/>
                <a:ea typeface="Arial"/>
                <a:cs typeface="Arial"/>
                <a:sym typeface="Arial"/>
              </a:rPr>
              <a:t>: Defines headings, where </a:t>
            </a:r>
            <a:r>
              <a:rPr lang="en" sz="1400">
                <a:solidFill>
                  <a:srgbClr val="188038"/>
                </a:solidFill>
                <a:latin typeface="Roboto Mono"/>
                <a:ea typeface="Roboto Mono"/>
                <a:cs typeface="Roboto Mono"/>
                <a:sym typeface="Roboto Mono"/>
              </a:rPr>
              <a:t>&lt;h1&gt;</a:t>
            </a:r>
            <a:r>
              <a:rPr lang="en" sz="1400">
                <a:solidFill>
                  <a:srgbClr val="000000"/>
                </a:solidFill>
                <a:latin typeface="Arial"/>
                <a:ea typeface="Arial"/>
                <a:cs typeface="Arial"/>
                <a:sym typeface="Arial"/>
              </a:rPr>
              <a:t> is the highest (or most important) level, and </a:t>
            </a:r>
            <a:r>
              <a:rPr lang="en" sz="1400">
                <a:solidFill>
                  <a:srgbClr val="188038"/>
                </a:solidFill>
                <a:latin typeface="Roboto Mono"/>
                <a:ea typeface="Roboto Mono"/>
                <a:cs typeface="Roboto Mono"/>
                <a:sym typeface="Roboto Mono"/>
              </a:rPr>
              <a:t>&lt;h6&gt;</a:t>
            </a:r>
            <a:r>
              <a:rPr lang="en" sz="1400">
                <a:solidFill>
                  <a:srgbClr val="000000"/>
                </a:solidFill>
                <a:latin typeface="Arial"/>
                <a:ea typeface="Arial"/>
                <a:cs typeface="Arial"/>
                <a:sym typeface="Arial"/>
              </a:rPr>
              <a:t> is the lowest.</a:t>
            </a:r>
            <a:endParaRPr sz="1400">
              <a:solidFill>
                <a:srgbClr val="3E231A"/>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Formatting</a:t>
            </a:r>
            <a:r>
              <a:rPr lang="en"/>
              <a:t> Tags</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lang="en" sz="1900">
                <a:solidFill>
                  <a:srgbClr val="3E231A"/>
                </a:solidFill>
                <a:latin typeface="Helvetica Neue"/>
                <a:ea typeface="Helvetica Neue"/>
                <a:cs typeface="Helvetica Neue"/>
                <a:sym typeface="Helvetica Neue"/>
              </a:rPr>
              <a:t>These tags are used to format text.</a:t>
            </a:r>
            <a:endParaRPr sz="1900">
              <a:solidFill>
                <a:srgbClr val="3E231A"/>
              </a:solidFill>
              <a:latin typeface="Helvetica Neue"/>
              <a:ea typeface="Helvetica Neue"/>
              <a:cs typeface="Helvetica Neue"/>
              <a:sym typeface="Helvetica Neue"/>
            </a:endParaRPr>
          </a:p>
          <a:p>
            <a:pPr indent="0" lvl="0" marL="0" rtl="0" algn="l">
              <a:lnSpc>
                <a:spcPct val="100000"/>
              </a:lnSpc>
              <a:spcBef>
                <a:spcPts val="600"/>
              </a:spcBef>
              <a:spcAft>
                <a:spcPts val="0"/>
              </a:spcAft>
              <a:buNone/>
            </a:pPr>
            <a:r>
              <a:t/>
            </a:r>
            <a:endParaRPr sz="1900">
              <a:solidFill>
                <a:srgbClr val="3E231A"/>
              </a:solidFill>
              <a:latin typeface="Helvetica Neue"/>
              <a:ea typeface="Helvetica Neue"/>
              <a:cs typeface="Helvetica Neue"/>
              <a:sym typeface="Helvetica Neue"/>
            </a:endParaRPr>
          </a:p>
          <a:p>
            <a:pPr indent="-317500" lvl="0" marL="457200" rtl="0" algn="l">
              <a:lnSpc>
                <a:spcPct val="100000"/>
              </a:lnSpc>
              <a:spcBef>
                <a:spcPts val="600"/>
              </a:spcBef>
              <a:spcAft>
                <a:spcPts val="0"/>
              </a:spcAft>
              <a:buSzPts val="1400"/>
              <a:buChar char="●"/>
            </a:pPr>
            <a:r>
              <a:rPr b="1" lang="en" sz="1400">
                <a:solidFill>
                  <a:srgbClr val="188038"/>
                </a:solidFill>
                <a:latin typeface="Roboto Mono"/>
                <a:ea typeface="Roboto Mono"/>
                <a:cs typeface="Roboto Mono"/>
                <a:sym typeface="Roboto Mono"/>
              </a:rPr>
              <a:t>&lt;p&gt;</a:t>
            </a:r>
            <a:r>
              <a:rPr lang="en" sz="1400">
                <a:solidFill>
                  <a:srgbClr val="000000"/>
                </a:solidFill>
                <a:latin typeface="Arial"/>
                <a:ea typeface="Arial"/>
                <a:cs typeface="Arial"/>
                <a:sym typeface="Arial"/>
              </a:rPr>
              <a:t>: Defines a paragraph.</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&lt;b&gt;</a:t>
            </a:r>
            <a:r>
              <a:rPr lang="en" sz="1400">
                <a:solidFill>
                  <a:srgbClr val="000000"/>
                </a:solidFill>
                <a:latin typeface="Arial"/>
                <a:ea typeface="Arial"/>
                <a:cs typeface="Arial"/>
                <a:sym typeface="Arial"/>
              </a:rPr>
              <a:t>: Makes text bold.</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&lt;i&gt;</a:t>
            </a:r>
            <a:r>
              <a:rPr lang="en" sz="1400">
                <a:solidFill>
                  <a:srgbClr val="000000"/>
                </a:solidFill>
                <a:latin typeface="Arial"/>
                <a:ea typeface="Arial"/>
                <a:cs typeface="Arial"/>
                <a:sym typeface="Arial"/>
              </a:rPr>
              <a:t>: Italicizes text.</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&lt;u&gt;</a:t>
            </a:r>
            <a:r>
              <a:rPr lang="en" sz="1400">
                <a:solidFill>
                  <a:srgbClr val="000000"/>
                </a:solidFill>
                <a:latin typeface="Arial"/>
                <a:ea typeface="Arial"/>
                <a:cs typeface="Arial"/>
                <a:sym typeface="Arial"/>
              </a:rPr>
              <a:t>: Underlines text.</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&lt;strong&gt;</a:t>
            </a:r>
            <a:r>
              <a:rPr lang="en" sz="1400">
                <a:solidFill>
                  <a:srgbClr val="000000"/>
                </a:solidFill>
                <a:latin typeface="Arial"/>
                <a:ea typeface="Arial"/>
                <a:cs typeface="Arial"/>
                <a:sym typeface="Arial"/>
              </a:rPr>
              <a:t>: Denotes important text, usually bold.</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&lt;em&gt;</a:t>
            </a:r>
            <a:r>
              <a:rPr lang="en" sz="1400">
                <a:solidFill>
                  <a:srgbClr val="000000"/>
                </a:solidFill>
                <a:latin typeface="Arial"/>
                <a:ea typeface="Arial"/>
                <a:cs typeface="Arial"/>
                <a:sym typeface="Arial"/>
              </a:rPr>
              <a:t>: Emphasizes text, usually italic.</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&lt;br&gt;</a:t>
            </a:r>
            <a:r>
              <a:rPr lang="en" sz="1400">
                <a:solidFill>
                  <a:srgbClr val="000000"/>
                </a:solidFill>
                <a:latin typeface="Arial"/>
                <a:ea typeface="Arial"/>
                <a:cs typeface="Arial"/>
                <a:sym typeface="Arial"/>
              </a:rPr>
              <a:t>: Inserts a line break.</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&lt;hr&gt;</a:t>
            </a:r>
            <a:r>
              <a:rPr lang="en" sz="1400">
                <a:solidFill>
                  <a:srgbClr val="000000"/>
                </a:solidFill>
                <a:latin typeface="Arial"/>
                <a:ea typeface="Arial"/>
                <a:cs typeface="Arial"/>
                <a:sym typeface="Arial"/>
              </a:rPr>
              <a:t>: Inserts a horizontal rule (line).</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&lt;mark&gt;</a:t>
            </a:r>
            <a:r>
              <a:rPr lang="en" sz="1400">
                <a:solidFill>
                  <a:srgbClr val="000000"/>
                </a:solidFill>
                <a:latin typeface="Arial"/>
                <a:ea typeface="Arial"/>
                <a:cs typeface="Arial"/>
                <a:sym typeface="Arial"/>
              </a:rPr>
              <a:t>: Highlights text.</a:t>
            </a:r>
            <a:endParaRPr b="1" sz="1400">
              <a:solidFill>
                <a:srgbClr val="188038"/>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a:t>
            </a:r>
            <a:r>
              <a:rPr lang="en"/>
              <a:t> Tags</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lang="en" sz="1900">
                <a:solidFill>
                  <a:srgbClr val="3E231A"/>
                </a:solidFill>
                <a:latin typeface="Helvetica Neue"/>
                <a:ea typeface="Helvetica Neue"/>
                <a:cs typeface="Helvetica Neue"/>
                <a:sym typeface="Helvetica Neue"/>
              </a:rPr>
              <a:t>Used to create lists.</a:t>
            </a:r>
            <a:endParaRPr sz="1900">
              <a:solidFill>
                <a:srgbClr val="3E231A"/>
              </a:solidFill>
              <a:latin typeface="Helvetica Neue"/>
              <a:ea typeface="Helvetica Neue"/>
              <a:cs typeface="Helvetica Neue"/>
              <a:sym typeface="Helvetica Neue"/>
            </a:endParaRPr>
          </a:p>
          <a:p>
            <a:pPr indent="0" lvl="0" marL="0" rtl="0" algn="l">
              <a:lnSpc>
                <a:spcPct val="100000"/>
              </a:lnSpc>
              <a:spcBef>
                <a:spcPts val="600"/>
              </a:spcBef>
              <a:spcAft>
                <a:spcPts val="0"/>
              </a:spcAft>
              <a:buNone/>
            </a:pPr>
            <a:r>
              <a:t/>
            </a:r>
            <a:endParaRPr sz="1900">
              <a:solidFill>
                <a:srgbClr val="3E231A"/>
              </a:solidFill>
              <a:latin typeface="Helvetica Neue"/>
              <a:ea typeface="Helvetica Neue"/>
              <a:cs typeface="Helvetica Neue"/>
              <a:sym typeface="Helvetica Neue"/>
            </a:endParaRPr>
          </a:p>
          <a:p>
            <a:pPr indent="-317500" lvl="0" marL="457200" rtl="0" algn="l">
              <a:lnSpc>
                <a:spcPct val="100000"/>
              </a:lnSpc>
              <a:spcBef>
                <a:spcPts val="600"/>
              </a:spcBef>
              <a:spcAft>
                <a:spcPts val="0"/>
              </a:spcAft>
              <a:buSzPts val="1400"/>
              <a:buChar char="●"/>
            </a:pPr>
            <a:r>
              <a:rPr b="1" lang="en" sz="1400">
                <a:solidFill>
                  <a:srgbClr val="188038"/>
                </a:solidFill>
                <a:latin typeface="Roboto Mono"/>
                <a:ea typeface="Roboto Mono"/>
                <a:cs typeface="Roboto Mono"/>
                <a:sym typeface="Roboto Mono"/>
              </a:rPr>
              <a:t>&lt;ul&gt;</a:t>
            </a:r>
            <a:r>
              <a:rPr lang="en" sz="1400">
                <a:solidFill>
                  <a:srgbClr val="000000"/>
                </a:solidFill>
                <a:latin typeface="Arial"/>
                <a:ea typeface="Arial"/>
                <a:cs typeface="Arial"/>
                <a:sym typeface="Arial"/>
              </a:rPr>
              <a:t>: Defines an unordered (bulleted) list.</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&lt;ol&gt;</a:t>
            </a:r>
            <a:r>
              <a:rPr lang="en" sz="1400">
                <a:solidFill>
                  <a:srgbClr val="000000"/>
                </a:solidFill>
                <a:latin typeface="Arial"/>
                <a:ea typeface="Arial"/>
                <a:cs typeface="Arial"/>
                <a:sym typeface="Arial"/>
              </a:rPr>
              <a:t>: Defines an ordered (numbered) list.</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 sz="1400">
                <a:solidFill>
                  <a:srgbClr val="188038"/>
                </a:solidFill>
                <a:latin typeface="Roboto Mono"/>
                <a:ea typeface="Roboto Mono"/>
                <a:cs typeface="Roboto Mono"/>
                <a:sym typeface="Roboto Mono"/>
              </a:rPr>
              <a:t>&lt;li&gt;</a:t>
            </a:r>
            <a:r>
              <a:rPr lang="en" sz="1400">
                <a:solidFill>
                  <a:srgbClr val="000000"/>
                </a:solidFill>
                <a:latin typeface="Arial"/>
                <a:ea typeface="Arial"/>
                <a:cs typeface="Arial"/>
                <a:sym typeface="Arial"/>
              </a:rPr>
              <a:t>: Defines a list item, used inside </a:t>
            </a:r>
            <a:r>
              <a:rPr lang="en" sz="1400">
                <a:solidFill>
                  <a:srgbClr val="188038"/>
                </a:solidFill>
                <a:latin typeface="Roboto Mono"/>
                <a:ea typeface="Roboto Mono"/>
                <a:cs typeface="Roboto Mono"/>
                <a:sym typeface="Roboto Mono"/>
              </a:rPr>
              <a:t>&lt;ul&gt;</a:t>
            </a:r>
            <a:r>
              <a:rPr lang="en" sz="1400">
                <a:solidFill>
                  <a:srgbClr val="000000"/>
                </a:solidFill>
                <a:latin typeface="Arial"/>
                <a:ea typeface="Arial"/>
                <a:cs typeface="Arial"/>
                <a:sym typeface="Arial"/>
              </a:rPr>
              <a:t> or </a:t>
            </a:r>
            <a:r>
              <a:rPr lang="en" sz="1400">
                <a:solidFill>
                  <a:srgbClr val="188038"/>
                </a:solidFill>
                <a:latin typeface="Roboto Mono"/>
                <a:ea typeface="Roboto Mono"/>
                <a:cs typeface="Roboto Mono"/>
                <a:sym typeface="Roboto Mono"/>
              </a:rPr>
              <a:t>&lt;ol&gt;</a:t>
            </a:r>
            <a:r>
              <a:rPr lang="en" sz="1400">
                <a:solidFill>
                  <a:srgbClr val="000000"/>
                </a:solidFill>
                <a:latin typeface="Arial"/>
                <a:ea typeface="Arial"/>
                <a:cs typeface="Arial"/>
                <a:sym typeface="Arial"/>
              </a:rPr>
              <a:t>.</a:t>
            </a:r>
            <a:endParaRPr b="1" sz="1400">
              <a:solidFill>
                <a:srgbClr val="188038"/>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