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boto"/>
      <p:regular r:id="rId58"/>
      <p:bold r:id="rId59"/>
      <p:italic r:id="rId60"/>
      <p:boldItalic r:id="rId61"/>
    </p:embeddedFont>
    <p:embeddedFont>
      <p:font typeface="Montserrat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7.xml"/><Relationship Id="rId66" Type="http://schemas.openxmlformats.org/officeDocument/2006/relationships/font" Target="fonts/Lato-regular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68" Type="http://schemas.openxmlformats.org/officeDocument/2006/relationships/font" Target="fonts/Lato-italic.fntdata"/><Relationship Id="rId23" Type="http://schemas.openxmlformats.org/officeDocument/2006/relationships/slide" Target="slides/slide18.xml"/><Relationship Id="rId67" Type="http://schemas.openxmlformats.org/officeDocument/2006/relationships/font" Target="fonts/Lato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3ad3184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3ad3184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3ad3184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3ad3184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3ad31842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3ad31842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3ad31842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3ad31842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3ad31842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3ad31842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3ad31842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3ad31842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3ad31842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3ad31842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3bb0d72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3bb0d72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3bb0d72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3bb0d72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bb0d72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3bb0d72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3ad3184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3ad318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3bb0d72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3bb0d72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3bb0d72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3bb0d72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3bb0d72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3bb0d72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3bb0d72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3bb0d72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3bb0d72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3bb0d72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3bb0d72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3bb0d72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3bb0d72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3bb0d72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3bb0d72a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3bb0d72a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3bb0d72a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3bb0d72a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3bb0d72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3bb0d72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ad31842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ad31842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3bb0d72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3bb0d72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3bb0d72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3bb0d72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3bb0d72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3bb0d72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3bb0d72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3bb0d72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3bb0d72a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3bb0d72a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3bb0d72a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3bb0d72a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3bb0d72a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f3bb0d72a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3bb0d72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f3bb0d72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3bb0d72a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3bb0d72a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3bb0d72a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3bb0d72a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3ad31842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3ad31842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3bb0d72a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3bb0d72a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3bb0d72a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3bb0d72a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3bb0d72a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3bb0d72a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3bb0d72a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3bb0d72a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3bb0d72a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3bb0d72a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3bb0d72a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3bb0d72a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4bd97d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4bd97d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4bd97d8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4bd97d8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4bd97d8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f4bd97d8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4bd97d8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4bd97d8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3ad31842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3ad31842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50ecbd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50ecbd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50ecbd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50ecbd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50ecbdc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50ecbdc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3ad3184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3ad3184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3ad31842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3ad31842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ad31842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3ad31842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3ad31842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3ad3184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s://www.themealdb.com/api/json/v1/1/search.php?s=Arrabi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javascript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003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Function Expression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27723"/>
            <a:ext cx="7419275" cy="21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Difference Between Function expression and Function Declaration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-function declaration can be called before initialization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-function expression can be called after initialization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general it is recommended to use function declaration. However it could vary depending on the use case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013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Arrow Functions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50" y="1553775"/>
            <a:ext cx="6101901" cy="22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116925" y="4176750"/>
            <a:ext cx="647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Function Declaration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Create a function named </a:t>
            </a:r>
            <a:r>
              <a:rPr b="1" lang="en" sz="1400"/>
              <a:t>findMax</a:t>
            </a:r>
            <a:r>
              <a:rPr lang="en" sz="1400"/>
              <a:t> that takes five numbers as a parameter and returns the largest number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Function Expression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Define a function expression named </a:t>
            </a:r>
            <a:r>
              <a:rPr b="1" lang="en" sz="1400"/>
              <a:t>sum</a:t>
            </a:r>
            <a:r>
              <a:rPr lang="en" sz="1400"/>
              <a:t> that takes five numbers and returns the sum of all the numbers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Arrow Function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Create a function to multiply 2 numbers.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26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Objects are collections of key-value pairs where each key is a string (or symbol) and each value can be any data type. Objects are fundamental for organizing and storing related data and functions in JavaScript.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Object are copied by reference whereas primitives are copied by value.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Property of object can be keyword.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0425"/>
            <a:ext cx="7038900" cy="29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keyword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94250" y="1173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 this keyword refers to the object that is currently executing the code.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In the global scope (outside of any function), this refers to the global object (window in browsers, global in Node.js).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When a function is called as a method of an object, this refers to the object that the method is a property of.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In a regular function, this refers to the global object. However, in strict mode, this is undefined.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Arrow functions do not have their own this. Instead, this is lexically bound, meaning it refers to the this value from the enclosing context.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163850" y="1116150"/>
            <a:ext cx="71352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/>
              <a:t>create a simple inventory management system for a small bookstore. The system should help the bookstore keep track of the books available in the store.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400"/>
              <a:t>Create a Book Object: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/>
              <a:t>Define a Book object that includes the following properties: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title (string)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author (string)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price (number)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isAvailable (boolean)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229550"/>
            <a:ext cx="70389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Create an Inventory Object:</a:t>
            </a:r>
            <a:endParaRPr b="1" sz="1402"/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Define an Inventory object that includes the following:</a:t>
            </a:r>
            <a:endParaRPr sz="1402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 property books which is an object to store books with titles as keys and Book objects as values.</a:t>
            </a:r>
            <a:endParaRPr sz="1402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 method addBook(book) that adds a new book to the inventory by title.</a:t>
            </a:r>
            <a:endParaRPr sz="1402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 method removeBook(title) that removes a book from the inventory based on the title.</a:t>
            </a:r>
            <a:endParaRPr sz="1402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 method findBook(title) that returns the details of a book by its title.</a:t>
            </a:r>
            <a:endParaRPr sz="1402"/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 method listAvailableBooks() that returns a string of titles of all books that are currently available.</a:t>
            </a:r>
            <a:endParaRPr sz="1402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the Inventory System: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Create a few Book objects and add them to the inventory using the addBook method.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Test removing a book and finding a book by title.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Finally, list all available books in the inventory.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21475"/>
            <a:ext cx="70389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What is Javascript?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Variables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Data types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Functions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Objects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This keyword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Arrays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Callbacks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Promises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JSON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Fetch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Async await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Cookies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Web Storage - Local storage, Session storage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❖"/>
            </a:pPr>
            <a:r>
              <a:rPr lang="en" sz="1402"/>
              <a:t>DOM</a:t>
            </a:r>
            <a:endParaRPr sz="140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Arrays in JavaScript are objects used for storing multiple values in a single variable. They are ordered collections of values.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They can store values of any type.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Arrays can be created using the [] syntax or the Array constructor.</a:t>
            </a:r>
            <a:endParaRPr sz="1400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7DB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arr1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F78C6C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D7DB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arr2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1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16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push()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Adds one or more elements to the end of an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Returns the new length of the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pop()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Removes the last element from an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Returns the removed element. If the array is empty, it returns undefined.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shift()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Removes the first element from an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Returns the removed element. If the array is empty, it returns undefined.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unshift()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Adds one or more elements to the beginning of an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Returns the new length of the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splice()</a:t>
            </a:r>
            <a:endParaRPr b="1"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Adds or removes elements from an array at a specified index.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Parameters: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start: The index at which to start changing the array.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deleteCount (optional): The number of elements to remove.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item1, item2, ... (optional): Elements to add to the array.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An array of the removed elements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slice()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Creates a copy of a portion of an array into a new array object.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Parameters: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start: The beginning index of the slice (inclusive).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end (optional): The end index of the slice (exclusive).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A new array containing the extracted elements.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map()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Creates a new array with the results of calling a provided function on every element in the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Parameters: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callback: A function that is called for each element in the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A new array containing the results of the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filter()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Creates a new array with all elements that pass a test implemented by a provided function.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Parameters: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callback: A function that is called for each element in the array, returning true to keep the element or false to discard 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A new array containing the elements that pass the test.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297500" y="1351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402"/>
              <a:t>reduce()</a:t>
            </a:r>
            <a:endParaRPr b="1"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Purpose: Executes a reducer function on each element of the array, resulting in a single output value.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Parameters: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callback: A function that takes an accumulator and the current value.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initialValue (optional): The initial value for the accumulator.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2"/>
              <a:t>Return Value: The final value after applying the reducer function.</a:t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sort()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Purpose: Sorts the elements of an array in place and returns the sorted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Parameters: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compareFunction (optional): A function that defines the sort order.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Return Value: The sorted array.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1297500" y="14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1297500" y="722825"/>
            <a:ext cx="7038900" cy="4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const students = [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{ name: "Alice", age: 20, grade: 85 },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{ name: "Bob", age: 22, grade: 90 },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{ name: "Charlie", age: 19, grade: 78 },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  { name: "John", age: 21, grade: 82 }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]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25"/>
              <a:t>Expected Output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Updated array with two new students added.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Updated array with the last student removed.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Array of students older than 18.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Array of grades.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Average grade of all students.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Array of students sorted by grades in descending order.</a:t>
            </a:r>
            <a:endParaRPr sz="1425"/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25"/>
              <a:buChar char="❖"/>
            </a:pPr>
            <a:r>
              <a:rPr lang="en" sz="1425"/>
              <a:t>Array with the first 3 students.</a:t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338900" y="344375"/>
            <a:ext cx="70389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is Javascript?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88875" y="1264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 high-level, interpreted, synchronous programming language.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Used to create interactive effects within web browsers.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Essential for web development alongside HTML and CSS.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Can be used for both frontend and backend development (Node.js).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Dynamically typed, prototype-based, and event-driven.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function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we can pass functions as parameters to other functions and call them inside the outer functions.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Useful in asynchronous programming</a:t>
            </a:r>
            <a:endParaRPr sz="1400"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50" y="2230950"/>
            <a:ext cx="6279799" cy="2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hell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Assume we have to achieve a task say 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To achieve task D, we need to execute a series of dependent tasks ranging from A to C asynchronously.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 First we execute task A, we get the result and task B need to depend on result A to start its execution.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Similarly, unless result B is produced we can't execute task C.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This leads to the chaining of tasks from A to D, which creates a set of nested callbacks.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297500" y="1220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A Promise in JavaScript is an object that represents the eventual completion (or failure) of an asynchronous operation and its resulting value.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Executor function is automatically called when promise is constructed.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resolve and reject  are callbacks, which gets executed when executor obtains the result,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925" y="2829526"/>
            <a:ext cx="5396300" cy="1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25" y="1606161"/>
            <a:ext cx="6110326" cy="27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78802"/>
            <a:ext cx="7038900" cy="2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Consumers (then, catch, finally)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5025"/>
            <a:ext cx="7200124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1297500" y="1004300"/>
            <a:ext cx="70389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simulate a delay in executing a function using Promises.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task is to write a function “delayedExecution” that: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Takes a callback function “fn “ and a delay time in milliseconds delay as input, and a message to be printed in callback fn.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Returns a Promise that resolves after the specified delay, then calls the callback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Requirements: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Use setTimeout to simulate the delay.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function should return a Promise.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Promise should resolve only after the specified delay and then execute the callback function.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825" y="2127076"/>
            <a:ext cx="6420349" cy="25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REST APIs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RESTful APIs typically use JSON (JavaScript Object Notation) or XML to format the data being exchanged.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JSON represents data as key-value pairs. It is text-based and structured in a way that resembles JavaScript objects.</a:t>
            </a:r>
            <a:endParaRPr sz="1400"/>
          </a:p>
        </p:txBody>
      </p: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25" y="2635375"/>
            <a:ext cx="5676875" cy="2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Parsing and Stringifying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Parsing</a:t>
            </a:r>
            <a:r>
              <a:rPr lang="en" sz="1400"/>
              <a:t>: Converting a JSON string into a JavaScript object. In JavaScript, this is done using JSON.parse().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Stringifying</a:t>
            </a:r>
            <a:r>
              <a:rPr lang="en" sz="1400"/>
              <a:t>: Converting a JavaScript object into a JSON string. This is done using JSON.stringify().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23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</a:t>
            </a:r>
            <a:r>
              <a:rPr lang="en" sz="1400"/>
              <a:t>se meaningful names.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Declared using let, const or var.</a:t>
            </a:r>
            <a:endParaRPr i="1" sz="1400">
              <a:solidFill>
                <a:srgbClr val="637777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should not start with digit.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Can have special character like $ and _.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 I</a:t>
            </a:r>
            <a:r>
              <a:rPr lang="en" sz="1400"/>
              <a:t>nterface for making HTTP requests to servers.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Fetch uses Promises, making it easier to handle asynchronous operations and providing a cleaner, more readable syntax.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400" y="2226250"/>
            <a:ext cx="7038900" cy="1967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Making Post request:</a:t>
            </a:r>
            <a:endParaRPr/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086875"/>
            <a:ext cx="4935651" cy="26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await</a:t>
            </a:r>
            <a:endParaRPr/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1297500" y="998125"/>
            <a:ext cx="70389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25"/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00" y="1447025"/>
            <a:ext cx="6950898" cy="2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Cookies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Strings of data stored in web browser which has an expiry date.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Usually set by web server using http response header “Set-Cookie”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Browser automatically sends these cookies for every network request made from client.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Can be accessed by “document.cookie”.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Maximum size: 4kb.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Cookie cannot be accessed from different domain,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Storage</a:t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1297500" y="1361050"/>
            <a:ext cx="70389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Local Storage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Data persist even after closing browser or rebooting 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Max size: 5MB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Cannot be manipulated by HTTP headers.</a:t>
            </a:r>
            <a:br>
              <a:rPr lang="en" sz="1400"/>
            </a:br>
            <a:r>
              <a:rPr lang="en" sz="1400"/>
              <a:t>Some methods: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setItem(key, value) – store key/value pair.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getItem(key) – get the value by key.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removeItem(key) – remove the key with its value.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clear() – delete everything.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1297500" y="1567550"/>
            <a:ext cx="70389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Session storage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It exists only for the current tab,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Cannot be shared with different tab.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Maximum size is same as local storage.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Has similar methods like local storage.(get, set..)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</a:t>
            </a:r>
            <a:endParaRPr/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1297500" y="116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2E3E7"/>
              </a:buClr>
              <a:buSzPts val="1400"/>
              <a:buFont typeface="Roboto"/>
              <a:buChar char="❖"/>
            </a:pPr>
            <a:r>
              <a:rPr lang="en" sz="1400">
                <a:solidFill>
                  <a:srgbClr val="E2E3E7"/>
                </a:solidFill>
                <a:highlight>
                  <a:srgbClr val="232529"/>
                </a:highlight>
                <a:latin typeface="Roboto"/>
                <a:ea typeface="Roboto"/>
                <a:cs typeface="Roboto"/>
                <a:sym typeface="Roboto"/>
              </a:rPr>
              <a:t>The Document Object Model, or DOM for short, represents all page content as objects that can be modified.</a:t>
            </a:r>
            <a:endParaRPr sz="1400">
              <a:solidFill>
                <a:srgbClr val="E2E3E7"/>
              </a:solidFill>
              <a:highlight>
                <a:srgbClr val="23252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375" y="1839700"/>
            <a:ext cx="3440725" cy="262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Tree</a:t>
            </a:r>
            <a:endParaRPr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1297500" y="1192125"/>
            <a:ext cx="70389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DOM represents HTML as a tree structure of tags.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Every tag is an object.</a:t>
            </a:r>
            <a:endParaRPr sz="1400"/>
          </a:p>
        </p:txBody>
      </p:sp>
      <p:pic>
        <p:nvPicPr>
          <p:cNvPr id="428" name="Google Shape;4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00" y="1961650"/>
            <a:ext cx="3414747" cy="2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Element</a:t>
            </a:r>
            <a:endParaRPr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document.getElementById(id) - looks for the given id in the whole document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document.querySelectorAll(css) - returns an array of elements which matches css selector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75" y="1971150"/>
            <a:ext cx="6664376" cy="7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375" y="3542200"/>
            <a:ext cx="6664376" cy="11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document</a:t>
            </a:r>
            <a:endParaRPr/>
          </a:p>
        </p:txBody>
      </p:sp>
      <p:sp>
        <p:nvSpPr>
          <p:cNvPr id="442" name="Google Shape;442;p61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useful methods in </a:t>
            </a:r>
            <a:r>
              <a:rPr lang="en"/>
              <a:t>modifying</a:t>
            </a:r>
            <a:r>
              <a:rPr lang="en"/>
              <a:t> the DOM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i="1" lang="en" sz="11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ECC48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i="1" lang="en" sz="11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FAF39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7DB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ele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i="1" lang="en" sz="11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elem</a:t>
            </a:r>
            <a:r>
              <a:rPr i="1" lang="en" sz="1150">
                <a:solidFill>
                  <a:srgbClr val="C792E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150">
                <a:solidFill>
                  <a:srgbClr val="82AAFF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insertAdjacentHTML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D7DB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D7DBE0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150">
              <a:solidFill>
                <a:srgbClr val="637777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637777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where: 'beforebegin', 'afterbegin', 'beforeend', 'afterend'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Let, const and var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0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var</a:t>
            </a:r>
            <a:r>
              <a:rPr lang="en" sz="1400"/>
              <a:t>: Function-scoped.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let and const</a:t>
            </a:r>
            <a:r>
              <a:rPr lang="en" sz="1400"/>
              <a:t>: Block-scoped (only accessible within the block they are defined)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var and let can  create variables that can be reassigned.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const cannot be reassigned.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Var can be redeclared, unlike const or let.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Let, const are preferred.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448" name="Google Shape;448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Dynamically fill a list using Prompt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Take all input from user using prompt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Add it to &lt;li&gt; tag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Text should have font-size to be 16px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Display the content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454" name="Google Shape;454;p63"/>
          <p:cNvSpPr txBox="1"/>
          <p:nvPr>
            <p:ph idx="1" type="body"/>
          </p:nvPr>
        </p:nvSpPr>
        <p:spPr>
          <a:xfrm>
            <a:off x="1297500" y="1051200"/>
            <a:ext cx="70389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Create a web application using HTML, CSS, and vanilla JavaScript that allows users to browse through meal categories, search for specific categories, view meals within a category, and see detailed information about each meal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 Page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-&gt;List All Meal Categories as Grid view with associated info like thumbnail, name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Implement a search bar that allows users to search for meal categories by name.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Category Page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-&gt;When a user clicks on a meal category from the home page, navigate to a new page that lists all the meals available in that category.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-&gt;When a user clicks on a specific meal, display a popup that shows: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recipe for the meal.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 YouTube link to a video related to the recipe.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-Other relevant details about the meal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to be used: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list all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-www.themealdb.com/api/json/v1/1/categories.php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get meal by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-www.themealdb.com/api/json/v1/1/filter.php?c=</a:t>
            </a:r>
            <a:r>
              <a:rPr lang="en"/>
              <a:t>{category name}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get recipe of each meal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https://www.themealdb.com/api/json/v1/1/search.php?s=</a:t>
            </a:r>
            <a:r>
              <a:rPr lang="en"/>
              <a:t>{meal name}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267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Primitive Types</a:t>
            </a:r>
            <a:r>
              <a:rPr lang="en" sz="1400"/>
              <a:t>: String, Number, Boolean, Undefined, Null, Symbol, BigInt.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Non-Primitive</a:t>
            </a:r>
            <a:r>
              <a:rPr lang="en" sz="1400"/>
              <a:t>: Objects [Arrays, functions..etc]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Functions are reusable blocks of code designed to perform specific tasks. They allow you to encapsulate logic and execute it wherever needed, promoting code reusability and modularity.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/>
              <a:t>Functions are Objects.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353825" y="143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Function Declarations</a:t>
            </a:r>
            <a:endParaRPr b="1" sz="140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00" y="2008300"/>
            <a:ext cx="6213300" cy="22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