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59" r:id="rId6"/>
    <p:sldId id="264" r:id="rId7"/>
    <p:sldId id="260" r:id="rId8"/>
    <p:sldId id="261" r:id="rId9"/>
    <p:sldId id="262" r:id="rId10"/>
    <p:sldId id="263" r:id="rId11"/>
    <p:sldId id="266" r:id="rId12"/>
    <p:sldId id="265" r:id="rId13"/>
    <p:sldId id="275" r:id="rId14"/>
    <p:sldId id="276" r:id="rId15"/>
    <p:sldId id="277" r:id="rId16"/>
    <p:sldId id="285" r:id="rId17"/>
    <p:sldId id="286" r:id="rId18"/>
    <p:sldId id="287" r:id="rId19"/>
    <p:sldId id="288" r:id="rId20"/>
    <p:sldId id="290" r:id="rId21"/>
    <p:sldId id="289" r:id="rId22"/>
    <p:sldId id="291" r:id="rId23"/>
    <p:sldId id="292" r:id="rId24"/>
    <p:sldId id="274" r:id="rId25"/>
    <p:sldId id="293" r:id="rId26"/>
    <p:sldId id="294" r:id="rId27"/>
    <p:sldId id="267" r:id="rId28"/>
    <p:sldId id="295" r:id="rId29"/>
    <p:sldId id="268" r:id="rId30"/>
    <p:sldId id="269" r:id="rId3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5AFDE49-DC02-423F-9F9C-73010E1FA1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EBEE3F3-6706-4D04-B3E1-3A3EDAC2A6E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1b62a7f80f1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b62a7f80f1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p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24"/>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p:txBody>
      </p:sp>
      <p:sp>
        <p:nvSpPr>
          <p:cNvPr id="47" name="Google Shape;47;p2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2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6"/>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16" name="Google Shape;16;p1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7" name="Shape 17"/>
        <p:cNvGrpSpPr/>
        <p:nvPr/>
      </p:nvGrpSpPr>
      <p:grpSpPr>
        <a:xfrm>
          <a:off x="0" y="0"/>
          <a:ext cx="0" cy="0"/>
          <a:chOff x="0" y="0"/>
          <a:chExt cx="0" cy="0"/>
        </a:xfrm>
      </p:grpSpPr>
      <p:sp>
        <p:nvSpPr>
          <p:cNvPr id="18" name="Google Shape;18;p17"/>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1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8"/>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3" name="Google Shape;23;p18"/>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4" name="Google Shape;24;p1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5" name="Shape 25"/>
        <p:cNvGrpSpPr/>
        <p:nvPr/>
      </p:nvGrpSpPr>
      <p:grpSpPr>
        <a:xfrm>
          <a:off x="0" y="0"/>
          <a:ext cx="0" cy="0"/>
          <a:chOff x="0" y="0"/>
          <a:chExt cx="0" cy="0"/>
        </a:xfrm>
      </p:grpSpPr>
      <p:sp>
        <p:nvSpPr>
          <p:cNvPr id="26" name="Google Shape;26;p19"/>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19"/>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28" name="Google Shape;28;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9" name="Shape 29"/>
        <p:cNvGrpSpPr/>
        <p:nvPr/>
      </p:nvGrpSpPr>
      <p:grpSpPr>
        <a:xfrm>
          <a:off x="0" y="0"/>
          <a:ext cx="0" cy="0"/>
          <a:chOff x="0" y="0"/>
          <a:chExt cx="0" cy="0"/>
        </a:xfrm>
      </p:grpSpPr>
      <p:sp>
        <p:nvSpPr>
          <p:cNvPr id="30" name="Google Shape;30;p20"/>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2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sp>
        <p:nvSpPr>
          <p:cNvPr id="33" name="Google Shape;33;p21"/>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1"/>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5" name="Google Shape;35;p2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 name="Shape 36"/>
        <p:cNvGrpSpPr/>
        <p:nvPr/>
      </p:nvGrpSpPr>
      <p:grpSpPr>
        <a:xfrm>
          <a:off x="0" y="0"/>
          <a:ext cx="0" cy="0"/>
          <a:chOff x="0" y="0"/>
          <a:chExt cx="0" cy="0"/>
        </a:xfrm>
      </p:grpSpPr>
      <p:sp>
        <p:nvSpPr>
          <p:cNvPr id="37" name="Google Shape;37;p22"/>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2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23"/>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3"/>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3"/>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44" name="Google Shape;44;p2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4"/>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596050"/>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990"/>
              <a:buFont typeface="Arial" panose="020B0604020202020204"/>
              <a:buNone/>
            </a:pPr>
            <a:r>
              <a:rPr lang="en-GB" sz="3660">
                <a:solidFill>
                  <a:schemeClr val="accent2"/>
                </a:solidFill>
                <a:latin typeface="Georgia" panose="02040502050405020303"/>
                <a:ea typeface="Georgia" panose="02040502050405020303"/>
                <a:cs typeface="Georgia" panose="02040502050405020303"/>
                <a:sym typeface="Georgia" panose="02040502050405020303"/>
              </a:rPr>
              <a:t>Face Mask Detection Based on Convolutional Neural Networks</a:t>
            </a:r>
            <a:endParaRPr sz="3480">
              <a:solidFill>
                <a:schemeClr val="accent2"/>
              </a:solidFill>
              <a:latin typeface="Georgia" panose="02040502050405020303"/>
              <a:ea typeface="Georgia" panose="02040502050405020303"/>
              <a:cs typeface="Georgia" panose="02040502050405020303"/>
              <a:sym typeface="Georgia" panose="02040502050405020303"/>
            </a:endParaRPr>
          </a:p>
        </p:txBody>
      </p:sp>
      <p:sp>
        <p:nvSpPr>
          <p:cNvPr id="55" name="Google Shape;55;p1"/>
          <p:cNvSpPr txBox="1"/>
          <p:nvPr>
            <p:ph type="subTitle" idx="1"/>
          </p:nvPr>
        </p:nvSpPr>
        <p:spPr>
          <a:xfrm>
            <a:off x="623400" y="2984125"/>
            <a:ext cx="8520600" cy="7926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358"/>
              <a:buFont typeface="Arial" panose="020B0604020202020204"/>
              <a:buNone/>
            </a:pPr>
            <a:r>
              <a:rPr lang="en-GB" sz="1680">
                <a:solidFill>
                  <a:srgbClr val="666666"/>
                </a:solidFill>
                <a:latin typeface="Georgia" panose="02040502050405020303"/>
                <a:ea typeface="Georgia" panose="02040502050405020303"/>
                <a:cs typeface="Georgia" panose="02040502050405020303"/>
                <a:sym typeface="Georgia" panose="02040502050405020303"/>
              </a:rPr>
              <a:t>  </a:t>
            </a:r>
            <a:r>
              <a:rPr lang="en-GB" sz="1680" u="sng">
                <a:solidFill>
                  <a:srgbClr val="666666"/>
                </a:solidFill>
                <a:latin typeface="Georgia" panose="02040502050405020303"/>
                <a:ea typeface="Georgia" panose="02040502050405020303"/>
                <a:cs typeface="Georgia" panose="02040502050405020303"/>
                <a:sym typeface="Georgia" panose="02040502050405020303"/>
              </a:rPr>
              <a:t>TEAM MEMBERS:</a:t>
            </a:r>
            <a:r>
              <a:rPr lang="en-GB" sz="1680">
                <a:solidFill>
                  <a:srgbClr val="666666"/>
                </a:solidFill>
                <a:latin typeface="Georgia" panose="02040502050405020303"/>
                <a:ea typeface="Georgia" panose="02040502050405020303"/>
                <a:cs typeface="Georgia" panose="02040502050405020303"/>
                <a:sym typeface="Georgia" panose="02040502050405020303"/>
              </a:rPr>
              <a:t>                                                                        </a:t>
            </a:r>
            <a:r>
              <a:rPr lang="en-GB" sz="1680" u="sng">
                <a:solidFill>
                  <a:srgbClr val="666666"/>
                </a:solidFill>
                <a:latin typeface="Georgia" panose="02040502050405020303"/>
                <a:ea typeface="Georgia" panose="02040502050405020303"/>
                <a:cs typeface="Georgia" panose="02040502050405020303"/>
                <a:sym typeface="Georgia" panose="02040502050405020303"/>
              </a:rPr>
              <a:t>Guided By</a:t>
            </a:r>
            <a:r>
              <a:rPr lang="en-GB" sz="1680">
                <a:solidFill>
                  <a:srgbClr val="666666"/>
                </a:solidFill>
                <a:latin typeface="Georgia" panose="02040502050405020303"/>
                <a:ea typeface="Georgia" panose="02040502050405020303"/>
                <a:cs typeface="Georgia" panose="02040502050405020303"/>
                <a:sym typeface="Georgia" panose="02040502050405020303"/>
              </a:rPr>
              <a:t>:</a:t>
            </a:r>
            <a:endParaRPr sz="1680">
              <a:solidFill>
                <a:srgbClr val="666666"/>
              </a:solidFill>
              <a:latin typeface="Georgia" panose="02040502050405020303"/>
              <a:ea typeface="Georgia" panose="02040502050405020303"/>
              <a:cs typeface="Georgia" panose="02040502050405020303"/>
              <a:sym typeface="Georgia" panose="02040502050405020303"/>
            </a:endParaRPr>
          </a:p>
          <a:p>
            <a:pPr marL="0" lvl="0" indent="0" algn="l" rtl="0">
              <a:lnSpc>
                <a:spcPct val="80000"/>
              </a:lnSpc>
              <a:spcBef>
                <a:spcPts val="0"/>
              </a:spcBef>
              <a:spcAft>
                <a:spcPts val="0"/>
              </a:spcAft>
              <a:buClr>
                <a:schemeClr val="dk1"/>
              </a:buClr>
              <a:buSzPts val="358"/>
              <a:buFont typeface="Arial" panose="020B0604020202020204"/>
              <a:buNone/>
            </a:pPr>
            <a:endParaRPr sz="1680" u="sng">
              <a:solidFill>
                <a:srgbClr val="666666"/>
              </a:solidFill>
              <a:latin typeface="Georgia" panose="02040502050405020303"/>
              <a:ea typeface="Georgia" panose="02040502050405020303"/>
              <a:cs typeface="Georgia" panose="02040502050405020303"/>
              <a:sym typeface="Georgia" panose="02040502050405020303"/>
            </a:endParaRPr>
          </a:p>
          <a:p>
            <a:pPr marL="0" lvl="0" indent="0" algn="l" rtl="0">
              <a:lnSpc>
                <a:spcPct val="80000"/>
              </a:lnSpc>
              <a:spcBef>
                <a:spcPts val="0"/>
              </a:spcBef>
              <a:spcAft>
                <a:spcPts val="0"/>
              </a:spcAft>
              <a:buClr>
                <a:schemeClr val="dk1"/>
              </a:buClr>
              <a:buSzPts val="358"/>
              <a:buFont typeface="Arial" panose="020B0604020202020204"/>
              <a:buNone/>
            </a:pPr>
            <a:r>
              <a:rPr lang="en-GB" sz="1680">
                <a:solidFill>
                  <a:srgbClr val="666666"/>
                </a:solidFill>
                <a:latin typeface="Georgia" panose="02040502050405020303"/>
                <a:ea typeface="Georgia" panose="02040502050405020303"/>
                <a:cs typeface="Georgia" panose="02040502050405020303"/>
                <a:sym typeface="Georgia" panose="02040502050405020303"/>
              </a:rPr>
              <a:t>  T Midhun Sai Reddy  -224003061                                           Dr. S. Priyanga</a:t>
            </a:r>
            <a:endParaRPr sz="1680">
              <a:solidFill>
                <a:srgbClr val="666666"/>
              </a:solidFill>
              <a:latin typeface="Georgia" panose="02040502050405020303"/>
              <a:ea typeface="Georgia" panose="02040502050405020303"/>
              <a:cs typeface="Georgia" panose="02040502050405020303"/>
              <a:sym typeface="Georgia" panose="02040502050405020303"/>
            </a:endParaRPr>
          </a:p>
          <a:p>
            <a:pPr marL="0" lvl="0" indent="0" algn="l" rtl="0">
              <a:lnSpc>
                <a:spcPct val="80000"/>
              </a:lnSpc>
              <a:spcBef>
                <a:spcPts val="0"/>
              </a:spcBef>
              <a:spcAft>
                <a:spcPts val="0"/>
              </a:spcAft>
              <a:buClr>
                <a:schemeClr val="dk1"/>
              </a:buClr>
              <a:buSzPts val="358"/>
              <a:buFont typeface="Arial" panose="020B0604020202020204"/>
              <a:buNone/>
            </a:pPr>
            <a:r>
              <a:rPr lang="en-GB" sz="1680">
                <a:solidFill>
                  <a:srgbClr val="666666"/>
                </a:solidFill>
                <a:latin typeface="Georgia" panose="02040502050405020303"/>
                <a:ea typeface="Georgia" panose="02040502050405020303"/>
                <a:cs typeface="Georgia" panose="02040502050405020303"/>
                <a:sym typeface="Georgia" panose="02040502050405020303"/>
              </a:rPr>
              <a:t>  S Vamsi Aakash        -224003133                                         Assistant Professor-II</a:t>
            </a:r>
            <a:endParaRPr sz="1680">
              <a:solidFill>
                <a:srgbClr val="666666"/>
              </a:solidFill>
              <a:latin typeface="Georgia" panose="02040502050405020303"/>
              <a:ea typeface="Georgia" panose="02040502050405020303"/>
              <a:cs typeface="Georgia" panose="02040502050405020303"/>
              <a:sym typeface="Georgia" panose="02040502050405020303"/>
            </a:endParaRPr>
          </a:p>
          <a:p>
            <a:pPr marL="0" lvl="0" indent="0" algn="l" rtl="0">
              <a:lnSpc>
                <a:spcPct val="80000"/>
              </a:lnSpc>
              <a:spcBef>
                <a:spcPts val="0"/>
              </a:spcBef>
              <a:spcAft>
                <a:spcPts val="0"/>
              </a:spcAft>
              <a:buClr>
                <a:schemeClr val="dk1"/>
              </a:buClr>
              <a:buSzPts val="358"/>
              <a:buFont typeface="Arial" panose="020B0604020202020204"/>
              <a:buNone/>
            </a:pPr>
            <a:r>
              <a:rPr lang="en-GB" sz="1680">
                <a:solidFill>
                  <a:srgbClr val="666666"/>
                </a:solidFill>
                <a:latin typeface="Georgia" panose="02040502050405020303"/>
                <a:ea typeface="Georgia" panose="02040502050405020303"/>
                <a:cs typeface="Georgia" panose="02040502050405020303"/>
                <a:sym typeface="Georgia" panose="02040502050405020303"/>
              </a:rPr>
              <a:t>  S P Lokesh Reddy   -224003053                                      Srinivasa Ramanujan Center </a:t>
            </a:r>
            <a:endParaRPr sz="1680">
              <a:solidFill>
                <a:srgbClr val="666666"/>
              </a:solidFill>
              <a:latin typeface="Georgia" panose="02040502050405020303"/>
              <a:ea typeface="Georgia" panose="02040502050405020303"/>
              <a:cs typeface="Georgia" panose="02040502050405020303"/>
              <a:sym typeface="Georgia" panose="02040502050405020303"/>
            </a:endParaRPr>
          </a:p>
          <a:p>
            <a:pPr marL="0" lvl="0" indent="0" algn="l" rtl="0">
              <a:lnSpc>
                <a:spcPct val="80000"/>
              </a:lnSpc>
              <a:spcBef>
                <a:spcPts val="0"/>
              </a:spcBef>
              <a:spcAft>
                <a:spcPts val="0"/>
              </a:spcAft>
              <a:buClr>
                <a:schemeClr val="dk1"/>
              </a:buClr>
              <a:buSzPts val="358"/>
              <a:buFont typeface="Arial" panose="020B0604020202020204"/>
              <a:buNone/>
            </a:pPr>
            <a:r>
              <a:rPr lang="en-GB" sz="1680">
                <a:solidFill>
                  <a:srgbClr val="666666"/>
                </a:solidFill>
                <a:latin typeface="Georgia" panose="02040502050405020303"/>
                <a:ea typeface="Georgia" panose="02040502050405020303"/>
                <a:cs typeface="Georgia" panose="02040502050405020303"/>
                <a:sym typeface="Georgia" panose="02040502050405020303"/>
              </a:rPr>
              <a:t>                                                                                            Sastra Deemed to be University</a:t>
            </a:r>
            <a:endParaRPr sz="1810">
              <a:latin typeface="Georgia" panose="02040502050405020303"/>
              <a:ea typeface="Georgia" panose="02040502050405020303"/>
              <a:cs typeface="Georgia" panose="02040502050405020303"/>
              <a:sym typeface="Georgia" panose="02040502050405020303"/>
            </a:endParaRPr>
          </a:p>
        </p:txBody>
      </p:sp>
      <p:pic>
        <p:nvPicPr>
          <p:cNvPr id="56" name="Google Shape;56;p1"/>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57" name="Google Shape;57;p1"/>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58" name="Google Shape;58;p1"/>
          <p:cNvPicPr preferRelativeResize="0"/>
          <p:nvPr/>
        </p:nvPicPr>
        <p:blipFill rotWithShape="1">
          <a:blip r:embed="rId3"/>
          <a:srcRect/>
          <a:stretch>
            <a:fillRect/>
          </a:stretch>
        </p:blipFill>
        <p:spPr>
          <a:xfrm>
            <a:off x="0" y="4777400"/>
            <a:ext cx="9143999" cy="372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9"/>
          <p:cNvSpPr txBox="1"/>
          <p:nvPr>
            <p:ph type="title"/>
          </p:nvPr>
        </p:nvSpPr>
        <p:spPr>
          <a:xfrm>
            <a:off x="176050" y="237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Dataset</a:t>
            </a:r>
            <a:endParaRPr lang="en-GB"/>
          </a:p>
        </p:txBody>
      </p:sp>
      <p:sp>
        <p:nvSpPr>
          <p:cNvPr id="138" name="Google Shape;138;p9"/>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GB">
                <a:solidFill>
                  <a:srgbClr val="666666"/>
                </a:solidFill>
                <a:latin typeface="Georgia" panose="02040502050405020303"/>
                <a:ea typeface="Georgia" panose="02040502050405020303"/>
                <a:cs typeface="Georgia" panose="02040502050405020303"/>
                <a:sym typeface="Georgia" panose="02040502050405020303"/>
              </a:rPr>
              <a:t>→</a:t>
            </a:r>
            <a:r>
              <a:rPr lang="en-GB">
                <a:solidFill>
                  <a:srgbClr val="20124D"/>
                </a:solidFill>
                <a:latin typeface="Georgia" panose="02040502050405020303"/>
                <a:ea typeface="Georgia" panose="02040502050405020303"/>
                <a:cs typeface="Georgia" panose="02040502050405020303"/>
                <a:sym typeface="Georgia" panose="02040502050405020303"/>
              </a:rPr>
              <a:t>The model is trained and evaluated using the Kaggle data-set. The gathered data-set comprises approximately about 4,000 pictures </a:t>
            </a:r>
            <a:endParaRPr>
              <a:solidFill>
                <a:srgbClr val="20124D"/>
              </a:solidFill>
              <a:latin typeface="Georgia" panose="02040502050405020303"/>
              <a:ea typeface="Georgia" panose="02040502050405020303"/>
              <a:cs typeface="Georgia" panose="02040502050405020303"/>
              <a:sym typeface="Georgia" panose="02040502050405020303"/>
            </a:endParaRPr>
          </a:p>
          <a:p>
            <a:pPr marL="0" lvl="0" indent="0" algn="just" rtl="0">
              <a:lnSpc>
                <a:spcPct val="115000"/>
              </a:lnSpc>
              <a:spcBef>
                <a:spcPts val="1200"/>
              </a:spcBef>
              <a:spcAft>
                <a:spcPts val="0"/>
              </a:spcAft>
              <a:buNone/>
            </a:pPr>
            <a:r>
              <a:rPr lang="en-GB">
                <a:solidFill>
                  <a:srgbClr val="20124D"/>
                </a:solidFill>
                <a:highlight>
                  <a:srgbClr val="F7F7F8"/>
                </a:highlight>
                <a:latin typeface="Georgia" panose="02040502050405020303"/>
                <a:ea typeface="Georgia" panose="02040502050405020303"/>
                <a:cs typeface="Georgia" panose="02040502050405020303"/>
                <a:sym typeface="Georgia" panose="02040502050405020303"/>
              </a:rPr>
              <a:t>→Each image in the dataset is labeled as either "with mask" or "without mask" to indicate whether     the  person in the image is wearing a face mask or not</a:t>
            </a:r>
            <a:endParaRPr>
              <a:solidFill>
                <a:srgbClr val="20124D"/>
              </a:solidFill>
              <a:latin typeface="Georgia" panose="02040502050405020303"/>
              <a:ea typeface="Georgia" panose="02040502050405020303"/>
              <a:cs typeface="Georgia" panose="02040502050405020303"/>
              <a:sym typeface="Georgia" panose="02040502050405020303"/>
            </a:endParaRPr>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b="1"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sym typeface="+mn-ea"/>
              </a:rPr>
              <a:t>Convolution Neural Network(CNN):-</a:t>
            </a:r>
            <a:br>
              <a:rPr kumimoji="0" lang="en-US" b="0" i="0" u="none" strike="noStrike" cap="none" normalizeH="0" baseline="0" dirty="0">
                <a:ln>
                  <a:noFill/>
                </a:ln>
                <a:solidFill>
                  <a:srgbClr val="FF0000"/>
                </a:solidFill>
                <a:effectLst/>
                <a:latin typeface="Arial" panose="020B0604020202020204" pitchFamily="34" charset="0"/>
                <a:cs typeface="Arial" panose="020B0604020202020204" pitchFamily="34" charset="0"/>
              </a:rPr>
            </a:br>
            <a:endParaRPr lang="en-IN" altLang="en-US"/>
          </a:p>
        </p:txBody>
      </p:sp>
      <p:sp>
        <p:nvSpPr>
          <p:cNvPr id="3" name="Text Placeholder 2"/>
          <p:cNvSpPr/>
          <p:nvPr>
            <p:ph type="body" idx="1"/>
          </p:nvPr>
        </p:nvSpPr>
        <p:spPr/>
        <p:txBody>
          <a:bodyPr>
            <a:normAutofit lnSpcReduction="10000"/>
          </a:bodyPr>
          <a:p>
            <a:pPr marL="0" marR="0" lvl="0" indent="0" algn="l" defTabSz="914400" rtl="0" eaLnBrk="1" fontAlgn="base" latinLnBrk="0" hangingPunct="1">
              <a:lnSpc>
                <a:spcPct val="100000"/>
              </a:lnSpc>
              <a:spcBef>
                <a:spcPct val="0"/>
              </a:spcBef>
              <a:spcAft>
                <a:spcPct val="0"/>
              </a:spcAft>
              <a:buClrTx/>
              <a:buSzTx/>
              <a:buFontTx/>
              <a:buNone/>
            </a:pPr>
            <a:r>
              <a:rPr lang="en-US"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mn-ea"/>
              </a:rPr>
              <a:t>CNN is distinguished from other neural networks by their superior performance with image, speech, or audio signal inputs. They have three main types of layers, which are:		</a:t>
            </a: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lang="en-US" dirty="0">
                <a:solidFill>
                  <a:schemeClr val="tx1"/>
                </a:solidFill>
                <a:latin typeface="Calibri" panose="020F0502020204030204" pitchFamily="34" charset="0"/>
                <a:ea typeface="Times New Roman" panose="02020603050405020304" pitchFamily="18" charset="0"/>
                <a:cs typeface="Calibri" panose="020F0502020204030204" pitchFamily="34" charset="0"/>
                <a:sym typeface="+mn-ea"/>
              </a:rPr>
              <a:t> </a:t>
            </a:r>
            <a:r>
              <a:rPr lang="en-US"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mn-ea"/>
              </a:rPr>
              <a:t>                                           </a:t>
            </a:r>
            <a:r>
              <a:rPr lang="en-US"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mn-ea"/>
              </a:rPr>
              <a:t>Convolutional</a:t>
            </a:r>
            <a:r>
              <a:rPr lang="en-US"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mn-ea"/>
              </a:rPr>
              <a:t> layer</a:t>
            </a:r>
            <a:endParaRPr lang="en-US"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mn-ea"/>
            </a:endParaRPr>
          </a:p>
          <a:p>
            <a:pPr marL="0" marR="0" lvl="0" indent="0" algn="l" defTabSz="914400" rtl="0" eaLnBrk="0" fontAlgn="base" latinLnBrk="0" hangingPunct="0">
              <a:lnSpc>
                <a:spcPct val="100000"/>
              </a:lnSpc>
              <a:spcBef>
                <a:spcPct val="0"/>
              </a:spcBef>
              <a:spcAft>
                <a:spcPct val="0"/>
              </a:spcAft>
              <a:buClrTx/>
              <a:buSzTx/>
              <a:buNone/>
            </a:pPr>
            <a:r>
              <a:rPr lang="en-US"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mn-ea"/>
              </a:rPr>
              <a:t>                                            </a:t>
            </a:r>
            <a:r>
              <a:rPr lang="en-US"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mn-ea"/>
              </a:rPr>
              <a:t>Pooling layer</a:t>
            </a:r>
            <a:endParaRPr kumimoji="0" 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r>
              <a:rPr lang="en-US"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mn-ea"/>
              </a:rPr>
              <a:t>                                            </a:t>
            </a:r>
            <a:r>
              <a:rPr lang="en-US"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mn-ea"/>
              </a:rPr>
              <a:t>Fully-connected (FC) layer</a:t>
            </a:r>
            <a:endParaRPr kumimoji="0" 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b="1"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mn-ea"/>
              </a:rPr>
              <a:t>Convolutional</a:t>
            </a:r>
            <a:r>
              <a:rPr lang="en-US" b="1"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sym typeface="+mn-ea"/>
              </a:rPr>
              <a:t> layer:</a:t>
            </a:r>
            <a:endParaRPr kumimoji="0" 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sym typeface="+mn-ea"/>
              </a:rPr>
              <a:t>The </a:t>
            </a:r>
            <a:r>
              <a:rPr lang="en-US"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sym typeface="+mn-ea"/>
              </a:rPr>
              <a:t>convolutional</a:t>
            </a:r>
            <a:r>
              <a:rPr lang="en-US"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sym typeface="+mn-ea"/>
              </a:rPr>
              <a:t> layer is the core building block of a CNN, and it is where the majority of computation occurs. We have a feature detector, also known as a kernel or a filter, which will move across the receptive fields of the image, checking if the feature is present. This process is known as a convolution.</a:t>
            </a:r>
            <a:r>
              <a:rPr lang="en-US" dirty="0">
                <a:ln>
                  <a:noFill/>
                </a:ln>
                <a:solidFill>
                  <a:schemeClr val="tx1"/>
                </a:solidFill>
                <a:effectLst/>
                <a:latin typeface="Calibri" panose="020F0502020204030204" pitchFamily="34" charset="0"/>
                <a:cs typeface="Calibri" panose="020F0502020204030204" pitchFamily="34" charset="0"/>
                <a:sym typeface="+mn-ea"/>
              </a:rPr>
              <a:t> </a:t>
            </a:r>
            <a:endPar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114300" indent="0">
              <a:buNone/>
            </a:pPr>
            <a:endParaRPr 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 </a:t>
            </a:r>
            <a:endParaRPr lang="en-IN" altLang="en-US"/>
          </a:p>
        </p:txBody>
      </p:sp>
      <p:sp>
        <p:nvSpPr>
          <p:cNvPr id="3" name="Text Placeholder 2"/>
          <p:cNvSpPr/>
          <p:nvPr>
            <p:ph type="body" idx="1"/>
          </p:nvPr>
        </p:nvSpPr>
        <p:spPr/>
        <p:txBody>
          <a:bodyPr>
            <a:normAutofit lnSpcReduction="20000"/>
          </a:bodyPr>
          <a:p>
            <a:pPr marL="114300" indent="0" fontAlgn="base">
              <a:buNone/>
            </a:pPr>
            <a:r>
              <a:rPr lang="en-IN" b="1" dirty="0">
                <a:solidFill>
                  <a:schemeClr val="tx1"/>
                </a:solidFill>
                <a:latin typeface="Calibri" panose="020F0502020204030204" pitchFamily="34" charset="0"/>
                <a:cs typeface="Calibri" panose="020F0502020204030204" pitchFamily="34" charset="0"/>
                <a:sym typeface="+mn-ea"/>
              </a:rPr>
              <a:t>Pooling Layer:</a:t>
            </a:r>
            <a:endParaRPr lang="en-US" dirty="0">
              <a:solidFill>
                <a:schemeClr val="tx1"/>
              </a:solidFill>
              <a:latin typeface="Calibri" panose="020F0502020204030204" pitchFamily="34" charset="0"/>
              <a:cs typeface="Calibri" panose="020F0502020204030204" pitchFamily="34" charset="0"/>
            </a:endParaRPr>
          </a:p>
          <a:p>
            <a:pPr marL="114300" indent="0" fontAlgn="base">
              <a:buNone/>
            </a:pPr>
            <a:r>
              <a:rPr lang="en-IN" dirty="0">
                <a:latin typeface="Calibri" panose="020F0502020204030204" pitchFamily="34" charset="0"/>
                <a:cs typeface="Calibri" panose="020F0502020204030204" pitchFamily="34" charset="0"/>
                <a:sym typeface="+mn-ea"/>
              </a:rPr>
              <a:t>Pooling layers, also known as </a:t>
            </a:r>
            <a:r>
              <a:rPr lang="en-IN" dirty="0" err="1">
                <a:latin typeface="Calibri" panose="020F0502020204030204" pitchFamily="34" charset="0"/>
                <a:cs typeface="Calibri" panose="020F0502020204030204" pitchFamily="34" charset="0"/>
                <a:sym typeface="+mn-ea"/>
              </a:rPr>
              <a:t>downsampling</a:t>
            </a:r>
            <a:r>
              <a:rPr lang="en-IN" dirty="0">
                <a:latin typeface="Calibri" panose="020F0502020204030204" pitchFamily="34" charset="0"/>
                <a:cs typeface="Calibri" panose="020F0502020204030204" pitchFamily="34" charset="0"/>
                <a:sym typeface="+mn-ea"/>
              </a:rPr>
              <a:t>, conducts dimensionality reduction, reducing the number of parameters in the input. Similar to the </a:t>
            </a:r>
            <a:r>
              <a:rPr lang="en-IN" dirty="0" err="1">
                <a:latin typeface="Calibri" panose="020F0502020204030204" pitchFamily="34" charset="0"/>
                <a:cs typeface="Calibri" panose="020F0502020204030204" pitchFamily="34" charset="0"/>
                <a:sym typeface="+mn-ea"/>
              </a:rPr>
              <a:t>convolutional</a:t>
            </a:r>
            <a:r>
              <a:rPr lang="en-IN" dirty="0">
                <a:latin typeface="Calibri" panose="020F0502020204030204" pitchFamily="34" charset="0"/>
                <a:cs typeface="Calibri" panose="020F0502020204030204" pitchFamily="34" charset="0"/>
                <a:sym typeface="+mn-ea"/>
              </a:rPr>
              <a:t> layer, the pooling operation sweeps a filter across the entire input, but the difference is that this filter does not have any weights.</a:t>
            </a:r>
            <a:endParaRPr lang="en-IN" dirty="0">
              <a:latin typeface="Calibri" panose="020F0502020204030204" pitchFamily="34" charset="0"/>
              <a:cs typeface="Calibri" panose="020F0502020204030204" pitchFamily="34" charset="0"/>
            </a:endParaRPr>
          </a:p>
          <a:p>
            <a:pPr marL="114300" indent="0">
              <a:buNone/>
            </a:pPr>
            <a:r>
              <a:rPr lang="en-IN" b="1" dirty="0">
                <a:solidFill>
                  <a:schemeClr val="tx1"/>
                </a:solidFill>
                <a:latin typeface="Calibri" panose="020F0502020204030204" pitchFamily="34" charset="0"/>
                <a:cs typeface="Calibri" panose="020F0502020204030204" pitchFamily="34" charset="0"/>
                <a:sym typeface="+mn-ea"/>
              </a:rPr>
              <a:t>Max pooling:</a:t>
            </a:r>
            <a:r>
              <a:rPr lang="en-IN" dirty="0">
                <a:latin typeface="Calibri" panose="020F0502020204030204" pitchFamily="34" charset="0"/>
                <a:cs typeface="Calibri" panose="020F0502020204030204" pitchFamily="34" charset="0"/>
                <a:sym typeface="+mn-ea"/>
              </a:rPr>
              <a:t> As the filter moves across the input, it selects the pixel with the maximum value to send to the output array.</a:t>
            </a:r>
            <a:endParaRPr lang="en-IN" dirty="0">
              <a:latin typeface="Calibri" panose="020F0502020204030204" pitchFamily="34" charset="0"/>
              <a:cs typeface="Calibri" panose="020F0502020204030204" pitchFamily="34" charset="0"/>
            </a:endParaRPr>
          </a:p>
          <a:p>
            <a:pPr marL="114300" indent="0">
              <a:buNone/>
            </a:pPr>
            <a:endParaRPr kumimoji="0" lang="en-IN"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114300" indent="0" fontAlgn="base">
              <a:buNone/>
            </a:pPr>
            <a:r>
              <a:rPr lang="en-IN" b="1" dirty="0">
                <a:solidFill>
                  <a:schemeClr val="tx1"/>
                </a:solidFill>
                <a:latin typeface="Calibri" panose="020F0502020204030204" pitchFamily="34" charset="0"/>
                <a:cs typeface="Calibri" panose="020F0502020204030204" pitchFamily="34" charset="0"/>
                <a:sym typeface="+mn-ea"/>
              </a:rPr>
              <a:t>Fully connected Layer:</a:t>
            </a:r>
            <a:endParaRPr lang="en-US" dirty="0">
              <a:solidFill>
                <a:srgbClr val="FF0000"/>
              </a:solidFill>
              <a:latin typeface="Calibri" panose="020F0502020204030204" pitchFamily="34" charset="0"/>
              <a:cs typeface="Calibri" panose="020F0502020204030204" pitchFamily="34" charset="0"/>
            </a:endParaRPr>
          </a:p>
          <a:p>
            <a:pPr marL="114300" indent="0" fontAlgn="base">
              <a:buNone/>
            </a:pPr>
            <a:r>
              <a:rPr lang="en-IN" dirty="0">
                <a:latin typeface="Calibri" panose="020F0502020204030204" pitchFamily="34" charset="0"/>
                <a:cs typeface="Calibri" panose="020F0502020204030204" pitchFamily="34" charset="0"/>
                <a:sym typeface="+mn-ea"/>
              </a:rPr>
              <a:t>In the fully-connected layer, each node in the output layer connects directly to a node in the previous </a:t>
            </a:r>
            <a:r>
              <a:rPr lang="en-IN" dirty="0" err="1">
                <a:latin typeface="Calibri" panose="020F0502020204030204" pitchFamily="34" charset="0"/>
                <a:cs typeface="Calibri" panose="020F0502020204030204" pitchFamily="34" charset="0"/>
                <a:sym typeface="+mn-ea"/>
              </a:rPr>
              <a:t>layer.This</a:t>
            </a:r>
            <a:r>
              <a:rPr lang="en-IN" dirty="0">
                <a:latin typeface="Calibri" panose="020F0502020204030204" pitchFamily="34" charset="0"/>
                <a:cs typeface="Calibri" panose="020F0502020204030204" pitchFamily="34" charset="0"/>
                <a:sym typeface="+mn-ea"/>
              </a:rPr>
              <a:t> layer performs the task of classification based on the features extracted through the previous layers and their different filters.</a:t>
            </a:r>
            <a:endParaRPr lang="en-US" dirty="0">
              <a:latin typeface="Calibri" panose="020F0502020204030204" pitchFamily="34" charset="0"/>
              <a:cs typeface="Calibri" panose="020F0502020204030204" pitchFamily="34" charset="0"/>
            </a:endParaRPr>
          </a:p>
          <a:p>
            <a:pPr marL="114300" indent="0">
              <a:buNone/>
            </a:pP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14300" indent="0">
              <a:buNone/>
            </a:pPr>
            <a:endParaRPr 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CNN Architecture</a:t>
            </a:r>
            <a:endParaRPr lang="en-IN" altLang="en-US"/>
          </a:p>
        </p:txBody>
      </p:sp>
      <p:sp>
        <p:nvSpPr>
          <p:cNvPr id="3" name="Text Placeholder 2"/>
          <p:cNvSpPr/>
          <p:nvPr>
            <p:ph type="body" idx="1"/>
          </p:nvPr>
        </p:nvSpPr>
        <p:spPr>
          <a:xfrm>
            <a:off x="6511925" y="3625215"/>
            <a:ext cx="2320290" cy="943610"/>
          </a:xfrm>
        </p:spPr>
        <p:txBody>
          <a:bodyPr/>
          <a:p>
            <a:pPr marL="114300" indent="0">
              <a:buNone/>
            </a:pPr>
            <a:r>
              <a:rPr lang="en-IN" altLang="en-US"/>
              <a:t>    </a:t>
            </a:r>
            <a:endParaRPr lang="en-IN" alt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pic>
        <p:nvPicPr>
          <p:cNvPr id="4" name="Picture 3" descr="Screenshot 2023-03-24 213932"/>
          <p:cNvPicPr>
            <a:picLocks noChangeAspect="1"/>
          </p:cNvPicPr>
          <p:nvPr/>
        </p:nvPicPr>
        <p:blipFill>
          <a:blip r:embed="rId4"/>
          <a:stretch>
            <a:fillRect/>
          </a:stretch>
        </p:blipFill>
        <p:spPr>
          <a:xfrm>
            <a:off x="1112520" y="1630680"/>
            <a:ext cx="6918960" cy="26136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Use Case Diagram</a:t>
            </a:r>
            <a:endParaRPr lang="en-IN" altLang="en-US"/>
          </a:p>
        </p:txBody>
      </p:sp>
      <p:sp>
        <p:nvSpPr>
          <p:cNvPr id="3" name="Text Placeholder 2"/>
          <p:cNvSpPr/>
          <p:nvPr>
            <p:ph type="body" idx="1"/>
          </p:nvPr>
        </p:nvSpPr>
        <p:spPr/>
        <p:txBody>
          <a:bodyPr/>
          <a:p>
            <a:pPr marL="114300" indent="0">
              <a:buNone/>
            </a:pPr>
            <a:r>
              <a:rPr lang="en-IN" altLang="en-US"/>
              <a:t> </a:t>
            </a:r>
            <a:endParaRPr lang="en-IN" alt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pic>
        <p:nvPicPr>
          <p:cNvPr id="4" name="Picture 3" descr="Screenshot 2023-04-30 194245"/>
          <p:cNvPicPr>
            <a:picLocks noChangeAspect="1"/>
          </p:cNvPicPr>
          <p:nvPr/>
        </p:nvPicPr>
        <p:blipFill>
          <a:blip r:embed="rId4"/>
          <a:stretch>
            <a:fillRect/>
          </a:stretch>
        </p:blipFill>
        <p:spPr>
          <a:xfrm>
            <a:off x="1828800" y="1452245"/>
            <a:ext cx="5212080" cy="2743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Modules</a:t>
            </a:r>
            <a:endParaRPr lang="en-IN" altLang="en-US"/>
          </a:p>
        </p:txBody>
      </p:sp>
      <p:sp>
        <p:nvSpPr>
          <p:cNvPr id="3" name="Text Placeholder 2"/>
          <p:cNvSpPr/>
          <p:nvPr>
            <p:ph type="body" idx="1"/>
          </p:nvPr>
        </p:nvSpPr>
        <p:spPr/>
        <p:txBody>
          <a:bodyPr/>
          <a:p>
            <a:r>
              <a:rPr lang="en-IN" altLang="en-US"/>
              <a:t>Data Pre-Processing</a:t>
            </a:r>
            <a:endParaRPr lang="en-IN" altLang="en-US"/>
          </a:p>
          <a:p>
            <a:r>
              <a:rPr lang="en-IN" altLang="en-US"/>
              <a:t>Data Training</a:t>
            </a:r>
            <a:endParaRPr lang="en-IN" altLang="en-US"/>
          </a:p>
          <a:p>
            <a:r>
              <a:rPr lang="en-IN" altLang="en-US"/>
              <a:t>Detecting masks</a:t>
            </a:r>
            <a:endParaRPr lang="en-IN" alt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Data Pre-Processing</a:t>
            </a:r>
            <a:endParaRPr lang="en-IN" altLang="en-US"/>
          </a:p>
        </p:txBody>
      </p:sp>
      <p:sp>
        <p:nvSpPr>
          <p:cNvPr id="3" name="Text Placeholder 2"/>
          <p:cNvSpPr/>
          <p:nvPr>
            <p:ph type="body" idx="1"/>
          </p:nvPr>
        </p:nvSpPr>
        <p:spPr>
          <a:xfrm>
            <a:off x="311150" y="1092200"/>
            <a:ext cx="3333115" cy="3608070"/>
          </a:xfrm>
        </p:spPr>
        <p:txBody>
          <a:bodyPr/>
          <a:p>
            <a:r>
              <a:rPr lang="en-IN" altLang="en-US"/>
              <a:t>First we are going to import images from data set</a:t>
            </a:r>
            <a:endParaRPr lang="en-IN" altLang="en-US"/>
          </a:p>
          <a:p>
            <a:r>
              <a:rPr lang="en-IN" altLang="en-US"/>
              <a:t>for each image we are going to convert into grayscale , resizing in to 100*100 size and appending them in to data and target numpy arrays</a:t>
            </a:r>
            <a:endParaRPr lang="en-IN" alt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pic>
        <p:nvPicPr>
          <p:cNvPr id="7" name="Picture 6" descr="Screenshot 2023-04-30 195019"/>
          <p:cNvPicPr>
            <a:picLocks noChangeAspect="1"/>
          </p:cNvPicPr>
          <p:nvPr/>
        </p:nvPicPr>
        <p:blipFill>
          <a:blip r:embed="rId4"/>
          <a:stretch>
            <a:fillRect/>
          </a:stretch>
        </p:blipFill>
        <p:spPr>
          <a:xfrm>
            <a:off x="4915535" y="1092200"/>
            <a:ext cx="2482215" cy="2386965"/>
          </a:xfrm>
          <a:prstGeom prst="rect">
            <a:avLst/>
          </a:prstGeom>
        </p:spPr>
      </p:pic>
      <p:pic>
        <p:nvPicPr>
          <p:cNvPr id="8" name="Picture 7" descr="Screenshot 2023-04-30 195110"/>
          <p:cNvPicPr>
            <a:picLocks noChangeAspect="1"/>
          </p:cNvPicPr>
          <p:nvPr/>
        </p:nvPicPr>
        <p:blipFill>
          <a:blip r:embed="rId5"/>
          <a:stretch>
            <a:fillRect/>
          </a:stretch>
        </p:blipFill>
        <p:spPr>
          <a:xfrm>
            <a:off x="3966210" y="3486785"/>
            <a:ext cx="4779010" cy="12522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Data Training</a:t>
            </a:r>
            <a:endParaRPr lang="en-IN" altLang="en-US"/>
          </a:p>
        </p:txBody>
      </p:sp>
      <p:sp>
        <p:nvSpPr>
          <p:cNvPr id="3" name="Text Placeholder 2"/>
          <p:cNvSpPr/>
          <p:nvPr>
            <p:ph type="body" idx="1"/>
          </p:nvPr>
        </p:nvSpPr>
        <p:spPr/>
        <p:txBody>
          <a:bodyPr/>
          <a:p>
            <a:r>
              <a:rPr lang="en-US" dirty="0">
                <a:solidFill>
                  <a:schemeClr val="tx1"/>
                </a:solidFill>
                <a:latin typeface="+mn-lt"/>
                <a:sym typeface="Century Gothic" panose="020B0502020202020204"/>
              </a:rPr>
              <a:t>One of the most difficult task in our project.</a:t>
            </a:r>
            <a:endParaRPr lang="en-US" dirty="0">
              <a:solidFill>
                <a:schemeClr val="tx1"/>
              </a:solidFill>
              <a:latin typeface="+mn-lt"/>
              <a:sym typeface="Century Gothic" panose="020B0502020202020204"/>
            </a:endParaRPr>
          </a:p>
          <a:p>
            <a:r>
              <a:rPr lang="en-US" dirty="0">
                <a:solidFill>
                  <a:schemeClr val="tx1"/>
                </a:solidFill>
                <a:latin typeface="+mn-lt"/>
                <a:sym typeface="Century Gothic" panose="020B0502020202020204"/>
              </a:rPr>
              <a:t>we are able to complete only </a:t>
            </a:r>
            <a:r>
              <a:rPr lang="en-IN" altLang="en-US" dirty="0">
                <a:solidFill>
                  <a:schemeClr val="tx1"/>
                </a:solidFill>
                <a:latin typeface="+mn-lt"/>
                <a:sym typeface="Century Gothic" panose="020B0502020202020204"/>
              </a:rPr>
              <a:t>10</a:t>
            </a:r>
            <a:r>
              <a:rPr lang="en-US" dirty="0">
                <a:solidFill>
                  <a:schemeClr val="tx1"/>
                </a:solidFill>
                <a:latin typeface="+mn-lt"/>
                <a:sym typeface="Century Gothic" panose="020B0502020202020204"/>
              </a:rPr>
              <a:t> epochs in </a:t>
            </a:r>
            <a:r>
              <a:rPr lang="en-IN" altLang="en-US" dirty="0">
                <a:solidFill>
                  <a:schemeClr val="tx1"/>
                </a:solidFill>
                <a:latin typeface="+mn-lt"/>
                <a:sym typeface="Century Gothic" panose="020B0502020202020204"/>
              </a:rPr>
              <a:t>1/2 </a:t>
            </a:r>
            <a:r>
              <a:rPr lang="en-US" dirty="0">
                <a:solidFill>
                  <a:schemeClr val="tx1"/>
                </a:solidFill>
                <a:latin typeface="+mn-lt"/>
                <a:sym typeface="Century Gothic" panose="020B0502020202020204"/>
              </a:rPr>
              <a:t>hrs. so we used to save the model for each epoch and load the recent saved model in new notebook and the process will continue.</a:t>
            </a:r>
            <a:endParaRPr lang="en-US" dirty="0">
              <a:solidFill>
                <a:schemeClr val="tx1"/>
              </a:solidFill>
              <a:latin typeface="+mn-lt"/>
              <a:sym typeface="Century Gothic" panose="020B0502020202020204"/>
            </a:endParaRPr>
          </a:p>
          <a:p>
            <a:r>
              <a:rPr lang="en-US" dirty="0">
                <a:solidFill>
                  <a:schemeClr val="tx1"/>
                </a:solidFill>
                <a:latin typeface="+mn-lt"/>
                <a:sym typeface="Century Gothic" panose="020B0502020202020204"/>
              </a:rPr>
              <a:t>Our model is not improving after </a:t>
            </a:r>
            <a:r>
              <a:rPr lang="en-IN" altLang="en-US" dirty="0">
                <a:solidFill>
                  <a:schemeClr val="tx1"/>
                </a:solidFill>
                <a:latin typeface="+mn-lt"/>
                <a:sym typeface="Century Gothic" panose="020B0502020202020204"/>
              </a:rPr>
              <a:t>20</a:t>
            </a:r>
            <a:r>
              <a:rPr lang="en-US" dirty="0">
                <a:solidFill>
                  <a:schemeClr val="tx1"/>
                </a:solidFill>
                <a:latin typeface="+mn-lt"/>
                <a:sym typeface="Century Gothic" panose="020B0502020202020204"/>
              </a:rPr>
              <a:t> </a:t>
            </a:r>
            <a:r>
              <a:rPr lang="en-US" dirty="0" smtClean="0">
                <a:solidFill>
                  <a:schemeClr val="tx1"/>
                </a:solidFill>
                <a:latin typeface="+mn-lt"/>
                <a:sym typeface="Century Gothic" panose="020B0502020202020204"/>
              </a:rPr>
              <a:t>epochs</a:t>
            </a:r>
            <a:r>
              <a:rPr lang="en-US" dirty="0">
                <a:solidFill>
                  <a:schemeClr val="tx1"/>
                </a:solidFill>
                <a:latin typeface="+mn-lt"/>
                <a:sym typeface="Century Gothic" panose="020B0502020202020204"/>
              </a:rPr>
              <a:t>. so we stopped training the model at that point.</a:t>
            </a:r>
            <a:endParaRPr 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 </a:t>
            </a:r>
            <a:endParaRPr lang="en-IN" altLang="en-US"/>
          </a:p>
        </p:txBody>
      </p:sp>
      <p:sp>
        <p:nvSpPr>
          <p:cNvPr id="3" name="Text Placeholder 2"/>
          <p:cNvSpPr/>
          <p:nvPr>
            <p:ph type="body" idx="1"/>
          </p:nvPr>
        </p:nvSpPr>
        <p:spPr/>
        <p:txBody>
          <a:bodyPr/>
          <a:p>
            <a:pPr marL="114300" indent="0">
              <a:buNone/>
            </a:pPr>
            <a:r>
              <a:rPr lang="en-IN" altLang="en-US"/>
              <a:t> </a:t>
            </a:r>
            <a:endParaRPr lang="en-IN" alt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pic>
        <p:nvPicPr>
          <p:cNvPr id="4" name="Picture 3" descr="Screenshot 2023-04-30 200117"/>
          <p:cNvPicPr>
            <a:picLocks noChangeAspect="1"/>
          </p:cNvPicPr>
          <p:nvPr/>
        </p:nvPicPr>
        <p:blipFill>
          <a:blip r:embed="rId4"/>
          <a:stretch>
            <a:fillRect/>
          </a:stretch>
        </p:blipFill>
        <p:spPr>
          <a:xfrm>
            <a:off x="836930" y="1090930"/>
            <a:ext cx="7379335" cy="36341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Why only ReLU</a:t>
            </a:r>
            <a:endParaRPr lang="en-IN" altLang="en-US"/>
          </a:p>
        </p:txBody>
      </p:sp>
      <p:sp>
        <p:nvSpPr>
          <p:cNvPr id="3" name="Text Placeholder 2"/>
          <p:cNvSpPr/>
          <p:nvPr>
            <p:ph type="body" idx="1"/>
          </p:nvPr>
        </p:nvSpPr>
        <p:spPr/>
        <p:txBody>
          <a:bodyPr/>
          <a:p>
            <a:pPr>
              <a:buFont typeface="Wingdings" panose="05000000000000000000" pitchFamily="2" charset="2"/>
              <a:buChar char="Ø"/>
            </a:pPr>
            <a:r>
              <a:rPr lang="en-US" dirty="0">
                <a:sym typeface="+mn-ea"/>
              </a:rPr>
              <a:t>The full form of </a:t>
            </a:r>
            <a:r>
              <a:rPr lang="en-US" dirty="0" err="1">
                <a:sym typeface="+mn-ea"/>
              </a:rPr>
              <a:t>ReLU</a:t>
            </a:r>
            <a:r>
              <a:rPr lang="en-US" dirty="0">
                <a:sym typeface="+mn-ea"/>
              </a:rPr>
              <a:t> is rectified linear activation function</a:t>
            </a:r>
            <a:endParaRPr lang="en-US" dirty="0"/>
          </a:p>
          <a:p>
            <a:pPr>
              <a:buFont typeface="Wingdings" panose="05000000000000000000" pitchFamily="2" charset="2"/>
              <a:buChar char="Ø"/>
            </a:pPr>
            <a:r>
              <a:rPr lang="en-US" dirty="0">
                <a:sym typeface="+mn-ea"/>
              </a:rPr>
              <a:t>It has become the default activation function for many types of neural networks because a model that uses it is easier to train and often achieves better performance.</a:t>
            </a:r>
            <a:endParaRPr lang="en-US" dirty="0"/>
          </a:p>
          <a:p>
            <a:pPr>
              <a:buFont typeface="Wingdings" panose="05000000000000000000" pitchFamily="2" charset="2"/>
              <a:buChar char="Ø"/>
            </a:pPr>
            <a:r>
              <a:rPr lang="en-US" dirty="0">
                <a:sym typeface="+mn-ea"/>
              </a:rPr>
              <a:t>As we have many layers we should not use other functions like sigmoid, hyperbolic tangent, etc due to </a:t>
            </a:r>
            <a:r>
              <a:rPr lang="en-US" b="1" dirty="0">
                <a:solidFill>
                  <a:srgbClr val="FF0000"/>
                </a:solidFill>
                <a:sym typeface="+mn-ea"/>
              </a:rPr>
              <a:t>vanishing gradient problem.</a:t>
            </a:r>
            <a:endParaRPr lang="en-US" b="1" dirty="0">
              <a:solidFill>
                <a:srgbClr val="FF0000"/>
              </a:solidFill>
            </a:endParaRPr>
          </a:p>
          <a:p>
            <a:pPr>
              <a:buFont typeface="Wingdings" panose="05000000000000000000" pitchFamily="2" charset="2"/>
              <a:buChar char="Ø"/>
            </a:pPr>
            <a:r>
              <a:rPr lang="en-US" dirty="0">
                <a:solidFill>
                  <a:schemeClr val="tx1"/>
                </a:solidFill>
                <a:sym typeface="+mn-ea"/>
              </a:rPr>
              <a:t>The </a:t>
            </a:r>
            <a:r>
              <a:rPr lang="en-US" dirty="0" err="1">
                <a:solidFill>
                  <a:schemeClr val="tx1"/>
                </a:solidFill>
                <a:sym typeface="+mn-ea"/>
              </a:rPr>
              <a:t>ReLU</a:t>
            </a:r>
            <a:r>
              <a:rPr lang="en-US" dirty="0">
                <a:solidFill>
                  <a:schemeClr val="tx1"/>
                </a:solidFill>
                <a:sym typeface="+mn-ea"/>
              </a:rPr>
              <a:t> will overcome the vanishing gradient problem and allows the model to learn faster and good accuracy</a:t>
            </a:r>
            <a:endParaRPr lang="en-US" dirty="0">
              <a:solidFill>
                <a:schemeClr val="tx1"/>
              </a:solidFill>
            </a:endParaRPr>
          </a:p>
          <a:p>
            <a:endParaRPr 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3"/>
          <p:cNvSpPr txBox="1"/>
          <p:nvPr>
            <p:ph type="title"/>
          </p:nvPr>
        </p:nvSpPr>
        <p:spPr>
          <a:xfrm>
            <a:off x="196925" y="2155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Georgia" panose="02040502050405020303"/>
                <a:ea typeface="Georgia" panose="02040502050405020303"/>
                <a:cs typeface="Georgia" panose="02040502050405020303"/>
                <a:sym typeface="Georgia" panose="02040502050405020303"/>
              </a:rPr>
              <a:t>Base Paper</a:t>
            </a:r>
            <a:endParaRPr>
              <a:latin typeface="Georgia" panose="02040502050405020303"/>
              <a:ea typeface="Georgia" panose="02040502050405020303"/>
              <a:cs typeface="Georgia" panose="02040502050405020303"/>
              <a:sym typeface="Georgia" panose="02040502050405020303"/>
            </a:endParaRPr>
          </a:p>
        </p:txBody>
      </p:sp>
      <p:pic>
        <p:nvPicPr>
          <p:cNvPr id="73" name="Google Shape;73;p3"/>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74" name="Google Shape;74;p3"/>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75" name="Google Shape;75;p3"/>
          <p:cNvPicPr preferRelativeResize="0"/>
          <p:nvPr/>
        </p:nvPicPr>
        <p:blipFill rotWithShape="1">
          <a:blip r:embed="rId3"/>
          <a:srcRect/>
          <a:stretch>
            <a:fillRect/>
          </a:stretch>
        </p:blipFill>
        <p:spPr>
          <a:xfrm>
            <a:off x="0" y="4777400"/>
            <a:ext cx="9143999" cy="372275"/>
          </a:xfrm>
          <a:prstGeom prst="rect">
            <a:avLst/>
          </a:prstGeom>
          <a:noFill/>
          <a:ln>
            <a:noFill/>
          </a:ln>
        </p:spPr>
      </p:pic>
      <p:pic>
        <p:nvPicPr>
          <p:cNvPr id="76" name="Google Shape;76;p3"/>
          <p:cNvPicPr preferRelativeResize="0"/>
          <p:nvPr/>
        </p:nvPicPr>
        <p:blipFill rotWithShape="1">
          <a:blip r:embed="rId4"/>
          <a:srcRect/>
          <a:stretch>
            <a:fillRect/>
          </a:stretch>
        </p:blipFill>
        <p:spPr>
          <a:xfrm>
            <a:off x="1825475" y="1131200"/>
            <a:ext cx="5620450" cy="35529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Confusion Matrix</a:t>
            </a:r>
            <a:endParaRPr lang="en-IN" altLang="en-US"/>
          </a:p>
        </p:txBody>
      </p:sp>
      <p:sp>
        <p:nvSpPr>
          <p:cNvPr id="3" name="Text Placeholder 2"/>
          <p:cNvSpPr/>
          <p:nvPr>
            <p:ph type="body" idx="1"/>
          </p:nvPr>
        </p:nvSpPr>
        <p:spPr/>
        <p:txBody>
          <a:bodyPr/>
          <a:p>
            <a:pPr marL="114300" indent="0">
              <a:buNone/>
            </a:pPr>
            <a:r>
              <a:rPr lang="en-IN" altLang="en-US"/>
              <a:t> </a:t>
            </a:r>
            <a:endParaRPr lang="en-IN" alt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pic>
        <p:nvPicPr>
          <p:cNvPr id="4" name="Picture 3" descr="Screenshot 2023-04-30 202248"/>
          <p:cNvPicPr>
            <a:picLocks noChangeAspect="1"/>
          </p:cNvPicPr>
          <p:nvPr/>
        </p:nvPicPr>
        <p:blipFill>
          <a:blip r:embed="rId4"/>
          <a:srcRect t="2293" r="2019"/>
          <a:stretch>
            <a:fillRect/>
          </a:stretch>
        </p:blipFill>
        <p:spPr>
          <a:xfrm>
            <a:off x="828675" y="1304925"/>
            <a:ext cx="3955415" cy="3205480"/>
          </a:xfrm>
          <a:prstGeom prst="rect">
            <a:avLst/>
          </a:prstGeom>
        </p:spPr>
      </p:pic>
      <p:pic>
        <p:nvPicPr>
          <p:cNvPr id="2050" name="Picture 2"/>
          <p:cNvPicPr>
            <a:picLocks noChangeAspect="1" noChangeArrowheads="1"/>
          </p:cNvPicPr>
          <p:nvPr/>
        </p:nvPicPr>
        <p:blipFill>
          <a:blip r:embed="rId5"/>
          <a:srcRect l="3696" t="15963"/>
          <a:stretch>
            <a:fillRect/>
          </a:stretch>
        </p:blipFill>
        <p:spPr bwMode="auto">
          <a:xfrm>
            <a:off x="5311140" y="2296160"/>
            <a:ext cx="2967355" cy="100203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Accuracy of our model</a:t>
            </a:r>
            <a:endParaRPr lang="en-IN" altLang="en-US"/>
          </a:p>
        </p:txBody>
      </p:sp>
      <p:sp>
        <p:nvSpPr>
          <p:cNvPr id="3" name="Text Placeholder 2"/>
          <p:cNvSpPr/>
          <p:nvPr>
            <p:ph type="body" idx="1"/>
          </p:nvPr>
        </p:nvSpPr>
        <p:spPr>
          <a:xfrm>
            <a:off x="213360" y="3745865"/>
            <a:ext cx="8618855" cy="822960"/>
          </a:xfrm>
        </p:spPr>
        <p:txBody>
          <a:bodyPr>
            <a:normAutofit lnSpcReduction="10000"/>
          </a:bodyPr>
          <a:p>
            <a:r>
              <a:rPr lang="en-IN" altLang="en-US" dirty="0" smtClean="0">
                <a:sym typeface="+mn-ea"/>
              </a:rPr>
              <a:t>4000</a:t>
            </a:r>
            <a:r>
              <a:rPr lang="en-US" dirty="0" smtClean="0">
                <a:sym typeface="+mn-ea"/>
              </a:rPr>
              <a:t> images are used for testing the model. The accuracy of the model is </a:t>
            </a:r>
            <a:r>
              <a:rPr lang="en-IN" altLang="en-US" dirty="0" smtClean="0">
                <a:sym typeface="+mn-ea"/>
              </a:rPr>
              <a:t>92.02</a:t>
            </a:r>
            <a:r>
              <a:rPr lang="en-US" dirty="0" smtClean="0">
                <a:sym typeface="+mn-ea"/>
              </a:rPr>
              <a:t>%</a:t>
            </a:r>
            <a:endParaRPr 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pic>
        <p:nvPicPr>
          <p:cNvPr id="4" name="Picture 3" descr="Screenshot 2023-04-30 202605"/>
          <p:cNvPicPr>
            <a:picLocks noChangeAspect="1"/>
          </p:cNvPicPr>
          <p:nvPr/>
        </p:nvPicPr>
        <p:blipFill>
          <a:blip r:embed="rId4"/>
          <a:stretch>
            <a:fillRect/>
          </a:stretch>
        </p:blipFill>
        <p:spPr>
          <a:xfrm>
            <a:off x="1306830" y="1764665"/>
            <a:ext cx="6530340" cy="1508760"/>
          </a:xfrm>
          <a:prstGeom prst="rect">
            <a:avLst/>
          </a:prstGeom>
        </p:spPr>
      </p:pic>
      <p:sp>
        <p:nvSpPr>
          <p:cNvPr id="5" name="Text Box 4"/>
          <p:cNvSpPr txBox="1"/>
          <p:nvPr/>
        </p:nvSpPr>
        <p:spPr>
          <a:xfrm>
            <a:off x="1304290" y="2418080"/>
            <a:ext cx="6535420" cy="306705"/>
          </a:xfrm>
          <a:prstGeom prst="rect">
            <a:avLst/>
          </a:prstGeom>
          <a:noFill/>
        </p:spPr>
        <p:txBody>
          <a:bodyPr wrap="none" rtlCol="0" anchor="t">
            <a:spAutoFit/>
          </a:bodyPr>
          <a:p>
            <a:r>
              <a:rPr lang="en-US" dirty="0" smtClean="0">
                <a:sym typeface="+mn-ea"/>
              </a:rPr>
              <a:t>5927 images are used for testing the model. The accuracy of the model is 80.1%</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Accuracy and loss</a:t>
            </a:r>
            <a:endParaRPr lang="en-IN" altLang="en-US"/>
          </a:p>
        </p:txBody>
      </p:sp>
      <p:sp>
        <p:nvSpPr>
          <p:cNvPr id="3" name="Text Placeholder 2"/>
          <p:cNvSpPr/>
          <p:nvPr>
            <p:ph type="body" idx="1"/>
          </p:nvPr>
        </p:nvSpPr>
        <p:spPr/>
        <p:txBody>
          <a:bodyPr/>
          <a:p>
            <a:r>
              <a:rPr lang="en-IN" altLang="en-US"/>
              <a:t> </a:t>
            </a:r>
            <a:endParaRPr lang="en-IN" altLang="en-US"/>
          </a:p>
        </p:txBody>
      </p:sp>
      <p:pic>
        <p:nvPicPr>
          <p:cNvPr id="130" name="Google Shape;130;p8"/>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31" name="Google Shape;131;p8"/>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32" name="Google Shape;132;p8"/>
          <p:cNvPicPr preferRelativeResize="0"/>
          <p:nvPr/>
        </p:nvPicPr>
        <p:blipFill rotWithShape="1">
          <a:blip r:embed="rId3"/>
          <a:srcRect/>
          <a:stretch>
            <a:fillRect/>
          </a:stretch>
        </p:blipFill>
        <p:spPr>
          <a:xfrm>
            <a:off x="0" y="4777400"/>
            <a:ext cx="9143999" cy="372275"/>
          </a:xfrm>
          <a:prstGeom prst="rect">
            <a:avLst/>
          </a:prstGeom>
          <a:noFill/>
          <a:ln>
            <a:noFill/>
          </a:ln>
        </p:spPr>
      </p:pic>
      <p:pic>
        <p:nvPicPr>
          <p:cNvPr id="4" name="Picture 3" descr="Screenshot 2023-03-24 212921"/>
          <p:cNvPicPr>
            <a:picLocks noChangeAspect="1"/>
          </p:cNvPicPr>
          <p:nvPr/>
        </p:nvPicPr>
        <p:blipFill>
          <a:blip r:embed="rId4"/>
          <a:stretch>
            <a:fillRect/>
          </a:stretch>
        </p:blipFill>
        <p:spPr>
          <a:xfrm>
            <a:off x="485140" y="1064895"/>
            <a:ext cx="8065135" cy="36582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Detecting Masks</a:t>
            </a:r>
            <a:endParaRPr lang="en-IN" altLang="en-US"/>
          </a:p>
        </p:txBody>
      </p:sp>
      <p:sp>
        <p:nvSpPr>
          <p:cNvPr id="3" name="Text Placeholder 2"/>
          <p:cNvSpPr/>
          <p:nvPr>
            <p:ph type="body" idx="1"/>
          </p:nvPr>
        </p:nvSpPr>
        <p:spPr/>
        <p:txBody>
          <a:bodyPr/>
          <a:p>
            <a:r>
              <a:rPr lang="en-IN" altLang="en-US"/>
              <a:t>Load saved model in training</a:t>
            </a:r>
            <a:endParaRPr lang="en-IN" altLang="en-US"/>
          </a:p>
          <a:p>
            <a:r>
              <a:rPr lang="en-IN" altLang="en-US"/>
              <a:t>capture real time images using open cv module</a:t>
            </a:r>
            <a:endParaRPr lang="en-IN" altLang="en-US"/>
          </a:p>
          <a:p>
            <a:r>
              <a:rPr lang="en-IN" altLang="en-US"/>
              <a:t>capture image preprocess it and use modle to predict output</a:t>
            </a:r>
            <a:endParaRPr lang="en-IN" altLang="en-US"/>
          </a:p>
          <a:p>
            <a:pPr marL="114300" indent="0">
              <a:buNone/>
            </a:pPr>
            <a:endParaRPr lang="en-IN" alt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pic>
        <p:nvPicPr>
          <p:cNvPr id="4" name="Picture 3" descr="Screenshot 2023-04-30 203136"/>
          <p:cNvPicPr>
            <a:picLocks noChangeAspect="1"/>
          </p:cNvPicPr>
          <p:nvPr/>
        </p:nvPicPr>
        <p:blipFill>
          <a:blip r:embed="rId4"/>
          <a:stretch>
            <a:fillRect/>
          </a:stretch>
        </p:blipFill>
        <p:spPr>
          <a:xfrm>
            <a:off x="628650" y="2243455"/>
            <a:ext cx="7223760" cy="25330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Output</a:t>
            </a:r>
            <a:endParaRPr lang="en-IN" altLang="en-US"/>
          </a:p>
        </p:txBody>
      </p:sp>
      <p:sp>
        <p:nvSpPr>
          <p:cNvPr id="3" name="Text Placeholder 2"/>
          <p:cNvSpPr/>
          <p:nvPr>
            <p:ph type="body" idx="1"/>
          </p:nvPr>
        </p:nvSpPr>
        <p:spPr/>
        <p:txBody>
          <a:bodyPr/>
          <a:p>
            <a:pPr marL="114300" indent="0">
              <a:buNone/>
            </a:pPr>
            <a:r>
              <a:rPr lang="en-IN" altLang="en-US"/>
              <a:t> </a:t>
            </a:r>
            <a:endParaRPr lang="en-IN" altLang="en-US"/>
          </a:p>
        </p:txBody>
      </p:sp>
      <p:pic>
        <p:nvPicPr>
          <p:cNvPr id="139" name="Google Shape;139;p9"/>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0" name="Google Shape;140;p9"/>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41" name="Google Shape;141;p9"/>
          <p:cNvPicPr preferRelativeResize="0"/>
          <p:nvPr/>
        </p:nvPicPr>
        <p:blipFill rotWithShape="1">
          <a:blip r:embed="rId3"/>
          <a:srcRect/>
          <a:stretch>
            <a:fillRect/>
          </a:stretch>
        </p:blipFill>
        <p:spPr>
          <a:xfrm>
            <a:off x="0" y="4777400"/>
            <a:ext cx="9143999" cy="372275"/>
          </a:xfrm>
          <a:prstGeom prst="rect">
            <a:avLst/>
          </a:prstGeom>
          <a:noFill/>
          <a:ln>
            <a:noFill/>
          </a:ln>
        </p:spPr>
      </p:pic>
      <p:pic>
        <p:nvPicPr>
          <p:cNvPr id="5" name="Picture 4" descr="Screenshot 2023-04-30 203805"/>
          <p:cNvPicPr>
            <a:picLocks noChangeAspect="1"/>
          </p:cNvPicPr>
          <p:nvPr/>
        </p:nvPicPr>
        <p:blipFill>
          <a:blip r:embed="rId4"/>
          <a:stretch>
            <a:fillRect/>
          </a:stretch>
        </p:blipFill>
        <p:spPr>
          <a:xfrm>
            <a:off x="492760" y="1440815"/>
            <a:ext cx="3896995" cy="3007360"/>
          </a:xfrm>
          <a:prstGeom prst="rect">
            <a:avLst/>
          </a:prstGeom>
        </p:spPr>
      </p:pic>
      <p:pic>
        <p:nvPicPr>
          <p:cNvPr id="6" name="Picture 5" descr="Screenshot 2023-04-30 203847"/>
          <p:cNvPicPr>
            <a:picLocks noChangeAspect="1"/>
          </p:cNvPicPr>
          <p:nvPr/>
        </p:nvPicPr>
        <p:blipFill>
          <a:blip r:embed="rId5"/>
          <a:stretch>
            <a:fillRect/>
          </a:stretch>
        </p:blipFill>
        <p:spPr>
          <a:xfrm>
            <a:off x="4961255" y="1440815"/>
            <a:ext cx="3815080" cy="30073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Georgia" panose="02040502050405020303"/>
                <a:ea typeface="Georgia" panose="02040502050405020303"/>
                <a:cs typeface="Georgia" panose="02040502050405020303"/>
                <a:sym typeface="Georgia" panose="02040502050405020303"/>
              </a:rPr>
              <a:t>Work Plan</a:t>
            </a:r>
            <a:endParaRPr>
              <a:latin typeface="Georgia" panose="02040502050405020303"/>
              <a:ea typeface="Georgia" panose="02040502050405020303"/>
              <a:cs typeface="Georgia" panose="02040502050405020303"/>
              <a:sym typeface="Georgia" panose="02040502050405020303"/>
            </a:endParaRPr>
          </a:p>
        </p:txBody>
      </p:sp>
      <p:sp>
        <p:nvSpPr>
          <p:cNvPr id="157" name="Google Shape;157;p1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a:t> </a:t>
            </a:r>
            <a:endParaRPr lang="en-GB"/>
          </a:p>
        </p:txBody>
      </p:sp>
      <p:pic>
        <p:nvPicPr>
          <p:cNvPr id="158" name="Google Shape;158;p11"/>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59" name="Google Shape;159;p11"/>
          <p:cNvPicPr preferRelativeResize="0"/>
          <p:nvPr/>
        </p:nvPicPr>
        <p:blipFill rotWithShape="1">
          <a:blip r:embed="rId2"/>
          <a:srcRect/>
          <a:stretch>
            <a:fillRect/>
          </a:stretch>
        </p:blipFill>
        <p:spPr>
          <a:xfrm>
            <a:off x="0" y="4777400"/>
            <a:ext cx="9143999" cy="372275"/>
          </a:xfrm>
          <a:prstGeom prst="rect">
            <a:avLst/>
          </a:prstGeom>
          <a:noFill/>
          <a:ln>
            <a:noFill/>
          </a:ln>
        </p:spPr>
      </p:pic>
      <p:pic>
        <p:nvPicPr>
          <p:cNvPr id="160" name="Google Shape;160;p11"/>
          <p:cNvPicPr preferRelativeResize="0"/>
          <p:nvPr/>
        </p:nvPicPr>
        <p:blipFill rotWithShape="1">
          <a:blip r:embed="rId3"/>
          <a:srcRect/>
          <a:stretch>
            <a:fillRect/>
          </a:stretch>
        </p:blipFill>
        <p:spPr>
          <a:xfrm>
            <a:off x="0" y="924375"/>
            <a:ext cx="9144000" cy="113575"/>
          </a:xfrm>
          <a:prstGeom prst="rect">
            <a:avLst/>
          </a:prstGeom>
          <a:noFill/>
          <a:ln>
            <a:noFill/>
          </a:ln>
        </p:spPr>
      </p:pic>
      <p:graphicFrame>
        <p:nvGraphicFramePr>
          <p:cNvPr id="161" name="Google Shape;161;p11"/>
          <p:cNvGraphicFramePr/>
          <p:nvPr/>
        </p:nvGraphicFramePr>
        <p:xfrm>
          <a:off x="952500" y="1047688"/>
          <a:ext cx="7239000" cy="3000000"/>
        </p:xfrm>
        <a:graphic>
          <a:graphicData uri="http://schemas.openxmlformats.org/drawingml/2006/table">
            <a:tbl>
              <a:tblPr>
                <a:noFill/>
                <a:tableStyleId>{65AFDE49-DC02-423F-9F9C-73010E1FA140}</a:tableStyleId>
              </a:tblPr>
              <a:tblGrid>
                <a:gridCol w="2413000"/>
                <a:gridCol w="2413000"/>
                <a:gridCol w="2413000"/>
              </a:tblGrid>
              <a:tr h="456950">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GB" sz="1600" b="1" u="none" strike="noStrike" cap="none">
                          <a:latin typeface="Georgia" panose="02040502050405020303"/>
                          <a:ea typeface="Georgia" panose="02040502050405020303"/>
                          <a:cs typeface="Georgia" panose="02040502050405020303"/>
                          <a:sym typeface="Georgia" panose="02040502050405020303"/>
                        </a:rPr>
                        <a:t>Time period</a:t>
                      </a:r>
                      <a:endParaRPr sz="1600" b="1" u="none" strike="noStrike" cap="none">
                        <a:latin typeface="Georgia" panose="02040502050405020303"/>
                        <a:ea typeface="Georgia" panose="02040502050405020303"/>
                        <a:cs typeface="Georgia" panose="02040502050405020303"/>
                        <a:sym typeface="Georgia" panose="02040502050405020303"/>
                      </a:endParaRPr>
                    </a:p>
                    <a:p>
                      <a:pPr marL="0" marR="0" lvl="0" indent="0" algn="l" rtl="0">
                        <a:lnSpc>
                          <a:spcPct val="100000"/>
                        </a:lnSpc>
                        <a:spcBef>
                          <a:spcPts val="0"/>
                        </a:spcBef>
                        <a:spcAft>
                          <a:spcPts val="0"/>
                        </a:spcAft>
                        <a:buClr>
                          <a:schemeClr val="dk1"/>
                        </a:buClr>
                        <a:buSzPts val="1100"/>
                        <a:buFont typeface="Arial" panose="020B0604020202020204"/>
                        <a:buNone/>
                      </a:pPr>
                      <a:endParaRPr sz="1400" u="none" strike="noStrike" cap="none">
                        <a:latin typeface="Georgia" panose="02040502050405020303"/>
                        <a:ea typeface="Georgia" panose="02040502050405020303"/>
                        <a:cs typeface="Georgia" panose="02040502050405020303"/>
                        <a:sym typeface="Georgia" panose="020405020504050203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GB" sz="1600" b="1" u="none" strike="noStrike" cap="none">
                          <a:latin typeface="Georgia" panose="02040502050405020303"/>
                          <a:ea typeface="Georgia" panose="02040502050405020303"/>
                          <a:cs typeface="Georgia" panose="02040502050405020303"/>
                          <a:sym typeface="Georgia" panose="02040502050405020303"/>
                        </a:rPr>
                        <a:t>Work allotted</a:t>
                      </a:r>
                      <a:endParaRPr sz="1600" b="1" u="none" strike="noStrike" cap="none">
                        <a:latin typeface="Georgia" panose="02040502050405020303"/>
                        <a:ea typeface="Georgia" panose="02040502050405020303"/>
                        <a:cs typeface="Georgia" panose="02040502050405020303"/>
                        <a:sym typeface="Georgia" panose="02040502050405020303"/>
                      </a:endParaRPr>
                    </a:p>
                    <a:p>
                      <a:pPr marL="0" marR="0" lvl="0" indent="0" algn="l" rtl="0">
                        <a:lnSpc>
                          <a:spcPct val="100000"/>
                        </a:lnSpc>
                        <a:spcBef>
                          <a:spcPts val="0"/>
                        </a:spcBef>
                        <a:spcAft>
                          <a:spcPts val="0"/>
                        </a:spcAft>
                        <a:buClr>
                          <a:schemeClr val="dk1"/>
                        </a:buClr>
                        <a:buSzPts val="1100"/>
                        <a:buFont typeface="Arial" panose="020B0604020202020204"/>
                        <a:buNone/>
                      </a:pPr>
                      <a:endParaRPr sz="1400" b="1" u="none" strike="noStrike" cap="none">
                        <a:latin typeface="Georgia" panose="02040502050405020303"/>
                        <a:ea typeface="Georgia" panose="02040502050405020303"/>
                        <a:cs typeface="Georgia" panose="02040502050405020303"/>
                        <a:sym typeface="Georgia" panose="020405020504050203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1"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GB" sz="1400" b="1" u="none" strike="noStrike" cap="none">
                          <a:latin typeface="Georgia" panose="02040502050405020303"/>
                          <a:ea typeface="Georgia" panose="02040502050405020303"/>
                          <a:cs typeface="Georgia" panose="02040502050405020303"/>
                          <a:sym typeface="Georgia" panose="02040502050405020303"/>
                        </a:rPr>
                        <a:t>Expected outcome</a:t>
                      </a:r>
                      <a:endParaRPr sz="1400" b="1" u="none" strike="noStrike" cap="none">
                        <a:latin typeface="Georgia" panose="02040502050405020303"/>
                        <a:ea typeface="Georgia" panose="02040502050405020303"/>
                        <a:cs typeface="Georgia" panose="02040502050405020303"/>
                        <a:sym typeface="Georgia" panose="02040502050405020303"/>
                      </a:endParaRPr>
                    </a:p>
                    <a:p>
                      <a:pPr marL="0" marR="0" lvl="0" indent="0" algn="l" rtl="0">
                        <a:lnSpc>
                          <a:spcPct val="100000"/>
                        </a:lnSpc>
                        <a:spcBef>
                          <a:spcPts val="0"/>
                        </a:spcBef>
                        <a:spcAft>
                          <a:spcPts val="0"/>
                        </a:spcAft>
                        <a:buClr>
                          <a:schemeClr val="dk1"/>
                        </a:buClr>
                        <a:buSzPts val="1100"/>
                        <a:buFont typeface="Arial" panose="020B0604020202020204"/>
                        <a:buNone/>
                      </a:pPr>
                      <a:endParaRPr sz="1400" b="1" u="none" strike="noStrike" cap="none">
                        <a:latin typeface="Georgia" panose="02040502050405020303"/>
                        <a:ea typeface="Georgia" panose="02040502050405020303"/>
                        <a:cs typeface="Georgia" panose="02040502050405020303"/>
                        <a:sym typeface="Georgia" panose="020405020504050203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1"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r>
              <a:tr h="4743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Georgia" panose="02040502050405020303"/>
                          <a:ea typeface="Georgia" panose="02040502050405020303"/>
                          <a:cs typeface="Georgia" panose="02040502050405020303"/>
                          <a:sym typeface="Georgia" panose="02040502050405020303"/>
                        </a:rPr>
                        <a:t>February</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Georgia" panose="02040502050405020303"/>
                          <a:ea typeface="Georgia" panose="02040502050405020303"/>
                          <a:cs typeface="Georgia" panose="02040502050405020303"/>
                          <a:sym typeface="Georgia" panose="02040502050405020303"/>
                        </a:rPr>
                        <a:t>Data preprocessing</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rgbClr val="202124"/>
                          </a:solidFill>
                          <a:highlight>
                            <a:srgbClr val="FFFFFF"/>
                          </a:highlight>
                          <a:latin typeface="Georgia" panose="02040502050405020303"/>
                          <a:ea typeface="Georgia" panose="02040502050405020303"/>
                          <a:cs typeface="Georgia" panose="02040502050405020303"/>
                          <a:sym typeface="Georgia" panose="02040502050405020303"/>
                        </a:rPr>
                        <a:t>The process of transforming raw data into </a:t>
                      </a:r>
                      <a:r>
                        <a:rPr lang="en-GB" sz="1200" b="1" u="none" strike="noStrike" cap="none">
                          <a:solidFill>
                            <a:srgbClr val="202124"/>
                          </a:solidFill>
                          <a:highlight>
                            <a:srgbClr val="FFFFFF"/>
                          </a:highlight>
                          <a:latin typeface="Georgia" panose="02040502050405020303"/>
                          <a:ea typeface="Georgia" panose="02040502050405020303"/>
                          <a:cs typeface="Georgia" panose="02040502050405020303"/>
                          <a:sym typeface="Georgia" panose="02040502050405020303"/>
                        </a:rPr>
                        <a:t>meaningful output i.e. information</a:t>
                      </a:r>
                      <a:r>
                        <a:rPr lang="en-GB" sz="1200" u="none" strike="noStrike" cap="none">
                          <a:solidFill>
                            <a:srgbClr val="202124"/>
                          </a:solidFill>
                          <a:highlight>
                            <a:srgbClr val="FFFFFF"/>
                          </a:highlight>
                          <a:latin typeface="Georgia" panose="02040502050405020303"/>
                          <a:ea typeface="Georgia" panose="02040502050405020303"/>
                          <a:cs typeface="Georgia" panose="02040502050405020303"/>
                          <a:sym typeface="Georgia" panose="02040502050405020303"/>
                        </a:rPr>
                        <a:t>.</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r>
              <a:tr h="4743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Georgia" panose="02040502050405020303"/>
                          <a:ea typeface="Georgia" panose="02040502050405020303"/>
                          <a:cs typeface="Georgia" panose="02040502050405020303"/>
                          <a:sym typeface="Georgia" panose="02040502050405020303"/>
                        </a:rPr>
                        <a:t>March</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Georgia" panose="02040502050405020303"/>
                          <a:ea typeface="Georgia" panose="02040502050405020303"/>
                          <a:cs typeface="Georgia" panose="02040502050405020303"/>
                          <a:sym typeface="Georgia" panose="02040502050405020303"/>
                        </a:rPr>
                        <a:t>Data Training</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he general outcome of data training is to create a model that can make accurate predictions or classifications on new, unseen data.</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r>
              <a:tr h="4743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Georgia" panose="02040502050405020303"/>
                          <a:ea typeface="Georgia" panose="02040502050405020303"/>
                          <a:cs typeface="Georgia" panose="02040502050405020303"/>
                          <a:sym typeface="Georgia" panose="02040502050405020303"/>
                        </a:rPr>
                        <a:t>April </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Georgia" panose="02040502050405020303"/>
                          <a:ea typeface="Georgia" panose="02040502050405020303"/>
                          <a:cs typeface="Georgia" panose="02040502050405020303"/>
                          <a:sym typeface="Georgia" panose="02040502050405020303"/>
                        </a:rPr>
                        <a:t>Identifying masks</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Georgia" panose="02040502050405020303"/>
                          <a:ea typeface="Georgia" panose="02040502050405020303"/>
                          <a:cs typeface="Georgia" panose="02040502050405020303"/>
                          <a:sym typeface="Georgia" panose="02040502050405020303"/>
                        </a:rPr>
                        <a:t>Showing mask or no mask on screen</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r>
              <a:tr h="1778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Georgia" panose="02040502050405020303"/>
                          <a:ea typeface="Georgia" panose="02040502050405020303"/>
                          <a:cs typeface="Georgia" panose="02040502050405020303"/>
                          <a:sym typeface="Georgia" panose="02040502050405020303"/>
                        </a:rPr>
                        <a:t>May</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Georgia" panose="02040502050405020303"/>
                          <a:ea typeface="Georgia" panose="02040502050405020303"/>
                          <a:cs typeface="Georgia" panose="02040502050405020303"/>
                          <a:sym typeface="Georgia" panose="02040502050405020303"/>
                        </a:rPr>
                        <a:t>Prepare Reports</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Georgia" panose="02040502050405020303"/>
                          <a:ea typeface="Georgia" panose="02040502050405020303"/>
                          <a:cs typeface="Georgia" panose="02040502050405020303"/>
                          <a:sym typeface="Georgia" panose="02040502050405020303"/>
                        </a:rPr>
                        <a:t>                    --</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t>Conclusion</a:t>
            </a:r>
            <a:endParaRPr lang="en-IN" altLang="en-US"/>
          </a:p>
        </p:txBody>
      </p:sp>
      <p:sp>
        <p:nvSpPr>
          <p:cNvPr id="3" name="Text Placeholder 2"/>
          <p:cNvSpPr/>
          <p:nvPr>
            <p:ph type="body" idx="1"/>
          </p:nvPr>
        </p:nvSpPr>
        <p:spPr/>
        <p:txBody>
          <a:bodyPr/>
          <a:p>
            <a:r>
              <a:rPr lang="en-US" dirty="0">
                <a:solidFill>
                  <a:schemeClr val="tx1"/>
                </a:solidFill>
                <a:latin typeface="Century Gothic" panose="020B0502020202020204" pitchFamily="34" charset="0"/>
                <a:cs typeface="Arial" panose="020B0604020202020204" pitchFamily="34" charset="0"/>
                <a:sym typeface="+mn-ea"/>
              </a:rPr>
              <a:t>Thus </a:t>
            </a:r>
            <a:r>
              <a:rPr lang="en-IN" altLang="en-US" dirty="0">
                <a:solidFill>
                  <a:schemeClr val="tx1"/>
                </a:solidFill>
                <a:latin typeface="Century Gothic" panose="020B0502020202020204" pitchFamily="34" charset="0"/>
                <a:cs typeface="Arial" panose="020B0604020202020204" pitchFamily="34" charset="0"/>
                <a:sym typeface="+mn-ea"/>
              </a:rPr>
              <a:t>face Mask detection</a:t>
            </a:r>
            <a:r>
              <a:rPr lang="en-US" dirty="0">
                <a:solidFill>
                  <a:schemeClr val="tx1"/>
                </a:solidFill>
                <a:latin typeface="Century Gothic" panose="020B0502020202020204" pitchFamily="34" charset="0"/>
                <a:cs typeface="Arial" panose="020B0604020202020204" pitchFamily="34" charset="0"/>
                <a:sym typeface="+mn-ea"/>
              </a:rPr>
              <a:t> model was build using convolution neural networks. </a:t>
            </a:r>
            <a:endParaRPr lang="en-US" dirty="0">
              <a:solidFill>
                <a:schemeClr val="tx1"/>
              </a:solidFill>
              <a:latin typeface="Century Gothic" panose="020B0502020202020204" pitchFamily="34" charset="0"/>
              <a:cs typeface="Arial" panose="020B0604020202020204" pitchFamily="34" charset="0"/>
              <a:sym typeface="+mn-ea"/>
            </a:endParaRPr>
          </a:p>
          <a:p>
            <a:r>
              <a:rPr lang="en-US" dirty="0">
                <a:solidFill>
                  <a:schemeClr val="tx1"/>
                </a:solidFill>
                <a:latin typeface="Century Gothic" panose="020B0502020202020204" pitchFamily="34" charset="0"/>
                <a:cs typeface="Arial" panose="020B0604020202020204" pitchFamily="34" charset="0"/>
                <a:sym typeface="+mn-ea"/>
              </a:rPr>
              <a:t>The face detection is done by </a:t>
            </a:r>
            <a:r>
              <a:rPr lang="en-US" dirty="0" err="1">
                <a:solidFill>
                  <a:schemeClr val="tx1"/>
                </a:solidFill>
                <a:latin typeface="Century Gothic" panose="020B0502020202020204" pitchFamily="34" charset="0"/>
                <a:cs typeface="Arial" panose="020B0604020202020204" pitchFamily="34" charset="0"/>
                <a:sym typeface="+mn-ea"/>
              </a:rPr>
              <a:t>haarcascade_frontalface</a:t>
            </a:r>
            <a:r>
              <a:rPr lang="en-US" dirty="0">
                <a:solidFill>
                  <a:schemeClr val="tx1"/>
                </a:solidFill>
                <a:latin typeface="Century Gothic" panose="020B0502020202020204" pitchFamily="34" charset="0"/>
                <a:cs typeface="Arial" panose="020B0604020202020204" pitchFamily="34" charset="0"/>
                <a:sym typeface="+mn-ea"/>
              </a:rPr>
              <a:t> to extract the locations of multiple faces in a </a:t>
            </a:r>
            <a:r>
              <a:rPr lang="en-US" dirty="0" smtClean="0">
                <a:solidFill>
                  <a:schemeClr val="tx1"/>
                </a:solidFill>
                <a:latin typeface="Century Gothic" panose="020B0502020202020204" pitchFamily="34" charset="0"/>
                <a:cs typeface="Arial" panose="020B0604020202020204" pitchFamily="34" charset="0"/>
                <a:sym typeface="+mn-ea"/>
              </a:rPr>
              <a:t>image.</a:t>
            </a:r>
            <a:endParaRPr lang="en-US" dirty="0" smtClean="0">
              <a:solidFill>
                <a:schemeClr val="tx1"/>
              </a:solidFill>
              <a:latin typeface="Century Gothic" panose="020B0502020202020204" pitchFamily="34" charset="0"/>
              <a:cs typeface="Arial" panose="020B0604020202020204" pitchFamily="34" charset="0"/>
            </a:endParaRPr>
          </a:p>
          <a:p>
            <a:r>
              <a:rPr lang="en-US" dirty="0" smtClean="0">
                <a:solidFill>
                  <a:schemeClr val="tx1"/>
                </a:solidFill>
                <a:latin typeface="Century Gothic" panose="020B0502020202020204" pitchFamily="34" charset="0"/>
                <a:sym typeface="+mn-ea"/>
              </a:rPr>
              <a:t>By using </a:t>
            </a:r>
            <a:r>
              <a:rPr lang="en-IN" altLang="en-US" dirty="0" smtClean="0">
                <a:solidFill>
                  <a:schemeClr val="tx1"/>
                </a:solidFill>
                <a:latin typeface="Century Gothic" panose="020B0502020202020204" pitchFamily="34" charset="0"/>
                <a:sym typeface="+mn-ea"/>
              </a:rPr>
              <a:t>40000 </a:t>
            </a:r>
            <a:r>
              <a:rPr lang="en-US" dirty="0" smtClean="0">
                <a:solidFill>
                  <a:schemeClr val="tx1"/>
                </a:solidFill>
                <a:latin typeface="Century Gothic" panose="020B0502020202020204" pitchFamily="34" charset="0"/>
                <a:sym typeface="+mn-ea"/>
              </a:rPr>
              <a:t>images </a:t>
            </a:r>
            <a:r>
              <a:rPr lang="en-IN" altLang="en-US" dirty="0" smtClean="0">
                <a:solidFill>
                  <a:schemeClr val="tx1"/>
                </a:solidFill>
                <a:latin typeface="Century Gothic" panose="020B0502020202020204" pitchFamily="34" charset="0"/>
                <a:sym typeface="+mn-ea"/>
              </a:rPr>
              <a:t>for training and testing </a:t>
            </a:r>
            <a:r>
              <a:rPr lang="en-US" dirty="0" smtClean="0">
                <a:solidFill>
                  <a:schemeClr val="tx1"/>
                </a:solidFill>
                <a:latin typeface="Century Gothic" panose="020B0502020202020204" pitchFamily="34" charset="0"/>
                <a:sym typeface="+mn-ea"/>
              </a:rPr>
              <a:t>, the model acquired an accuracy of % with a loss of 1.1811.</a:t>
            </a:r>
            <a:endParaRPr dirty="0">
              <a:solidFill>
                <a:schemeClr val="tx1"/>
              </a:solidFill>
              <a:latin typeface="Century Gothic" panose="020B0502020202020204" pitchFamily="34" charset="0"/>
              <a:cs typeface="Arial" panose="020B0604020202020204" pitchFamily="34" charset="0"/>
            </a:endParaRPr>
          </a:p>
          <a:p>
            <a:endParaRPr lang="en-US" dirty="0">
              <a:solidFill>
                <a:schemeClr val="tx1"/>
              </a:solidFill>
              <a:latin typeface="Century Gothic" panose="020B0502020202020204" pitchFamily="34" charset="0"/>
              <a:cs typeface="Arial" panose="020B0604020202020204" pitchFamily="34" charset="0"/>
            </a:endParaRPr>
          </a:p>
          <a:p>
            <a:endParaRPr lang="en-US"/>
          </a:p>
        </p:txBody>
      </p:sp>
      <p:pic>
        <p:nvPicPr>
          <p:cNvPr id="158" name="Google Shape;158;p11"/>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59" name="Google Shape;159;p11"/>
          <p:cNvPicPr preferRelativeResize="0"/>
          <p:nvPr/>
        </p:nvPicPr>
        <p:blipFill rotWithShape="1">
          <a:blip r:embed="rId2"/>
          <a:srcRect/>
          <a:stretch>
            <a:fillRect/>
          </a:stretch>
        </p:blipFill>
        <p:spPr>
          <a:xfrm>
            <a:off x="0" y="4777400"/>
            <a:ext cx="9143999" cy="372275"/>
          </a:xfrm>
          <a:prstGeom prst="rect">
            <a:avLst/>
          </a:prstGeom>
          <a:noFill/>
          <a:ln>
            <a:noFill/>
          </a:ln>
        </p:spPr>
      </p:pic>
      <p:pic>
        <p:nvPicPr>
          <p:cNvPr id="160" name="Google Shape;160;p11"/>
          <p:cNvPicPr preferRelativeResize="0"/>
          <p:nvPr/>
        </p:nvPicPr>
        <p:blipFill rotWithShape="1">
          <a:blip r:embed="rId3"/>
          <a:srcRect/>
          <a:stretch>
            <a:fillRect/>
          </a:stretch>
        </p:blipFill>
        <p:spPr>
          <a:xfrm>
            <a:off x="0" y="924375"/>
            <a:ext cx="9144000" cy="113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196925" y="237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References</a:t>
            </a:r>
            <a:endParaRPr lang="en-GB"/>
          </a:p>
        </p:txBody>
      </p:sp>
      <p:sp>
        <p:nvSpPr>
          <p:cNvPr id="167" name="Google Shape;167;p12"/>
          <p:cNvSpPr txBox="1"/>
          <p:nvPr>
            <p:ph type="body" idx="1"/>
          </p:nvPr>
        </p:nvSpPr>
        <p:spPr>
          <a:xfrm>
            <a:off x="311700" y="1109038"/>
            <a:ext cx="8520600" cy="34599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4400"/>
              </a:spcBef>
              <a:spcAft>
                <a:spcPts val="0"/>
              </a:spcAft>
              <a:buSzPts val="1800"/>
              <a:buNone/>
            </a:pPr>
            <a:r>
              <a:rPr lang="en-GB" sz="1200">
                <a:solidFill>
                  <a:srgbClr val="222222"/>
                </a:solidFill>
                <a:latin typeface="Georgia" panose="02040502050405020303"/>
                <a:ea typeface="Georgia" panose="02040502050405020303"/>
                <a:cs typeface="Georgia" panose="02040502050405020303"/>
                <a:sym typeface="Georgia" panose="02040502050405020303"/>
              </a:rPr>
              <a:t>[1] </a:t>
            </a:r>
            <a:r>
              <a:rPr lang="en-GB" sz="1200" i="0">
                <a:solidFill>
                  <a:srgbClr val="222222"/>
                </a:solidFill>
                <a:latin typeface="Georgia" panose="02040502050405020303"/>
                <a:ea typeface="Georgia" panose="02040502050405020303"/>
                <a:cs typeface="Georgia" panose="02040502050405020303"/>
                <a:sym typeface="Georgia" panose="02040502050405020303"/>
              </a:rPr>
              <a:t>Patel, Vatsa S., et al. "Masked face analysis via multi-task deep learning." </a:t>
            </a:r>
            <a:r>
              <a:rPr lang="en-GB" sz="1200" i="1">
                <a:solidFill>
                  <a:srgbClr val="222222"/>
                </a:solidFill>
                <a:latin typeface="Georgia" panose="02040502050405020303"/>
                <a:ea typeface="Georgia" panose="02040502050405020303"/>
                <a:cs typeface="Georgia" panose="02040502050405020303"/>
                <a:sym typeface="Georgia" panose="02040502050405020303"/>
              </a:rPr>
              <a:t>Journal of Imaging</a:t>
            </a:r>
            <a:r>
              <a:rPr lang="en-GB" sz="1200" i="0">
                <a:solidFill>
                  <a:srgbClr val="222222"/>
                </a:solidFill>
                <a:latin typeface="Georgia" panose="02040502050405020303"/>
                <a:ea typeface="Georgia" panose="02040502050405020303"/>
                <a:cs typeface="Georgia" panose="02040502050405020303"/>
                <a:sym typeface="Georgia" panose="02040502050405020303"/>
              </a:rPr>
              <a:t> 7.10 (2021): 204.                                   </a:t>
            </a:r>
            <a:r>
              <a:rPr lang="en-GB" sz="1200">
                <a:solidFill>
                  <a:srgbClr val="222222"/>
                </a:solidFill>
                <a:latin typeface="Georgia" panose="02040502050405020303"/>
                <a:ea typeface="Georgia" panose="02040502050405020303"/>
                <a:cs typeface="Georgia" panose="02040502050405020303"/>
                <a:sym typeface="Georgia" panose="02040502050405020303"/>
              </a:rPr>
              <a:t>[2] </a:t>
            </a:r>
            <a:r>
              <a:rPr lang="en-GB" sz="1200" i="0">
                <a:solidFill>
                  <a:srgbClr val="222222"/>
                </a:solidFill>
                <a:latin typeface="Georgia" panose="02040502050405020303"/>
                <a:ea typeface="Georgia" panose="02040502050405020303"/>
                <a:cs typeface="Georgia" panose="02040502050405020303"/>
                <a:sym typeface="Georgia" panose="02040502050405020303"/>
              </a:rPr>
              <a:t>Vinh, Truong Quang, and Nguyen Tran Ngoc Anh. "Real-time face mask detector using YOLOv3 algorithm and Haar cascade classifier." </a:t>
            </a:r>
            <a:r>
              <a:rPr lang="en-GB" sz="1200" i="1">
                <a:solidFill>
                  <a:srgbClr val="222222"/>
                </a:solidFill>
                <a:latin typeface="Georgia" panose="02040502050405020303"/>
                <a:ea typeface="Georgia" panose="02040502050405020303"/>
                <a:cs typeface="Georgia" panose="02040502050405020303"/>
                <a:sym typeface="Georgia" panose="02040502050405020303"/>
              </a:rPr>
              <a:t>2020 international conference on advanced computing and applications (ACOMP)</a:t>
            </a:r>
            <a:r>
              <a:rPr lang="en-GB" sz="1200" i="0">
                <a:solidFill>
                  <a:srgbClr val="222222"/>
                </a:solidFill>
                <a:latin typeface="Georgia" panose="02040502050405020303"/>
                <a:ea typeface="Georgia" panose="02040502050405020303"/>
                <a:cs typeface="Georgia" panose="02040502050405020303"/>
                <a:sym typeface="Georgia" panose="02040502050405020303"/>
              </a:rPr>
              <a:t>. IEEE, 2020.          </a:t>
            </a:r>
            <a:r>
              <a:rPr lang="en-GB" sz="1200">
                <a:solidFill>
                  <a:srgbClr val="222222"/>
                </a:solidFill>
                <a:latin typeface="Georgia" panose="02040502050405020303"/>
                <a:ea typeface="Georgia" panose="02040502050405020303"/>
                <a:cs typeface="Georgia" panose="02040502050405020303"/>
                <a:sym typeface="Georgia" panose="02040502050405020303"/>
              </a:rPr>
              <a:t>[3] </a:t>
            </a:r>
            <a:r>
              <a:rPr lang="en-GB" sz="1200" i="0">
                <a:solidFill>
                  <a:srgbClr val="222222"/>
                </a:solidFill>
                <a:latin typeface="Georgia" panose="02040502050405020303"/>
                <a:ea typeface="Georgia" panose="02040502050405020303"/>
                <a:cs typeface="Georgia" panose="02040502050405020303"/>
                <a:sym typeface="Georgia" panose="02040502050405020303"/>
              </a:rPr>
              <a:t>Kaur, Gagandeep, et al. "Face mask recognition system using CNN model." </a:t>
            </a:r>
            <a:r>
              <a:rPr lang="en-GB" sz="1200" i="1">
                <a:solidFill>
                  <a:srgbClr val="222222"/>
                </a:solidFill>
                <a:latin typeface="Georgia" panose="02040502050405020303"/>
                <a:ea typeface="Georgia" panose="02040502050405020303"/>
                <a:cs typeface="Georgia" panose="02040502050405020303"/>
                <a:sym typeface="Georgia" panose="02040502050405020303"/>
              </a:rPr>
              <a:t>Neuroscience Informatics</a:t>
            </a:r>
            <a:r>
              <a:rPr lang="en-GB" sz="1200" i="0">
                <a:solidFill>
                  <a:srgbClr val="222222"/>
                </a:solidFill>
                <a:latin typeface="Georgia" panose="02040502050405020303"/>
                <a:ea typeface="Georgia" panose="02040502050405020303"/>
                <a:cs typeface="Georgia" panose="02040502050405020303"/>
                <a:sym typeface="Georgia" panose="02040502050405020303"/>
              </a:rPr>
              <a:t> 2.3 (2022): 100035.                                                                                                         </a:t>
            </a:r>
            <a:r>
              <a:rPr lang="en-GB" sz="1200">
                <a:solidFill>
                  <a:srgbClr val="222222"/>
                </a:solidFill>
                <a:latin typeface="Georgia" panose="02040502050405020303"/>
                <a:ea typeface="Georgia" panose="02040502050405020303"/>
                <a:cs typeface="Georgia" panose="02040502050405020303"/>
                <a:sym typeface="Georgia" panose="02040502050405020303"/>
              </a:rPr>
              <a:t>                                                                                                           [4]  </a:t>
            </a:r>
            <a:r>
              <a:rPr lang="en-GB" sz="1200" i="0">
                <a:solidFill>
                  <a:srgbClr val="222222"/>
                </a:solidFill>
                <a:latin typeface="Georgia" panose="02040502050405020303"/>
                <a:ea typeface="Georgia" panose="02040502050405020303"/>
                <a:cs typeface="Georgia" panose="02040502050405020303"/>
                <a:sym typeface="Georgia" panose="02040502050405020303"/>
              </a:rPr>
              <a:t>Sharan, E. Sai, Kodali Sudheer Kumar, and </a:t>
            </a:r>
            <a:r>
              <a:rPr lang="en-GB" sz="1200">
                <a:solidFill>
                  <a:srgbClr val="222222"/>
                </a:solidFill>
                <a:latin typeface="Georgia" panose="02040502050405020303"/>
                <a:ea typeface="Georgia" panose="02040502050405020303"/>
                <a:cs typeface="Georgia" panose="02040502050405020303"/>
                <a:sym typeface="Georgia" panose="02040502050405020303"/>
              </a:rPr>
              <a:t>Gourabathina</a:t>
            </a:r>
            <a:r>
              <a:rPr lang="en-GB" sz="1200" i="0">
                <a:solidFill>
                  <a:srgbClr val="222222"/>
                </a:solidFill>
                <a:latin typeface="Georgia" panose="02040502050405020303"/>
                <a:ea typeface="Georgia" panose="02040502050405020303"/>
                <a:cs typeface="Georgia" panose="02040502050405020303"/>
                <a:sym typeface="Georgia" panose="02040502050405020303"/>
              </a:rPr>
              <a:t> Madhuri. "Conceal face mask recognition using convolutional neural networks." </a:t>
            </a:r>
            <a:r>
              <a:rPr lang="en-GB" sz="1200" i="1">
                <a:solidFill>
                  <a:srgbClr val="222222"/>
                </a:solidFill>
                <a:latin typeface="Georgia" panose="02040502050405020303"/>
                <a:ea typeface="Georgia" panose="02040502050405020303"/>
                <a:cs typeface="Georgia" panose="02040502050405020303"/>
                <a:sym typeface="Georgia" panose="02040502050405020303"/>
              </a:rPr>
              <a:t>2021 6th International Conference on Communication and Electronics Systems (ICCES)</a:t>
            </a:r>
            <a:r>
              <a:rPr lang="en-GB" sz="1200" i="0">
                <a:solidFill>
                  <a:srgbClr val="222222"/>
                </a:solidFill>
                <a:latin typeface="Georgia" panose="02040502050405020303"/>
                <a:ea typeface="Georgia" panose="02040502050405020303"/>
                <a:cs typeface="Georgia" panose="02040502050405020303"/>
                <a:sym typeface="Georgia" panose="02040502050405020303"/>
              </a:rPr>
              <a:t>. IEEE, 2021.   </a:t>
            </a:r>
            <a:r>
              <a:rPr lang="en-GB" sz="1200">
                <a:solidFill>
                  <a:srgbClr val="222222"/>
                </a:solidFill>
                <a:latin typeface="Georgia" panose="02040502050405020303"/>
                <a:ea typeface="Georgia" panose="02040502050405020303"/>
                <a:cs typeface="Georgia" panose="02040502050405020303"/>
                <a:sym typeface="Georgia" panose="02040502050405020303"/>
              </a:rPr>
              <a:t>[5] </a:t>
            </a:r>
            <a:r>
              <a:rPr lang="en-GB" sz="1200" i="0">
                <a:solidFill>
                  <a:srgbClr val="222222"/>
                </a:solidFill>
                <a:latin typeface="Georgia" panose="02040502050405020303"/>
                <a:ea typeface="Georgia" panose="02040502050405020303"/>
                <a:cs typeface="Georgia" panose="02040502050405020303"/>
                <a:sym typeface="Georgia" panose="02040502050405020303"/>
              </a:rPr>
              <a:t>Chavda, Amit, et al. "Multi-stage CNN architecture for face mask detection." </a:t>
            </a:r>
            <a:r>
              <a:rPr lang="en-GB" sz="1200" i="1">
                <a:solidFill>
                  <a:srgbClr val="222222"/>
                </a:solidFill>
                <a:latin typeface="Georgia" panose="02040502050405020303"/>
                <a:ea typeface="Georgia" panose="02040502050405020303"/>
                <a:cs typeface="Georgia" panose="02040502050405020303"/>
                <a:sym typeface="Georgia" panose="02040502050405020303"/>
              </a:rPr>
              <a:t>2021 6th International Conference for Convergence in Technology (i2ct)</a:t>
            </a:r>
            <a:r>
              <a:rPr lang="en-GB" sz="1200" i="0">
                <a:solidFill>
                  <a:srgbClr val="222222"/>
                </a:solidFill>
                <a:latin typeface="Georgia" panose="02040502050405020303"/>
                <a:ea typeface="Georgia" panose="02040502050405020303"/>
                <a:cs typeface="Georgia" panose="02040502050405020303"/>
                <a:sym typeface="Georgia" panose="02040502050405020303"/>
              </a:rPr>
              <a:t>. IEEE, 2021.</a:t>
            </a:r>
            <a:endParaRPr>
              <a:latin typeface="Georgia" panose="02040502050405020303"/>
              <a:ea typeface="Georgia" panose="02040502050405020303"/>
              <a:cs typeface="Georgia" panose="02040502050405020303"/>
              <a:sym typeface="Georgia" panose="02040502050405020303"/>
            </a:endParaRPr>
          </a:p>
          <a:p>
            <a:pPr marL="0" lvl="0" indent="0" algn="just" rtl="0">
              <a:lnSpc>
                <a:spcPct val="115000"/>
              </a:lnSpc>
              <a:spcBef>
                <a:spcPts val="5600"/>
              </a:spcBef>
              <a:spcAft>
                <a:spcPts val="1200"/>
              </a:spcAft>
              <a:buSzPts val="1800"/>
              <a:buNone/>
            </a:pPr>
            <a:endParaRPr>
              <a:latin typeface="Georgia" panose="02040502050405020303"/>
              <a:ea typeface="Georgia" panose="02040502050405020303"/>
              <a:cs typeface="Georgia" panose="02040502050405020303"/>
              <a:sym typeface="Georgia" panose="02040502050405020303"/>
            </a:endParaRPr>
          </a:p>
        </p:txBody>
      </p:sp>
      <p:pic>
        <p:nvPicPr>
          <p:cNvPr id="168" name="Google Shape;168;p12"/>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69" name="Google Shape;169;p12"/>
          <p:cNvPicPr preferRelativeResize="0"/>
          <p:nvPr/>
        </p:nvPicPr>
        <p:blipFill rotWithShape="1">
          <a:blip r:embed="rId2"/>
          <a:srcRect/>
          <a:stretch>
            <a:fillRect/>
          </a:stretch>
        </p:blipFill>
        <p:spPr>
          <a:xfrm>
            <a:off x="0" y="4777400"/>
            <a:ext cx="9143999" cy="372275"/>
          </a:xfrm>
          <a:prstGeom prst="rect">
            <a:avLst/>
          </a:prstGeom>
          <a:noFill/>
          <a:ln>
            <a:noFill/>
          </a:ln>
        </p:spPr>
      </p:pic>
      <p:pic>
        <p:nvPicPr>
          <p:cNvPr id="170" name="Google Shape;170;p12"/>
          <p:cNvPicPr preferRelativeResize="0"/>
          <p:nvPr/>
        </p:nvPicPr>
        <p:blipFill rotWithShape="1">
          <a:blip r:embed="rId3"/>
          <a:srcRect/>
          <a:stretch>
            <a:fillRect/>
          </a:stretch>
        </p:blipFill>
        <p:spPr>
          <a:xfrm>
            <a:off x="0" y="924375"/>
            <a:ext cx="9144000" cy="113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311700" y="1106125"/>
            <a:ext cx="8520600" cy="19635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000"/>
              <a:buNone/>
            </a:pPr>
            <a:r>
              <a:rPr lang="en-GB"/>
              <a:t>   </a:t>
            </a:r>
            <a:endParaRPr lang="en-GB"/>
          </a:p>
        </p:txBody>
      </p:sp>
      <p:sp>
        <p:nvSpPr>
          <p:cNvPr id="176" name="Google Shape;176;p13"/>
          <p:cNvSpPr txBox="1"/>
          <p:nvPr>
            <p:ph type="body" idx="1"/>
          </p:nvPr>
        </p:nvSpPr>
        <p:spPr>
          <a:xfrm>
            <a:off x="311700" y="1921350"/>
            <a:ext cx="8520600" cy="13008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800"/>
              <a:buNone/>
            </a:pPr>
            <a:r>
              <a:rPr lang="en-GB" sz="2500"/>
              <a:t>THANK YOU</a:t>
            </a:r>
            <a:endParaRPr sz="2500"/>
          </a:p>
        </p:txBody>
      </p:sp>
      <p:pic>
        <p:nvPicPr>
          <p:cNvPr id="177" name="Google Shape;177;p13"/>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78" name="Google Shape;178;p13"/>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79" name="Google Shape;179;p13"/>
          <p:cNvPicPr preferRelativeResize="0"/>
          <p:nvPr/>
        </p:nvPicPr>
        <p:blipFill rotWithShape="1">
          <a:blip r:embed="rId3"/>
          <a:srcRect/>
          <a:stretch>
            <a:fillRect/>
          </a:stretch>
        </p:blipFill>
        <p:spPr>
          <a:xfrm>
            <a:off x="0" y="4777400"/>
            <a:ext cx="9143999" cy="37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sp>
        <p:nvSpPr>
          <p:cNvPr id="81" name="Google Shape;81;p4"/>
          <p:cNvSpPr txBox="1"/>
          <p:nvPr>
            <p:ph type="title"/>
          </p:nvPr>
        </p:nvSpPr>
        <p:spPr>
          <a:xfrm>
            <a:off x="196950" y="237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Georgia" panose="02040502050405020303"/>
                <a:ea typeface="Georgia" panose="02040502050405020303"/>
                <a:cs typeface="Georgia" panose="02040502050405020303"/>
                <a:sym typeface="Georgia" panose="02040502050405020303"/>
              </a:rPr>
              <a:t>Problem Statement :</a:t>
            </a:r>
            <a:endParaRPr>
              <a:latin typeface="Georgia" panose="02040502050405020303"/>
              <a:ea typeface="Georgia" panose="02040502050405020303"/>
              <a:cs typeface="Georgia" panose="02040502050405020303"/>
              <a:sym typeface="Georgia" panose="02040502050405020303"/>
            </a:endParaRPr>
          </a:p>
        </p:txBody>
      </p:sp>
      <p:sp>
        <p:nvSpPr>
          <p:cNvPr id="82" name="Google Shape;82;p4"/>
          <p:cNvSpPr txBox="1"/>
          <p:nvPr>
            <p:ph type="body" idx="1"/>
          </p:nvPr>
        </p:nvSpPr>
        <p:spPr>
          <a:xfrm>
            <a:off x="311700" y="1152475"/>
            <a:ext cx="8464500" cy="3799200"/>
          </a:xfrm>
          <a:prstGeom prst="rect">
            <a:avLst/>
          </a:prstGeom>
          <a:noFill/>
          <a:ln>
            <a:noFill/>
          </a:ln>
        </p:spPr>
        <p:txBody>
          <a:bodyPr spcFirstLastPara="1" wrap="square" lIns="91425" tIns="91425" rIns="91425" bIns="91425" anchor="t" anchorCtr="0">
            <a:normAutofit/>
          </a:bodyPr>
          <a:lstStyle/>
          <a:p>
            <a:pPr marL="457200" lvl="0" indent="-317500" algn="just" rtl="0">
              <a:lnSpc>
                <a:spcPct val="115000"/>
              </a:lnSpc>
              <a:spcBef>
                <a:spcPts val="0"/>
              </a:spcBef>
              <a:spcAft>
                <a:spcPts val="0"/>
              </a:spcAft>
              <a:buClr>
                <a:srgbClr val="374151"/>
              </a:buClr>
              <a:buSzPts val="1400"/>
              <a:buFont typeface="Georgia" panose="02040502050405020303"/>
              <a:buChar char="➔"/>
            </a:pPr>
            <a:r>
              <a:rPr lang="en-GB" sz="140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The COVID-19 pandemic has highlighted the importance of wearing face masks to prevent the spread of the virus, but ensuring compliance with mask-wearing mandates is a challenge</a:t>
            </a:r>
            <a:endParaRPr sz="1400">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p>
            <a:pPr marL="0" lvl="0" indent="0" algn="just" rtl="0">
              <a:lnSpc>
                <a:spcPct val="115000"/>
              </a:lnSpc>
              <a:spcBef>
                <a:spcPts val="0"/>
              </a:spcBef>
              <a:spcAft>
                <a:spcPts val="0"/>
              </a:spcAft>
              <a:buClr>
                <a:schemeClr val="dk1"/>
              </a:buClr>
              <a:buSzPts val="1100"/>
              <a:buFont typeface="Arial" panose="020B0604020202020204"/>
              <a:buNone/>
            </a:pPr>
            <a:endParaRPr sz="1200">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p>
            <a:pPr marL="457200" lvl="0" indent="-317500" algn="just" rtl="0">
              <a:lnSpc>
                <a:spcPct val="115000"/>
              </a:lnSpc>
              <a:spcBef>
                <a:spcPts val="0"/>
              </a:spcBef>
              <a:spcAft>
                <a:spcPts val="0"/>
              </a:spcAft>
              <a:buClr>
                <a:srgbClr val="374151"/>
              </a:buClr>
              <a:buSzPts val="1400"/>
              <a:buFont typeface="Georgia" panose="02040502050405020303"/>
              <a:buChar char="➔"/>
            </a:pPr>
            <a:r>
              <a:rPr lang="en-GB" sz="140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Manual monitoring of large crowds to detect non-compliance with mask-wearing rules is time-consuming and prone to errors, and requires a significant number of personnel</a:t>
            </a:r>
            <a:endParaRPr sz="1400">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p>
            <a:pPr marL="0" lvl="0" indent="0" algn="just" rtl="0">
              <a:lnSpc>
                <a:spcPct val="115000"/>
              </a:lnSpc>
              <a:spcBef>
                <a:spcPts val="0"/>
              </a:spcBef>
              <a:spcAft>
                <a:spcPts val="0"/>
              </a:spcAft>
              <a:buClr>
                <a:schemeClr val="dk1"/>
              </a:buClr>
              <a:buSzPts val="1100"/>
              <a:buFont typeface="Arial" panose="020B0604020202020204"/>
              <a:buNone/>
            </a:pPr>
            <a:endParaRPr sz="1200">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p>
            <a:pPr marL="457200" lvl="0" indent="-317500" algn="just" rtl="0">
              <a:lnSpc>
                <a:spcPct val="115000"/>
              </a:lnSpc>
              <a:spcBef>
                <a:spcPts val="0"/>
              </a:spcBef>
              <a:spcAft>
                <a:spcPts val="0"/>
              </a:spcAft>
              <a:buClr>
                <a:srgbClr val="374151"/>
              </a:buClr>
              <a:buSzPts val="1400"/>
              <a:buFont typeface="Georgia" panose="02040502050405020303"/>
              <a:buChar char="➔"/>
            </a:pPr>
            <a:r>
              <a:rPr lang="en-GB" sz="140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A face mask detection system based on convolutional neural networks (CNNs) can automate the process of monitoring and identifying individuals who are not wearing masks, enabling more efficient and accurate enforcement of mask-wearing rules</a:t>
            </a:r>
            <a:endParaRPr sz="1400">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p>
            <a:pPr marL="0" lvl="0" indent="0" algn="just" rtl="0">
              <a:lnSpc>
                <a:spcPct val="115000"/>
              </a:lnSpc>
              <a:spcBef>
                <a:spcPts val="0"/>
              </a:spcBef>
              <a:spcAft>
                <a:spcPts val="0"/>
              </a:spcAft>
              <a:buClr>
                <a:schemeClr val="dk1"/>
              </a:buClr>
              <a:buSzPts val="1100"/>
              <a:buFont typeface="Arial" panose="020B0604020202020204"/>
              <a:buNone/>
            </a:pPr>
            <a:endParaRPr sz="2060">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p>
            <a:pPr marL="0" lvl="0" indent="0" algn="just" rtl="0">
              <a:lnSpc>
                <a:spcPct val="115000"/>
              </a:lnSpc>
              <a:spcBef>
                <a:spcPts val="1200"/>
              </a:spcBef>
              <a:spcAft>
                <a:spcPts val="1200"/>
              </a:spcAft>
              <a:buSzPts val="1800"/>
              <a:buNone/>
            </a:pPr>
            <a:endParaRPr>
              <a:latin typeface="Georgia" panose="02040502050405020303"/>
              <a:ea typeface="Georgia" panose="02040502050405020303"/>
              <a:cs typeface="Georgia" panose="02040502050405020303"/>
              <a:sym typeface="Georgia" panose="02040502050405020303"/>
            </a:endParaRPr>
          </a:p>
        </p:txBody>
      </p:sp>
      <p:pic>
        <p:nvPicPr>
          <p:cNvPr id="83" name="Google Shape;83;p4"/>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84" name="Google Shape;84;p4"/>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85" name="Google Shape;85;p4"/>
          <p:cNvPicPr preferRelativeResize="0"/>
          <p:nvPr/>
        </p:nvPicPr>
        <p:blipFill rotWithShape="1">
          <a:blip r:embed="rId3"/>
          <a:srcRect/>
          <a:stretch>
            <a:fillRect/>
          </a:stretch>
        </p:blipFill>
        <p:spPr>
          <a:xfrm>
            <a:off x="0" y="4777400"/>
            <a:ext cx="9143999" cy="37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8"/>
          <p:cNvSpPr txBox="1"/>
          <p:nvPr>
            <p:ph type="title"/>
          </p:nvPr>
        </p:nvSpPr>
        <p:spPr>
          <a:xfrm>
            <a:off x="217800" y="237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Georgia" panose="02040502050405020303"/>
                <a:ea typeface="Georgia" panose="02040502050405020303"/>
                <a:cs typeface="Georgia" panose="02040502050405020303"/>
                <a:sym typeface="Georgia" panose="02040502050405020303"/>
              </a:rPr>
              <a:t>Requirements</a:t>
            </a:r>
            <a:endParaRPr>
              <a:latin typeface="Georgia" panose="02040502050405020303"/>
              <a:ea typeface="Georgia" panose="02040502050405020303"/>
              <a:cs typeface="Georgia" panose="02040502050405020303"/>
              <a:sym typeface="Georgia" panose="02040502050405020303"/>
            </a:endParaRPr>
          </a:p>
        </p:txBody>
      </p:sp>
      <p:sp>
        <p:nvSpPr>
          <p:cNvPr id="128" name="Google Shape;128;p8"/>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b="1" i="1" u="sng">
                <a:solidFill>
                  <a:srgbClr val="666666"/>
                </a:solidFill>
                <a:latin typeface="Georgia" panose="02040502050405020303"/>
                <a:ea typeface="Georgia" panose="02040502050405020303"/>
                <a:cs typeface="Georgia" panose="02040502050405020303"/>
                <a:sym typeface="Georgia" panose="02040502050405020303"/>
              </a:rPr>
              <a:t>SOFTWARE REQUIREMENTS :</a:t>
            </a:r>
            <a:endParaRPr b="1" i="1" u="sng">
              <a:solidFill>
                <a:srgbClr val="666666"/>
              </a:solidFill>
              <a:latin typeface="Georgia" panose="02040502050405020303"/>
              <a:ea typeface="Georgia" panose="02040502050405020303"/>
              <a:cs typeface="Georgia" panose="02040502050405020303"/>
              <a:sym typeface="Georgia" panose="02040502050405020303"/>
            </a:endParaRPr>
          </a:p>
          <a:p>
            <a:pPr marL="0" lvl="0" indent="0" algn="l" rtl="0">
              <a:lnSpc>
                <a:spcPct val="115000"/>
              </a:lnSpc>
              <a:spcBef>
                <a:spcPts val="1200"/>
              </a:spcBef>
              <a:spcAft>
                <a:spcPts val="0"/>
              </a:spcAft>
              <a:buClr>
                <a:schemeClr val="dk1"/>
              </a:buClr>
              <a:buSzPts val="1100"/>
              <a:buFont typeface="Arial" panose="020B0604020202020204"/>
              <a:buNone/>
            </a:pPr>
            <a:r>
              <a:rPr lang="en-GB">
                <a:solidFill>
                  <a:srgbClr val="666666"/>
                </a:solidFill>
                <a:latin typeface="Georgia" panose="02040502050405020303"/>
                <a:ea typeface="Georgia" panose="02040502050405020303"/>
                <a:cs typeface="Georgia" panose="02040502050405020303"/>
                <a:sym typeface="Georgia" panose="02040502050405020303"/>
              </a:rPr>
              <a:t>➢ Software : Python IDLE(3.10.2)</a:t>
            </a:r>
            <a:endParaRPr>
              <a:solidFill>
                <a:srgbClr val="666666"/>
              </a:solidFill>
              <a:latin typeface="Georgia" panose="02040502050405020303"/>
              <a:ea typeface="Georgia" panose="02040502050405020303"/>
              <a:cs typeface="Georgia" panose="02040502050405020303"/>
              <a:sym typeface="Georgia" panose="02040502050405020303"/>
            </a:endParaRPr>
          </a:p>
          <a:p>
            <a:pPr marL="0" lvl="0" indent="0" algn="l" rtl="0">
              <a:lnSpc>
                <a:spcPct val="115000"/>
              </a:lnSpc>
              <a:spcBef>
                <a:spcPts val="1200"/>
              </a:spcBef>
              <a:spcAft>
                <a:spcPts val="0"/>
              </a:spcAft>
              <a:buClr>
                <a:schemeClr val="dk1"/>
              </a:buClr>
              <a:buSzPts val="1100"/>
              <a:buFont typeface="Arial" panose="020B0604020202020204"/>
              <a:buNone/>
            </a:pPr>
            <a:r>
              <a:rPr lang="en-GB">
                <a:solidFill>
                  <a:srgbClr val="666666"/>
                </a:solidFill>
                <a:latin typeface="Georgia" panose="02040502050405020303"/>
                <a:ea typeface="Georgia" panose="02040502050405020303"/>
                <a:cs typeface="Georgia" panose="02040502050405020303"/>
                <a:sym typeface="Georgia" panose="02040502050405020303"/>
              </a:rPr>
              <a:t> ➢ Programming Language : Python 3 </a:t>
            </a:r>
            <a:endParaRPr>
              <a:solidFill>
                <a:srgbClr val="666666"/>
              </a:solidFill>
              <a:latin typeface="Georgia" panose="02040502050405020303"/>
              <a:ea typeface="Georgia" panose="02040502050405020303"/>
              <a:cs typeface="Georgia" panose="02040502050405020303"/>
              <a:sym typeface="Georgia" panose="02040502050405020303"/>
            </a:endParaRPr>
          </a:p>
          <a:p>
            <a:pPr marL="0" lvl="0" indent="0" algn="l" rtl="0">
              <a:lnSpc>
                <a:spcPct val="115000"/>
              </a:lnSpc>
              <a:spcBef>
                <a:spcPts val="1200"/>
              </a:spcBef>
              <a:spcAft>
                <a:spcPts val="1200"/>
              </a:spcAft>
              <a:buClr>
                <a:schemeClr val="dk1"/>
              </a:buClr>
              <a:buSzPts val="1100"/>
              <a:buFont typeface="Arial" panose="020B0604020202020204"/>
              <a:buNone/>
            </a:pPr>
            <a:r>
              <a:rPr lang="en-GB">
                <a:solidFill>
                  <a:srgbClr val="666666"/>
                </a:solidFill>
                <a:latin typeface="Georgia" panose="02040502050405020303"/>
                <a:ea typeface="Georgia" panose="02040502050405020303"/>
                <a:cs typeface="Georgia" panose="02040502050405020303"/>
                <a:sym typeface="Georgia" panose="02040502050405020303"/>
              </a:rPr>
              <a:t>➢ IDE : JupyterLab</a:t>
            </a:r>
            <a:endParaRPr>
              <a:latin typeface="Georgia" panose="02040502050405020303"/>
              <a:ea typeface="Georgia" panose="02040502050405020303"/>
              <a:cs typeface="Georgia" panose="02040502050405020303"/>
              <a:sym typeface="Georgia" panose="02040502050405020303"/>
            </a:endParaRPr>
          </a:p>
        </p:txBody>
      </p:sp>
      <p:sp>
        <p:nvSpPr>
          <p:cNvPr id="129" name="Google Shape;129;p8"/>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b="1" i="1" u="sng">
                <a:solidFill>
                  <a:srgbClr val="666666"/>
                </a:solidFill>
                <a:latin typeface="Georgia" panose="02040502050405020303"/>
                <a:ea typeface="Georgia" panose="02040502050405020303"/>
                <a:cs typeface="Georgia" panose="02040502050405020303"/>
                <a:sym typeface="Georgia" panose="02040502050405020303"/>
              </a:rPr>
              <a:t>HARDWARE REQUIREMENTS:</a:t>
            </a:r>
            <a:endParaRPr b="1" i="1" u="sng">
              <a:solidFill>
                <a:srgbClr val="666666"/>
              </a:solidFill>
              <a:latin typeface="Georgia" panose="02040502050405020303"/>
              <a:ea typeface="Georgia" panose="02040502050405020303"/>
              <a:cs typeface="Georgia" panose="02040502050405020303"/>
              <a:sym typeface="Georgia" panose="02040502050405020303"/>
            </a:endParaRPr>
          </a:p>
          <a:p>
            <a:pPr marL="0" lvl="0" indent="0" algn="l" rtl="0">
              <a:lnSpc>
                <a:spcPct val="115000"/>
              </a:lnSpc>
              <a:spcBef>
                <a:spcPts val="1200"/>
              </a:spcBef>
              <a:spcAft>
                <a:spcPts val="0"/>
              </a:spcAft>
              <a:buClr>
                <a:schemeClr val="dk1"/>
              </a:buClr>
              <a:buSzPts val="1100"/>
              <a:buFont typeface="Arial" panose="020B0604020202020204"/>
              <a:buNone/>
            </a:pPr>
            <a:r>
              <a:rPr lang="en-GB">
                <a:solidFill>
                  <a:srgbClr val="666666"/>
                </a:solidFill>
                <a:latin typeface="Georgia" panose="02040502050405020303"/>
                <a:ea typeface="Georgia" panose="02040502050405020303"/>
                <a:cs typeface="Georgia" panose="02040502050405020303"/>
                <a:sym typeface="Georgia" panose="02040502050405020303"/>
              </a:rPr>
              <a:t>➢ Hard Disk drive : 128 GB </a:t>
            </a:r>
            <a:endParaRPr>
              <a:solidFill>
                <a:srgbClr val="666666"/>
              </a:solidFill>
              <a:latin typeface="Georgia" panose="02040502050405020303"/>
              <a:ea typeface="Georgia" panose="02040502050405020303"/>
              <a:cs typeface="Georgia" panose="02040502050405020303"/>
              <a:sym typeface="Georgia" panose="02040502050405020303"/>
            </a:endParaRPr>
          </a:p>
          <a:p>
            <a:pPr marL="0" lvl="0" indent="0" algn="l" rtl="0">
              <a:lnSpc>
                <a:spcPct val="115000"/>
              </a:lnSpc>
              <a:spcBef>
                <a:spcPts val="1200"/>
              </a:spcBef>
              <a:spcAft>
                <a:spcPts val="0"/>
              </a:spcAft>
              <a:buClr>
                <a:schemeClr val="dk1"/>
              </a:buClr>
              <a:buSzPts val="1100"/>
              <a:buFont typeface="Arial" panose="020B0604020202020204"/>
              <a:buNone/>
            </a:pPr>
            <a:r>
              <a:rPr lang="en-GB">
                <a:solidFill>
                  <a:srgbClr val="666666"/>
                </a:solidFill>
                <a:latin typeface="Georgia" panose="02040502050405020303"/>
                <a:ea typeface="Georgia" panose="02040502050405020303"/>
                <a:cs typeface="Georgia" panose="02040502050405020303"/>
                <a:sym typeface="Georgia" panose="02040502050405020303"/>
              </a:rPr>
              <a:t>➢ RAM : 8 GB</a:t>
            </a:r>
            <a:endParaRPr>
              <a:solidFill>
                <a:srgbClr val="666666"/>
              </a:solidFill>
              <a:latin typeface="Georgia" panose="02040502050405020303"/>
              <a:ea typeface="Georgia" panose="02040502050405020303"/>
              <a:cs typeface="Georgia" panose="02040502050405020303"/>
              <a:sym typeface="Georgia" panose="02040502050405020303"/>
            </a:endParaRPr>
          </a:p>
          <a:p>
            <a:pPr marL="0" lvl="0" indent="0" algn="l" rtl="0">
              <a:lnSpc>
                <a:spcPct val="115000"/>
              </a:lnSpc>
              <a:spcBef>
                <a:spcPts val="1200"/>
              </a:spcBef>
              <a:spcAft>
                <a:spcPts val="1200"/>
              </a:spcAft>
              <a:buSzPts val="1400"/>
              <a:buNone/>
            </a:pPr>
          </a:p>
        </p:txBody>
      </p:sp>
      <p:pic>
        <p:nvPicPr>
          <p:cNvPr id="130" name="Google Shape;130;p8"/>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31" name="Google Shape;131;p8"/>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32" name="Google Shape;132;p8"/>
          <p:cNvPicPr preferRelativeResize="0"/>
          <p:nvPr/>
        </p:nvPicPr>
        <p:blipFill rotWithShape="1">
          <a:blip r:embed="rId3"/>
          <a:srcRect/>
          <a:stretch>
            <a:fillRect/>
          </a:stretch>
        </p:blipFill>
        <p:spPr>
          <a:xfrm>
            <a:off x="0" y="4777400"/>
            <a:ext cx="9143999" cy="37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237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Georgia" panose="02040502050405020303"/>
                <a:ea typeface="Georgia" panose="02040502050405020303"/>
                <a:cs typeface="Georgia" panose="02040502050405020303"/>
                <a:sym typeface="Georgia" panose="02040502050405020303"/>
              </a:rPr>
              <a:t>Literature review</a:t>
            </a:r>
            <a:endParaRPr>
              <a:latin typeface="Georgia" panose="02040502050405020303"/>
              <a:ea typeface="Georgia" panose="02040502050405020303"/>
              <a:cs typeface="Georgia" panose="02040502050405020303"/>
              <a:sym typeface="Georgia" panose="02040502050405020303"/>
            </a:endParaRPr>
          </a:p>
        </p:txBody>
      </p:sp>
      <p:pic>
        <p:nvPicPr>
          <p:cNvPr id="91" name="Google Shape;91;p5"/>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92" name="Google Shape;92;p5"/>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93" name="Google Shape;93;p5"/>
          <p:cNvPicPr preferRelativeResize="0"/>
          <p:nvPr/>
        </p:nvPicPr>
        <p:blipFill rotWithShape="1">
          <a:blip r:embed="rId3"/>
          <a:srcRect/>
          <a:stretch>
            <a:fillRect/>
          </a:stretch>
        </p:blipFill>
        <p:spPr>
          <a:xfrm>
            <a:off x="0" y="4940075"/>
            <a:ext cx="9143999" cy="209600"/>
          </a:xfrm>
          <a:prstGeom prst="rect">
            <a:avLst/>
          </a:prstGeom>
          <a:noFill/>
          <a:ln>
            <a:noFill/>
          </a:ln>
        </p:spPr>
      </p:pic>
      <p:graphicFrame>
        <p:nvGraphicFramePr>
          <p:cNvPr id="94" name="Google Shape;94;p5"/>
          <p:cNvGraphicFramePr/>
          <p:nvPr/>
        </p:nvGraphicFramePr>
        <p:xfrm>
          <a:off x="952500" y="1091675"/>
          <a:ext cx="7253625" cy="3623650"/>
        </p:xfrm>
        <a:graphic>
          <a:graphicData uri="http://schemas.openxmlformats.org/drawingml/2006/table">
            <a:tbl>
              <a:tblPr>
                <a:noFill/>
                <a:tableStyleId>{65AFDE49-DC02-423F-9F9C-73010E1FA140}</a:tableStyleId>
              </a:tblPr>
              <a:tblGrid>
                <a:gridCol w="1450725"/>
                <a:gridCol w="1450725"/>
                <a:gridCol w="1450725"/>
                <a:gridCol w="1450725"/>
                <a:gridCol w="1450725"/>
              </a:tblGrid>
              <a:tr h="742525">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1" u="none" strike="noStrike" cap="none"/>
                        <a:t> TITLE</a:t>
                      </a:r>
                      <a:endParaRPr sz="20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b="1" i="1" u="none" strike="noStrike" cap="none"/>
                        <a:t>Author</a:t>
                      </a:r>
                      <a:endParaRPr sz="19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GB" sz="1600" b="1" i="1" u="none" strike="noStrike" cap="none"/>
                        <a:t>Journal / Year</a:t>
                      </a:r>
                      <a:endParaRPr sz="1600" b="1" i="1"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600" b="1" i="1"/>
                        <a:t>Methodology</a:t>
                      </a:r>
                      <a:endParaRPr sz="1600" b="1" i="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b="1" i="1" u="none" strike="noStrike" cap="none"/>
                        <a:t>Drawbacks</a:t>
                      </a:r>
                      <a:endParaRPr sz="1900" b="1" i="1" u="none" strike="noStrike" cap="none"/>
                    </a:p>
                  </a:txBody>
                  <a:tcPr marL="91425" marR="91425" marT="91425" marB="91425"/>
                </a:tc>
              </a:tr>
              <a:tr h="1403500">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Face Mask Detection Using Transfer Learning with VGG16 and InceptionV3 CNNs</a:t>
                      </a:r>
                      <a:endParaRPr sz="16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Shafi et al.</a:t>
                      </a:r>
                      <a:endParaRPr sz="16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Journal of Healthcare Engineering 2020</a:t>
                      </a:r>
                      <a:endParaRPr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None/>
                      </a:pPr>
                      <a:r>
                        <a:rPr lang="en-GB" sz="105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Transfer learning with VGG16 and InceptionV3 CNNs</a:t>
                      </a:r>
                      <a:endParaRPr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Limited dataset size and potential bias in image selection</a:t>
                      </a:r>
                      <a:endParaRPr sz="16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r>
              <a:tr h="1477625">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A Multi-Task Convolutional Neural Network for Mask Detection and Object Classification</a:t>
                      </a:r>
                      <a:endParaRPr sz="145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150"/>
                        <a:buFont typeface="Arial" panose="020B0604020202020204"/>
                        <a:buNone/>
                      </a:pPr>
                      <a:r>
                        <a:rPr lang="en-GB" sz="11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Li et al.</a:t>
                      </a:r>
                      <a:endParaRPr sz="135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150"/>
                        <a:buFont typeface="Arial" panose="020B0604020202020204"/>
                        <a:buNone/>
                      </a:pPr>
                      <a:r>
                        <a:rPr lang="en-GB" sz="11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IEEE Access 2020</a:t>
                      </a:r>
                      <a:endParaRPr sz="15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None/>
                      </a:pPr>
                      <a:r>
                        <a:rPr lang="en-GB" sz="105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Multi-task learning with object detection and classification CNNs</a:t>
                      </a:r>
                      <a:endParaRPr sz="11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Limited dataset size and sensitivity to object size and position</a:t>
                      </a:r>
                      <a:endParaRPr sz="16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 </a:t>
            </a:r>
            <a:endParaRPr lang="en-GB"/>
          </a:p>
        </p:txBody>
      </p:sp>
      <p:pic>
        <p:nvPicPr>
          <p:cNvPr id="100" name="Google Shape;100;p6"/>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01" name="Google Shape;101;p6"/>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02" name="Google Shape;102;p6"/>
          <p:cNvPicPr preferRelativeResize="0"/>
          <p:nvPr/>
        </p:nvPicPr>
        <p:blipFill rotWithShape="1">
          <a:blip r:embed="rId3"/>
          <a:srcRect/>
          <a:stretch>
            <a:fillRect/>
          </a:stretch>
        </p:blipFill>
        <p:spPr>
          <a:xfrm>
            <a:off x="0" y="4777400"/>
            <a:ext cx="9143999" cy="372275"/>
          </a:xfrm>
          <a:prstGeom prst="rect">
            <a:avLst/>
          </a:prstGeom>
          <a:noFill/>
          <a:ln>
            <a:noFill/>
          </a:ln>
        </p:spPr>
      </p:pic>
      <p:graphicFrame>
        <p:nvGraphicFramePr>
          <p:cNvPr id="103" name="Google Shape;103;p6"/>
          <p:cNvGraphicFramePr/>
          <p:nvPr/>
        </p:nvGraphicFramePr>
        <p:xfrm>
          <a:off x="1337943" y="1074338"/>
          <a:ext cx="6803850" cy="3622750"/>
        </p:xfrm>
        <a:graphic>
          <a:graphicData uri="http://schemas.openxmlformats.org/drawingml/2006/table">
            <a:tbl>
              <a:tblPr>
                <a:noFill/>
                <a:tableStyleId>{65AFDE49-DC02-423F-9F9C-73010E1FA140}</a:tableStyleId>
              </a:tblPr>
              <a:tblGrid>
                <a:gridCol w="1405750"/>
                <a:gridCol w="1180850"/>
                <a:gridCol w="1405750"/>
                <a:gridCol w="1405750"/>
                <a:gridCol w="1405750"/>
              </a:tblGrid>
              <a:tr h="687125">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GB" sz="2000" b="1" i="1" u="none" strike="noStrike" cap="none">
                          <a:solidFill>
                            <a:schemeClr val="dk1"/>
                          </a:solidFill>
                        </a:rPr>
                        <a:t>TITLE</a:t>
                      </a:r>
                      <a:endParaRPr sz="2000" b="1" i="1"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900"/>
                        <a:buFont typeface="Arial" panose="020B0604020202020204"/>
                        <a:buNone/>
                      </a:pPr>
                      <a:r>
                        <a:rPr lang="en-GB" sz="1900" b="1" i="1" u="none" strike="noStrike" cap="none">
                          <a:solidFill>
                            <a:schemeClr val="dk1"/>
                          </a:solidFill>
                        </a:rPr>
                        <a:t>Author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GB" sz="1600" b="1" i="1" u="none" strike="noStrike" cap="none">
                          <a:solidFill>
                            <a:schemeClr val="dk1"/>
                          </a:solidFill>
                        </a:rPr>
                        <a:t>Journal / Year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500" b="1" i="1">
                          <a:solidFill>
                            <a:schemeClr val="dk1"/>
                          </a:solidFill>
                        </a:rPr>
                        <a:t>Methodology</a:t>
                      </a:r>
                      <a:endParaRPr sz="1500" b="1" i="1"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GB" sz="1700" b="1" i="1" u="none" strike="noStrike" cap="none">
                          <a:solidFill>
                            <a:schemeClr val="dk1"/>
                          </a:solidFill>
                        </a:rPr>
                        <a:t>Drawbacks</a:t>
                      </a:r>
                      <a:endParaRPr sz="1200" u="none" strike="noStrike" cap="none"/>
                    </a:p>
                  </a:txBody>
                  <a:tcPr marL="91425" marR="91425" marT="91425" marB="91425"/>
                </a:tc>
              </a:tr>
              <a:tr h="1486325">
                <a:tc>
                  <a:txBody>
                    <a:bodyPr/>
                    <a:lstStyle/>
                    <a:p>
                      <a:pPr marL="0" marR="0" lvl="0" indent="0" algn="just" rtl="0">
                        <a:lnSpc>
                          <a:spcPct val="100000"/>
                        </a:lnSpc>
                        <a:spcBef>
                          <a:spcPts val="0"/>
                        </a:spcBef>
                        <a:spcAft>
                          <a:spcPts val="0"/>
                        </a:spcAft>
                        <a:buClr>
                          <a:srgbClr val="000000"/>
                        </a:buClr>
                        <a:buSzPts val="1150"/>
                        <a:buFont typeface="Arial" panose="020B0604020202020204"/>
                        <a:buNone/>
                      </a:pPr>
                      <a:r>
                        <a:rPr lang="en-GB" sz="11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Real-time Face Mask Detection using YOLOv3</a:t>
                      </a:r>
                      <a:endParaRPr sz="15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Mehta et al.</a:t>
                      </a:r>
                      <a:endParaRPr sz="16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International Journal of Advanced Computer Science and Applications 2020</a:t>
                      </a:r>
                      <a:endParaRPr sz="16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None/>
                      </a:pPr>
                      <a:r>
                        <a:rPr lang="en-GB" sz="105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Object detection with YOLOv3 CNN</a:t>
                      </a:r>
                      <a:endParaRPr sz="1250" b="1" i="1"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Limited dataset size and need for high computational power</a:t>
                      </a:r>
                      <a:endParaRPr sz="16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r>
              <a:tr h="1449300">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Face Mask Detection and Tracking</a:t>
                      </a:r>
                      <a:endParaRPr sz="16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Mahajan et al.</a:t>
                      </a:r>
                      <a:endParaRPr sz="16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050"/>
                        <a:buFont typeface="Arial" panose="020B0604020202020204"/>
                        <a:buNone/>
                      </a:pPr>
                      <a:r>
                        <a:rPr lang="en-GB" sz="10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IEEE International Conference on Computational Intelligence and Computing Research 2020</a:t>
                      </a:r>
                      <a:endParaRPr sz="14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None/>
                      </a:pPr>
                      <a:r>
                        <a:rPr lang="en-GB" sz="105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Object detection with YOLOv3 and deep SORT tracking algorithm</a:t>
                      </a:r>
                      <a:endParaRPr sz="1050" b="1" i="1"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250"/>
                        <a:buFont typeface="Arial" panose="020B0604020202020204"/>
                        <a:buNone/>
                      </a:pPr>
                      <a:r>
                        <a:rPr lang="en-GB" sz="1250" u="none" strike="noStrike" cap="none">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Limited dataset size and potential for tracking errors in crowded scenes</a:t>
                      </a:r>
                      <a:endParaRPr sz="1600" u="none" strike="noStrike" cap="none">
                        <a:latin typeface="Georgia" panose="02040502050405020303"/>
                        <a:ea typeface="Georgia" panose="02040502050405020303"/>
                        <a:cs typeface="Georgia" panose="02040502050405020303"/>
                        <a:sym typeface="Georgia" panose="02040502050405020303"/>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g1b62a7f80f1_0_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lang="en-GB"/>
          </a:p>
        </p:txBody>
      </p:sp>
      <p:sp>
        <p:nvSpPr>
          <p:cNvPr id="109" name="Google Shape;109;g1b62a7f80f1_0_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endParaRPr lang="en-GB"/>
          </a:p>
        </p:txBody>
      </p:sp>
      <p:pic>
        <p:nvPicPr>
          <p:cNvPr id="110" name="Google Shape;110;g1b62a7f80f1_0_2"/>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11" name="Google Shape;111;g1b62a7f80f1_0_2"/>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12" name="Google Shape;112;g1b62a7f80f1_0_2"/>
          <p:cNvPicPr preferRelativeResize="0"/>
          <p:nvPr/>
        </p:nvPicPr>
        <p:blipFill rotWithShape="1">
          <a:blip r:embed="rId3"/>
          <a:srcRect/>
          <a:stretch>
            <a:fillRect/>
          </a:stretch>
        </p:blipFill>
        <p:spPr>
          <a:xfrm>
            <a:off x="0" y="4777400"/>
            <a:ext cx="9143999" cy="372275"/>
          </a:xfrm>
          <a:prstGeom prst="rect">
            <a:avLst/>
          </a:prstGeom>
          <a:noFill/>
          <a:ln>
            <a:noFill/>
          </a:ln>
        </p:spPr>
      </p:pic>
      <p:graphicFrame>
        <p:nvGraphicFramePr>
          <p:cNvPr id="113" name="Google Shape;113;g1b62a7f80f1_0_2"/>
          <p:cNvGraphicFramePr/>
          <p:nvPr/>
        </p:nvGraphicFramePr>
        <p:xfrm>
          <a:off x="952500" y="1783875"/>
          <a:ext cx="7239000" cy="3000000"/>
        </p:xfrm>
        <a:graphic>
          <a:graphicData uri="http://schemas.openxmlformats.org/drawingml/2006/table">
            <a:tbl>
              <a:tblPr>
                <a:noFill/>
                <a:tableStyleId>{1EBEE3F3-6706-4D04-B3E1-3A3EDAC2A6E2}</a:tableStyleId>
              </a:tblPr>
              <a:tblGrid>
                <a:gridCol w="1447800"/>
                <a:gridCol w="1447800"/>
                <a:gridCol w="1447800"/>
                <a:gridCol w="1447800"/>
                <a:gridCol w="1447800"/>
              </a:tblGrid>
              <a:tr h="639675">
                <a:tc>
                  <a:txBody>
                    <a:bodyPr/>
                    <a:lstStyle/>
                    <a:p>
                      <a:pPr marL="0" lvl="0" indent="0" algn="l" rtl="0">
                        <a:spcBef>
                          <a:spcPts val="0"/>
                        </a:spcBef>
                        <a:spcAft>
                          <a:spcPts val="0"/>
                        </a:spcAft>
                        <a:buClr>
                          <a:schemeClr val="dk1"/>
                        </a:buClr>
                        <a:buSzPts val="1100"/>
                        <a:buFont typeface="Arial" panose="020B0604020202020204"/>
                        <a:buNone/>
                      </a:pPr>
                      <a:r>
                        <a:rPr lang="en-GB" sz="2000" b="1" i="1">
                          <a:solidFill>
                            <a:schemeClr val="dk1"/>
                          </a:solidFill>
                        </a:rPr>
                        <a:t>TITLE</a:t>
                      </a:r>
                      <a:endParaRPr lang="en-GB" sz="2000" b="1" i="1">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900"/>
                        <a:buFont typeface="Arial" panose="020B0604020202020204"/>
                        <a:buNone/>
                      </a:pPr>
                      <a:r>
                        <a:rPr lang="en-GB" sz="1900" b="1" i="1">
                          <a:solidFill>
                            <a:schemeClr val="dk1"/>
                          </a:solidFill>
                        </a:rPr>
                        <a:t>Author</a:t>
                      </a:r>
                      <a:endParaRPr>
                        <a:solidFill>
                          <a:schemeClr val="dk1"/>
                        </a:solidFill>
                      </a:endParaRPr>
                    </a:p>
                    <a:p>
                      <a:pPr marL="0" lvl="0" indent="0" algn="l" rtl="0">
                        <a:spcBef>
                          <a:spcPts val="0"/>
                        </a:spcBef>
                        <a:spcAft>
                          <a:spcPts val="0"/>
                        </a:spcAft>
                        <a:buNone/>
                      </a:pP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sz="1600" b="1" i="1">
                          <a:solidFill>
                            <a:schemeClr val="dk1"/>
                          </a:solidFill>
                        </a:rPr>
                        <a:t>Journal / Year</a:t>
                      </a:r>
                      <a:endParaRPr lang="en-GB" sz="1600" b="1" i="1">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sz="1600" b="1" i="1">
                          <a:solidFill>
                            <a:schemeClr val="dk1"/>
                          </a:solidFill>
                        </a:rPr>
                        <a:t>Methdology</a:t>
                      </a:r>
                      <a:endParaRPr lang="en-GB" sz="1600" b="1" i="1">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sz="1700" b="1" i="1">
                          <a:solidFill>
                            <a:schemeClr val="dk1"/>
                          </a:solidFill>
                        </a:rPr>
                        <a:t>Drawbacks</a:t>
                      </a:r>
                      <a:endParaRPr sz="1600" b="1" i="1">
                        <a:solidFill>
                          <a:schemeClr val="dk1"/>
                        </a:solidFill>
                      </a:endParaRPr>
                    </a:p>
                  </a:txBody>
                  <a:tcPr marL="91425" marR="91425" marT="91425" marB="91425"/>
                </a:tc>
              </a:tr>
              <a:tr h="677650">
                <a:tc>
                  <a:txBody>
                    <a:bodyPr/>
                    <a:lstStyle/>
                    <a:p>
                      <a:pPr marL="0" lvl="0" indent="0" algn="l" rtl="0">
                        <a:spcBef>
                          <a:spcPts val="0"/>
                        </a:spcBef>
                        <a:spcAft>
                          <a:spcPts val="0"/>
                        </a:spcAft>
                        <a:buNone/>
                      </a:pPr>
                      <a:r>
                        <a:rPr lang="en-GB" sz="125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Detection of Face Mask and Social Distance Violations in Real-time Videos</a:t>
                      </a:r>
                      <a:endParaRPr sz="16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l" rtl="0">
                        <a:spcBef>
                          <a:spcPts val="0"/>
                        </a:spcBef>
                        <a:spcAft>
                          <a:spcPts val="0"/>
                        </a:spcAft>
                        <a:buNone/>
                      </a:pPr>
                      <a:r>
                        <a:rPr lang="en-GB" sz="125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Goh et</a:t>
                      </a:r>
                      <a:endParaRPr sz="16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l" rtl="0">
                        <a:spcBef>
                          <a:spcPts val="0"/>
                        </a:spcBef>
                        <a:spcAft>
                          <a:spcPts val="0"/>
                        </a:spcAft>
                        <a:buNone/>
                      </a:pPr>
                      <a:r>
                        <a:rPr lang="en-GB" sz="1600">
                          <a:latin typeface="Georgia" panose="02040502050405020303"/>
                          <a:ea typeface="Georgia" panose="02040502050405020303"/>
                          <a:cs typeface="Georgia" panose="02040502050405020303"/>
                          <a:sym typeface="Georgia" panose="02040502050405020303"/>
                        </a:rPr>
                        <a:t>I</a:t>
                      </a:r>
                      <a:r>
                        <a:rPr lang="en-GB" sz="125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EEE Access</a:t>
                      </a:r>
                      <a:endParaRPr sz="16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l" rtl="0">
                        <a:spcBef>
                          <a:spcPts val="0"/>
                        </a:spcBef>
                        <a:spcAft>
                          <a:spcPts val="0"/>
                        </a:spcAft>
                        <a:buNone/>
                      </a:pPr>
                      <a:r>
                        <a:rPr lang="en-GB" sz="125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Object detection with Faster R-CNN CNN</a:t>
                      </a:r>
                      <a:endParaRPr sz="16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l" rtl="0">
                        <a:spcBef>
                          <a:spcPts val="0"/>
                        </a:spcBef>
                        <a:spcAft>
                          <a:spcPts val="0"/>
                        </a:spcAft>
                        <a:buNone/>
                      </a:pPr>
                      <a:r>
                        <a:rPr lang="en-GB" sz="125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Limited dataset size and potential for false positives in complex scenes</a:t>
                      </a:r>
                      <a:endParaRPr sz="1600">
                        <a:latin typeface="Georgia" panose="02040502050405020303"/>
                        <a:ea typeface="Georgia" panose="02040502050405020303"/>
                        <a:cs typeface="Georgia" panose="02040502050405020303"/>
                        <a:sym typeface="Georgia" panose="02040502050405020303"/>
                      </a:endParaRPr>
                    </a:p>
                  </a:txBody>
                  <a:tcPr marL="91425" marR="91425" marT="91425" marB="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7"/>
          <p:cNvSpPr txBox="1"/>
          <p:nvPr>
            <p:ph type="title"/>
          </p:nvPr>
        </p:nvSpPr>
        <p:spPr>
          <a:xfrm>
            <a:off x="207375" y="237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Georgia" panose="02040502050405020303"/>
                <a:ea typeface="Georgia" panose="02040502050405020303"/>
                <a:cs typeface="Georgia" panose="02040502050405020303"/>
                <a:sym typeface="Georgia" panose="02040502050405020303"/>
              </a:rPr>
              <a:t>Objectives </a:t>
            </a:r>
            <a:endParaRPr>
              <a:latin typeface="Georgia" panose="02040502050405020303"/>
              <a:ea typeface="Georgia" panose="02040502050405020303"/>
              <a:cs typeface="Georgia" panose="02040502050405020303"/>
              <a:sym typeface="Georgia" panose="02040502050405020303"/>
            </a:endParaRPr>
          </a:p>
        </p:txBody>
      </p:sp>
      <p:sp>
        <p:nvSpPr>
          <p:cNvPr id="119" name="Google Shape;119;p7"/>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36550" algn="l" rtl="0">
              <a:lnSpc>
                <a:spcPct val="115000"/>
              </a:lnSpc>
              <a:spcBef>
                <a:spcPts val="0"/>
              </a:spcBef>
              <a:spcAft>
                <a:spcPts val="0"/>
              </a:spcAft>
              <a:buClr>
                <a:srgbClr val="374151"/>
              </a:buClr>
              <a:buSzPts val="1700"/>
              <a:buFont typeface="Georgia" panose="02040502050405020303"/>
              <a:buChar char="➔"/>
            </a:pPr>
            <a:r>
              <a:rPr lang="en-GB" sz="170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To create a facemask detector in </a:t>
            </a:r>
            <a:r>
              <a:rPr lang="en-GB" sz="170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precisely</a:t>
            </a:r>
            <a:r>
              <a:rPr lang="en-GB" sz="170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 detecting the presence of mask in a real-time using images and video streams</a:t>
            </a:r>
            <a:endParaRPr sz="1700">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p>
            <a:pPr marL="457200" lvl="0" indent="-336550" algn="l" rtl="0">
              <a:lnSpc>
                <a:spcPct val="115000"/>
              </a:lnSpc>
              <a:spcBef>
                <a:spcPts val="0"/>
              </a:spcBef>
              <a:spcAft>
                <a:spcPts val="0"/>
              </a:spcAft>
              <a:buClr>
                <a:srgbClr val="374151"/>
              </a:buClr>
              <a:buSzPts val="1700"/>
              <a:buFont typeface="Georgia" panose="02040502050405020303"/>
              <a:buChar char="➔"/>
            </a:pPr>
            <a:r>
              <a:rPr lang="en-GB" sz="170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To develop the deep learning based classification approaches for d</a:t>
            </a:r>
            <a:r>
              <a:rPr lang="en-GB" sz="170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istinguishing</a:t>
            </a:r>
            <a:r>
              <a:rPr lang="en-GB" sz="1700">
                <a:solidFill>
                  <a:srgbClr val="374151"/>
                </a:solidFill>
                <a:highlight>
                  <a:srgbClr val="F7F7F8"/>
                </a:highlight>
                <a:latin typeface="Georgia" panose="02040502050405020303"/>
                <a:ea typeface="Georgia" panose="02040502050405020303"/>
                <a:cs typeface="Georgia" panose="02040502050405020303"/>
                <a:sym typeface="Georgia" panose="02040502050405020303"/>
              </a:rPr>
              <a:t> face mask and non-face mask classes</a:t>
            </a:r>
            <a:endParaRPr sz="1700">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a:p>
            <a:pPr marL="0" lvl="0" indent="0" algn="l" rtl="0">
              <a:lnSpc>
                <a:spcPct val="115000"/>
              </a:lnSpc>
              <a:spcBef>
                <a:spcPts val="0"/>
              </a:spcBef>
              <a:spcAft>
                <a:spcPts val="0"/>
              </a:spcAft>
              <a:buNone/>
            </a:pPr>
            <a:endParaRPr sz="1700">
              <a:solidFill>
                <a:srgbClr val="374151"/>
              </a:solidFill>
              <a:highlight>
                <a:srgbClr val="F7F7F8"/>
              </a:highlight>
              <a:latin typeface="Georgia" panose="02040502050405020303"/>
              <a:ea typeface="Georgia" panose="02040502050405020303"/>
              <a:cs typeface="Georgia" panose="02040502050405020303"/>
              <a:sym typeface="Georgia" panose="02040502050405020303"/>
            </a:endParaRPr>
          </a:p>
        </p:txBody>
      </p:sp>
      <p:pic>
        <p:nvPicPr>
          <p:cNvPr id="120" name="Google Shape;120;p7"/>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21" name="Google Shape;121;p7"/>
          <p:cNvPicPr preferRelativeResize="0"/>
          <p:nvPr/>
        </p:nvPicPr>
        <p:blipFill rotWithShape="1">
          <a:blip r:embed="rId2"/>
          <a:srcRect/>
          <a:stretch>
            <a:fillRect/>
          </a:stretch>
        </p:blipFill>
        <p:spPr>
          <a:xfrm>
            <a:off x="0" y="924375"/>
            <a:ext cx="9144000" cy="113575"/>
          </a:xfrm>
          <a:prstGeom prst="rect">
            <a:avLst/>
          </a:prstGeom>
          <a:noFill/>
          <a:ln>
            <a:noFill/>
          </a:ln>
        </p:spPr>
      </p:pic>
      <p:pic>
        <p:nvPicPr>
          <p:cNvPr id="122" name="Google Shape;122;p7"/>
          <p:cNvPicPr preferRelativeResize="0"/>
          <p:nvPr/>
        </p:nvPicPr>
        <p:blipFill rotWithShape="1">
          <a:blip r:embed="rId3"/>
          <a:srcRect/>
          <a:stretch>
            <a:fillRect/>
          </a:stretch>
        </p:blipFill>
        <p:spPr>
          <a:xfrm>
            <a:off x="0" y="4777400"/>
            <a:ext cx="9143999" cy="37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165650" y="237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Georgia" panose="02040502050405020303"/>
                <a:ea typeface="Georgia" panose="02040502050405020303"/>
                <a:cs typeface="Georgia" panose="02040502050405020303"/>
                <a:sym typeface="Georgia" panose="02040502050405020303"/>
              </a:rPr>
              <a:t>Proposed Architecture</a:t>
            </a:r>
            <a:endParaRPr>
              <a:latin typeface="Georgia" panose="02040502050405020303"/>
              <a:ea typeface="Georgia" panose="02040502050405020303"/>
              <a:cs typeface="Georgia" panose="02040502050405020303"/>
              <a:sym typeface="Georgia" panose="02040502050405020303"/>
            </a:endParaRPr>
          </a:p>
        </p:txBody>
      </p:sp>
      <p:sp>
        <p:nvSpPr>
          <p:cNvPr id="147" name="Google Shape;14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a:t> </a:t>
            </a:r>
            <a:endParaRPr lang="en-GB"/>
          </a:p>
        </p:txBody>
      </p:sp>
      <p:pic>
        <p:nvPicPr>
          <p:cNvPr id="148" name="Google Shape;148;p10"/>
          <p:cNvPicPr preferRelativeResize="0"/>
          <p:nvPr/>
        </p:nvPicPr>
        <p:blipFill rotWithShape="1">
          <a:blip r:embed="rId1"/>
          <a:srcRect/>
          <a:stretch>
            <a:fillRect/>
          </a:stretch>
        </p:blipFill>
        <p:spPr>
          <a:xfrm>
            <a:off x="6368367" y="0"/>
            <a:ext cx="2668725" cy="870648"/>
          </a:xfrm>
          <a:prstGeom prst="rect">
            <a:avLst/>
          </a:prstGeom>
          <a:noFill/>
          <a:ln>
            <a:noFill/>
          </a:ln>
        </p:spPr>
      </p:pic>
      <p:pic>
        <p:nvPicPr>
          <p:cNvPr id="149" name="Google Shape;149;p10"/>
          <p:cNvPicPr preferRelativeResize="0"/>
          <p:nvPr/>
        </p:nvPicPr>
        <p:blipFill rotWithShape="1">
          <a:blip r:embed="rId2"/>
          <a:srcRect/>
          <a:stretch>
            <a:fillRect/>
          </a:stretch>
        </p:blipFill>
        <p:spPr>
          <a:xfrm>
            <a:off x="0" y="4777400"/>
            <a:ext cx="9143999" cy="372275"/>
          </a:xfrm>
          <a:prstGeom prst="rect">
            <a:avLst/>
          </a:prstGeom>
          <a:noFill/>
          <a:ln>
            <a:noFill/>
          </a:ln>
        </p:spPr>
      </p:pic>
      <p:pic>
        <p:nvPicPr>
          <p:cNvPr id="150" name="Google Shape;150;p10"/>
          <p:cNvPicPr preferRelativeResize="0"/>
          <p:nvPr/>
        </p:nvPicPr>
        <p:blipFill rotWithShape="1">
          <a:blip r:embed="rId3"/>
          <a:srcRect/>
          <a:stretch>
            <a:fillRect/>
          </a:stretch>
        </p:blipFill>
        <p:spPr>
          <a:xfrm>
            <a:off x="0" y="924375"/>
            <a:ext cx="9144000" cy="113575"/>
          </a:xfrm>
          <a:prstGeom prst="rect">
            <a:avLst/>
          </a:prstGeom>
          <a:noFill/>
          <a:ln>
            <a:noFill/>
          </a:ln>
        </p:spPr>
      </p:pic>
      <p:pic>
        <p:nvPicPr>
          <p:cNvPr id="151" name="Google Shape;151;p10"/>
          <p:cNvPicPr preferRelativeResize="0"/>
          <p:nvPr/>
        </p:nvPicPr>
        <p:blipFill rotWithShape="1">
          <a:blip r:embed="rId4"/>
          <a:srcRect/>
          <a:stretch>
            <a:fillRect/>
          </a:stretch>
        </p:blipFill>
        <p:spPr>
          <a:xfrm>
            <a:off x="2541575" y="1199475"/>
            <a:ext cx="3568356" cy="34163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7950</Words>
  <Application>WPS Presentation</Application>
  <PresentationFormat/>
  <Paragraphs>279</Paragraphs>
  <Slides>28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vt:lpstr>
      <vt:lpstr>SimSun</vt:lpstr>
      <vt:lpstr>Wingdings</vt:lpstr>
      <vt:lpstr>Arial</vt:lpstr>
      <vt:lpstr>Georgia</vt:lpstr>
      <vt:lpstr>Microsoft YaHei</vt:lpstr>
      <vt:lpstr>Arial Unicode MS</vt:lpstr>
      <vt:lpstr>Calibri</vt:lpstr>
      <vt:lpstr>Times New Roman</vt:lpstr>
      <vt:lpstr>Century Gothic</vt:lpstr>
      <vt:lpstr>Century Gothic</vt:lpstr>
      <vt:lpstr>Simple Light</vt:lpstr>
      <vt:lpstr>Face Mask Detection Based on Convolutional Neural Networks</vt:lpstr>
      <vt:lpstr>Base Paper</vt:lpstr>
      <vt:lpstr>Problem Statement :</vt:lpstr>
      <vt:lpstr>Requirements</vt:lpstr>
      <vt:lpstr>Literature review</vt:lpstr>
      <vt:lpstr> </vt:lpstr>
      <vt:lpstr> </vt:lpstr>
      <vt:lpstr>Objectives </vt:lpstr>
      <vt:lpstr>Proposed Architecture</vt:lpstr>
      <vt:lpstr>Dataset</vt:lpstr>
      <vt:lpstr>Convolution Neural Network(CNN):- </vt:lpstr>
      <vt:lpstr> </vt:lpstr>
      <vt:lpstr>CNN Architecture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Accuracy and loss</vt:lpstr>
      <vt:lpstr>PowerPoint 演示文稿</vt:lpstr>
      <vt:lpstr>PowerPoint 演示文稿</vt:lpstr>
      <vt:lpstr>Work Plan</vt:lpstr>
      <vt:lpstr>PowerPoint 演示文稿</vt:lpstr>
      <vt:lpstr>References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Based on Convolutional Neural Networks</dc:title>
  <dc:creator>ajay karthik</dc:creator>
  <cp:lastModifiedBy>Midhu</cp:lastModifiedBy>
  <cp:revision>5</cp:revision>
  <dcterms:created xsi:type="dcterms:W3CDTF">2023-03-24T16:18:00Z</dcterms:created>
  <dcterms:modified xsi:type="dcterms:W3CDTF">2023-04-30T15:50:33Z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DD4AF67AA48C4481991095B2C9BFE526</vt:lpwstr>
  </property>
  <property fmtid="{D5CDD505-2E9C-101B-9397-08002B2CF9AE}" pid="3" name="KSOProductBuildVer">
    <vt:lpwstr>1033-11.2.0.11536</vt:lpwstr>
  </property>
</Properties>
</file>